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217025" cy="6516688"/>
  <p:notesSz cx="6807200" cy="9939338"/>
  <p:defaultTextStyle>
    <a:defPPr>
      <a:defRPr lang="ja-JP"/>
    </a:defPPr>
    <a:lvl1pPr marL="0" algn="l" defTabSz="9207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60355" algn="l" defTabSz="9207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20709" algn="l" defTabSz="9207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81064" algn="l" defTabSz="9207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41419" algn="l" defTabSz="9207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301773" algn="l" defTabSz="9207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62128" algn="l" defTabSz="9207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22483" algn="l" defTabSz="9207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82837" algn="l" defTabSz="920709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134" y="-78"/>
      </p:cViewPr>
      <p:guideLst>
        <p:guide orient="horz" pos="2053"/>
        <p:guide pos="29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91277" y="2024400"/>
            <a:ext cx="7834471" cy="139686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82554" y="3692790"/>
            <a:ext cx="6451918" cy="166537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60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20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81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41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017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62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224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82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300E-9E4F-41AE-9D08-681136C9A5B4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C36C-84A8-43FC-A9EE-D9FEBF52FD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2467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300E-9E4F-41AE-9D08-681136C9A5B4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C36C-84A8-43FC-A9EE-D9FEBF52FD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7263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82343" y="260972"/>
            <a:ext cx="2073830" cy="55603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60854" y="260972"/>
            <a:ext cx="6067874" cy="55603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300E-9E4F-41AE-9D08-681136C9A5B4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C36C-84A8-43FC-A9EE-D9FEBF52FD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688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300E-9E4F-41AE-9D08-681136C9A5B4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C36C-84A8-43FC-A9EE-D9FEBF52FD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387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8081" y="4187579"/>
            <a:ext cx="7834471" cy="12942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8081" y="2762054"/>
            <a:ext cx="7834471" cy="142552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6035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20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810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414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017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621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224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828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300E-9E4F-41AE-9D08-681136C9A5B4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C36C-84A8-43FC-A9EE-D9FEBF52FD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7429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60854" y="1520563"/>
            <a:ext cx="4070852" cy="4300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85321" y="1520563"/>
            <a:ext cx="4070852" cy="4300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300E-9E4F-41AE-9D08-681136C9A5B4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C36C-84A8-43FC-A9EE-D9FEBF52FD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497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0851" y="1458714"/>
            <a:ext cx="4072454" cy="6079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60355" indent="0">
              <a:buNone/>
              <a:defRPr sz="2000" b="1"/>
            </a:lvl2pPr>
            <a:lvl3pPr marL="920709" indent="0">
              <a:buNone/>
              <a:defRPr sz="1800" b="1"/>
            </a:lvl3pPr>
            <a:lvl4pPr marL="1381064" indent="0">
              <a:buNone/>
              <a:defRPr sz="1600" b="1"/>
            </a:lvl4pPr>
            <a:lvl5pPr marL="1841419" indent="0">
              <a:buNone/>
              <a:defRPr sz="1600" b="1"/>
            </a:lvl5pPr>
            <a:lvl6pPr marL="2301773" indent="0">
              <a:buNone/>
              <a:defRPr sz="1600" b="1"/>
            </a:lvl6pPr>
            <a:lvl7pPr marL="2762128" indent="0">
              <a:buNone/>
              <a:defRPr sz="1600" b="1"/>
            </a:lvl7pPr>
            <a:lvl8pPr marL="3222483" indent="0">
              <a:buNone/>
              <a:defRPr sz="1600" b="1"/>
            </a:lvl8pPr>
            <a:lvl9pPr marL="3682837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0851" y="2066637"/>
            <a:ext cx="4072454" cy="37546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82126" y="1458714"/>
            <a:ext cx="4074053" cy="6079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60355" indent="0">
              <a:buNone/>
              <a:defRPr sz="2000" b="1"/>
            </a:lvl2pPr>
            <a:lvl3pPr marL="920709" indent="0">
              <a:buNone/>
              <a:defRPr sz="1800" b="1"/>
            </a:lvl3pPr>
            <a:lvl4pPr marL="1381064" indent="0">
              <a:buNone/>
              <a:defRPr sz="1600" b="1"/>
            </a:lvl4pPr>
            <a:lvl5pPr marL="1841419" indent="0">
              <a:buNone/>
              <a:defRPr sz="1600" b="1"/>
            </a:lvl5pPr>
            <a:lvl6pPr marL="2301773" indent="0">
              <a:buNone/>
              <a:defRPr sz="1600" b="1"/>
            </a:lvl6pPr>
            <a:lvl7pPr marL="2762128" indent="0">
              <a:buNone/>
              <a:defRPr sz="1600" b="1"/>
            </a:lvl7pPr>
            <a:lvl8pPr marL="3222483" indent="0">
              <a:buNone/>
              <a:defRPr sz="1600" b="1"/>
            </a:lvl8pPr>
            <a:lvl9pPr marL="3682837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82126" y="2066637"/>
            <a:ext cx="4074053" cy="37546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300E-9E4F-41AE-9D08-681136C9A5B4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C36C-84A8-43FC-A9EE-D9FEBF52FD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1366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300E-9E4F-41AE-9D08-681136C9A5B4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C36C-84A8-43FC-A9EE-D9FEBF52FD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4756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300E-9E4F-41AE-9D08-681136C9A5B4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C36C-84A8-43FC-A9EE-D9FEBF52FD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6007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0857" y="259461"/>
            <a:ext cx="3032337" cy="11042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603601" y="259461"/>
            <a:ext cx="5152573" cy="5561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60857" y="1363679"/>
            <a:ext cx="3032337" cy="4457596"/>
          </a:xfrm>
        </p:spPr>
        <p:txBody>
          <a:bodyPr/>
          <a:lstStyle>
            <a:lvl1pPr marL="0" indent="0">
              <a:buNone/>
              <a:defRPr sz="1400"/>
            </a:lvl1pPr>
            <a:lvl2pPr marL="460355" indent="0">
              <a:buNone/>
              <a:defRPr sz="1200"/>
            </a:lvl2pPr>
            <a:lvl3pPr marL="920709" indent="0">
              <a:buNone/>
              <a:defRPr sz="1000"/>
            </a:lvl3pPr>
            <a:lvl4pPr marL="1381064" indent="0">
              <a:buNone/>
              <a:defRPr sz="900"/>
            </a:lvl4pPr>
            <a:lvl5pPr marL="1841419" indent="0">
              <a:buNone/>
              <a:defRPr sz="900"/>
            </a:lvl5pPr>
            <a:lvl6pPr marL="2301773" indent="0">
              <a:buNone/>
              <a:defRPr sz="900"/>
            </a:lvl6pPr>
            <a:lvl7pPr marL="2762128" indent="0">
              <a:buNone/>
              <a:defRPr sz="900"/>
            </a:lvl7pPr>
            <a:lvl8pPr marL="3222483" indent="0">
              <a:buNone/>
              <a:defRPr sz="900"/>
            </a:lvl8pPr>
            <a:lvl9pPr marL="3682837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300E-9E4F-41AE-9D08-681136C9A5B4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C36C-84A8-43FC-A9EE-D9FEBF52FD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743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6602" y="4561684"/>
            <a:ext cx="5530215" cy="53853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806602" y="582280"/>
            <a:ext cx="5530215" cy="3910013"/>
          </a:xfrm>
        </p:spPr>
        <p:txBody>
          <a:bodyPr/>
          <a:lstStyle>
            <a:lvl1pPr marL="0" indent="0">
              <a:buNone/>
              <a:defRPr sz="3200"/>
            </a:lvl1pPr>
            <a:lvl2pPr marL="460355" indent="0">
              <a:buNone/>
              <a:defRPr sz="2800"/>
            </a:lvl2pPr>
            <a:lvl3pPr marL="920709" indent="0">
              <a:buNone/>
              <a:defRPr sz="2400"/>
            </a:lvl3pPr>
            <a:lvl4pPr marL="1381064" indent="0">
              <a:buNone/>
              <a:defRPr sz="2000"/>
            </a:lvl4pPr>
            <a:lvl5pPr marL="1841419" indent="0">
              <a:buNone/>
              <a:defRPr sz="2000"/>
            </a:lvl5pPr>
            <a:lvl6pPr marL="2301773" indent="0">
              <a:buNone/>
              <a:defRPr sz="2000"/>
            </a:lvl6pPr>
            <a:lvl7pPr marL="2762128" indent="0">
              <a:buNone/>
              <a:defRPr sz="2000"/>
            </a:lvl7pPr>
            <a:lvl8pPr marL="3222483" indent="0">
              <a:buNone/>
              <a:defRPr sz="2000"/>
            </a:lvl8pPr>
            <a:lvl9pPr marL="3682837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06602" y="5100215"/>
            <a:ext cx="5530215" cy="764806"/>
          </a:xfrm>
        </p:spPr>
        <p:txBody>
          <a:bodyPr/>
          <a:lstStyle>
            <a:lvl1pPr marL="0" indent="0">
              <a:buNone/>
              <a:defRPr sz="1400"/>
            </a:lvl1pPr>
            <a:lvl2pPr marL="460355" indent="0">
              <a:buNone/>
              <a:defRPr sz="1200"/>
            </a:lvl2pPr>
            <a:lvl3pPr marL="920709" indent="0">
              <a:buNone/>
              <a:defRPr sz="1000"/>
            </a:lvl3pPr>
            <a:lvl4pPr marL="1381064" indent="0">
              <a:buNone/>
              <a:defRPr sz="900"/>
            </a:lvl4pPr>
            <a:lvl5pPr marL="1841419" indent="0">
              <a:buNone/>
              <a:defRPr sz="900"/>
            </a:lvl5pPr>
            <a:lvl6pPr marL="2301773" indent="0">
              <a:buNone/>
              <a:defRPr sz="900"/>
            </a:lvl6pPr>
            <a:lvl7pPr marL="2762128" indent="0">
              <a:buNone/>
              <a:defRPr sz="900"/>
            </a:lvl7pPr>
            <a:lvl8pPr marL="3222483" indent="0">
              <a:buNone/>
              <a:defRPr sz="900"/>
            </a:lvl8pPr>
            <a:lvl9pPr marL="3682837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F300E-9E4F-41AE-9D08-681136C9A5B4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C36C-84A8-43FC-A9EE-D9FEBF52FD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1467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60854" y="260972"/>
            <a:ext cx="8295322" cy="1086114"/>
          </a:xfrm>
          <a:prstGeom prst="rect">
            <a:avLst/>
          </a:prstGeom>
        </p:spPr>
        <p:txBody>
          <a:bodyPr vert="horz" lIns="92071" tIns="46035" rIns="92071" bIns="46035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0854" y="1520563"/>
            <a:ext cx="8295322" cy="4300713"/>
          </a:xfrm>
          <a:prstGeom prst="rect">
            <a:avLst/>
          </a:prstGeom>
        </p:spPr>
        <p:txBody>
          <a:bodyPr vert="horz" lIns="92071" tIns="46035" rIns="92071" bIns="46035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60851" y="6040007"/>
            <a:ext cx="2150640" cy="346953"/>
          </a:xfrm>
          <a:prstGeom prst="rect">
            <a:avLst/>
          </a:prstGeom>
        </p:spPr>
        <p:txBody>
          <a:bodyPr vert="horz" lIns="92071" tIns="46035" rIns="92071" bIns="4603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F300E-9E4F-41AE-9D08-681136C9A5B4}" type="datetimeFigureOut">
              <a:rPr kumimoji="1" lang="ja-JP" altLang="en-US" smtClean="0"/>
              <a:t>2017/3/29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49152" y="6040007"/>
            <a:ext cx="2918725" cy="346953"/>
          </a:xfrm>
          <a:prstGeom prst="rect">
            <a:avLst/>
          </a:prstGeom>
        </p:spPr>
        <p:txBody>
          <a:bodyPr vert="horz" lIns="92071" tIns="46035" rIns="92071" bIns="4603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605536" y="6040007"/>
            <a:ext cx="2150640" cy="346953"/>
          </a:xfrm>
          <a:prstGeom prst="rect">
            <a:avLst/>
          </a:prstGeom>
        </p:spPr>
        <p:txBody>
          <a:bodyPr vert="horz" lIns="92071" tIns="46035" rIns="92071" bIns="4603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AC36C-84A8-43FC-A9EE-D9FEBF52FD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5795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20709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5266" indent="-345266" algn="l" defTabSz="92070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8076" indent="-287722" algn="l" defTabSz="920709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50887" indent="-230177" algn="l" defTabSz="92070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11241" indent="-230177" algn="l" defTabSz="920709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1596" indent="-230177" algn="l" defTabSz="920709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1951" indent="-230177" algn="l" defTabSz="92070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92305" indent="-230177" algn="l" defTabSz="92070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52660" indent="-230177" algn="l" defTabSz="92070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13015" indent="-230177" algn="l" defTabSz="92070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2070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0355" algn="l" defTabSz="92070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20709" algn="l" defTabSz="92070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1064" algn="l" defTabSz="92070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41419" algn="l" defTabSz="92070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01773" algn="l" defTabSz="92070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62128" algn="l" defTabSz="92070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22483" algn="l" defTabSz="92070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82837" algn="l" defTabSz="92070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2259" y="384525"/>
            <a:ext cx="9092511" cy="4642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1" tIns="46035" rIns="92071" bIns="46035" rtlCol="0">
            <a:spAutoFit/>
          </a:bodyPr>
          <a:lstStyle/>
          <a:p>
            <a:pPr algn="ctr"/>
            <a:r>
              <a:rPr lang="ja-JP" altLang="en-US" sz="24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就労継続支援Ａ型事業所（新規事業所）の指導等の流れ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3102416" y="1524829"/>
            <a:ext cx="3012197" cy="41054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2071" tIns="46035" rIns="92071" bIns="46035" rtlCol="0" anchor="ctr"/>
          <a:lstStyle/>
          <a:p>
            <a:pPr algn="ctr"/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都道府県等への申請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8310249" y="42403"/>
            <a:ext cx="870997" cy="2904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2071" tIns="46035" rIns="92071" bIns="46035" rtlCol="0" anchor="ctr"/>
          <a:lstStyle/>
          <a:p>
            <a:pPr algn="ctr"/>
            <a:r>
              <a:rPr lang="ja-JP" altLang="en-US" sz="1600" b="1" dirty="0"/>
              <a:t>別　添</a:t>
            </a:r>
          </a:p>
        </p:txBody>
      </p:sp>
      <p:cxnSp>
        <p:nvCxnSpPr>
          <p:cNvPr id="8" name="直線コネクタ 7"/>
          <p:cNvCxnSpPr/>
          <p:nvPr/>
        </p:nvCxnSpPr>
        <p:spPr>
          <a:xfrm>
            <a:off x="4608513" y="1935374"/>
            <a:ext cx="0" cy="68424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1543050" y="2619615"/>
            <a:ext cx="5118171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>
            <a:off x="1578107" y="2586429"/>
            <a:ext cx="0" cy="56181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6640838" y="2586429"/>
            <a:ext cx="0" cy="56181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 Box 40"/>
          <p:cNvSpPr txBox="1">
            <a:spLocks noChangeArrowheads="1"/>
          </p:cNvSpPr>
          <p:nvPr/>
        </p:nvSpPr>
        <p:spPr bwMode="auto">
          <a:xfrm>
            <a:off x="0" y="1960858"/>
            <a:ext cx="3992068" cy="649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1" tIns="46035" rIns="92071" bIns="46035">
            <a:spAutoFit/>
          </a:bodyPr>
          <a:lstStyle/>
          <a:p>
            <a:r>
              <a:rPr lang="ja-JP" altLang="en-US" sz="1200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・人員基準を満たさないとき</a:t>
            </a:r>
          </a:p>
          <a:p>
            <a:r>
              <a:rPr lang="ja-JP" altLang="en-US" sz="1200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・設備、運営基準を満たさないとき</a:t>
            </a:r>
          </a:p>
          <a:p>
            <a:r>
              <a:rPr lang="ja-JP" altLang="en-US" sz="1200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・取消しから５年を経過していないとき　等</a:t>
            </a:r>
          </a:p>
        </p:txBody>
      </p:sp>
      <p:sp>
        <p:nvSpPr>
          <p:cNvPr id="19" name="角丸四角形 18"/>
          <p:cNvSpPr/>
          <p:nvPr/>
        </p:nvSpPr>
        <p:spPr>
          <a:xfrm>
            <a:off x="72008" y="3148250"/>
            <a:ext cx="3012197" cy="75266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2071" tIns="46035" rIns="92071" bIns="46035" rtlCol="0" anchor="ctr"/>
          <a:lstStyle/>
          <a:p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指定</a:t>
            </a:r>
            <a:r>
              <a:rPr lang="ja-JP" altLang="en-US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基準第</a:t>
            </a:r>
            <a:r>
              <a:rPr lang="en-US" altLang="ja-JP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192</a:t>
            </a:r>
            <a:r>
              <a:rPr lang="ja-JP" altLang="en-US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条第</a:t>
            </a:r>
            <a:r>
              <a:rPr lang="en-US" altLang="ja-JP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r>
              <a:rPr lang="ja-JP" altLang="en-US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項を</a:t>
            </a: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満たす事業計画となっておらず、指定基準を満たすことが困難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975396" y="1180119"/>
            <a:ext cx="3266238" cy="309511"/>
          </a:xfrm>
          <a:prstGeom prst="rect">
            <a:avLst/>
          </a:prstGeom>
          <a:noFill/>
        </p:spPr>
        <p:txBody>
          <a:bodyPr wrap="square" lIns="92071" tIns="46035" rIns="92071" bIns="46035" rtlCol="0">
            <a:spAutoFit/>
          </a:bodyPr>
          <a:lstStyle/>
          <a:p>
            <a:pPr algn="ctr"/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（就労継続支援Ａ型事業を行う者）</a:t>
            </a:r>
          </a:p>
        </p:txBody>
      </p:sp>
      <p:cxnSp>
        <p:nvCxnSpPr>
          <p:cNvPr id="21" name="直線矢印コネクタ 20"/>
          <p:cNvCxnSpPr/>
          <p:nvPr/>
        </p:nvCxnSpPr>
        <p:spPr>
          <a:xfrm>
            <a:off x="1578107" y="3900914"/>
            <a:ext cx="0" cy="82109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角丸四角形 21"/>
          <p:cNvSpPr/>
          <p:nvPr/>
        </p:nvSpPr>
        <p:spPr>
          <a:xfrm>
            <a:off x="72008" y="4722005"/>
            <a:ext cx="3012197" cy="54739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2071" tIns="46035" rIns="92071" bIns="46035" rtlCol="0" anchor="ctr"/>
          <a:lstStyle/>
          <a:p>
            <a:pPr algn="ctr"/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指定の拒否</a:t>
            </a:r>
            <a:endParaRPr kumimoji="1" lang="en-US" altLang="ja-JP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（法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36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条第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項）</a:t>
            </a:r>
          </a:p>
        </p:txBody>
      </p:sp>
      <p:sp>
        <p:nvSpPr>
          <p:cNvPr id="23" name="角丸四角形 22"/>
          <p:cNvSpPr/>
          <p:nvPr/>
        </p:nvSpPr>
        <p:spPr>
          <a:xfrm>
            <a:off x="5152887" y="3148247"/>
            <a:ext cx="3012197" cy="54739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2071" tIns="46035" rIns="92071" bIns="46035" rtlCol="0" anchor="ctr"/>
          <a:lstStyle/>
          <a:p>
            <a:pPr algn="ctr"/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指定</a:t>
            </a:r>
            <a:endParaRPr kumimoji="1" lang="en-US" altLang="ja-JP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（法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36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条第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項）</a:t>
            </a:r>
          </a:p>
        </p:txBody>
      </p:sp>
      <p:sp>
        <p:nvSpPr>
          <p:cNvPr id="38" name="角丸四角形 37"/>
          <p:cNvSpPr/>
          <p:nvPr/>
        </p:nvSpPr>
        <p:spPr>
          <a:xfrm>
            <a:off x="5152887" y="4037765"/>
            <a:ext cx="3012197" cy="41054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2071" tIns="46035" rIns="92071" bIns="46035"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半年後を</a:t>
            </a:r>
            <a:r>
              <a:rPr lang="ja-JP" altLang="en-US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目途</a:t>
            </a:r>
            <a:r>
              <a:rPr kumimoji="1" lang="ja-JP" altLang="en-US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に実地指導</a:t>
            </a:r>
            <a:endParaRPr kumimoji="1" lang="ja-JP" altLang="en-US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24" name="直線矢印コネクタ 23"/>
          <p:cNvCxnSpPr/>
          <p:nvPr/>
        </p:nvCxnSpPr>
        <p:spPr>
          <a:xfrm>
            <a:off x="6640844" y="3713227"/>
            <a:ext cx="13965" cy="34212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6658984" y="4448312"/>
            <a:ext cx="0" cy="41054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>
            <a:endCxn id="57" idx="2"/>
          </p:cNvCxnSpPr>
          <p:nvPr/>
        </p:nvCxnSpPr>
        <p:spPr>
          <a:xfrm flipV="1">
            <a:off x="4183380" y="4850675"/>
            <a:ext cx="4062552" cy="818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直線矢印コネクタ 44"/>
          <p:cNvCxnSpPr/>
          <p:nvPr/>
        </p:nvCxnSpPr>
        <p:spPr>
          <a:xfrm>
            <a:off x="4223930" y="4841969"/>
            <a:ext cx="0" cy="42743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直線矢印コネクタ 45"/>
          <p:cNvCxnSpPr/>
          <p:nvPr/>
        </p:nvCxnSpPr>
        <p:spPr>
          <a:xfrm>
            <a:off x="8210706" y="4827999"/>
            <a:ext cx="0" cy="44140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 Box 40"/>
          <p:cNvSpPr txBox="1">
            <a:spLocks noChangeArrowheads="1"/>
          </p:cNvSpPr>
          <p:nvPr/>
        </p:nvSpPr>
        <p:spPr bwMode="auto">
          <a:xfrm>
            <a:off x="3240361" y="4448311"/>
            <a:ext cx="2053278" cy="402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1" tIns="46035" rIns="92071" bIns="46035">
            <a:spAutoFit/>
          </a:bodyPr>
          <a:lstStyle/>
          <a:p>
            <a:pPr>
              <a:lnSpc>
                <a:spcPts val="1208"/>
              </a:lnSpc>
            </a:pPr>
            <a:r>
              <a:rPr lang="ja-JP" altLang="en-US" sz="1200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・指定基準に従った適切な事業運営を行っていない時</a:t>
            </a:r>
          </a:p>
        </p:txBody>
      </p:sp>
      <p:sp>
        <p:nvSpPr>
          <p:cNvPr id="48" name="角丸四角形 47"/>
          <p:cNvSpPr/>
          <p:nvPr/>
        </p:nvSpPr>
        <p:spPr>
          <a:xfrm>
            <a:off x="3168352" y="5269404"/>
            <a:ext cx="2125286" cy="66287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2071" tIns="46035" rIns="92071" bIns="46035" rtlCol="0" anchor="ctr"/>
          <a:lstStyle/>
          <a:p>
            <a:pPr algn="ctr"/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勧告・命令等</a:t>
            </a:r>
            <a:endParaRPr lang="en-US" altLang="ja-JP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（法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49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条第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･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項、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4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項）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（法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50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条第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項）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7" name="Text Box 40"/>
          <p:cNvSpPr txBox="1">
            <a:spLocks noChangeArrowheads="1"/>
          </p:cNvSpPr>
          <p:nvPr/>
        </p:nvSpPr>
        <p:spPr bwMode="auto">
          <a:xfrm>
            <a:off x="7305675" y="4448311"/>
            <a:ext cx="1880513" cy="402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1" tIns="46035" rIns="92071" bIns="46035">
            <a:spAutoFit/>
          </a:bodyPr>
          <a:lstStyle/>
          <a:p>
            <a:pPr>
              <a:lnSpc>
                <a:spcPts val="1208"/>
              </a:lnSpc>
            </a:pPr>
            <a:r>
              <a:rPr lang="ja-JP" altLang="en-US" sz="1200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・指定基準に従った適切な事業を行っている場合</a:t>
            </a:r>
          </a:p>
        </p:txBody>
      </p:sp>
      <p:sp>
        <p:nvSpPr>
          <p:cNvPr id="58" name="角丸四角形 57"/>
          <p:cNvSpPr/>
          <p:nvPr/>
        </p:nvSpPr>
        <p:spPr>
          <a:xfrm>
            <a:off x="7240553" y="5269404"/>
            <a:ext cx="1907537" cy="66287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2071" tIns="46035" rIns="92071" bIns="46035" rtlCol="0" anchor="ctr"/>
          <a:lstStyle/>
          <a:p>
            <a:pPr algn="ctr"/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適宜、実地指導等で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運営状況を確認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8" name="Text Box 40"/>
          <p:cNvSpPr txBox="1">
            <a:spLocks noChangeArrowheads="1"/>
          </p:cNvSpPr>
          <p:nvPr/>
        </p:nvSpPr>
        <p:spPr bwMode="auto">
          <a:xfrm>
            <a:off x="5335808" y="5958992"/>
            <a:ext cx="1917950" cy="554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1" tIns="46035" rIns="92071" bIns="46035">
            <a:spAutoFit/>
          </a:bodyPr>
          <a:lstStyle/>
          <a:p>
            <a:pPr>
              <a:lnSpc>
                <a:spcPts val="1208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ja-JP" altLang="en-US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都道府県等が収益改善が見込めると認める場合</a:t>
            </a:r>
            <a:endParaRPr lang="en-US" altLang="ja-JP" sz="12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>
              <a:lnSpc>
                <a:spcPts val="1208"/>
              </a:lnSpc>
            </a:pP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（以後、既存事業所と同様の取扱い）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7" name="角丸四角形 36"/>
          <p:cNvSpPr/>
          <p:nvPr/>
        </p:nvSpPr>
        <p:spPr>
          <a:xfrm>
            <a:off x="5514901" y="5272178"/>
            <a:ext cx="1552650" cy="662879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2071" tIns="46035" rIns="92071" bIns="46035"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経営改善計画の作成指示</a:t>
            </a:r>
            <a:endParaRPr lang="en-US" altLang="ja-JP" sz="14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40" name="直線矢印コネクタ 39"/>
          <p:cNvCxnSpPr/>
          <p:nvPr/>
        </p:nvCxnSpPr>
        <p:spPr>
          <a:xfrm>
            <a:off x="6293006" y="4828686"/>
            <a:ext cx="0" cy="44071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0352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2259" y="42405"/>
            <a:ext cx="9092511" cy="4642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2071" tIns="46035" rIns="92071" bIns="46035" rtlCol="0">
            <a:spAutoFit/>
          </a:bodyPr>
          <a:lstStyle/>
          <a:p>
            <a:pPr algn="ctr"/>
            <a:r>
              <a:rPr lang="ja-JP" altLang="en-US" sz="24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就労継続支援Ａ型事業所（既存事業所）の指導等の流れ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2559318" y="810072"/>
            <a:ext cx="4098389" cy="41054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2071" tIns="46035" rIns="92071" bIns="46035" rtlCol="0" anchor="ctr"/>
          <a:lstStyle/>
          <a:p>
            <a:pPr algn="ctr"/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概ね３月以内に事業所の実態を確認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8" name="直線コネクタ 7"/>
          <p:cNvCxnSpPr/>
          <p:nvPr/>
        </p:nvCxnSpPr>
        <p:spPr>
          <a:xfrm>
            <a:off x="4608513" y="1220616"/>
            <a:ext cx="0" cy="3815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2555809" y="1635345"/>
            <a:ext cx="5221055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>
            <a:off x="2594333" y="1602160"/>
            <a:ext cx="0" cy="56181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7781829" y="1600200"/>
            <a:ext cx="0" cy="427372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角丸四角形 22"/>
          <p:cNvSpPr/>
          <p:nvPr/>
        </p:nvSpPr>
        <p:spPr>
          <a:xfrm>
            <a:off x="1088234" y="2178224"/>
            <a:ext cx="3012197" cy="56497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2071" tIns="46035" rIns="92071" bIns="46035" rtlCol="0" anchor="ctr"/>
          <a:lstStyle/>
          <a:p>
            <a:pPr algn="ctr"/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経営改善計画の作成指示</a:t>
            </a:r>
            <a:endParaRPr lang="en-US" altLang="ja-JP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kumimoji="1"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（指定基準第</a:t>
            </a:r>
            <a:r>
              <a:rPr kumimoji="1" lang="en-US" altLang="ja-JP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192</a:t>
            </a:r>
            <a:r>
              <a:rPr kumimoji="1"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条第</a:t>
            </a:r>
            <a:r>
              <a:rPr kumimoji="1" lang="en-US" altLang="ja-JP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r>
              <a:rPr kumimoji="1"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項に違反している場合）</a:t>
            </a:r>
            <a:endParaRPr kumimoji="1" lang="en-US" altLang="ja-JP" sz="1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8" name="角丸四角形 37"/>
          <p:cNvSpPr/>
          <p:nvPr/>
        </p:nvSpPr>
        <p:spPr>
          <a:xfrm>
            <a:off x="1088234" y="3067743"/>
            <a:ext cx="3012197" cy="41054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2071" tIns="46035" rIns="92071" bIns="46035" rtlCol="0" anchor="ctr"/>
          <a:lstStyle/>
          <a:p>
            <a:pPr algn="ctr"/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１年後に実態調査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24" name="直線矢印コネクタ 23"/>
          <p:cNvCxnSpPr/>
          <p:nvPr/>
        </p:nvCxnSpPr>
        <p:spPr>
          <a:xfrm>
            <a:off x="2576191" y="2743204"/>
            <a:ext cx="13965" cy="34212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2594331" y="3478289"/>
            <a:ext cx="0" cy="41054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1287836" y="3888831"/>
            <a:ext cx="2612990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直線矢印コネクタ 44"/>
          <p:cNvCxnSpPr/>
          <p:nvPr/>
        </p:nvCxnSpPr>
        <p:spPr>
          <a:xfrm>
            <a:off x="1323071" y="3888835"/>
            <a:ext cx="0" cy="41054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直線矢印コネクタ 45"/>
          <p:cNvCxnSpPr/>
          <p:nvPr/>
        </p:nvCxnSpPr>
        <p:spPr>
          <a:xfrm>
            <a:off x="3863478" y="3858663"/>
            <a:ext cx="0" cy="44071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角丸四角形 47"/>
          <p:cNvSpPr/>
          <p:nvPr/>
        </p:nvSpPr>
        <p:spPr>
          <a:xfrm>
            <a:off x="267493" y="4299379"/>
            <a:ext cx="2125286" cy="66287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2071" tIns="46035" rIns="92071" bIns="46035" rtlCol="0" anchor="ctr"/>
          <a:lstStyle/>
          <a:p>
            <a:pPr algn="ctr"/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勧告・命令等</a:t>
            </a:r>
            <a:endParaRPr lang="en-US" altLang="ja-JP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（法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49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条第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･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項、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4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項）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（法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50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条第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項）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8" name="角丸四角形 57"/>
          <p:cNvSpPr/>
          <p:nvPr/>
        </p:nvSpPr>
        <p:spPr>
          <a:xfrm>
            <a:off x="2854920" y="4299379"/>
            <a:ext cx="2016224" cy="47113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2071" tIns="46035" rIns="92071" bIns="46035" rtlCol="0" anchor="ctr"/>
          <a:lstStyle/>
          <a:p>
            <a:pPr algn="ctr"/>
            <a:r>
              <a:rPr lang="ja-JP" altLang="en-US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経営改善計画の再作成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8" name="Text Box 40"/>
          <p:cNvSpPr txBox="1">
            <a:spLocks noChangeArrowheads="1"/>
          </p:cNvSpPr>
          <p:nvPr/>
        </p:nvSpPr>
        <p:spPr bwMode="auto">
          <a:xfrm>
            <a:off x="576064" y="1289645"/>
            <a:ext cx="4038172" cy="246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1" tIns="46035" rIns="92071" bIns="46035">
            <a:spAutoFit/>
          </a:bodyPr>
          <a:lstStyle/>
          <a:p>
            <a:pPr>
              <a:lnSpc>
                <a:spcPts val="1208"/>
              </a:lnSpc>
            </a:pPr>
            <a:r>
              <a:rPr lang="ja-JP" altLang="en-US" sz="1200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・指定基準に従った適切な事業運営を行っていない時</a:t>
            </a:r>
          </a:p>
        </p:txBody>
      </p:sp>
      <p:sp>
        <p:nvSpPr>
          <p:cNvPr id="29" name="Text Box 40"/>
          <p:cNvSpPr txBox="1">
            <a:spLocks noChangeArrowheads="1"/>
          </p:cNvSpPr>
          <p:nvPr/>
        </p:nvSpPr>
        <p:spPr bwMode="auto">
          <a:xfrm>
            <a:off x="5678878" y="1289645"/>
            <a:ext cx="3610154" cy="246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1" tIns="46035" rIns="92071" bIns="46035">
            <a:spAutoFit/>
          </a:bodyPr>
          <a:lstStyle/>
          <a:p>
            <a:pPr>
              <a:lnSpc>
                <a:spcPts val="1208"/>
              </a:lnSpc>
            </a:pPr>
            <a:r>
              <a:rPr lang="ja-JP" altLang="en-US" sz="1200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・指定基準に従った適切な事業を行っている場合</a:t>
            </a:r>
          </a:p>
        </p:txBody>
      </p:sp>
      <p:sp>
        <p:nvSpPr>
          <p:cNvPr id="32" name="角丸四角形 31"/>
          <p:cNvSpPr/>
          <p:nvPr/>
        </p:nvSpPr>
        <p:spPr>
          <a:xfrm>
            <a:off x="6828060" y="5835825"/>
            <a:ext cx="1907537" cy="66287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2071" tIns="46035" rIns="92071" bIns="46035" rtlCol="0" anchor="ctr"/>
          <a:lstStyle/>
          <a:p>
            <a:pPr algn="ctr"/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適宜、実地指導等で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運営状況を確認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17" name="直線矢印コネクタ 16"/>
          <p:cNvCxnSpPr/>
          <p:nvPr/>
        </p:nvCxnSpPr>
        <p:spPr>
          <a:xfrm>
            <a:off x="4100431" y="3258344"/>
            <a:ext cx="3668813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 Box 40"/>
          <p:cNvSpPr txBox="1">
            <a:spLocks noChangeArrowheads="1"/>
          </p:cNvSpPr>
          <p:nvPr/>
        </p:nvSpPr>
        <p:spPr bwMode="auto">
          <a:xfrm>
            <a:off x="4094702" y="2970312"/>
            <a:ext cx="3610154" cy="246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1" tIns="46035" rIns="92071" bIns="46035">
            <a:spAutoFit/>
          </a:bodyPr>
          <a:lstStyle/>
          <a:p>
            <a:pPr>
              <a:lnSpc>
                <a:spcPts val="1208"/>
              </a:lnSpc>
            </a:pPr>
            <a:r>
              <a:rPr lang="ja-JP" altLang="en-US" sz="1200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・指定基準に従った適切な事業を行っている場合</a:t>
            </a:r>
          </a:p>
        </p:txBody>
      </p:sp>
      <p:sp>
        <p:nvSpPr>
          <p:cNvPr id="42" name="Text Box 40"/>
          <p:cNvSpPr txBox="1">
            <a:spLocks noChangeArrowheads="1"/>
          </p:cNvSpPr>
          <p:nvPr/>
        </p:nvSpPr>
        <p:spPr bwMode="auto">
          <a:xfrm>
            <a:off x="-6524" y="3478289"/>
            <a:ext cx="2600857" cy="400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1" tIns="46035" rIns="92071" bIns="46035">
            <a:spAutoFit/>
          </a:bodyPr>
          <a:lstStyle/>
          <a:p>
            <a:pPr>
              <a:lnSpc>
                <a:spcPts val="1208"/>
              </a:lnSpc>
            </a:pPr>
            <a:r>
              <a:rPr lang="ja-JP" altLang="en-US" sz="1200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・指定</a:t>
            </a:r>
            <a:r>
              <a:rPr lang="ja-JP" altLang="en-US" sz="1200" dirty="0" smtClean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基準を満たさず、経営改善の見込みがない</a:t>
            </a:r>
            <a:endParaRPr lang="ja-JP" altLang="en-US" sz="1200" dirty="0">
              <a:solidFill>
                <a:srgbClr val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3" name="Text Box 40"/>
          <p:cNvSpPr txBox="1">
            <a:spLocks noChangeArrowheads="1"/>
          </p:cNvSpPr>
          <p:nvPr/>
        </p:nvSpPr>
        <p:spPr bwMode="auto">
          <a:xfrm>
            <a:off x="2583719" y="3474368"/>
            <a:ext cx="3392945" cy="400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1" tIns="46035" rIns="92071" bIns="46035">
            <a:spAutoFit/>
          </a:bodyPr>
          <a:lstStyle/>
          <a:p>
            <a:pPr>
              <a:lnSpc>
                <a:spcPts val="1208"/>
              </a:lnSpc>
            </a:pPr>
            <a:r>
              <a:rPr lang="ja-JP" altLang="en-US" sz="1200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・指定</a:t>
            </a:r>
            <a:r>
              <a:rPr lang="ja-JP" altLang="en-US" sz="1200" dirty="0" smtClean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基準を満たさないが、経営改善の見込みがあると都道府県等が認めた場合</a:t>
            </a:r>
            <a:endParaRPr lang="ja-JP" altLang="en-US" sz="1200" dirty="0">
              <a:solidFill>
                <a:srgbClr val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4" name="角丸四角形 43"/>
          <p:cNvSpPr/>
          <p:nvPr/>
        </p:nvSpPr>
        <p:spPr>
          <a:xfrm>
            <a:off x="2854920" y="5163475"/>
            <a:ext cx="2016224" cy="47113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2071" tIns="46035" rIns="92071" bIns="46035" rtlCol="0" anchor="ctr"/>
          <a:lstStyle/>
          <a:p>
            <a:pPr algn="ctr"/>
            <a:r>
              <a:rPr lang="ja-JP" altLang="en-US" sz="1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１年後に実態調査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49" name="直線矢印コネクタ 48"/>
          <p:cNvCxnSpPr/>
          <p:nvPr/>
        </p:nvCxnSpPr>
        <p:spPr>
          <a:xfrm>
            <a:off x="3863032" y="4770512"/>
            <a:ext cx="0" cy="39587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>
            <a:off x="4871144" y="5384676"/>
            <a:ext cx="291068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Text Box 40"/>
          <p:cNvSpPr txBox="1">
            <a:spLocks noChangeArrowheads="1"/>
          </p:cNvSpPr>
          <p:nvPr/>
        </p:nvSpPr>
        <p:spPr bwMode="auto">
          <a:xfrm>
            <a:off x="4752528" y="5058544"/>
            <a:ext cx="3610154" cy="246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1" tIns="46035" rIns="92071" bIns="46035">
            <a:spAutoFit/>
          </a:bodyPr>
          <a:lstStyle/>
          <a:p>
            <a:pPr>
              <a:lnSpc>
                <a:spcPts val="1208"/>
              </a:lnSpc>
            </a:pPr>
            <a:r>
              <a:rPr lang="ja-JP" altLang="en-US" sz="1000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・指定基準に従った適切な事業を行っている場合</a:t>
            </a:r>
          </a:p>
        </p:txBody>
      </p:sp>
      <p:cxnSp>
        <p:nvCxnSpPr>
          <p:cNvPr id="52" name="直線矢印コネクタ 51"/>
          <p:cNvCxnSpPr>
            <a:stCxn id="44" idx="1"/>
          </p:cNvCxnSpPr>
          <p:nvPr/>
        </p:nvCxnSpPr>
        <p:spPr>
          <a:xfrm flipH="1" flipV="1">
            <a:off x="2392780" y="4644499"/>
            <a:ext cx="462140" cy="75454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Text Box 40"/>
          <p:cNvSpPr txBox="1">
            <a:spLocks noChangeArrowheads="1"/>
          </p:cNvSpPr>
          <p:nvPr/>
        </p:nvSpPr>
        <p:spPr bwMode="auto">
          <a:xfrm>
            <a:off x="2416231" y="5042643"/>
            <a:ext cx="339829" cy="1426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square" lIns="92071" tIns="46035" rIns="92071" bIns="46035">
            <a:spAutoFit/>
          </a:bodyPr>
          <a:lstStyle/>
          <a:p>
            <a:pPr>
              <a:lnSpc>
                <a:spcPts val="1208"/>
              </a:lnSpc>
            </a:pPr>
            <a:r>
              <a:rPr lang="ja-JP" altLang="en-US" sz="1200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・指定</a:t>
            </a:r>
            <a:r>
              <a:rPr lang="ja-JP" altLang="en-US" sz="1200" dirty="0" smtClean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基準違反</a:t>
            </a:r>
            <a:endParaRPr lang="ja-JP" altLang="en-US" sz="1200" dirty="0">
              <a:solidFill>
                <a:srgbClr val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4" name="角丸四角形 33"/>
          <p:cNvSpPr/>
          <p:nvPr/>
        </p:nvSpPr>
        <p:spPr>
          <a:xfrm>
            <a:off x="2864445" y="5993663"/>
            <a:ext cx="2016224" cy="361025"/>
          </a:xfrm>
          <a:prstGeom prst="roundRect">
            <a:avLst>
              <a:gd name="adj" fmla="val 29859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2071" tIns="46035" rIns="92071" bIns="46035"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経営改善計画の作成</a:t>
            </a:r>
            <a:endParaRPr lang="en-US" altLang="ja-JP" sz="14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35" name="直線矢印コネクタ 34"/>
          <p:cNvCxnSpPr/>
          <p:nvPr/>
        </p:nvCxnSpPr>
        <p:spPr>
          <a:xfrm>
            <a:off x="3888432" y="5634608"/>
            <a:ext cx="0" cy="36004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 Box 40"/>
          <p:cNvSpPr txBox="1">
            <a:spLocks noChangeArrowheads="1"/>
          </p:cNvSpPr>
          <p:nvPr/>
        </p:nvSpPr>
        <p:spPr bwMode="auto">
          <a:xfrm>
            <a:off x="3888432" y="5615558"/>
            <a:ext cx="2350443" cy="400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1" tIns="46035" rIns="92071" bIns="46035">
            <a:spAutoFit/>
          </a:bodyPr>
          <a:lstStyle/>
          <a:p>
            <a:pPr>
              <a:lnSpc>
                <a:spcPts val="1208"/>
              </a:lnSpc>
            </a:pPr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・一定の要件を満たし、経営改善の見込みがあると都道府県等が認めた場合</a:t>
            </a:r>
            <a:endParaRPr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7" name="Text Box 40"/>
          <p:cNvSpPr txBox="1">
            <a:spLocks noChangeArrowheads="1"/>
          </p:cNvSpPr>
          <p:nvPr/>
        </p:nvSpPr>
        <p:spPr bwMode="auto">
          <a:xfrm>
            <a:off x="4829175" y="5967983"/>
            <a:ext cx="1847850" cy="50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1" tIns="46035" rIns="92071" bIns="46035">
            <a:spAutoFit/>
          </a:bodyPr>
          <a:lstStyle/>
          <a:p>
            <a:r>
              <a:rPr lang="en-US" altLang="ja-JP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以後、計画の再作成を認めるかは一定の</a:t>
            </a: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条件</a:t>
            </a:r>
            <a:r>
              <a:rPr lang="ja-JP" altLang="en-US" sz="9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を満たした上で、都道府県等が認めれば可能</a:t>
            </a:r>
            <a:endParaRPr lang="ja-JP" altLang="en-US" sz="9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46337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402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>厚生労働省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厚生労働省ネットワークシステム</dc:creator>
  <cp:lastModifiedBy>厚生労働省ネットワークシステム</cp:lastModifiedBy>
  <cp:revision>21</cp:revision>
  <cp:lastPrinted>2017-03-24T15:40:26Z</cp:lastPrinted>
  <dcterms:created xsi:type="dcterms:W3CDTF">2017-03-13T01:58:09Z</dcterms:created>
  <dcterms:modified xsi:type="dcterms:W3CDTF">2017-03-29T04:44:25Z</dcterms:modified>
</cp:coreProperties>
</file>