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5122525" cy="10693400"/>
  <p:notesSz cx="6807200" cy="9939338"/>
  <p:defaultTextStyle>
    <a:defPPr>
      <a:defRPr lang="ja-JP"/>
    </a:defPPr>
    <a:lvl1pPr marL="0" algn="l" defTabSz="1474975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1pPr>
    <a:lvl2pPr marL="737487" algn="l" defTabSz="1474975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2pPr>
    <a:lvl3pPr marL="1474975" algn="l" defTabSz="1474975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3pPr>
    <a:lvl4pPr marL="2212464" algn="l" defTabSz="1474975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4pPr>
    <a:lvl5pPr marL="2949952" algn="l" defTabSz="1474975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5pPr>
    <a:lvl6pPr marL="3687439" algn="l" defTabSz="1474975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6pPr>
    <a:lvl7pPr marL="4424926" algn="l" defTabSz="1474975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7pPr>
    <a:lvl8pPr marL="5162414" algn="l" defTabSz="1474975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8pPr>
    <a:lvl9pPr marL="5899902" algn="l" defTabSz="1474975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9">
          <p15:clr>
            <a:srgbClr val="A4A3A4"/>
          </p15:clr>
        </p15:guide>
        <p15:guide id="2" pos="47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2883" autoAdjust="0"/>
  </p:normalViewPr>
  <p:slideViewPr>
    <p:cSldViewPr>
      <p:cViewPr>
        <p:scale>
          <a:sx n="80" d="100"/>
          <a:sy n="80" d="100"/>
        </p:scale>
        <p:origin x="1675" y="67"/>
      </p:cViewPr>
      <p:guideLst>
        <p:guide orient="horz" pos="3369"/>
        <p:guide pos="476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1" y="7"/>
            <a:ext cx="2949678" cy="497462"/>
          </a:xfrm>
          <a:prstGeom prst="rect">
            <a:avLst/>
          </a:prstGeom>
        </p:spPr>
        <p:txBody>
          <a:bodyPr vert="horz" lIns="62882" tIns="31441" rIns="62882" bIns="31441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362" y="7"/>
            <a:ext cx="2950765" cy="497462"/>
          </a:xfrm>
          <a:prstGeom prst="rect">
            <a:avLst/>
          </a:prstGeom>
        </p:spPr>
        <p:txBody>
          <a:bodyPr vert="horz" lIns="62882" tIns="31441" rIns="62882" bIns="31441" rtlCol="0"/>
          <a:lstStyle>
            <a:lvl1pPr algn="r">
              <a:defRPr sz="800"/>
            </a:lvl1pPr>
          </a:lstStyle>
          <a:p>
            <a:fld id="{6043D364-344E-4E3F-B7B2-13EF7A796187}" type="datetimeFigureOut">
              <a:rPr kumimoji="1" lang="ja-JP" altLang="en-US" smtClean="0"/>
              <a:pPr/>
              <a:t>2024/2/9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68350" y="744538"/>
            <a:ext cx="52705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882" tIns="31441" rIns="62882" bIns="31441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613" y="4720945"/>
            <a:ext cx="5445978" cy="4472758"/>
          </a:xfrm>
          <a:prstGeom prst="rect">
            <a:avLst/>
          </a:prstGeom>
        </p:spPr>
        <p:txBody>
          <a:bodyPr vert="horz" lIns="62882" tIns="31441" rIns="62882" bIns="31441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1" y="9440783"/>
            <a:ext cx="2949678" cy="496363"/>
          </a:xfrm>
          <a:prstGeom prst="rect">
            <a:avLst/>
          </a:prstGeom>
        </p:spPr>
        <p:txBody>
          <a:bodyPr vert="horz" lIns="62882" tIns="31441" rIns="62882" bIns="31441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362" y="9440783"/>
            <a:ext cx="2950765" cy="496363"/>
          </a:xfrm>
          <a:prstGeom prst="rect">
            <a:avLst/>
          </a:prstGeom>
        </p:spPr>
        <p:txBody>
          <a:bodyPr vert="horz" lIns="62882" tIns="31441" rIns="62882" bIns="31441" rtlCol="0" anchor="b"/>
          <a:lstStyle>
            <a:lvl1pPr algn="r">
              <a:defRPr sz="800"/>
            </a:lvl1pPr>
          </a:lstStyle>
          <a:p>
            <a:fld id="{0745F1EB-C7E5-4805-B8C7-6224EF64B3C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30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91430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91430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611" algn="l" defTabSz="91430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915" algn="l" defTabSz="91430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069" algn="l" defTabSz="91430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768350" y="744538"/>
            <a:ext cx="5270500" cy="3729037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5F1EB-C7E5-4805-B8C7-6224EF64B3CD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34190" y="3321887"/>
            <a:ext cx="12854146" cy="2292150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8379" y="6059593"/>
            <a:ext cx="10585768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99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74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4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2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9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政策地域部地域振興室　</a:t>
            </a:r>
            <a:r>
              <a:rPr kumimoji="1" lang="en-US" altLang="ja-JP" smtClean="0"/>
              <a:t>2010/6/24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0B9D-452B-4699-A2CC-22AB47911B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政策地域部地域振興室　</a:t>
            </a:r>
            <a:r>
              <a:rPr kumimoji="1" lang="en-US" altLang="ja-JP" smtClean="0"/>
              <a:t>2010/6/24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0B9D-452B-4699-A2CC-22AB47911B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5350941" y="599029"/>
            <a:ext cx="4762545" cy="12775148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058052" y="599029"/>
            <a:ext cx="14040844" cy="1277514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政策地域部地域振興室　</a:t>
            </a:r>
            <a:r>
              <a:rPr kumimoji="1" lang="en-US" altLang="ja-JP" smtClean="0"/>
              <a:t>2010/6/24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0B9D-452B-4699-A2CC-22AB47911B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政策地域部地域振興室　</a:t>
            </a:r>
            <a:r>
              <a:rPr kumimoji="1" lang="en-US" altLang="ja-JP" smtClean="0"/>
              <a:t>2010/6/24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0B9D-452B-4699-A2CC-22AB47911B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4575" y="6871501"/>
            <a:ext cx="12854146" cy="2123828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194575" y="4532321"/>
            <a:ext cx="12854146" cy="233918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487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97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246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995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743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492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6241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990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政策地域部地域振興室　</a:t>
            </a:r>
            <a:r>
              <a:rPr kumimoji="1" lang="en-US" altLang="ja-JP" smtClean="0"/>
              <a:t>2010/6/24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0B9D-452B-4699-A2CC-22AB47911B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058054" y="3492683"/>
            <a:ext cx="9401694" cy="9881494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0711790" y="3492683"/>
            <a:ext cx="9401695" cy="9881494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政策地域部地域振興室　</a:t>
            </a:r>
            <a:r>
              <a:rPr kumimoji="1" lang="en-US" altLang="ja-JP" smtClean="0"/>
              <a:t>2010/6/24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0B9D-452B-4699-A2CC-22AB47911B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6127" y="428233"/>
            <a:ext cx="13610273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56128" y="2393640"/>
            <a:ext cx="6681741" cy="99755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487" indent="0">
              <a:buNone/>
              <a:defRPr sz="3200" b="1"/>
            </a:lvl2pPr>
            <a:lvl3pPr marL="1474975" indent="0">
              <a:buNone/>
              <a:defRPr sz="2900" b="1"/>
            </a:lvl3pPr>
            <a:lvl4pPr marL="2212464" indent="0">
              <a:buNone/>
              <a:defRPr sz="2500" b="1"/>
            </a:lvl4pPr>
            <a:lvl5pPr marL="2949952" indent="0">
              <a:buNone/>
              <a:defRPr sz="2500" b="1"/>
            </a:lvl5pPr>
            <a:lvl6pPr marL="3687439" indent="0">
              <a:buNone/>
              <a:defRPr sz="2500" b="1"/>
            </a:lvl6pPr>
            <a:lvl7pPr marL="4424926" indent="0">
              <a:buNone/>
              <a:defRPr sz="2500" b="1"/>
            </a:lvl7pPr>
            <a:lvl8pPr marL="5162414" indent="0">
              <a:buNone/>
              <a:defRPr sz="2500" b="1"/>
            </a:lvl8pPr>
            <a:lvl9pPr marL="5899902" indent="0">
              <a:buNone/>
              <a:defRPr sz="25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756128" y="3391195"/>
            <a:ext cx="6681741" cy="6161082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682034" y="2393640"/>
            <a:ext cx="6684366" cy="99755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487" indent="0">
              <a:buNone/>
              <a:defRPr sz="3200" b="1"/>
            </a:lvl2pPr>
            <a:lvl3pPr marL="1474975" indent="0">
              <a:buNone/>
              <a:defRPr sz="2900" b="1"/>
            </a:lvl3pPr>
            <a:lvl4pPr marL="2212464" indent="0">
              <a:buNone/>
              <a:defRPr sz="2500" b="1"/>
            </a:lvl4pPr>
            <a:lvl5pPr marL="2949952" indent="0">
              <a:buNone/>
              <a:defRPr sz="2500" b="1"/>
            </a:lvl5pPr>
            <a:lvl6pPr marL="3687439" indent="0">
              <a:buNone/>
              <a:defRPr sz="2500" b="1"/>
            </a:lvl6pPr>
            <a:lvl7pPr marL="4424926" indent="0">
              <a:buNone/>
              <a:defRPr sz="2500" b="1"/>
            </a:lvl7pPr>
            <a:lvl8pPr marL="5162414" indent="0">
              <a:buNone/>
              <a:defRPr sz="2500" b="1"/>
            </a:lvl8pPr>
            <a:lvl9pPr marL="5899902" indent="0">
              <a:buNone/>
              <a:defRPr sz="25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7682034" y="3391195"/>
            <a:ext cx="6684366" cy="6161082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政策地域部地域振興室　</a:t>
            </a:r>
            <a:r>
              <a:rPr kumimoji="1" lang="en-US" altLang="ja-JP" smtClean="0"/>
              <a:t>2010/6/24</a:t>
            </a:r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0B9D-452B-4699-A2CC-22AB47911B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政策地域部地域振興室　</a:t>
            </a:r>
            <a:r>
              <a:rPr kumimoji="1" lang="en-US" altLang="ja-JP" smtClean="0"/>
              <a:t>2010/6/24</a:t>
            </a:r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0B9D-452B-4699-A2CC-22AB47911B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政策地域部地域振興室　</a:t>
            </a:r>
            <a:r>
              <a:rPr kumimoji="1" lang="en-US" altLang="ja-JP" smtClean="0"/>
              <a:t>2010/6/24</a:t>
            </a:r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0B9D-452B-4699-A2CC-22AB47911B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6128" y="425757"/>
            <a:ext cx="4975206" cy="1811937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912487" y="425757"/>
            <a:ext cx="8453912" cy="9126520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756128" y="2237695"/>
            <a:ext cx="4975206" cy="7314583"/>
          </a:xfrm>
        </p:spPr>
        <p:txBody>
          <a:bodyPr/>
          <a:lstStyle>
            <a:lvl1pPr marL="0" indent="0">
              <a:buNone/>
              <a:defRPr sz="2300"/>
            </a:lvl1pPr>
            <a:lvl2pPr marL="737487" indent="0">
              <a:buNone/>
              <a:defRPr sz="2000"/>
            </a:lvl2pPr>
            <a:lvl3pPr marL="1474975" indent="0">
              <a:buNone/>
              <a:defRPr sz="1600"/>
            </a:lvl3pPr>
            <a:lvl4pPr marL="2212464" indent="0">
              <a:buNone/>
              <a:defRPr sz="1500"/>
            </a:lvl4pPr>
            <a:lvl5pPr marL="2949952" indent="0">
              <a:buNone/>
              <a:defRPr sz="1500"/>
            </a:lvl5pPr>
            <a:lvl6pPr marL="3687439" indent="0">
              <a:buNone/>
              <a:defRPr sz="1500"/>
            </a:lvl6pPr>
            <a:lvl7pPr marL="4424926" indent="0">
              <a:buNone/>
              <a:defRPr sz="1500"/>
            </a:lvl7pPr>
            <a:lvl8pPr marL="5162414" indent="0">
              <a:buNone/>
              <a:defRPr sz="1500"/>
            </a:lvl8pPr>
            <a:lvl9pPr marL="5899902" indent="0">
              <a:buNone/>
              <a:defRPr sz="1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政策地域部地域振興室　</a:t>
            </a:r>
            <a:r>
              <a:rPr kumimoji="1" lang="en-US" altLang="ja-JP" smtClean="0"/>
              <a:t>2010/6/24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0B9D-452B-4699-A2CC-22AB47911B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64122" y="7485382"/>
            <a:ext cx="9073515" cy="88369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964122" y="955476"/>
            <a:ext cx="9073515" cy="6416040"/>
          </a:xfrm>
        </p:spPr>
        <p:txBody>
          <a:bodyPr/>
          <a:lstStyle>
            <a:lvl1pPr marL="0" indent="0">
              <a:buNone/>
              <a:defRPr sz="5200"/>
            </a:lvl1pPr>
            <a:lvl2pPr marL="737487" indent="0">
              <a:buNone/>
              <a:defRPr sz="4500"/>
            </a:lvl2pPr>
            <a:lvl3pPr marL="1474975" indent="0">
              <a:buNone/>
              <a:defRPr sz="3900"/>
            </a:lvl3pPr>
            <a:lvl4pPr marL="2212464" indent="0">
              <a:buNone/>
              <a:defRPr sz="3200"/>
            </a:lvl4pPr>
            <a:lvl5pPr marL="2949952" indent="0">
              <a:buNone/>
              <a:defRPr sz="3200"/>
            </a:lvl5pPr>
            <a:lvl6pPr marL="3687439" indent="0">
              <a:buNone/>
              <a:defRPr sz="3200"/>
            </a:lvl6pPr>
            <a:lvl7pPr marL="4424926" indent="0">
              <a:buNone/>
              <a:defRPr sz="3200"/>
            </a:lvl7pPr>
            <a:lvl8pPr marL="5162414" indent="0">
              <a:buNone/>
              <a:defRPr sz="3200"/>
            </a:lvl8pPr>
            <a:lvl9pPr marL="5899902" indent="0">
              <a:buNone/>
              <a:defRPr sz="3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964122" y="8369073"/>
            <a:ext cx="9073515" cy="1254989"/>
          </a:xfrm>
        </p:spPr>
        <p:txBody>
          <a:bodyPr/>
          <a:lstStyle>
            <a:lvl1pPr marL="0" indent="0">
              <a:buNone/>
              <a:defRPr sz="2300"/>
            </a:lvl1pPr>
            <a:lvl2pPr marL="737487" indent="0">
              <a:buNone/>
              <a:defRPr sz="2000"/>
            </a:lvl2pPr>
            <a:lvl3pPr marL="1474975" indent="0">
              <a:buNone/>
              <a:defRPr sz="1600"/>
            </a:lvl3pPr>
            <a:lvl4pPr marL="2212464" indent="0">
              <a:buNone/>
              <a:defRPr sz="1500"/>
            </a:lvl4pPr>
            <a:lvl5pPr marL="2949952" indent="0">
              <a:buNone/>
              <a:defRPr sz="1500"/>
            </a:lvl5pPr>
            <a:lvl6pPr marL="3687439" indent="0">
              <a:buNone/>
              <a:defRPr sz="1500"/>
            </a:lvl6pPr>
            <a:lvl7pPr marL="4424926" indent="0">
              <a:buNone/>
              <a:defRPr sz="1500"/>
            </a:lvl7pPr>
            <a:lvl8pPr marL="5162414" indent="0">
              <a:buNone/>
              <a:defRPr sz="1500"/>
            </a:lvl8pPr>
            <a:lvl9pPr marL="5899902" indent="0">
              <a:buNone/>
              <a:defRPr sz="1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政策地域部地域振興室　</a:t>
            </a:r>
            <a:r>
              <a:rPr kumimoji="1" lang="en-US" altLang="ja-JP" smtClean="0"/>
              <a:t>2010/6/24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0B9D-452B-4699-A2CC-22AB47911B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756127" y="428233"/>
            <a:ext cx="13610273" cy="1782233"/>
          </a:xfrm>
          <a:prstGeom prst="rect">
            <a:avLst/>
          </a:prstGeom>
        </p:spPr>
        <p:txBody>
          <a:bodyPr vert="horz" lIns="147498" tIns="73749" rIns="147498" bIns="73749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56127" y="2495129"/>
            <a:ext cx="13610273" cy="7057149"/>
          </a:xfrm>
          <a:prstGeom prst="rect">
            <a:avLst/>
          </a:prstGeom>
        </p:spPr>
        <p:txBody>
          <a:bodyPr vert="horz" lIns="147498" tIns="73749" rIns="147498" bIns="73749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756127" y="9911200"/>
            <a:ext cx="3528589" cy="569325"/>
          </a:xfrm>
          <a:prstGeom prst="rect">
            <a:avLst/>
          </a:prstGeom>
        </p:spPr>
        <p:txBody>
          <a:bodyPr vert="horz" lIns="147498" tIns="73749" rIns="147498" bIns="73749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 smtClean="0"/>
              <a:t>政策地域部地域振興室　</a:t>
            </a:r>
            <a:r>
              <a:rPr kumimoji="1" lang="en-US" altLang="ja-JP" smtClean="0"/>
              <a:t>2010/6/24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5166863" y="9911200"/>
            <a:ext cx="4788800" cy="569325"/>
          </a:xfrm>
          <a:prstGeom prst="rect">
            <a:avLst/>
          </a:prstGeom>
        </p:spPr>
        <p:txBody>
          <a:bodyPr vert="horz" lIns="147498" tIns="73749" rIns="147498" bIns="73749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0837811" y="9911200"/>
            <a:ext cx="3528589" cy="569325"/>
          </a:xfrm>
          <a:prstGeom prst="rect">
            <a:avLst/>
          </a:prstGeom>
        </p:spPr>
        <p:txBody>
          <a:bodyPr vert="horz" lIns="147498" tIns="73749" rIns="147498" bIns="73749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D0B9D-452B-4699-A2CC-22AB47911B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1474975" rtl="0" eaLnBrk="1" latinLnBrk="0" hangingPunct="1">
        <a:spcBef>
          <a:spcPct val="0"/>
        </a:spcBef>
        <a:buNone/>
        <a:defRPr kumimoji="1"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3116" indent="-553116" algn="l" defTabSz="1474975" rtl="0" eaLnBrk="1" latinLnBrk="0" hangingPunct="1">
        <a:spcBef>
          <a:spcPct val="20000"/>
        </a:spcBef>
        <a:buFont typeface="Arial" pitchFamily="34" charset="0"/>
        <a:buChar char="•"/>
        <a:defRPr kumimoji="1"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8418" indent="-460931" algn="l" defTabSz="1474975" rtl="0" eaLnBrk="1" latinLnBrk="0" hangingPunct="1">
        <a:spcBef>
          <a:spcPct val="20000"/>
        </a:spcBef>
        <a:buFont typeface="Arial" pitchFamily="34" charset="0"/>
        <a:buChar char="–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719" indent="-368744" algn="l" defTabSz="1474975" rtl="0" eaLnBrk="1" latinLnBrk="0" hangingPunct="1">
        <a:spcBef>
          <a:spcPct val="20000"/>
        </a:spcBef>
        <a:buFont typeface="Arial" pitchFamily="34" charset="0"/>
        <a:buChar char="•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208" indent="-368744" algn="l" defTabSz="1474975" rtl="0" eaLnBrk="1" latinLnBrk="0" hangingPunct="1">
        <a:spcBef>
          <a:spcPct val="20000"/>
        </a:spcBef>
        <a:buFont typeface="Arial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8695" indent="-368744" algn="l" defTabSz="1474975" rtl="0" eaLnBrk="1" latinLnBrk="0" hangingPunct="1">
        <a:spcBef>
          <a:spcPct val="20000"/>
        </a:spcBef>
        <a:buFont typeface="Arial" pitchFamily="34" charset="0"/>
        <a:buChar char="»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183" indent="-368744" algn="l" defTabSz="1474975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3670" indent="-368744" algn="l" defTabSz="1474975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158" indent="-368744" algn="l" defTabSz="1474975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8647" indent="-368744" algn="l" defTabSz="1474975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74975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487" algn="l" defTabSz="1474975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975" algn="l" defTabSz="1474975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464" algn="l" defTabSz="1474975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9952" algn="l" defTabSz="1474975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439" algn="l" defTabSz="1474975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4926" algn="l" defTabSz="1474975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414" algn="l" defTabSz="1474975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9902" algn="l" defTabSz="1474975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521" y="9158406"/>
            <a:ext cx="3736617" cy="828000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3816846" y="0"/>
            <a:ext cx="7400483" cy="4811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5355" tIns="52678" rIns="105355" bIns="52678" rtlCol="0" anchor="ctr"/>
          <a:lstStyle/>
          <a:p>
            <a:pPr algn="ctr"/>
            <a:r>
              <a:rPr lang="ja-JP" altLang="en-US" sz="2300" dirty="0" smtClean="0">
                <a:solidFill>
                  <a:schemeClr val="tx1"/>
                </a:solidFill>
                <a:latin typeface="+mn-ea"/>
              </a:rPr>
              <a:t>岩手県過疎地域持続的発展方針の概要</a:t>
            </a:r>
            <a:endParaRPr lang="ja-JP" altLang="en-US" sz="2300" dirty="0">
              <a:solidFill>
                <a:schemeClr val="tx1"/>
              </a:solidFill>
              <a:latin typeface="+mn-ea"/>
            </a:endParaRPr>
          </a:p>
        </p:txBody>
      </p:sp>
      <p:grpSp>
        <p:nvGrpSpPr>
          <p:cNvPr id="75" name="グループ化 74"/>
          <p:cNvGrpSpPr/>
          <p:nvPr/>
        </p:nvGrpSpPr>
        <p:grpSpPr>
          <a:xfrm>
            <a:off x="504477" y="450156"/>
            <a:ext cx="14407065" cy="9649072"/>
            <a:chOff x="288025" y="742517"/>
            <a:chExt cx="14407067" cy="9794108"/>
          </a:xfrm>
        </p:grpSpPr>
        <p:grpSp>
          <p:nvGrpSpPr>
            <p:cNvPr id="74" name="グループ化 73"/>
            <p:cNvGrpSpPr/>
            <p:nvPr/>
          </p:nvGrpSpPr>
          <p:grpSpPr>
            <a:xfrm>
              <a:off x="2808734" y="1181060"/>
              <a:ext cx="4680522" cy="2558162"/>
              <a:chOff x="2779237" y="1136815"/>
              <a:chExt cx="4680522" cy="2558162"/>
            </a:xfrm>
          </p:grpSpPr>
          <p:sp>
            <p:nvSpPr>
              <p:cNvPr id="36" name="正方形/長方形 35"/>
              <p:cNvSpPr/>
              <p:nvPr/>
            </p:nvSpPr>
            <p:spPr>
              <a:xfrm>
                <a:off x="2779237" y="1136815"/>
                <a:ext cx="1943788" cy="139281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accent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b="1" dirty="0"/>
                  <a:t>いわて県民</a:t>
                </a:r>
                <a:r>
                  <a:rPr lang="ja-JP" altLang="en-US" sz="1000" b="1" dirty="0" smtClean="0"/>
                  <a:t>計画</a:t>
                </a:r>
                <a:r>
                  <a:rPr lang="ja-JP" altLang="en-US" sz="1000" dirty="0" smtClean="0"/>
                  <a:t>（</a:t>
                </a:r>
                <a:r>
                  <a:rPr lang="en-US" altLang="ja-JP" sz="1000" dirty="0" smtClean="0"/>
                  <a:t>2019</a:t>
                </a:r>
                <a:r>
                  <a:rPr lang="ja-JP" altLang="en-US" sz="1000" dirty="0" smtClean="0"/>
                  <a:t>～</a:t>
                </a:r>
                <a:r>
                  <a:rPr lang="en-US" altLang="ja-JP" sz="1000" dirty="0"/>
                  <a:t>2028</a:t>
                </a:r>
                <a:r>
                  <a:rPr lang="ja-JP" altLang="en-US" sz="1000" dirty="0" smtClean="0"/>
                  <a:t>）</a:t>
                </a:r>
                <a:endParaRPr lang="ja-JP" altLang="en-US" sz="1000" dirty="0"/>
              </a:p>
            </p:txBody>
          </p:sp>
          <p:sp>
            <p:nvSpPr>
              <p:cNvPr id="37" name="正方形/長方形 36"/>
              <p:cNvSpPr/>
              <p:nvPr/>
            </p:nvSpPr>
            <p:spPr>
              <a:xfrm>
                <a:off x="2779237" y="1319390"/>
                <a:ext cx="1943359" cy="1498501"/>
              </a:xfrm>
              <a:prstGeom prst="rect">
                <a:avLst/>
              </a:prstGeom>
              <a:ln w="1905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 sz="1000" dirty="0"/>
              </a:p>
            </p:txBody>
          </p:sp>
          <p:sp>
            <p:nvSpPr>
              <p:cNvPr id="38" name="正方形/長方形 37"/>
              <p:cNvSpPr/>
              <p:nvPr/>
            </p:nvSpPr>
            <p:spPr>
              <a:xfrm>
                <a:off x="2851245" y="1395255"/>
                <a:ext cx="1656185" cy="180101"/>
              </a:xfrm>
              <a:prstGeom prst="rect">
                <a:avLst/>
              </a:prstGeom>
              <a:ln w="1905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b="1" dirty="0"/>
                  <a:t>長期</a:t>
                </a:r>
                <a:r>
                  <a:rPr lang="ja-JP" altLang="en-US" sz="1000" b="1" dirty="0" smtClean="0"/>
                  <a:t>ビジョン（</a:t>
                </a:r>
                <a:r>
                  <a:rPr lang="en-US" altLang="ja-JP" sz="1000" b="1" dirty="0"/>
                  <a:t>2019</a:t>
                </a:r>
                <a:r>
                  <a:rPr lang="ja-JP" altLang="en-US" sz="1000" b="1" dirty="0" smtClean="0"/>
                  <a:t>～</a:t>
                </a:r>
                <a:r>
                  <a:rPr lang="en-US" altLang="ja-JP" sz="1000" b="1" dirty="0"/>
                  <a:t>2028</a:t>
                </a:r>
                <a:r>
                  <a:rPr lang="ja-JP" altLang="en-US" sz="1000" b="1" dirty="0" smtClean="0"/>
                  <a:t>）</a:t>
                </a:r>
                <a:endParaRPr lang="ja-JP" altLang="en-US" sz="1000" b="1" dirty="0"/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2851245" y="1575355"/>
                <a:ext cx="1656185" cy="730902"/>
              </a:xfrm>
              <a:prstGeom prst="rect">
                <a:avLst/>
              </a:prstGeom>
              <a:ln w="1905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r>
                  <a:rPr lang="ja-JP" altLang="en-US" sz="1000" dirty="0" smtClean="0"/>
                  <a:t>第</a:t>
                </a:r>
                <a:r>
                  <a:rPr lang="ja-JP" altLang="en-US" sz="1000" dirty="0"/>
                  <a:t>７</a:t>
                </a:r>
                <a:r>
                  <a:rPr lang="ja-JP" altLang="en-US" sz="1000" dirty="0" smtClean="0"/>
                  <a:t>章</a:t>
                </a:r>
                <a:r>
                  <a:rPr lang="en-US" altLang="ja-JP" sz="1000" dirty="0" smtClean="0"/>
                  <a:t>:</a:t>
                </a:r>
              </a:p>
              <a:p>
                <a:r>
                  <a:rPr lang="en-US" altLang="ja-JP" sz="1000" dirty="0" smtClean="0"/>
                  <a:t>     </a:t>
                </a:r>
                <a:r>
                  <a:rPr lang="ja-JP" altLang="en-US" sz="1000" dirty="0" smtClean="0"/>
                  <a:t>地域</a:t>
                </a:r>
                <a:r>
                  <a:rPr lang="ja-JP" altLang="en-US" sz="1000" dirty="0"/>
                  <a:t>振興の展開方向</a:t>
                </a:r>
                <a:endParaRPr lang="en-US" altLang="ja-JP" sz="1000" dirty="0"/>
              </a:p>
              <a:p>
                <a:pPr>
                  <a:lnSpc>
                    <a:spcPts val="461"/>
                  </a:lnSpc>
                </a:pPr>
                <a:endParaRPr lang="en-US" altLang="ja-JP" sz="1000" dirty="0"/>
              </a:p>
              <a:p>
                <a:pPr>
                  <a:lnSpc>
                    <a:spcPts val="461"/>
                  </a:lnSpc>
                </a:pPr>
                <a:endParaRPr lang="en-US" altLang="ja-JP" sz="1000" dirty="0"/>
              </a:p>
              <a:p>
                <a:pPr>
                  <a:lnSpc>
                    <a:spcPts val="461"/>
                  </a:lnSpc>
                </a:pPr>
                <a:endParaRPr lang="en-US" altLang="ja-JP" sz="1000" dirty="0"/>
              </a:p>
              <a:p>
                <a:pPr>
                  <a:lnSpc>
                    <a:spcPts val="461"/>
                  </a:lnSpc>
                </a:pPr>
                <a:r>
                  <a:rPr lang="ja-JP" altLang="en-US" sz="1000" dirty="0"/>
                  <a:t>　</a:t>
                </a:r>
                <a:endParaRPr lang="en-US" altLang="ja-JP" sz="1000" dirty="0"/>
              </a:p>
              <a:p>
                <a:pPr>
                  <a:lnSpc>
                    <a:spcPts val="461"/>
                  </a:lnSpc>
                </a:pPr>
                <a:r>
                  <a:rPr lang="ja-JP" altLang="en-US" sz="1000" dirty="0"/>
                  <a:t>　</a:t>
                </a:r>
                <a:endParaRPr lang="en-US" altLang="ja-JP" sz="1000" dirty="0"/>
              </a:p>
              <a:p>
                <a:endParaRPr lang="en-US" altLang="ja-JP" sz="1000" dirty="0"/>
              </a:p>
              <a:p>
                <a:endParaRPr lang="en-US" altLang="ja-JP" sz="1000" dirty="0"/>
              </a:p>
              <a:p>
                <a:endParaRPr lang="en-US" altLang="ja-JP" sz="1000" dirty="0"/>
              </a:p>
              <a:p>
                <a:endParaRPr lang="en-US" altLang="ja-JP" sz="1000" dirty="0"/>
              </a:p>
              <a:p>
                <a:endParaRPr lang="en-US" altLang="ja-JP" sz="1000" dirty="0"/>
              </a:p>
              <a:p>
                <a:endParaRPr lang="ja-JP" altLang="en-US" sz="1000" dirty="0"/>
              </a:p>
            </p:txBody>
          </p:sp>
          <p:sp>
            <p:nvSpPr>
              <p:cNvPr id="40" name="正方形/長方形 39"/>
              <p:cNvSpPr/>
              <p:nvPr/>
            </p:nvSpPr>
            <p:spPr>
              <a:xfrm>
                <a:off x="2923253" y="1940809"/>
                <a:ext cx="1512169" cy="309003"/>
              </a:xfrm>
              <a:prstGeom prst="rect">
                <a:avLst/>
              </a:prstGeom>
              <a:noFill/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ja-JP" altLang="en-US" sz="800" dirty="0" smtClean="0"/>
                  <a:t> 県</a:t>
                </a:r>
                <a:r>
                  <a:rPr lang="ja-JP" altLang="en-US" sz="800" dirty="0"/>
                  <a:t>北・</a:t>
                </a:r>
                <a:r>
                  <a:rPr lang="ja-JP" altLang="en-US" sz="800" dirty="0" smtClean="0"/>
                  <a:t>沿岸圏域及び過疎</a:t>
                </a:r>
                <a:endParaRPr lang="en-US" altLang="ja-JP" sz="800" dirty="0" smtClean="0"/>
              </a:p>
              <a:p>
                <a:r>
                  <a:rPr lang="en-US" altLang="ja-JP" sz="800" dirty="0" smtClean="0"/>
                  <a:t> </a:t>
                </a:r>
                <a:r>
                  <a:rPr lang="ja-JP" altLang="en-US" sz="800" dirty="0" smtClean="0"/>
                  <a:t>地域等の</a:t>
                </a:r>
                <a:r>
                  <a:rPr lang="ja-JP" altLang="en-US" sz="800" dirty="0"/>
                  <a:t>振興</a:t>
                </a:r>
              </a:p>
            </p:txBody>
          </p:sp>
          <p:sp>
            <p:nvSpPr>
              <p:cNvPr id="41" name="二等辺三角形 40"/>
              <p:cNvSpPr/>
              <p:nvPr/>
            </p:nvSpPr>
            <p:spPr>
              <a:xfrm rot="10800000">
                <a:off x="3211285" y="2306259"/>
                <a:ext cx="867990" cy="75864"/>
              </a:xfrm>
              <a:prstGeom prst="triangle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正方形/長方形 41"/>
              <p:cNvSpPr/>
              <p:nvPr/>
            </p:nvSpPr>
            <p:spPr>
              <a:xfrm>
                <a:off x="2851245" y="2379349"/>
                <a:ext cx="1656185" cy="406367"/>
              </a:xfrm>
              <a:prstGeom prst="rect">
                <a:avLst/>
              </a:prstGeom>
              <a:ln w="1905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b="1" dirty="0" smtClean="0"/>
                  <a:t>第１期アクションプラン</a:t>
                </a:r>
                <a:endParaRPr lang="en-US" altLang="ja-JP" sz="1000" b="1" dirty="0" smtClean="0"/>
              </a:p>
              <a:p>
                <a:pPr algn="ctr"/>
                <a:r>
                  <a:rPr lang="ja-JP" altLang="en-US" sz="1000" dirty="0" smtClean="0"/>
                  <a:t>（</a:t>
                </a:r>
                <a:r>
                  <a:rPr lang="en-US" altLang="ja-JP" sz="1000" dirty="0"/>
                  <a:t>2019</a:t>
                </a:r>
                <a:r>
                  <a:rPr lang="ja-JP" altLang="en-US" sz="1000" dirty="0" smtClean="0"/>
                  <a:t>～</a:t>
                </a:r>
                <a:r>
                  <a:rPr lang="en-US" altLang="ja-JP" sz="1000" dirty="0"/>
                  <a:t>2022</a:t>
                </a:r>
                <a:r>
                  <a:rPr lang="ja-JP" altLang="en-US" sz="1000" dirty="0" smtClean="0"/>
                  <a:t>）</a:t>
                </a:r>
                <a:endParaRPr lang="en-US" altLang="ja-JP" sz="1000" dirty="0"/>
              </a:p>
            </p:txBody>
          </p:sp>
          <p:grpSp>
            <p:nvGrpSpPr>
              <p:cNvPr id="44" name="グループ化 19"/>
              <p:cNvGrpSpPr/>
              <p:nvPr/>
            </p:nvGrpSpPr>
            <p:grpSpPr>
              <a:xfrm>
                <a:off x="5227510" y="1209905"/>
                <a:ext cx="2232249" cy="2485072"/>
                <a:chOff x="2993091" y="2100944"/>
                <a:chExt cx="1851862" cy="2358752"/>
              </a:xfrm>
              <a:effectLst>
                <a:glow rad="101600">
                  <a:schemeClr val="accent2">
                    <a:lumMod val="20000"/>
                    <a:lumOff val="80000"/>
                    <a:alpha val="60000"/>
                  </a:schemeClr>
                </a:glow>
              </a:effectLst>
            </p:grpSpPr>
            <p:sp>
              <p:nvSpPr>
                <p:cNvPr id="48" name="正方形/長方形 12"/>
                <p:cNvSpPr/>
                <p:nvPr/>
              </p:nvSpPr>
              <p:spPr>
                <a:xfrm>
                  <a:off x="3112567" y="2378443"/>
                  <a:ext cx="1684987" cy="624376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19050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r>
                    <a:rPr lang="ja-JP" altLang="en-US" sz="1400" b="1" u="sng" dirty="0">
                      <a:solidFill>
                        <a:srgbClr val="FF0000"/>
                      </a:solidFill>
                    </a:rPr>
                    <a:t>岩手県過疎</a:t>
                  </a:r>
                  <a:r>
                    <a:rPr lang="ja-JP" altLang="en-US" sz="1400" b="1" u="sng" dirty="0" smtClean="0">
                      <a:solidFill>
                        <a:srgbClr val="FF0000"/>
                      </a:solidFill>
                    </a:rPr>
                    <a:t>地域</a:t>
                  </a:r>
                  <a:r>
                    <a:rPr lang="ja-JP" altLang="en-US" sz="1400" b="1" u="sng" dirty="0">
                      <a:solidFill>
                        <a:srgbClr val="FF0000"/>
                      </a:solidFill>
                    </a:rPr>
                    <a:t>持続的</a:t>
                  </a:r>
                  <a:endParaRPr lang="en-US" altLang="ja-JP" sz="1400" b="1" u="sng" dirty="0" smtClean="0">
                    <a:solidFill>
                      <a:srgbClr val="FF0000"/>
                    </a:solidFill>
                  </a:endParaRPr>
                </a:p>
                <a:p>
                  <a:r>
                    <a:rPr lang="ja-JP" altLang="en-US" sz="1400" b="1" u="sng" dirty="0">
                      <a:solidFill>
                        <a:srgbClr val="FF0000"/>
                      </a:solidFill>
                    </a:rPr>
                    <a:t>発展</a:t>
                  </a:r>
                  <a:r>
                    <a:rPr lang="ja-JP" altLang="en-US" sz="1400" b="1" u="sng" dirty="0" smtClean="0">
                      <a:solidFill>
                        <a:srgbClr val="FF0000"/>
                      </a:solidFill>
                    </a:rPr>
                    <a:t>方針</a:t>
                  </a:r>
                  <a:endParaRPr lang="en-US" altLang="ja-JP" sz="1400" b="1" u="sng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49" name="正方形/長方形 48"/>
                <p:cNvSpPr/>
                <p:nvPr/>
              </p:nvSpPr>
              <p:spPr>
                <a:xfrm>
                  <a:off x="3112567" y="3210945"/>
                  <a:ext cx="835969" cy="1179377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r>
                    <a:rPr lang="ja-JP" altLang="en-US" sz="1000" b="1" u="sng" dirty="0" smtClean="0">
                      <a:solidFill>
                        <a:srgbClr val="FF0000"/>
                      </a:solidFill>
                    </a:rPr>
                    <a:t>岩手県過疎地域持続的発展計画</a:t>
                  </a:r>
                  <a:endParaRPr lang="en-US" altLang="ja-JP" sz="1000" b="1" u="sng" dirty="0" smtClean="0">
                    <a:solidFill>
                      <a:srgbClr val="FF0000"/>
                    </a:solidFill>
                  </a:endParaRPr>
                </a:p>
                <a:p>
                  <a:r>
                    <a:rPr lang="ja-JP" altLang="en-US" sz="1000" dirty="0" smtClean="0"/>
                    <a:t>○県</a:t>
                  </a:r>
                  <a:r>
                    <a:rPr lang="ja-JP" altLang="en-US" sz="1000" dirty="0"/>
                    <a:t>が</a:t>
                  </a:r>
                  <a:r>
                    <a:rPr lang="ja-JP" altLang="en-US" sz="1000" dirty="0" smtClean="0"/>
                    <a:t>過疎地域市町村</a:t>
                  </a:r>
                  <a:r>
                    <a:rPr lang="ja-JP" altLang="en-US" sz="1000" dirty="0"/>
                    <a:t>に</a:t>
                  </a:r>
                  <a:r>
                    <a:rPr lang="ja-JP" altLang="en-US" sz="1000" dirty="0" smtClean="0"/>
                    <a:t>協力して講じよう</a:t>
                  </a:r>
                  <a:r>
                    <a:rPr lang="ja-JP" altLang="en-US" sz="1000" dirty="0"/>
                    <a:t>とする</a:t>
                  </a:r>
                  <a:r>
                    <a:rPr lang="ja-JP" altLang="en-US" sz="1000" dirty="0" smtClean="0"/>
                    <a:t>措置</a:t>
                  </a:r>
                  <a:endParaRPr lang="en-US" altLang="ja-JP" sz="1000" dirty="0" smtClean="0"/>
                </a:p>
                <a:p>
                  <a:endParaRPr lang="ja-JP" altLang="en-US" sz="1000" dirty="0"/>
                </a:p>
              </p:txBody>
            </p:sp>
            <p:sp>
              <p:nvSpPr>
                <p:cNvPr id="51" name="正方形/長方形 50"/>
                <p:cNvSpPr/>
                <p:nvPr/>
              </p:nvSpPr>
              <p:spPr>
                <a:xfrm>
                  <a:off x="2993091" y="2100944"/>
                  <a:ext cx="1851862" cy="2358752"/>
                </a:xfrm>
                <a:prstGeom prst="rect">
                  <a:avLst/>
                </a:prstGeom>
                <a:noFill/>
                <a:ln w="19050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000" dirty="0"/>
                </a:p>
              </p:txBody>
            </p:sp>
          </p:grpSp>
          <p:sp>
            <p:nvSpPr>
              <p:cNvPr id="45" name="正方形/長方形 44"/>
              <p:cNvSpPr/>
              <p:nvPr/>
            </p:nvSpPr>
            <p:spPr>
              <a:xfrm>
                <a:off x="6451647" y="2379350"/>
                <a:ext cx="935675" cy="1242536"/>
              </a:xfrm>
              <a:prstGeom prst="rect">
                <a:avLst/>
              </a:prstGeom>
              <a:noFill/>
              <a:ln w="19050" cmpd="dbl">
                <a:solidFill>
                  <a:schemeClr val="accent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ja-JP" altLang="en-US" sz="1000" b="1" dirty="0"/>
                  <a:t>市町村過疎</a:t>
                </a:r>
                <a:r>
                  <a:rPr lang="ja-JP" altLang="en-US" sz="1000" b="1" dirty="0" smtClean="0"/>
                  <a:t>地域</a:t>
                </a:r>
                <a:r>
                  <a:rPr lang="ja-JP" altLang="en-US" sz="1000" b="1" dirty="0"/>
                  <a:t>持続的</a:t>
                </a:r>
                <a:r>
                  <a:rPr lang="ja-JP" altLang="en-US" sz="1000" b="1" dirty="0" smtClean="0"/>
                  <a:t>発展計画</a:t>
                </a:r>
                <a:endParaRPr lang="en-US" altLang="ja-JP" sz="1000" b="1" dirty="0" smtClean="0"/>
              </a:p>
              <a:p>
                <a:r>
                  <a:rPr lang="ja-JP" altLang="en-US" sz="1000" dirty="0" smtClean="0"/>
                  <a:t>○</a:t>
                </a:r>
                <a:r>
                  <a:rPr lang="ja-JP" altLang="en-US" sz="1000" dirty="0"/>
                  <a:t>過疎地域</a:t>
                </a:r>
                <a:r>
                  <a:rPr lang="ja-JP" altLang="en-US" sz="1000" dirty="0" smtClean="0"/>
                  <a:t>の</a:t>
                </a:r>
                <a:r>
                  <a:rPr lang="ja-JP" altLang="en-US" sz="1000" dirty="0"/>
                  <a:t>持続的発展</a:t>
                </a:r>
                <a:r>
                  <a:rPr lang="ja-JP" altLang="en-US" sz="1000" dirty="0" smtClean="0"/>
                  <a:t>を</a:t>
                </a:r>
                <a:r>
                  <a:rPr lang="ja-JP" altLang="en-US" sz="1000" dirty="0"/>
                  <a:t>図るために講じる</a:t>
                </a:r>
                <a:r>
                  <a:rPr lang="ja-JP" altLang="en-US" sz="1000" dirty="0" smtClean="0"/>
                  <a:t>措置の計画</a:t>
                </a:r>
                <a:endParaRPr lang="ja-JP" altLang="en-US" sz="1000" dirty="0"/>
              </a:p>
            </p:txBody>
          </p:sp>
        </p:grpSp>
        <p:sp>
          <p:nvSpPr>
            <p:cNvPr id="7" name="正方形/長方形 6"/>
            <p:cNvSpPr/>
            <p:nvPr/>
          </p:nvSpPr>
          <p:spPr>
            <a:xfrm>
              <a:off x="288455" y="934919"/>
              <a:ext cx="7259753" cy="2950484"/>
            </a:xfrm>
            <a:prstGeom prst="rect">
              <a:avLst/>
            </a:prstGeom>
            <a:noFill/>
            <a:ln>
              <a:solidFill>
                <a:srgbClr val="CC99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105355" tIns="52678" rIns="105355" bIns="52678" rtlCol="0" anchor="ctr"/>
            <a:lstStyle/>
            <a:p>
              <a:pPr>
                <a:lnSpc>
                  <a:spcPts val="900"/>
                </a:lnSpc>
              </a:pPr>
              <a:endParaRPr lang="en-US" altLang="ja-JP" sz="1200" b="1" dirty="0" smtClean="0">
                <a:solidFill>
                  <a:srgbClr val="CC9900"/>
                </a:solidFill>
              </a:endParaRPr>
            </a:p>
            <a:p>
              <a:r>
                <a:rPr lang="ja-JP" altLang="en-US" sz="1200" b="1" dirty="0" smtClean="0">
                  <a:solidFill>
                    <a:srgbClr val="CC9900"/>
                  </a:solidFill>
                </a:rPr>
                <a:t>◆</a:t>
              </a:r>
              <a:r>
                <a:rPr lang="ja-JP" altLang="en-US" sz="1200" b="1" dirty="0">
                  <a:solidFill>
                    <a:srgbClr val="CC9900"/>
                  </a:solidFill>
                </a:rPr>
                <a:t>策定の趣旨◆</a:t>
              </a:r>
              <a:endParaRPr lang="en-US" altLang="ja-JP" sz="1200" b="1" dirty="0">
                <a:solidFill>
                  <a:srgbClr val="CC9900"/>
                </a:solidFill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</a:rPr>
                <a:t>○  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「過疎地域」の持続的発展を</a:t>
              </a:r>
              <a:endParaRPr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dirty="0" smtClean="0">
                  <a:latin typeface="+mn-ea"/>
                </a:rPr>
                <a:t>支援し、人材の確保及び育成、</a:t>
              </a:r>
              <a:endParaRPr lang="en-US" altLang="ja-JP" sz="1200" dirty="0" smtClean="0">
                <a:latin typeface="+mn-ea"/>
              </a:endParaRPr>
            </a:p>
            <a:p>
              <a:r>
                <a:rPr lang="ja-JP" altLang="en-US" sz="1200" dirty="0">
                  <a:latin typeface="+mn-ea"/>
                </a:rPr>
                <a:t>　</a:t>
              </a:r>
              <a:r>
                <a:rPr lang="ja-JP" altLang="en-US" sz="1200" dirty="0" smtClean="0">
                  <a:latin typeface="+mn-ea"/>
                </a:rPr>
                <a:t>　雇用機会の拡充、住民福祉の</a:t>
              </a:r>
              <a:endParaRPr lang="en-US" altLang="ja-JP" sz="1200" dirty="0" smtClean="0">
                <a:latin typeface="+mn-ea"/>
              </a:endParaRPr>
            </a:p>
            <a:p>
              <a:r>
                <a:rPr lang="ja-JP" altLang="en-US" sz="1200" dirty="0">
                  <a:latin typeface="+mn-ea"/>
                </a:rPr>
                <a:t>　</a:t>
              </a:r>
              <a:r>
                <a:rPr lang="ja-JP" altLang="en-US" sz="1200" dirty="0" smtClean="0">
                  <a:latin typeface="+mn-ea"/>
                </a:rPr>
                <a:t>　向上、地域格差の是正並びに</a:t>
              </a:r>
              <a:endParaRPr lang="en-US" altLang="ja-JP" sz="1200" dirty="0" smtClean="0">
                <a:latin typeface="+mn-ea"/>
              </a:endParaRPr>
            </a:p>
            <a:p>
              <a:r>
                <a:rPr lang="ja-JP" altLang="en-US" sz="1200" dirty="0">
                  <a:latin typeface="+mn-ea"/>
                </a:rPr>
                <a:t>　</a:t>
              </a:r>
              <a:r>
                <a:rPr lang="ja-JP" altLang="en-US" sz="1200" dirty="0" smtClean="0">
                  <a:latin typeface="+mn-ea"/>
                </a:rPr>
                <a:t>　</a:t>
              </a:r>
              <a:r>
                <a:rPr lang="ja-JP" altLang="en-US" sz="1200" dirty="0">
                  <a:latin typeface="+mn-ea"/>
                </a:rPr>
                <a:t>地域</a:t>
              </a:r>
              <a:r>
                <a:rPr lang="ja-JP" altLang="en-US" sz="1200" dirty="0" smtClean="0">
                  <a:latin typeface="+mn-ea"/>
                </a:rPr>
                <a:t>の特性を生かした振興に</a:t>
              </a:r>
              <a:endParaRPr lang="en-US" altLang="ja-JP" sz="1200" dirty="0" smtClean="0">
                <a:latin typeface="+mn-ea"/>
              </a:endParaRPr>
            </a:p>
            <a:p>
              <a:r>
                <a:rPr lang="ja-JP" altLang="en-US" sz="1200" dirty="0" smtClean="0">
                  <a:latin typeface="+mn-ea"/>
                </a:rPr>
                <a:t>　　寄与</a:t>
              </a:r>
              <a:r>
                <a:rPr lang="ja-JP" altLang="en-US" sz="1200" dirty="0">
                  <a:latin typeface="+mn-ea"/>
                </a:rPr>
                <a:t>するため</a:t>
              </a:r>
              <a:r>
                <a:rPr lang="ja-JP" altLang="en-US" sz="1200" dirty="0" smtClean="0">
                  <a:latin typeface="+mn-ea"/>
                </a:rPr>
                <a:t>の方針を示す。</a:t>
              </a:r>
              <a:endParaRPr lang="en-US" altLang="ja-JP" sz="1200" dirty="0" smtClean="0">
                <a:latin typeface="+mn-ea"/>
              </a:endParaRPr>
            </a:p>
            <a:p>
              <a:r>
                <a:rPr lang="ja-JP" altLang="en-US" sz="1200" dirty="0" smtClean="0">
                  <a:latin typeface="+mn-ea"/>
                </a:rPr>
                <a:t>　○　過疎市町村の</a:t>
              </a:r>
              <a:r>
                <a:rPr lang="ja-JP" altLang="en-US" sz="1200" dirty="0">
                  <a:latin typeface="+mn-ea"/>
                </a:rPr>
                <a:t>持続的発展</a:t>
              </a:r>
              <a:r>
                <a:rPr lang="ja-JP" altLang="en-US" sz="1200" dirty="0" smtClean="0">
                  <a:latin typeface="+mn-ea"/>
                </a:rPr>
                <a:t>に</a:t>
              </a:r>
              <a:endParaRPr lang="en-US" altLang="ja-JP" sz="1200" dirty="0" smtClean="0">
                <a:latin typeface="+mn-ea"/>
              </a:endParaRPr>
            </a:p>
            <a:p>
              <a:r>
                <a:rPr lang="ja-JP" altLang="en-US" sz="1200" dirty="0">
                  <a:latin typeface="+mn-ea"/>
                </a:rPr>
                <a:t>　</a:t>
              </a:r>
              <a:r>
                <a:rPr lang="ja-JP" altLang="en-US" sz="1200" dirty="0" smtClean="0">
                  <a:latin typeface="+mn-ea"/>
                </a:rPr>
                <a:t>　向けた基本的方向性を</a:t>
              </a:r>
              <a:r>
                <a:rPr lang="ja-JP" altLang="en-US" sz="1200" dirty="0" err="1" smtClean="0">
                  <a:latin typeface="+mn-ea"/>
                </a:rPr>
                <a:t>示すとと</a:t>
              </a:r>
              <a:endParaRPr lang="en-US" altLang="ja-JP" sz="1200" dirty="0" smtClean="0">
                <a:latin typeface="+mn-ea"/>
              </a:endParaRPr>
            </a:p>
            <a:p>
              <a:r>
                <a:rPr lang="ja-JP" altLang="en-US" sz="1200" dirty="0">
                  <a:latin typeface="+mn-ea"/>
                </a:rPr>
                <a:t>　</a:t>
              </a:r>
              <a:r>
                <a:rPr lang="ja-JP" altLang="en-US" sz="1200" dirty="0" smtClean="0">
                  <a:latin typeface="+mn-ea"/>
                </a:rPr>
                <a:t>　もに、岩手県過疎地域持続的発</a:t>
              </a:r>
              <a:endParaRPr lang="en-US" altLang="ja-JP" sz="1200" dirty="0" smtClean="0">
                <a:latin typeface="+mn-ea"/>
              </a:endParaRPr>
            </a:p>
            <a:p>
              <a:r>
                <a:rPr lang="ja-JP" altLang="en-US" sz="1200" dirty="0">
                  <a:latin typeface="+mn-ea"/>
                </a:rPr>
                <a:t>　</a:t>
              </a:r>
              <a:r>
                <a:rPr lang="ja-JP" altLang="en-US" sz="1200" dirty="0" smtClean="0">
                  <a:latin typeface="+mn-ea"/>
                </a:rPr>
                <a:t>　展計画を策定する際の指針となる。</a:t>
              </a:r>
              <a:endParaRPr lang="en-US" altLang="ja-JP" sz="1200" dirty="0" smtClean="0">
                <a:latin typeface="+mn-ea"/>
              </a:endParaRPr>
            </a:p>
            <a:p>
              <a:pPr>
                <a:lnSpc>
                  <a:spcPts val="700"/>
                </a:lnSpc>
              </a:pP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  <a:p>
              <a:r>
                <a:rPr lang="ja-JP" altLang="en-US" sz="1200" b="1" dirty="0" smtClean="0">
                  <a:solidFill>
                    <a:srgbClr val="CC9900"/>
                  </a:solidFill>
                  <a:latin typeface="+mn-ea"/>
                </a:rPr>
                <a:t>◆期間◆</a:t>
              </a:r>
              <a:endParaRPr lang="en-US" altLang="ja-JP" sz="1200" b="1" dirty="0" smtClean="0">
                <a:solidFill>
                  <a:srgbClr val="CC9900"/>
                </a:solidFill>
                <a:latin typeface="+mn-ea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　令和３年度から令和</a:t>
              </a:r>
              <a:r>
                <a:rPr lang="ja-JP" altLang="en-US" sz="1200" dirty="0">
                  <a:solidFill>
                    <a:schemeClr val="tx1"/>
                  </a:solidFill>
                  <a:latin typeface="+mn-ea"/>
                </a:rPr>
                <a:t>７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年度まで</a:t>
              </a:r>
              <a:endParaRPr lang="en-US" altLang="ja-JP" sz="1200" dirty="0" smtClean="0">
                <a:solidFill>
                  <a:schemeClr val="tx1"/>
                </a:solidFill>
                <a:latin typeface="+mn-ea"/>
              </a:endParaRPr>
            </a:p>
            <a:p>
              <a:r>
                <a:rPr lang="en-US" altLang="ja-JP" sz="1200" dirty="0" smtClean="0">
                  <a:solidFill>
                    <a:schemeClr val="tx1"/>
                  </a:solidFill>
                  <a:latin typeface="+mn-ea"/>
                </a:rPr>
                <a:t>    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（５年間）</a:t>
              </a:r>
              <a:endParaRPr lang="en-US" altLang="ja-JP" sz="1200" dirty="0">
                <a:solidFill>
                  <a:schemeClr val="tx1"/>
                </a:solidFill>
                <a:latin typeface="+mn-ea"/>
              </a:endParaRPr>
            </a:p>
          </p:txBody>
        </p:sp>
        <p:grpSp>
          <p:nvGrpSpPr>
            <p:cNvPr id="14" name="グループ化 13"/>
            <p:cNvGrpSpPr/>
            <p:nvPr/>
          </p:nvGrpSpPr>
          <p:grpSpPr>
            <a:xfrm>
              <a:off x="7704848" y="3977064"/>
              <a:ext cx="6984780" cy="1954871"/>
              <a:chOff x="779687" y="1678352"/>
              <a:chExt cx="4618462" cy="1598901"/>
            </a:xfrm>
          </p:grpSpPr>
          <p:sp>
            <p:nvSpPr>
              <p:cNvPr id="15" name="正方形/長方形 14"/>
              <p:cNvSpPr/>
              <p:nvPr/>
            </p:nvSpPr>
            <p:spPr>
              <a:xfrm>
                <a:off x="779687" y="1678352"/>
                <a:ext cx="4618460" cy="249169"/>
              </a:xfrm>
              <a:prstGeom prst="rect">
                <a:avLst/>
              </a:prstGeom>
              <a:ln w="57150">
                <a:solidFill>
                  <a:schemeClr val="accent2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600" b="1" dirty="0" smtClean="0">
                    <a:solidFill>
                      <a:schemeClr val="bg1"/>
                    </a:solidFill>
                  </a:rPr>
                  <a:t>岩手県過疎地域持続的</a:t>
                </a:r>
                <a:r>
                  <a:rPr lang="ja-JP" altLang="en-US" sz="1600" b="1" smtClean="0">
                    <a:solidFill>
                      <a:schemeClr val="bg1"/>
                    </a:solidFill>
                  </a:rPr>
                  <a:t>発展方針の</a:t>
                </a:r>
                <a:r>
                  <a:rPr lang="ja-JP" altLang="en-US" sz="1600" b="1" dirty="0">
                    <a:solidFill>
                      <a:schemeClr val="bg1"/>
                    </a:solidFill>
                  </a:rPr>
                  <a:t>構成</a:t>
                </a:r>
                <a:endParaRPr lang="en-US" altLang="ja-JP" sz="1600" b="1" dirty="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779689" y="2100479"/>
                <a:ext cx="4618460" cy="1176774"/>
              </a:xfrm>
              <a:prstGeom prst="rect">
                <a:avLst/>
              </a:prstGeom>
              <a:gradFill>
                <a:gsLst>
                  <a:gs pos="100000">
                    <a:schemeClr val="accent2">
                      <a:lumMod val="20000"/>
                      <a:lumOff val="80000"/>
                    </a:schemeClr>
                  </a:gs>
                  <a:gs pos="100000">
                    <a:schemeClr val="lt1">
                      <a:shade val="30000"/>
                      <a:satMod val="200000"/>
                    </a:schemeClr>
                  </a:gs>
                </a:gsLst>
              </a:gradFill>
              <a:ln w="57150">
                <a:solidFill>
                  <a:schemeClr val="accent2"/>
                </a:solidFill>
              </a:ln>
            </p:spPr>
            <p:style>
              <a:lnRef idx="2">
                <a:schemeClr val="accent1"/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altLang="ja-JP" sz="1400" b="1" dirty="0" smtClean="0">
                  <a:solidFill>
                    <a:schemeClr val="accent2"/>
                  </a:solidFill>
                </a:endParaRPr>
              </a:p>
              <a:p>
                <a:pPr algn="ctr"/>
                <a:endParaRPr lang="en-US" altLang="ja-JP" sz="1400" b="1" dirty="0" smtClean="0">
                  <a:solidFill>
                    <a:schemeClr val="accent2"/>
                  </a:solidFill>
                </a:endParaRPr>
              </a:p>
              <a:p>
                <a:pPr algn="ctr"/>
                <a:endParaRPr lang="en-US" altLang="ja-JP" sz="1400" b="1" dirty="0" smtClean="0">
                  <a:solidFill>
                    <a:schemeClr val="accent2"/>
                  </a:solidFill>
                </a:endParaRPr>
              </a:p>
              <a:p>
                <a:pPr algn="ctr"/>
                <a:endParaRPr lang="en-US" altLang="ja-JP" sz="1400" b="1" dirty="0" smtClean="0">
                  <a:solidFill>
                    <a:schemeClr val="accent2"/>
                  </a:solidFill>
                </a:endParaRPr>
              </a:p>
              <a:p>
                <a:pPr algn="ctr"/>
                <a:endParaRPr lang="en-US" altLang="ja-JP" sz="1400" b="1" dirty="0" smtClean="0">
                  <a:solidFill>
                    <a:schemeClr val="accent2"/>
                  </a:solidFill>
                </a:endParaRPr>
              </a:p>
              <a:p>
                <a:pPr algn="ctr"/>
                <a:endParaRPr lang="en-US" altLang="ja-JP" sz="1400" b="1" dirty="0" smtClean="0">
                  <a:solidFill>
                    <a:schemeClr val="accent2"/>
                  </a:solidFill>
                </a:endParaRPr>
              </a:p>
              <a:p>
                <a:pPr algn="ctr"/>
                <a:endParaRPr lang="en-US" altLang="ja-JP" sz="1400" b="1" dirty="0" smtClean="0">
                  <a:solidFill>
                    <a:schemeClr val="accent2"/>
                  </a:solidFill>
                </a:endParaRPr>
              </a:p>
              <a:p>
                <a:pPr algn="ctr"/>
                <a:endParaRPr lang="en-US" altLang="ja-JP" sz="1400" b="1" dirty="0">
                  <a:solidFill>
                    <a:schemeClr val="accent2"/>
                  </a:solidFill>
                </a:endParaRPr>
              </a:p>
              <a:p>
                <a:pPr algn="ctr"/>
                <a:endParaRPr lang="en-US" altLang="ja-JP" sz="1000" b="1" dirty="0">
                  <a:solidFill>
                    <a:srgbClr val="0070C0"/>
                  </a:solidFill>
                </a:endParaRPr>
              </a:p>
              <a:p>
                <a:pPr algn="ctr"/>
                <a:endParaRPr lang="en-US" altLang="ja-JP" sz="1200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altLang="ja-JP" sz="1200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altLang="ja-JP" sz="1200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altLang="ja-JP" sz="1200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altLang="ja-JP" sz="1200" b="1" dirty="0">
                  <a:solidFill>
                    <a:schemeClr val="tx1"/>
                  </a:solidFill>
                </a:endParaRPr>
              </a:p>
              <a:p>
                <a:endParaRPr lang="en-US" altLang="ja-JP" sz="1200" b="1" dirty="0">
                  <a:solidFill>
                    <a:srgbClr val="0070C0"/>
                  </a:solidFill>
                </a:endParaRPr>
              </a:p>
              <a:p>
                <a:endParaRPr lang="en-US" altLang="ja-JP" sz="1000" dirty="0"/>
              </a:p>
            </p:txBody>
          </p:sp>
        </p:grpSp>
        <p:grpSp>
          <p:nvGrpSpPr>
            <p:cNvPr id="17" name="グループ化 16"/>
            <p:cNvGrpSpPr/>
            <p:nvPr/>
          </p:nvGrpSpPr>
          <p:grpSpPr>
            <a:xfrm>
              <a:off x="7704851" y="742521"/>
              <a:ext cx="6990241" cy="3095602"/>
              <a:chOff x="131432" y="-1949462"/>
              <a:chExt cx="4639806" cy="1446204"/>
            </a:xfrm>
          </p:grpSpPr>
          <p:sp>
            <p:nvSpPr>
              <p:cNvPr id="18" name="正方形/長方形 17"/>
              <p:cNvSpPr/>
              <p:nvPr/>
            </p:nvSpPr>
            <p:spPr>
              <a:xfrm>
                <a:off x="131432" y="-1949462"/>
                <a:ext cx="4636179" cy="123107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 w="254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400" b="1" dirty="0" smtClean="0">
                    <a:solidFill>
                      <a:schemeClr val="bg1"/>
                    </a:solidFill>
                  </a:rPr>
                  <a:t>方針の策定に当たって</a:t>
                </a:r>
                <a:endParaRPr lang="ja-JP" altLang="en-US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135060" y="-1812878"/>
                <a:ext cx="4636178" cy="1309620"/>
              </a:xfrm>
              <a:prstGeom prst="rect">
                <a:avLst/>
              </a:prstGeom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en-US" altLang="ja-JP" sz="1200" b="1" dirty="0" smtClean="0">
                  <a:solidFill>
                    <a:schemeClr val="accent2">
                      <a:lumMod val="75000"/>
                    </a:schemeClr>
                  </a:solidFill>
                </a:endParaRPr>
              </a:p>
              <a:p>
                <a:r>
                  <a:rPr lang="ja-JP" altLang="en-US" sz="1200" b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◆</a:t>
                </a:r>
                <a:r>
                  <a:rPr lang="ja-JP" altLang="en-US" sz="1200" b="1" dirty="0">
                    <a:solidFill>
                      <a:schemeClr val="accent2">
                        <a:lumMod val="75000"/>
                      </a:schemeClr>
                    </a:solidFill>
                  </a:rPr>
                  <a:t>法</a:t>
                </a:r>
                <a:r>
                  <a:rPr lang="ja-JP" altLang="en-US" sz="1200" b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の目的（法第１条関係）◆</a:t>
                </a:r>
                <a:endParaRPr lang="en-US" altLang="ja-JP" sz="1200" b="1" dirty="0">
                  <a:solidFill>
                    <a:schemeClr val="accent2">
                      <a:lumMod val="75000"/>
                    </a:schemeClr>
                  </a:solidFill>
                </a:endParaRPr>
              </a:p>
              <a:p>
                <a:r>
                  <a:rPr lang="ja-JP" altLang="en-US" sz="1200" dirty="0">
                    <a:solidFill>
                      <a:schemeClr val="tx1"/>
                    </a:solidFill>
                  </a:rPr>
                  <a:t>　　</a:t>
                </a:r>
                <a:r>
                  <a:rPr lang="ja-JP" altLang="ja-JP" sz="1200" dirty="0" smtClean="0"/>
                  <a:t>地域</a:t>
                </a:r>
                <a:r>
                  <a:rPr lang="ja-JP" altLang="ja-JP" sz="1200" dirty="0"/>
                  <a:t>の</a:t>
                </a:r>
                <a:r>
                  <a:rPr lang="ja-JP" altLang="ja-JP" sz="1200" u="sng" dirty="0"/>
                  <a:t>持続的発展を支援し</a:t>
                </a:r>
                <a:r>
                  <a:rPr lang="ja-JP" altLang="ja-JP" sz="1200" dirty="0"/>
                  <a:t>、もって</a:t>
                </a:r>
                <a:r>
                  <a:rPr lang="ja-JP" altLang="ja-JP" sz="1200" u="sng" dirty="0"/>
                  <a:t>人材の確保及び育成</a:t>
                </a:r>
                <a:r>
                  <a:rPr lang="ja-JP" altLang="ja-JP" sz="1200" dirty="0"/>
                  <a:t>、</a:t>
                </a:r>
                <a:r>
                  <a:rPr lang="ja-JP" altLang="ja-JP" sz="1200" u="sng" dirty="0"/>
                  <a:t>雇用機会の拡充</a:t>
                </a:r>
                <a:r>
                  <a:rPr lang="ja-JP" altLang="ja-JP" sz="1200" dirty="0"/>
                  <a:t>、住民福祉</a:t>
                </a:r>
                <a:r>
                  <a:rPr lang="ja-JP" altLang="ja-JP" sz="1200" dirty="0" smtClean="0"/>
                  <a:t>の向上、</a:t>
                </a:r>
                <a:endParaRPr lang="en-US" altLang="ja-JP" sz="1200" dirty="0" smtClean="0"/>
              </a:p>
              <a:p>
                <a:r>
                  <a:rPr lang="ja-JP" altLang="en-US" sz="1200" dirty="0" smtClean="0"/>
                  <a:t>  </a:t>
                </a:r>
                <a:r>
                  <a:rPr lang="ja-JP" altLang="ja-JP" sz="1200" dirty="0" smtClean="0"/>
                  <a:t>地域</a:t>
                </a:r>
                <a:r>
                  <a:rPr lang="ja-JP" altLang="ja-JP" sz="1200" dirty="0"/>
                  <a:t>格差の是正並びに美しく風格ある国土の形成に寄与すること</a:t>
                </a:r>
                <a:r>
                  <a:rPr lang="ja-JP" altLang="en-US" sz="1200" dirty="0"/>
                  <a:t>を目的と</a:t>
                </a:r>
                <a:r>
                  <a:rPr lang="ja-JP" altLang="en-US" sz="1200" dirty="0" smtClean="0"/>
                  <a:t>する。</a:t>
                </a:r>
                <a:endParaRPr lang="en-US" altLang="ja-JP" sz="1200" dirty="0" smtClean="0"/>
              </a:p>
              <a:p>
                <a:pPr>
                  <a:lnSpc>
                    <a:spcPts val="400"/>
                  </a:lnSpc>
                </a:pPr>
                <a:endParaRPr lang="en-US" altLang="ja-JP" sz="12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1200" b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◆過疎対策の目的の変更（法第４条関係）◆</a:t>
                </a:r>
                <a:endParaRPr lang="en-US" altLang="ja-JP" sz="1200" b="1" dirty="0">
                  <a:solidFill>
                    <a:schemeClr val="accent2">
                      <a:lumMod val="75000"/>
                    </a:schemeClr>
                  </a:solidFill>
                </a:endParaRPr>
              </a:p>
              <a:p>
                <a:r>
                  <a:rPr lang="ja-JP" altLang="en-US" sz="1200" dirty="0">
                    <a:solidFill>
                      <a:schemeClr val="tx1"/>
                    </a:solidFill>
                  </a:rPr>
                  <a:t>　　</a:t>
                </a:r>
                <a:r>
                  <a:rPr lang="ja-JP" altLang="en-US" sz="1200" u="sng" dirty="0" smtClean="0">
                    <a:solidFill>
                      <a:schemeClr val="tx1"/>
                    </a:solidFill>
                  </a:rPr>
                  <a:t>移住・定住・地域間交流の促進、</a:t>
                </a:r>
                <a:r>
                  <a:rPr lang="ja-JP" altLang="en-US" sz="1200" u="sng" dirty="0">
                    <a:solidFill>
                      <a:schemeClr val="tx1"/>
                    </a:solidFill>
                  </a:rPr>
                  <a:t>人材</a:t>
                </a:r>
                <a:r>
                  <a:rPr lang="ja-JP" altLang="en-US" sz="1200" u="sng" dirty="0" smtClean="0">
                    <a:solidFill>
                      <a:schemeClr val="tx1"/>
                    </a:solidFill>
                  </a:rPr>
                  <a:t>育成</a:t>
                </a:r>
                <a:r>
                  <a:rPr lang="ja-JP" altLang="en-US" sz="1200" dirty="0" smtClean="0">
                    <a:solidFill>
                      <a:schemeClr val="tx1"/>
                    </a:solidFill>
                  </a:rPr>
                  <a:t>／産業の振興</a:t>
                </a:r>
                <a:r>
                  <a:rPr lang="ja-JP" altLang="en-US" sz="1200" u="sng" dirty="0" smtClean="0">
                    <a:solidFill>
                      <a:schemeClr val="tx1"/>
                    </a:solidFill>
                  </a:rPr>
                  <a:t>（情報通信産業の振興）</a:t>
                </a:r>
                <a:endParaRPr lang="en-US" altLang="ja-JP" sz="1200" u="sng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1200" dirty="0">
                    <a:solidFill>
                      <a:schemeClr val="tx1"/>
                    </a:solidFill>
                  </a:rPr>
                  <a:t>　</a:t>
                </a:r>
                <a:r>
                  <a:rPr lang="ja-JP" altLang="en-US" sz="1200" dirty="0" smtClean="0">
                    <a:solidFill>
                      <a:schemeClr val="tx1"/>
                    </a:solidFill>
                  </a:rPr>
                  <a:t>　</a:t>
                </a:r>
                <a:r>
                  <a:rPr lang="ja-JP" altLang="en-US" sz="1200" u="sng" dirty="0" smtClean="0">
                    <a:solidFill>
                      <a:schemeClr val="tx1"/>
                    </a:solidFill>
                  </a:rPr>
                  <a:t>地域における情報化</a:t>
                </a:r>
                <a:r>
                  <a:rPr lang="ja-JP" altLang="en-US" sz="1200" u="sng" dirty="0">
                    <a:solidFill>
                      <a:schemeClr val="tx1"/>
                    </a:solidFill>
                  </a:rPr>
                  <a:t>／</a:t>
                </a:r>
                <a:r>
                  <a:rPr lang="ja-JP" altLang="en-US" sz="1200" dirty="0" smtClean="0">
                    <a:solidFill>
                      <a:schemeClr val="tx1"/>
                    </a:solidFill>
                  </a:rPr>
                  <a:t>交通施設の整備、交通手段の確保の促進／生活環境の整備</a:t>
                </a:r>
                <a:endParaRPr lang="en-US" altLang="ja-JP" sz="1200" dirty="0">
                  <a:solidFill>
                    <a:schemeClr val="tx1"/>
                  </a:solidFill>
                </a:endParaRPr>
              </a:p>
              <a:p>
                <a:r>
                  <a:rPr lang="ja-JP" altLang="en-US" sz="1200" dirty="0">
                    <a:solidFill>
                      <a:schemeClr val="tx1"/>
                    </a:solidFill>
                  </a:rPr>
                  <a:t>　</a:t>
                </a:r>
                <a:r>
                  <a:rPr lang="ja-JP" altLang="en-US" sz="1200" dirty="0" smtClean="0">
                    <a:solidFill>
                      <a:schemeClr val="tx1"/>
                    </a:solidFill>
                  </a:rPr>
                  <a:t>　</a:t>
                </a:r>
                <a:r>
                  <a:rPr lang="ja-JP" altLang="en-US" sz="1200" u="sng" dirty="0" smtClean="0">
                    <a:solidFill>
                      <a:schemeClr val="tx1"/>
                    </a:solidFill>
                  </a:rPr>
                  <a:t>子育て環境の確保</a:t>
                </a:r>
                <a:r>
                  <a:rPr lang="ja-JP" altLang="en-US" sz="1200" dirty="0" smtClean="0">
                    <a:solidFill>
                      <a:schemeClr val="tx1"/>
                    </a:solidFill>
                  </a:rPr>
                  <a:t>、高齢者等の保健及び福祉の向上及び増進／医療の確保／教育の振興</a:t>
                </a:r>
                <a:endParaRPr lang="en-US" altLang="ja-JP" sz="12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1200" dirty="0">
                    <a:solidFill>
                      <a:schemeClr val="tx1"/>
                    </a:solidFill>
                  </a:rPr>
                  <a:t>　</a:t>
                </a:r>
                <a:r>
                  <a:rPr lang="ja-JP" altLang="en-US" sz="1200" dirty="0" smtClean="0">
                    <a:solidFill>
                      <a:schemeClr val="tx1"/>
                    </a:solidFill>
                  </a:rPr>
                  <a:t>　集落の整備／地域文化の振興等／</a:t>
                </a:r>
                <a:r>
                  <a:rPr lang="ja-JP" altLang="en-US" sz="1200" u="sng" dirty="0" smtClean="0">
                    <a:solidFill>
                      <a:schemeClr val="tx1"/>
                    </a:solidFill>
                  </a:rPr>
                  <a:t>再生可能エネルギーの利用の推進</a:t>
                </a:r>
                <a:endParaRPr lang="en-US" altLang="ja-JP" sz="1200" u="sng" dirty="0" smtClean="0">
                  <a:solidFill>
                    <a:schemeClr val="tx1"/>
                  </a:solidFill>
                </a:endParaRPr>
              </a:p>
              <a:p>
                <a:endParaRPr lang="en-US" altLang="ja-JP" sz="1200" u="sng" dirty="0" smtClean="0">
                  <a:solidFill>
                    <a:schemeClr val="tx1"/>
                  </a:solidFill>
                </a:endParaRPr>
              </a:p>
              <a:p>
                <a:endParaRPr lang="en-US" altLang="ja-JP" sz="1200" u="sng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1200" dirty="0" smtClean="0">
                    <a:solidFill>
                      <a:schemeClr val="tx1"/>
                    </a:solidFill>
                  </a:rPr>
                  <a:t>　〇　旧方針では、旧県民計画の「岩手の未来をつくる７つの政策」を柱としていたところ、新たな方針では、</a:t>
                </a:r>
                <a:endParaRPr lang="en-US" altLang="ja-JP" sz="1200" dirty="0">
                  <a:solidFill>
                    <a:schemeClr val="tx1"/>
                  </a:solidFill>
                </a:endParaRPr>
              </a:p>
              <a:p>
                <a:r>
                  <a:rPr lang="ja-JP" altLang="en-US" sz="1200" dirty="0" smtClean="0">
                    <a:solidFill>
                      <a:schemeClr val="tx1"/>
                    </a:solidFill>
                  </a:rPr>
                  <a:t>　　いわて県民計画（</a:t>
                </a:r>
                <a:r>
                  <a:rPr lang="en-US" altLang="ja-JP" sz="1200" dirty="0" smtClean="0">
                    <a:solidFill>
                      <a:schemeClr val="tx1"/>
                    </a:solidFill>
                  </a:rPr>
                  <a:t>2019</a:t>
                </a:r>
                <a:r>
                  <a:rPr lang="ja-JP" altLang="en-US" sz="1200" dirty="0" smtClean="0">
                    <a:solidFill>
                      <a:schemeClr val="tx1"/>
                    </a:solidFill>
                  </a:rPr>
                  <a:t>～</a:t>
                </a:r>
                <a:r>
                  <a:rPr lang="en-US" altLang="ja-JP" sz="1200" dirty="0" smtClean="0">
                    <a:solidFill>
                      <a:schemeClr val="tx1"/>
                    </a:solidFill>
                  </a:rPr>
                  <a:t>2028</a:t>
                </a:r>
                <a:r>
                  <a:rPr lang="ja-JP" altLang="en-US" sz="1200" dirty="0" smtClean="0">
                    <a:solidFill>
                      <a:schemeClr val="tx1"/>
                    </a:solidFill>
                  </a:rPr>
                  <a:t>）に掲げる「</a:t>
                </a:r>
                <a:r>
                  <a:rPr lang="en-US" altLang="ja-JP" sz="1200" dirty="0" smtClean="0">
                    <a:solidFill>
                      <a:schemeClr val="tx1"/>
                    </a:solidFill>
                  </a:rPr>
                  <a:t>10</a:t>
                </a:r>
                <a:r>
                  <a:rPr lang="ja-JP" altLang="en-US" sz="1200" dirty="0" smtClean="0">
                    <a:solidFill>
                      <a:schemeClr val="tx1"/>
                    </a:solidFill>
                  </a:rPr>
                  <a:t>の政策分野」を柱に過疎地域の持続的発展を目指す。</a:t>
                </a:r>
                <a:endParaRPr lang="en-US" altLang="ja-JP" sz="1200" dirty="0" smtClean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3" name="グループ化 22"/>
            <p:cNvGrpSpPr/>
            <p:nvPr/>
          </p:nvGrpSpPr>
          <p:grpSpPr>
            <a:xfrm>
              <a:off x="11377258" y="6034263"/>
              <a:ext cx="3312368" cy="4502362"/>
              <a:chOff x="6330123" y="826658"/>
              <a:chExt cx="1997393" cy="4042500"/>
            </a:xfrm>
          </p:grpSpPr>
          <p:grpSp>
            <p:nvGrpSpPr>
              <p:cNvPr id="24" name="グループ化 7"/>
              <p:cNvGrpSpPr/>
              <p:nvPr/>
            </p:nvGrpSpPr>
            <p:grpSpPr>
              <a:xfrm>
                <a:off x="6330123" y="826658"/>
                <a:ext cx="1997393" cy="4042500"/>
                <a:chOff x="2629533" y="-573536"/>
                <a:chExt cx="2234371" cy="5700207"/>
              </a:xfrm>
            </p:grpSpPr>
            <p:sp>
              <p:nvSpPr>
                <p:cNvPr id="33" name="正方形/長方形 32"/>
                <p:cNvSpPr/>
                <p:nvPr/>
              </p:nvSpPr>
              <p:spPr>
                <a:xfrm>
                  <a:off x="2629533" y="-573536"/>
                  <a:ext cx="2234370" cy="568249"/>
                </a:xfrm>
                <a:prstGeom prst="rect">
                  <a:avLst/>
                </a:prstGeom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sz="1400" b="1" dirty="0" smtClean="0">
                      <a:solidFill>
                        <a:schemeClr val="bg1"/>
                      </a:solidFill>
                    </a:rPr>
                    <a:t>【</a:t>
                  </a:r>
                  <a:r>
                    <a:rPr lang="ja-JP" altLang="en-US" sz="1400" b="1" dirty="0" smtClean="0">
                      <a:solidFill>
                        <a:schemeClr val="bg1"/>
                      </a:solidFill>
                    </a:rPr>
                    <a:t>実施すべき施策</a:t>
                  </a:r>
                  <a:r>
                    <a:rPr lang="en-US" altLang="ja-JP" sz="1400" b="1" dirty="0" smtClean="0">
                      <a:solidFill>
                        <a:schemeClr val="bg1"/>
                      </a:solidFill>
                    </a:rPr>
                    <a:t>】</a:t>
                  </a:r>
                </a:p>
                <a:p>
                  <a:pPr algn="ctr"/>
                  <a:r>
                    <a:rPr lang="ja-JP" altLang="en-US" sz="1400" b="1" dirty="0" smtClean="0">
                      <a:solidFill>
                        <a:schemeClr val="bg1"/>
                      </a:solidFill>
                    </a:rPr>
                    <a:t>過疎法に基づく取組項目</a:t>
                  </a:r>
                  <a:endParaRPr lang="ja-JP" altLang="en-US" sz="14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4" name="正方形/長方形 33"/>
                <p:cNvSpPr/>
                <p:nvPr/>
              </p:nvSpPr>
              <p:spPr>
                <a:xfrm>
                  <a:off x="2629534" y="-8221"/>
                  <a:ext cx="2234370" cy="5134892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tint val="50000"/>
                        <a:satMod val="300000"/>
                      </a:schemeClr>
                    </a:gs>
                    <a:gs pos="35000">
                      <a:schemeClr val="accent1">
                        <a:tint val="37000"/>
                        <a:satMod val="300000"/>
                      </a:schemeClr>
                    </a:gs>
                    <a:gs pos="100000">
                      <a:schemeClr val="accent1">
                        <a:tint val="15000"/>
                        <a:satMod val="350000"/>
                      </a:schemeClr>
                    </a:gs>
                  </a:gsLst>
                  <a:lin ang="16200000" scaled="1"/>
                </a:gradFill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endParaRPr lang="en-US" altLang="ja-JP" sz="12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5" name="角丸四角形 24"/>
              <p:cNvSpPr/>
              <p:nvPr/>
            </p:nvSpPr>
            <p:spPr>
              <a:xfrm>
                <a:off x="6373545" y="1267418"/>
                <a:ext cx="1910550" cy="385255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ja-JP" altLang="en-US" sz="1300" dirty="0" smtClean="0"/>
                  <a:t>１</a:t>
                </a:r>
                <a:r>
                  <a:rPr lang="en-US" altLang="ja-JP" sz="1300" dirty="0" smtClean="0"/>
                  <a:t>.</a:t>
                </a:r>
                <a:r>
                  <a:rPr lang="ja-JP" altLang="en-US" sz="1300" dirty="0" smtClean="0"/>
                  <a:t>移住・定住・地域間交流の促進、人材育成（③、④、⑥、⑩）</a:t>
                </a:r>
                <a:endParaRPr lang="ja-JP" altLang="en-US" sz="1300" dirty="0"/>
              </a:p>
            </p:txBody>
          </p:sp>
          <p:sp>
            <p:nvSpPr>
              <p:cNvPr id="26" name="角丸四角形 25"/>
              <p:cNvSpPr/>
              <p:nvPr/>
            </p:nvSpPr>
            <p:spPr>
              <a:xfrm>
                <a:off x="6371245" y="1687483"/>
                <a:ext cx="1910550" cy="226738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ja-JP" altLang="en-US" sz="1300" dirty="0" smtClean="0"/>
                  <a:t>２</a:t>
                </a:r>
                <a:r>
                  <a:rPr lang="en-US" altLang="ja-JP" sz="1300" dirty="0" smtClean="0"/>
                  <a:t>.</a:t>
                </a:r>
                <a:r>
                  <a:rPr lang="ja-JP" altLang="en-US" sz="1300" dirty="0"/>
                  <a:t>産業</a:t>
                </a:r>
                <a:r>
                  <a:rPr lang="ja-JP" altLang="en-US" sz="1300" dirty="0" smtClean="0"/>
                  <a:t>の振興（⑥）</a:t>
                </a:r>
                <a:endParaRPr lang="ja-JP" altLang="en-US" sz="1300" dirty="0"/>
              </a:p>
            </p:txBody>
          </p:sp>
          <p:sp>
            <p:nvSpPr>
              <p:cNvPr id="27" name="角丸四角形 26"/>
              <p:cNvSpPr/>
              <p:nvPr/>
            </p:nvSpPr>
            <p:spPr>
              <a:xfrm>
                <a:off x="6370990" y="1957493"/>
                <a:ext cx="1910549" cy="216024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ja-JP" altLang="en-US" sz="1300" dirty="0" smtClean="0"/>
                  <a:t>３</a:t>
                </a:r>
                <a:r>
                  <a:rPr lang="en-US" altLang="ja-JP" sz="1300" dirty="0" smtClean="0"/>
                  <a:t>.</a:t>
                </a:r>
                <a:r>
                  <a:rPr lang="ja-JP" altLang="en-US" sz="1300" dirty="0" smtClean="0"/>
                  <a:t>地域における情報化（⑨）</a:t>
                </a:r>
                <a:endParaRPr lang="ja-JP" altLang="en-US" sz="1300" dirty="0"/>
              </a:p>
            </p:txBody>
          </p:sp>
          <p:sp>
            <p:nvSpPr>
              <p:cNvPr id="29" name="角丸四角形 28"/>
              <p:cNvSpPr/>
              <p:nvPr/>
            </p:nvSpPr>
            <p:spPr>
              <a:xfrm>
                <a:off x="6370990" y="2620328"/>
                <a:ext cx="1910549" cy="216024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ja-JP" altLang="en-US" sz="1300" dirty="0" smtClean="0"/>
                  <a:t>５</a:t>
                </a:r>
                <a:r>
                  <a:rPr lang="en-US" altLang="ja-JP" sz="1300" dirty="0" smtClean="0"/>
                  <a:t>.</a:t>
                </a:r>
                <a:r>
                  <a:rPr lang="ja-JP" altLang="en-US" sz="1300" dirty="0"/>
                  <a:t>生活</a:t>
                </a:r>
                <a:r>
                  <a:rPr lang="ja-JP" altLang="en-US" sz="1300" dirty="0" smtClean="0"/>
                  <a:t>環境の整備（⑤、⑧、⑨）</a:t>
                </a:r>
                <a:endParaRPr lang="ja-JP" altLang="en-US" sz="1300" dirty="0"/>
              </a:p>
            </p:txBody>
          </p:sp>
          <p:sp>
            <p:nvSpPr>
              <p:cNvPr id="30" name="角丸四角形 29"/>
              <p:cNvSpPr/>
              <p:nvPr/>
            </p:nvSpPr>
            <p:spPr>
              <a:xfrm>
                <a:off x="6370990" y="2873262"/>
                <a:ext cx="1910549" cy="406106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ja-JP" altLang="en-US" sz="1300" dirty="0" smtClean="0"/>
                  <a:t>６</a:t>
                </a:r>
                <a:r>
                  <a:rPr lang="en-US" altLang="ja-JP" sz="1300" dirty="0" smtClean="0"/>
                  <a:t>.</a:t>
                </a:r>
                <a:r>
                  <a:rPr lang="ja-JP" altLang="en-US" sz="1300" dirty="0"/>
                  <a:t>子育て環境</a:t>
                </a:r>
                <a:r>
                  <a:rPr lang="ja-JP" altLang="en-US" sz="1300" dirty="0" smtClean="0"/>
                  <a:t>の確保、高齢者等の保健、福祉の向上及び増進（①、②、⑥、⑩）</a:t>
                </a:r>
                <a:endParaRPr lang="ja-JP" altLang="en-US" sz="1300" dirty="0"/>
              </a:p>
            </p:txBody>
          </p:sp>
          <p:sp>
            <p:nvSpPr>
              <p:cNvPr id="31" name="角丸四角形 30"/>
              <p:cNvSpPr/>
              <p:nvPr/>
            </p:nvSpPr>
            <p:spPr>
              <a:xfrm>
                <a:off x="6371246" y="3333945"/>
                <a:ext cx="1910549" cy="216024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ja-JP" altLang="en-US" sz="1300" dirty="0" smtClean="0"/>
                  <a:t>７</a:t>
                </a:r>
                <a:r>
                  <a:rPr lang="en-US" altLang="ja-JP" sz="1300" dirty="0" smtClean="0"/>
                  <a:t>.</a:t>
                </a:r>
                <a:r>
                  <a:rPr lang="ja-JP" altLang="en-US" sz="1300" dirty="0"/>
                  <a:t>医療</a:t>
                </a:r>
                <a:r>
                  <a:rPr lang="ja-JP" altLang="en-US" sz="1300" dirty="0" smtClean="0"/>
                  <a:t>の確保（</a:t>
                </a:r>
                <a:r>
                  <a:rPr lang="ja-JP" altLang="en-US" sz="1300" dirty="0"/>
                  <a:t>①</a:t>
                </a:r>
                <a:r>
                  <a:rPr lang="ja-JP" altLang="en-US" sz="1300" dirty="0" smtClean="0"/>
                  <a:t>）</a:t>
                </a:r>
                <a:endParaRPr lang="ja-JP" altLang="en-US" sz="1300" dirty="0"/>
              </a:p>
            </p:txBody>
          </p:sp>
        </p:grpSp>
        <p:grpSp>
          <p:nvGrpSpPr>
            <p:cNvPr id="52" name="グループ化 51"/>
            <p:cNvGrpSpPr/>
            <p:nvPr/>
          </p:nvGrpSpPr>
          <p:grpSpPr>
            <a:xfrm>
              <a:off x="7704851" y="6034263"/>
              <a:ext cx="3239934" cy="4497013"/>
              <a:chOff x="130730" y="2616127"/>
              <a:chExt cx="2181996" cy="1654634"/>
            </a:xfrm>
          </p:grpSpPr>
          <p:sp>
            <p:nvSpPr>
              <p:cNvPr id="53" name="正方形/長方形 52"/>
              <p:cNvSpPr/>
              <p:nvPr/>
            </p:nvSpPr>
            <p:spPr>
              <a:xfrm>
                <a:off x="130730" y="2616127"/>
                <a:ext cx="2181996" cy="164292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</a:rPr>
                  <a:t>【</a:t>
                </a:r>
                <a:r>
                  <a:rPr lang="ja-JP" altLang="en-US" sz="1400" b="1" dirty="0" smtClean="0">
                    <a:solidFill>
                      <a:schemeClr val="bg1"/>
                    </a:solidFill>
                  </a:rPr>
                  <a:t>いわて県民計画（</a:t>
                </a:r>
                <a:r>
                  <a:rPr lang="en-US" altLang="ja-JP" sz="1400" b="1" dirty="0" smtClean="0">
                    <a:solidFill>
                      <a:schemeClr val="bg1"/>
                    </a:solidFill>
                  </a:rPr>
                  <a:t>2019</a:t>
                </a:r>
                <a:r>
                  <a:rPr lang="ja-JP" altLang="en-US" sz="1400" b="1" dirty="0" smtClean="0">
                    <a:solidFill>
                      <a:schemeClr val="bg1"/>
                    </a:solidFill>
                  </a:rPr>
                  <a:t>～</a:t>
                </a:r>
                <a:r>
                  <a:rPr lang="en-US" altLang="ja-JP" sz="1400" b="1" dirty="0" smtClean="0">
                    <a:solidFill>
                      <a:schemeClr val="bg1"/>
                    </a:solidFill>
                  </a:rPr>
                  <a:t>2028</a:t>
                </a:r>
                <a:r>
                  <a:rPr lang="ja-JP" altLang="en-US" sz="1400" b="1" dirty="0" smtClean="0">
                    <a:solidFill>
                      <a:schemeClr val="bg1"/>
                    </a:solidFill>
                  </a:rPr>
                  <a:t>）</a:t>
                </a:r>
                <a:r>
                  <a:rPr lang="en-US" altLang="ja-JP" sz="1400" b="1" dirty="0" smtClean="0">
                    <a:solidFill>
                      <a:schemeClr val="bg1"/>
                    </a:solidFill>
                  </a:rPr>
                  <a:t>】</a:t>
                </a:r>
              </a:p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</a:rPr>
                  <a:t>10</a:t>
                </a:r>
                <a:r>
                  <a:rPr lang="ja-JP" altLang="en-US" sz="1400" b="1" dirty="0" smtClean="0">
                    <a:solidFill>
                      <a:schemeClr val="bg1"/>
                    </a:solidFill>
                  </a:rPr>
                  <a:t>の政策分野</a:t>
                </a:r>
                <a:endParaRPr lang="ja-JP" altLang="en-US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4" name="正方形/長方形 53"/>
              <p:cNvSpPr/>
              <p:nvPr/>
            </p:nvSpPr>
            <p:spPr>
              <a:xfrm>
                <a:off x="130730" y="2780419"/>
                <a:ext cx="2181993" cy="1490342"/>
              </a:xfrm>
              <a:prstGeom prst="rect">
                <a:avLst/>
              </a:prstGeom>
              <a:ln>
                <a:solidFill>
                  <a:srgbClr val="00B0F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en-US" altLang="ja-JP" sz="1300" dirty="0" smtClean="0">
                  <a:solidFill>
                    <a:srgbClr val="0070C0"/>
                  </a:solidFill>
                </a:endParaRPr>
              </a:p>
              <a:p>
                <a:endParaRPr lang="en-US" altLang="ja-JP" sz="1300" dirty="0" smtClean="0">
                  <a:solidFill>
                    <a:srgbClr val="0070C0"/>
                  </a:solidFill>
                </a:endParaRPr>
              </a:p>
              <a:p>
                <a:endParaRPr lang="en-US" altLang="ja-JP" sz="1300" dirty="0" smtClean="0">
                  <a:solidFill>
                    <a:srgbClr val="0070C0"/>
                  </a:solidFill>
                </a:endParaRPr>
              </a:p>
              <a:p>
                <a:endParaRPr lang="en-US" altLang="ja-JP" sz="1300" dirty="0" smtClean="0">
                  <a:solidFill>
                    <a:srgbClr val="0070C0"/>
                  </a:solidFill>
                </a:endParaRPr>
              </a:p>
              <a:p>
                <a:endParaRPr lang="en-US" altLang="ja-JP" sz="1300" dirty="0" smtClean="0">
                  <a:solidFill>
                    <a:srgbClr val="0070C0"/>
                  </a:solidFill>
                </a:endParaRPr>
              </a:p>
              <a:p>
                <a:endParaRPr lang="en-US" altLang="ja-JP" sz="1300" dirty="0" smtClean="0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59" name="グループ化 58"/>
            <p:cNvGrpSpPr/>
            <p:nvPr/>
          </p:nvGrpSpPr>
          <p:grpSpPr>
            <a:xfrm>
              <a:off x="288455" y="3978548"/>
              <a:ext cx="7272809" cy="6552727"/>
              <a:chOff x="288454" y="4143710"/>
              <a:chExt cx="7272809" cy="6387566"/>
            </a:xfrm>
          </p:grpSpPr>
          <p:sp>
            <p:nvSpPr>
              <p:cNvPr id="9" name="正方形/長方形 8"/>
              <p:cNvSpPr/>
              <p:nvPr/>
            </p:nvSpPr>
            <p:spPr>
              <a:xfrm>
                <a:off x="288454" y="4143710"/>
                <a:ext cx="7272809" cy="338893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105366" tIns="52683" rIns="105366" bIns="52683" rtlCol="0" anchor="ctr"/>
              <a:lstStyle/>
              <a:p>
                <a:pPr algn="ctr"/>
                <a:r>
                  <a:rPr lang="ja-JP" altLang="en-US" sz="1400" b="1" dirty="0" smtClean="0">
                    <a:solidFill>
                      <a:schemeClr val="bg1"/>
                    </a:solidFill>
                  </a:rPr>
                  <a:t>過疎地域の現状とこれまでの過疎対策の成果と課題</a:t>
                </a:r>
                <a:endParaRPr lang="ja-JP" altLang="en-US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" name="正方形/長方形 9"/>
              <p:cNvSpPr/>
              <p:nvPr/>
            </p:nvSpPr>
            <p:spPr>
              <a:xfrm>
                <a:off x="4097060" y="7455848"/>
                <a:ext cx="3384804" cy="213743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05366" tIns="52683" rIns="105366" bIns="52683" rtlCol="0" anchor="ctr"/>
              <a:lstStyle/>
              <a:p>
                <a:pPr algn="ctr"/>
                <a:r>
                  <a:rPr lang="ja-JP" altLang="en-US" sz="1200" b="1" dirty="0" smtClean="0">
                    <a:solidFill>
                      <a:schemeClr val="bg1"/>
                    </a:solidFill>
                  </a:rPr>
                  <a:t>これまでの過疎対策の主な成果</a:t>
                </a:r>
                <a:endParaRPr lang="en-US" altLang="ja-JP" sz="1200" b="1" dirty="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55" name="正方形/長方形 54"/>
              <p:cNvSpPr/>
              <p:nvPr/>
            </p:nvSpPr>
            <p:spPr>
              <a:xfrm>
                <a:off x="288454" y="4487127"/>
                <a:ext cx="7272808" cy="6044149"/>
              </a:xfrm>
              <a:prstGeom prst="rect">
                <a:avLst/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05366" tIns="52683" rIns="105366" bIns="52683" rtlCol="0" anchor="ctr"/>
              <a:lstStyle/>
              <a:p>
                <a:endParaRPr lang="en-US" altLang="ja-JP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正方形/長方形 56"/>
              <p:cNvSpPr/>
              <p:nvPr/>
            </p:nvSpPr>
            <p:spPr>
              <a:xfrm>
                <a:off x="4097064" y="7617890"/>
                <a:ext cx="3384805" cy="68787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05366" tIns="52683" rIns="105366" bIns="52683" rtlCol="0" anchor="ctr"/>
              <a:lstStyle/>
              <a:p>
                <a:r>
                  <a:rPr lang="ja-JP" altLang="en-US" sz="1200" dirty="0" smtClean="0">
                    <a:solidFill>
                      <a:schemeClr val="tx1"/>
                    </a:solidFill>
                  </a:rPr>
                  <a:t>○道路改良率・舗装率は、県全体とほぼ同水準まで向上</a:t>
                </a:r>
                <a:endParaRPr lang="en-US" altLang="ja-JP" sz="12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1200" dirty="0" smtClean="0">
                    <a:solidFill>
                      <a:schemeClr val="tx1"/>
                    </a:solidFill>
                  </a:rPr>
                  <a:t>○水道普及率の格差が縮小</a:t>
                </a:r>
                <a:endParaRPr lang="en-US" altLang="ja-JP" sz="12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正方形/長方形 57"/>
              <p:cNvSpPr/>
              <p:nvPr/>
            </p:nvSpPr>
            <p:spPr>
              <a:xfrm>
                <a:off x="4114662" y="9832607"/>
                <a:ext cx="3317458" cy="58248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05366" tIns="52683" rIns="105366" bIns="52683" rtlCol="0" anchor="ctr"/>
              <a:lstStyle/>
              <a:p>
                <a:r>
                  <a:rPr lang="ja-JP" altLang="en-US" sz="1200" dirty="0" smtClean="0">
                    <a:solidFill>
                      <a:schemeClr val="tx1"/>
                    </a:solidFill>
                  </a:rPr>
                  <a:t>○</a:t>
                </a:r>
                <a:r>
                  <a:rPr lang="ja-JP" altLang="en-US" sz="1200" dirty="0">
                    <a:solidFill>
                      <a:schemeClr val="tx1"/>
                    </a:solidFill>
                  </a:rPr>
                  <a:t>担い手</a:t>
                </a:r>
                <a:r>
                  <a:rPr lang="ja-JP" altLang="en-US" sz="1200" dirty="0" smtClean="0">
                    <a:solidFill>
                      <a:schemeClr val="tx1"/>
                    </a:solidFill>
                  </a:rPr>
                  <a:t>の減少・高齢化</a:t>
                </a:r>
                <a:endParaRPr lang="en-US" altLang="ja-JP" sz="12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1200" dirty="0" smtClean="0">
                    <a:solidFill>
                      <a:schemeClr val="tx1"/>
                    </a:solidFill>
                  </a:rPr>
                  <a:t>○</a:t>
                </a:r>
                <a:r>
                  <a:rPr lang="ja-JP" altLang="en-US" sz="1200" dirty="0">
                    <a:solidFill>
                      <a:schemeClr val="tx1"/>
                    </a:solidFill>
                  </a:rPr>
                  <a:t>情報</a:t>
                </a:r>
                <a:r>
                  <a:rPr lang="ja-JP" altLang="en-US" sz="1200" dirty="0" smtClean="0">
                    <a:solidFill>
                      <a:schemeClr val="tx1"/>
                    </a:solidFill>
                  </a:rPr>
                  <a:t>通信インフラの整備の遅れ</a:t>
                </a:r>
                <a:endParaRPr lang="en-US" altLang="ja-JP" sz="1200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1200" dirty="0" smtClean="0">
                    <a:solidFill>
                      <a:schemeClr val="tx1"/>
                    </a:solidFill>
                  </a:rPr>
                  <a:t>○医療提供体制の確保　　　等　　　</a:t>
                </a:r>
                <a:endParaRPr lang="en-US" altLang="ja-JP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正方形/長方形 55"/>
              <p:cNvSpPr/>
              <p:nvPr/>
            </p:nvSpPr>
            <p:spPr>
              <a:xfrm>
                <a:off x="4088761" y="9581409"/>
                <a:ext cx="3384371" cy="2153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05366" tIns="52683" rIns="105366" bIns="52683" rtlCol="0" anchor="ctr"/>
              <a:lstStyle/>
              <a:p>
                <a:pPr algn="ctr"/>
                <a:r>
                  <a:rPr lang="ja-JP" altLang="en-US" sz="1200" b="1" dirty="0" smtClean="0">
                    <a:solidFill>
                      <a:schemeClr val="bg1"/>
                    </a:solidFill>
                  </a:rPr>
                  <a:t>過疎地域の主な課題</a:t>
                </a:r>
                <a:r>
                  <a:rPr lang="ja-JP" altLang="en-US" sz="1200" dirty="0">
                    <a:solidFill>
                      <a:schemeClr val="bg1"/>
                    </a:solidFill>
                  </a:rPr>
                  <a:t>　</a:t>
                </a:r>
                <a:endParaRPr lang="en-US" altLang="ja-JP" sz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0" name="正方形/長方形 59"/>
              <p:cNvSpPr/>
              <p:nvPr/>
            </p:nvSpPr>
            <p:spPr>
              <a:xfrm>
                <a:off x="4092643" y="6388047"/>
                <a:ext cx="3400494" cy="1979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05366" tIns="52683" rIns="105366" bIns="52683" rtlCol="0" anchor="ctr"/>
              <a:lstStyle/>
              <a:p>
                <a:pPr algn="ctr"/>
                <a:r>
                  <a:rPr lang="ja-JP" altLang="en-US" sz="1200" b="1" dirty="0" smtClean="0">
                    <a:solidFill>
                      <a:schemeClr val="bg1"/>
                    </a:solidFill>
                  </a:rPr>
                  <a:t>過疎地域における人口の推移</a:t>
                </a:r>
                <a:endParaRPr lang="en-US" altLang="ja-JP" sz="1200" b="1" dirty="0" smtClean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026" name="WordArt 2"/>
            <p:cNvSpPr>
              <a:spLocks noChangeArrowheads="1" noChangeShapeType="1" noTextEdit="1"/>
            </p:cNvSpPr>
            <p:nvPr/>
          </p:nvSpPr>
          <p:spPr bwMode="auto">
            <a:xfrm>
              <a:off x="7845056" y="4591075"/>
              <a:ext cx="6519374" cy="707403"/>
            </a:xfrm>
            <a:prstGeom prst="rect">
              <a:avLst/>
            </a:prstGeom>
            <a:noFill/>
          </p:spPr>
          <p:txBody>
            <a:bodyPr wrap="none" lIns="91431" tIns="45715" rIns="91431" bIns="45715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ja-JP" altLang="en-US" sz="3200" kern="10" dirty="0" smtClean="0">
                  <a:ln w="22225" algn="ctr">
                    <a:solidFill>
                      <a:srgbClr val="FF5050"/>
                    </a:solidFill>
                    <a:round/>
                    <a:headEnd/>
                    <a:tailEnd/>
                  </a:ln>
                  <a:solidFill>
                    <a:srgbClr val="FF5050"/>
                  </a:solidFill>
                  <a:effectLst>
                    <a:outerShdw blurRad="50800" dist="50800" dir="5400000" algn="ctr" rotWithShape="0">
                      <a:schemeClr val="tx1"/>
                    </a:outerShdw>
                  </a:effectLst>
                  <a:latin typeface="HG丸ｺﾞｼｯｸM-PRO"/>
                  <a:ea typeface="HG丸ｺﾞｼｯｸM-PRO"/>
                </a:rPr>
                <a:t>　　</a:t>
              </a:r>
              <a:r>
                <a:rPr lang="ja-JP" altLang="en-US" sz="3200" kern="0" dirty="0" smtClean="0">
                  <a:ln w="22225" algn="ctr">
                    <a:solidFill>
                      <a:srgbClr val="FF5050"/>
                    </a:solidFill>
                    <a:round/>
                    <a:headEnd/>
                    <a:tailEnd/>
                  </a:ln>
                  <a:solidFill>
                    <a:srgbClr val="FF5050"/>
                  </a:solidFill>
                  <a:latin typeface="HG丸ｺﾞｼｯｸM-PRO"/>
                  <a:ea typeface="HG丸ｺﾞｼｯｸM-PRO"/>
                </a:rPr>
                <a:t>東日本大震災津波の経験に基づき、</a:t>
              </a:r>
            </a:p>
            <a:p>
              <a:pPr algn="ctr"/>
              <a:r>
                <a:rPr lang="ja-JP" altLang="en-US" sz="3200" kern="0" dirty="0" smtClean="0">
                  <a:ln w="22225" algn="ctr">
                    <a:solidFill>
                      <a:srgbClr val="FF5050"/>
                    </a:solidFill>
                    <a:round/>
                    <a:headEnd/>
                    <a:tailEnd/>
                  </a:ln>
                  <a:solidFill>
                    <a:srgbClr val="FF5050"/>
                  </a:solidFill>
                  <a:latin typeface="HG丸ｺﾞｼｯｸM-PRO"/>
                  <a:ea typeface="HG丸ｺﾞｼｯｸM-PRO"/>
                </a:rPr>
                <a:t>　　引き続き復興に取り組みながら、</a:t>
              </a:r>
            </a:p>
            <a:p>
              <a:r>
                <a:rPr lang="ja-JP" altLang="en-US" sz="3200" kern="0" dirty="0" smtClean="0">
                  <a:ln w="22225" algn="ctr">
                    <a:solidFill>
                      <a:srgbClr val="FF5050"/>
                    </a:solidFill>
                    <a:round/>
                    <a:headEnd/>
                    <a:tailEnd/>
                  </a:ln>
                  <a:solidFill>
                    <a:srgbClr val="FF5050"/>
                  </a:solidFill>
                  <a:latin typeface="HG丸ｺﾞｼｯｸM-PRO"/>
                  <a:ea typeface="HG丸ｺﾞｼｯｸM-PRO"/>
                </a:rPr>
                <a:t>お互いに幸福を守り育てる希望郷いわて</a:t>
              </a:r>
              <a:endParaRPr lang="ja-JP" altLang="en-US" sz="3200" kern="0" dirty="0">
                <a:ln w="22225" algn="ctr">
                  <a:solidFill>
                    <a:srgbClr val="FF5050"/>
                  </a:solidFill>
                  <a:round/>
                  <a:headEnd/>
                  <a:tailEnd/>
                </a:ln>
                <a:solidFill>
                  <a:srgbClr val="FF5050"/>
                </a:solidFill>
                <a:latin typeface="HG丸ｺﾞｼｯｸM-PRO"/>
                <a:ea typeface="HG丸ｺﾞｼｯｸM-PRO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288025" y="742517"/>
              <a:ext cx="7260182" cy="292361"/>
            </a:xfrm>
            <a:prstGeom prst="rect">
              <a:avLst/>
            </a:prstGeom>
            <a:solidFill>
              <a:srgbClr val="CC9900"/>
            </a:solidFill>
            <a:ln w="25400">
              <a:solidFill>
                <a:srgbClr val="CC990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105355" tIns="52678" rIns="105355" bIns="52678" rtlCol="0" anchor="ctr"/>
            <a:lstStyle/>
            <a:p>
              <a:pPr algn="ctr"/>
              <a:r>
                <a:rPr lang="ja-JP" altLang="en-US" sz="1400" b="1" dirty="0" smtClean="0">
                  <a:solidFill>
                    <a:schemeClr val="bg1"/>
                  </a:solidFill>
                </a:rPr>
                <a:t>策定</a:t>
              </a:r>
              <a:r>
                <a:rPr lang="ja-JP" altLang="en-US" sz="1400" b="1" dirty="0">
                  <a:solidFill>
                    <a:schemeClr val="bg1"/>
                  </a:solidFill>
                </a:rPr>
                <a:t>の趣旨</a:t>
              </a:r>
            </a:p>
          </p:txBody>
        </p:sp>
      </p:grp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151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3096766" y="2682403"/>
            <a:ext cx="1656184" cy="660141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b="1" dirty="0" smtClean="0"/>
              <a:t>第２期岩手県</a:t>
            </a:r>
            <a:endParaRPr lang="en-US" altLang="ja-JP" sz="1000" b="1" dirty="0" smtClean="0"/>
          </a:p>
          <a:p>
            <a:pPr algn="ctr"/>
            <a:r>
              <a:rPr lang="ja-JP" altLang="en-US" sz="1000" b="1" dirty="0" smtClean="0"/>
              <a:t>ふるさと振興総合戦略</a:t>
            </a:r>
            <a:endParaRPr lang="en-US" altLang="ja-JP" sz="1000" b="1" dirty="0" smtClean="0"/>
          </a:p>
          <a:p>
            <a:pPr algn="ctr"/>
            <a:r>
              <a:rPr lang="ja-JP" altLang="en-US" sz="1000" dirty="0" smtClean="0"/>
              <a:t>（</a:t>
            </a:r>
            <a:r>
              <a:rPr lang="en-US" altLang="ja-JP" sz="1000" dirty="0"/>
              <a:t>R2</a:t>
            </a:r>
            <a:r>
              <a:rPr lang="ja-JP" altLang="en-US" sz="1000" dirty="0" smtClean="0"/>
              <a:t>～</a:t>
            </a:r>
            <a:r>
              <a:rPr lang="en-US" altLang="ja-JP" sz="1000" dirty="0" smtClean="0"/>
              <a:t>R8</a:t>
            </a:r>
            <a:r>
              <a:rPr lang="ja-JP" altLang="en-US" sz="1000" dirty="0" smtClean="0"/>
              <a:t>）</a:t>
            </a:r>
            <a:endParaRPr lang="en-US" altLang="ja-JP" sz="1000" dirty="0"/>
          </a:p>
        </p:txBody>
      </p:sp>
      <p:sp>
        <p:nvSpPr>
          <p:cNvPr id="89" name="角丸四角形 88"/>
          <p:cNvSpPr/>
          <p:nvPr/>
        </p:nvSpPr>
        <p:spPr>
          <a:xfrm>
            <a:off x="3024758" y="2610396"/>
            <a:ext cx="1800200" cy="864096"/>
          </a:xfrm>
          <a:prstGeom prst="roundRect">
            <a:avLst/>
          </a:prstGeom>
          <a:noFill/>
          <a:ln w="19050"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下矢印 102"/>
          <p:cNvSpPr/>
          <p:nvPr/>
        </p:nvSpPr>
        <p:spPr>
          <a:xfrm>
            <a:off x="5833070" y="1890316"/>
            <a:ext cx="576064" cy="216024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下矢印 103"/>
          <p:cNvSpPr/>
          <p:nvPr/>
        </p:nvSpPr>
        <p:spPr>
          <a:xfrm>
            <a:off x="6841182" y="1890316"/>
            <a:ext cx="576064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右矢印 114"/>
          <p:cNvSpPr/>
          <p:nvPr/>
        </p:nvSpPr>
        <p:spPr>
          <a:xfrm>
            <a:off x="4680942" y="1530276"/>
            <a:ext cx="93610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正方形/長方形 118"/>
          <p:cNvSpPr/>
          <p:nvPr/>
        </p:nvSpPr>
        <p:spPr>
          <a:xfrm>
            <a:off x="5473030" y="882204"/>
            <a:ext cx="2232248" cy="2160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/>
              <a:t>過疎対策</a:t>
            </a:r>
            <a:endParaRPr lang="ja-JP" altLang="en-US" sz="1400" b="1" dirty="0"/>
          </a:p>
        </p:txBody>
      </p:sp>
      <p:cxnSp>
        <p:nvCxnSpPr>
          <p:cNvPr id="175" name="直線矢印コネクタ 174"/>
          <p:cNvCxnSpPr/>
          <p:nvPr/>
        </p:nvCxnSpPr>
        <p:spPr>
          <a:xfrm flipH="1">
            <a:off x="4752950" y="1890316"/>
            <a:ext cx="720080" cy="1152128"/>
          </a:xfrm>
          <a:prstGeom prst="straightConnector1">
            <a:avLst/>
          </a:prstGeom>
          <a:ln w="698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8" name="表 1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780145"/>
              </p:ext>
            </p:extLst>
          </p:nvPr>
        </p:nvGraphicFramePr>
        <p:xfrm>
          <a:off x="4369663" y="7840198"/>
          <a:ext cx="3240360" cy="647700"/>
        </p:xfrm>
        <a:graphic>
          <a:graphicData uri="http://schemas.openxmlformats.org/drawingml/2006/table">
            <a:tbl>
              <a:tblPr/>
              <a:tblGrid>
                <a:gridCol w="1197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0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0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07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99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県道の整備状況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過疎地域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全県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H10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H30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H10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H30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9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改良率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73.4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83.5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79.0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85.3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1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舗装率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77.8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84.4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80.8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85.1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79" name="表 1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83535"/>
              </p:ext>
            </p:extLst>
          </p:nvPr>
        </p:nvGraphicFramePr>
        <p:xfrm>
          <a:off x="4369663" y="8580732"/>
          <a:ext cx="3240360" cy="485775"/>
        </p:xfrm>
        <a:graphic>
          <a:graphicData uri="http://schemas.openxmlformats.org/drawingml/2006/table">
            <a:tbl>
              <a:tblPr/>
              <a:tblGrid>
                <a:gridCol w="1197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0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0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07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991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水道普及率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過疎地域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全県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H10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R1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H10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R1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198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81.5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91.5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89.1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tx1"/>
                          </a:solidFill>
                          <a:latin typeface="ＭＳ Ｐゴシック"/>
                        </a:rPr>
                        <a:t>94.1</a:t>
                      </a:r>
                      <a:endParaRPr lang="ja-JP" altLang="en-US" sz="1000" b="0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7" name="角丸四角形 186"/>
          <p:cNvSpPr/>
          <p:nvPr/>
        </p:nvSpPr>
        <p:spPr>
          <a:xfrm>
            <a:off x="8061507" y="6257930"/>
            <a:ext cx="2952328" cy="28511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</a:rPr>
              <a:t>①　健康・余暇</a:t>
            </a:r>
            <a:endParaRPr lang="en-US" altLang="ja-JP" sz="1050" dirty="0" smtClean="0">
              <a:solidFill>
                <a:schemeClr val="tx1"/>
              </a:solidFill>
            </a:endParaRPr>
          </a:p>
        </p:txBody>
      </p:sp>
      <p:sp>
        <p:nvSpPr>
          <p:cNvPr id="217" name="下矢印 216"/>
          <p:cNvSpPr/>
          <p:nvPr/>
        </p:nvSpPr>
        <p:spPr>
          <a:xfrm>
            <a:off x="10873630" y="5490716"/>
            <a:ext cx="1008112" cy="442712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8" name="下矢印 217"/>
          <p:cNvSpPr/>
          <p:nvPr/>
        </p:nvSpPr>
        <p:spPr>
          <a:xfrm>
            <a:off x="10873630" y="3393064"/>
            <a:ext cx="1008112" cy="277045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9" name="右矢印 218"/>
          <p:cNvSpPr/>
          <p:nvPr/>
        </p:nvSpPr>
        <p:spPr>
          <a:xfrm>
            <a:off x="11089654" y="7506940"/>
            <a:ext cx="576064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3" name="正方形/長方形 172"/>
          <p:cNvSpPr/>
          <p:nvPr/>
        </p:nvSpPr>
        <p:spPr>
          <a:xfrm>
            <a:off x="5109097" y="1944663"/>
            <a:ext cx="216024" cy="104842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/>
              <a:t>連動した取組</a:t>
            </a:r>
            <a:endParaRPr lang="en-US" altLang="ja-JP" sz="1000" dirty="0"/>
          </a:p>
        </p:txBody>
      </p:sp>
      <p:sp>
        <p:nvSpPr>
          <p:cNvPr id="457" name="角丸四角形 456"/>
          <p:cNvSpPr/>
          <p:nvPr/>
        </p:nvSpPr>
        <p:spPr>
          <a:xfrm>
            <a:off x="8061507" y="6628748"/>
            <a:ext cx="2952328" cy="28511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50" dirty="0">
                <a:solidFill>
                  <a:schemeClr val="tx1"/>
                </a:solidFill>
              </a:rPr>
              <a:t>②</a:t>
            </a:r>
            <a:r>
              <a:rPr lang="ja-JP" altLang="en-US" sz="1050" dirty="0" smtClean="0">
                <a:solidFill>
                  <a:schemeClr val="tx1"/>
                </a:solidFill>
              </a:rPr>
              <a:t>　家族・子育て</a:t>
            </a:r>
            <a:endParaRPr lang="en-US" altLang="ja-JP" sz="1050" dirty="0" smtClean="0">
              <a:solidFill>
                <a:schemeClr val="tx1"/>
              </a:solidFill>
            </a:endParaRPr>
          </a:p>
        </p:txBody>
      </p:sp>
      <p:sp>
        <p:nvSpPr>
          <p:cNvPr id="458" name="角丸四角形 457"/>
          <p:cNvSpPr/>
          <p:nvPr/>
        </p:nvSpPr>
        <p:spPr>
          <a:xfrm>
            <a:off x="8061507" y="7014680"/>
            <a:ext cx="2952328" cy="28511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</a:rPr>
              <a:t>③　教育</a:t>
            </a:r>
            <a:endParaRPr lang="en-US" altLang="ja-JP" sz="1050" dirty="0" smtClean="0">
              <a:solidFill>
                <a:schemeClr val="tx1"/>
              </a:solidFill>
            </a:endParaRPr>
          </a:p>
        </p:txBody>
      </p:sp>
      <p:sp>
        <p:nvSpPr>
          <p:cNvPr id="459" name="角丸四角形 458"/>
          <p:cNvSpPr/>
          <p:nvPr/>
        </p:nvSpPr>
        <p:spPr>
          <a:xfrm>
            <a:off x="8061507" y="7419350"/>
            <a:ext cx="2952328" cy="28511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</a:rPr>
              <a:t>④　居住環境・コミュニティ</a:t>
            </a:r>
            <a:endParaRPr lang="en-US" altLang="ja-JP" sz="1050" dirty="0" smtClean="0">
              <a:solidFill>
                <a:schemeClr val="tx1"/>
              </a:solidFill>
            </a:endParaRPr>
          </a:p>
        </p:txBody>
      </p:sp>
      <p:sp>
        <p:nvSpPr>
          <p:cNvPr id="460" name="角丸四角形 459"/>
          <p:cNvSpPr/>
          <p:nvPr/>
        </p:nvSpPr>
        <p:spPr>
          <a:xfrm>
            <a:off x="8064288" y="7797318"/>
            <a:ext cx="2952328" cy="28511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</a:rPr>
              <a:t>⑤　安全</a:t>
            </a:r>
            <a:endParaRPr lang="en-US" altLang="ja-JP" sz="1050" dirty="0" smtClean="0">
              <a:solidFill>
                <a:schemeClr val="tx1"/>
              </a:solidFill>
            </a:endParaRPr>
          </a:p>
        </p:txBody>
      </p:sp>
      <p:sp>
        <p:nvSpPr>
          <p:cNvPr id="461" name="角丸四角形 460"/>
          <p:cNvSpPr/>
          <p:nvPr/>
        </p:nvSpPr>
        <p:spPr>
          <a:xfrm>
            <a:off x="8061936" y="8159218"/>
            <a:ext cx="2952328" cy="28511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</a:rPr>
              <a:t>⑥　仕事・収入</a:t>
            </a:r>
            <a:endParaRPr lang="en-US" altLang="ja-JP" sz="1050" dirty="0" smtClean="0">
              <a:solidFill>
                <a:schemeClr val="tx1"/>
              </a:solidFill>
            </a:endParaRPr>
          </a:p>
        </p:txBody>
      </p:sp>
      <p:sp>
        <p:nvSpPr>
          <p:cNvPr id="462" name="角丸四角形 461"/>
          <p:cNvSpPr/>
          <p:nvPr/>
        </p:nvSpPr>
        <p:spPr>
          <a:xfrm>
            <a:off x="8061936" y="8545150"/>
            <a:ext cx="2952328" cy="28511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</a:rPr>
              <a:t>⑦　歴史・文化</a:t>
            </a:r>
            <a:endParaRPr lang="en-US" altLang="ja-JP" sz="1050" dirty="0" smtClean="0">
              <a:solidFill>
                <a:schemeClr val="tx1"/>
              </a:solidFill>
            </a:endParaRPr>
          </a:p>
        </p:txBody>
      </p:sp>
      <p:sp>
        <p:nvSpPr>
          <p:cNvPr id="463" name="角丸四角形 462"/>
          <p:cNvSpPr/>
          <p:nvPr/>
        </p:nvSpPr>
        <p:spPr>
          <a:xfrm>
            <a:off x="8061936" y="8949820"/>
            <a:ext cx="2952328" cy="28511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</a:rPr>
              <a:t>⑧　自然環境</a:t>
            </a:r>
            <a:endParaRPr lang="en-US" altLang="ja-JP" sz="1050" dirty="0" smtClean="0">
              <a:solidFill>
                <a:schemeClr val="tx1"/>
              </a:solidFill>
            </a:endParaRPr>
          </a:p>
        </p:txBody>
      </p:sp>
      <p:sp>
        <p:nvSpPr>
          <p:cNvPr id="464" name="角丸四角形 463"/>
          <p:cNvSpPr/>
          <p:nvPr/>
        </p:nvSpPr>
        <p:spPr>
          <a:xfrm>
            <a:off x="8061936" y="9335752"/>
            <a:ext cx="2952328" cy="28511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</a:rPr>
              <a:t>⑨　社会基盤</a:t>
            </a:r>
            <a:endParaRPr lang="en-US" altLang="ja-JP" sz="1050" dirty="0" smtClean="0">
              <a:solidFill>
                <a:schemeClr val="tx1"/>
              </a:solidFill>
            </a:endParaRPr>
          </a:p>
        </p:txBody>
      </p:sp>
      <p:sp>
        <p:nvSpPr>
          <p:cNvPr id="465" name="角丸四角形 464"/>
          <p:cNvSpPr/>
          <p:nvPr/>
        </p:nvSpPr>
        <p:spPr>
          <a:xfrm>
            <a:off x="8081050" y="9697652"/>
            <a:ext cx="2952328" cy="28511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50" dirty="0">
                <a:solidFill>
                  <a:schemeClr val="tx1"/>
                </a:solidFill>
              </a:rPr>
              <a:t>⑩</a:t>
            </a:r>
            <a:r>
              <a:rPr lang="ja-JP" altLang="en-US" sz="1050" dirty="0" smtClean="0">
                <a:solidFill>
                  <a:schemeClr val="tx1"/>
                </a:solidFill>
              </a:rPr>
              <a:t>　参画</a:t>
            </a:r>
            <a:endParaRPr lang="en-US" altLang="ja-JP" sz="1050" dirty="0" smtClean="0">
              <a:solidFill>
                <a:schemeClr val="tx1"/>
              </a:solidFill>
            </a:endParaRPr>
          </a:p>
        </p:txBody>
      </p:sp>
      <p:sp>
        <p:nvSpPr>
          <p:cNvPr id="466" name="角丸四角形 465"/>
          <p:cNvSpPr/>
          <p:nvPr/>
        </p:nvSpPr>
        <p:spPr>
          <a:xfrm>
            <a:off x="11661479" y="7191691"/>
            <a:ext cx="3168351" cy="38868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00" dirty="0"/>
              <a:t>４</a:t>
            </a:r>
            <a:r>
              <a:rPr lang="en-US" altLang="ja-JP" sz="1300" dirty="0" smtClean="0"/>
              <a:t>.</a:t>
            </a:r>
            <a:r>
              <a:rPr lang="ja-JP" altLang="en-US" sz="1300" dirty="0"/>
              <a:t>交通施設の整備</a:t>
            </a:r>
            <a:r>
              <a:rPr lang="ja-JP" altLang="en-US" sz="1300" dirty="0" smtClean="0"/>
              <a:t>、交通手段の確保（④、⑨）</a:t>
            </a:r>
            <a:endParaRPr lang="ja-JP" altLang="en-US" sz="1300" dirty="0"/>
          </a:p>
        </p:txBody>
      </p:sp>
      <p:sp>
        <p:nvSpPr>
          <p:cNvPr id="467" name="角丸四角形 466"/>
          <p:cNvSpPr/>
          <p:nvPr/>
        </p:nvSpPr>
        <p:spPr>
          <a:xfrm>
            <a:off x="11661904" y="8710683"/>
            <a:ext cx="3168351" cy="23703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00" dirty="0"/>
              <a:t>８</a:t>
            </a:r>
            <a:r>
              <a:rPr lang="en-US" altLang="ja-JP" sz="1300" dirty="0" smtClean="0"/>
              <a:t>.</a:t>
            </a:r>
            <a:r>
              <a:rPr lang="ja-JP" altLang="en-US" sz="1300" dirty="0"/>
              <a:t>教育</a:t>
            </a:r>
            <a:r>
              <a:rPr lang="ja-JP" altLang="en-US" sz="1300" dirty="0" smtClean="0"/>
              <a:t>の確保（①、②、③）</a:t>
            </a:r>
            <a:endParaRPr lang="ja-JP" altLang="en-US" sz="1300" dirty="0"/>
          </a:p>
        </p:txBody>
      </p:sp>
      <p:sp>
        <p:nvSpPr>
          <p:cNvPr id="468" name="角丸四角形 467"/>
          <p:cNvSpPr/>
          <p:nvPr/>
        </p:nvSpPr>
        <p:spPr>
          <a:xfrm>
            <a:off x="11661903" y="8997902"/>
            <a:ext cx="3168351" cy="23703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00" dirty="0"/>
              <a:t>９</a:t>
            </a:r>
            <a:r>
              <a:rPr lang="en-US" altLang="ja-JP" sz="1300" dirty="0" smtClean="0"/>
              <a:t>.</a:t>
            </a:r>
            <a:r>
              <a:rPr lang="ja-JP" altLang="en-US" sz="1300" dirty="0"/>
              <a:t>集落</a:t>
            </a:r>
            <a:r>
              <a:rPr lang="ja-JP" altLang="en-US" sz="1300" dirty="0" smtClean="0"/>
              <a:t>の整備（④、⑩）</a:t>
            </a:r>
            <a:endParaRPr lang="ja-JP" altLang="en-US" sz="1300" dirty="0"/>
          </a:p>
        </p:txBody>
      </p:sp>
      <p:sp>
        <p:nvSpPr>
          <p:cNvPr id="469" name="角丸四角形 468"/>
          <p:cNvSpPr/>
          <p:nvPr/>
        </p:nvSpPr>
        <p:spPr>
          <a:xfrm>
            <a:off x="11661903" y="9295484"/>
            <a:ext cx="3168351" cy="23703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300" dirty="0"/>
              <a:t>10</a:t>
            </a:r>
            <a:r>
              <a:rPr lang="en-US" altLang="ja-JP" sz="1300" dirty="0" smtClean="0"/>
              <a:t>.</a:t>
            </a:r>
            <a:r>
              <a:rPr lang="ja-JP" altLang="en-US" sz="1300" dirty="0"/>
              <a:t>地域文化</a:t>
            </a:r>
            <a:r>
              <a:rPr lang="ja-JP" altLang="en-US" sz="1300" dirty="0" smtClean="0"/>
              <a:t>の振興（①、③、④、⑦）</a:t>
            </a:r>
            <a:endParaRPr lang="ja-JP" altLang="en-US" sz="1300" dirty="0"/>
          </a:p>
        </p:txBody>
      </p:sp>
      <p:sp>
        <p:nvSpPr>
          <p:cNvPr id="470" name="角丸四角形 469"/>
          <p:cNvSpPr/>
          <p:nvPr/>
        </p:nvSpPr>
        <p:spPr>
          <a:xfrm>
            <a:off x="11661903" y="9593066"/>
            <a:ext cx="3168351" cy="44387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300" dirty="0" smtClean="0"/>
              <a:t>11.</a:t>
            </a:r>
            <a:r>
              <a:rPr lang="ja-JP" altLang="en-US" sz="1300" dirty="0" smtClean="0"/>
              <a:t>再生可能エネルギーの利用推進及び自然環境の保全・再生（⑧、⑨）</a:t>
            </a:r>
            <a:endParaRPr lang="ja-JP" altLang="en-US" sz="1300" dirty="0"/>
          </a:p>
        </p:txBody>
      </p:sp>
      <p:sp>
        <p:nvSpPr>
          <p:cNvPr id="83" name="角丸四角形 82"/>
          <p:cNvSpPr/>
          <p:nvPr/>
        </p:nvSpPr>
        <p:spPr>
          <a:xfrm>
            <a:off x="8218337" y="5024350"/>
            <a:ext cx="6552299" cy="415069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31" tIns="45715" rIns="91431" bIns="45715" rtlCol="0" anchor="ctr"/>
          <a:lstStyle/>
          <a:p>
            <a:pPr algn="ctr"/>
            <a:r>
              <a:rPr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幸福を次世代に引き継ぎ、持続可能な岩手を創造する</a:t>
            </a:r>
            <a:endParaRPr lang="en-US" altLang="ja-JP" sz="12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1050" dirty="0" smtClean="0">
                <a:latin typeface="+mj-ea"/>
                <a:ea typeface="+mj-ea"/>
              </a:rPr>
              <a:t>過疎地域のそれぞれの強みを伸ばし、弱みを克服しながら、魅力あふれる地域づくりを進める</a:t>
            </a:r>
            <a:endParaRPr lang="ja-JP" altLang="en-US" sz="1050" dirty="0">
              <a:latin typeface="+mj-ea"/>
              <a:ea typeface="+mj-ea"/>
            </a:endParaRPr>
          </a:p>
        </p:txBody>
      </p:sp>
      <p:graphicFrame>
        <p:nvGraphicFramePr>
          <p:cNvPr id="84" name="表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87114"/>
              </p:ext>
            </p:extLst>
          </p:nvPr>
        </p:nvGraphicFramePr>
        <p:xfrm>
          <a:off x="3997092" y="4499987"/>
          <a:ext cx="3708646" cy="1280160"/>
        </p:xfrm>
        <a:graphic>
          <a:graphicData uri="http://schemas.openxmlformats.org/drawingml/2006/table">
            <a:tbl>
              <a:tblPr firstRow="1" firstCol="1" bandRow="1"/>
              <a:tblGrid>
                <a:gridCol w="916030">
                  <a:extLst>
                    <a:ext uri="{9D8B030D-6E8A-4147-A177-3AD203B41FA5}">
                      <a16:colId xmlns:a16="http://schemas.microsoft.com/office/drawing/2014/main" val="3496919526"/>
                    </a:ext>
                  </a:extLst>
                </a:gridCol>
                <a:gridCol w="632805">
                  <a:extLst>
                    <a:ext uri="{9D8B030D-6E8A-4147-A177-3AD203B41FA5}">
                      <a16:colId xmlns:a16="http://schemas.microsoft.com/office/drawing/2014/main" val="380046286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311178759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199879144"/>
                    </a:ext>
                  </a:extLst>
                </a:gridCol>
                <a:gridCol w="791659">
                  <a:extLst>
                    <a:ext uri="{9D8B030D-6E8A-4147-A177-3AD203B41FA5}">
                      <a16:colId xmlns:a16="http://schemas.microsoft.com/office/drawing/2014/main" val="27630045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 smtClean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旧法</a:t>
                      </a:r>
                      <a:r>
                        <a:rPr lang="ja-JP" sz="105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過疎指定地域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 smtClean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新法</a:t>
                      </a:r>
                      <a:r>
                        <a:rPr lang="ja-JP" sz="105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過疎指定地域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7732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新規指定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b="1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大船渡市</a:t>
                      </a:r>
                      <a:endParaRPr lang="ja-JP" sz="1050" b="1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214537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一部過疎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奥州市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b="0" kern="100" dirty="0"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旧江刺市</a:t>
                      </a:r>
                      <a:endParaRPr lang="ja-JP" sz="1050" b="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奥州市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旧江刺市</a:t>
                      </a:r>
                      <a:r>
                        <a:rPr lang="en-US" sz="1050" kern="100" dirty="0"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524924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b="1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旧衣川村</a:t>
                      </a:r>
                      <a:endParaRPr lang="ja-JP" sz="1050" b="1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37764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花巻市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旧大迫町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花巻市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旧大迫町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98637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旧東和町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旧東和町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04612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久慈市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旧山形村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久慈市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旧山形村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9394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みなし過疎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一関市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一関市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8682014"/>
                  </a:ext>
                </a:extLst>
              </a:tr>
            </a:tbl>
          </a:graphicData>
        </a:graphic>
      </p:graphicFrame>
      <p:sp>
        <p:nvSpPr>
          <p:cNvPr id="85" name="正方形/長方形 84"/>
          <p:cNvSpPr/>
          <p:nvPr/>
        </p:nvSpPr>
        <p:spPr>
          <a:xfrm>
            <a:off x="3980936" y="4112120"/>
            <a:ext cx="3724341" cy="26111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5366" tIns="52683" rIns="105366" bIns="52683" rtlCol="0" anchor="ctr"/>
          <a:lstStyle/>
          <a:p>
            <a:pPr algn="ctr"/>
            <a:r>
              <a:rPr lang="ja-JP" altLang="en-US" sz="1200" b="1" dirty="0" smtClean="0">
                <a:solidFill>
                  <a:schemeClr val="bg1"/>
                </a:solidFill>
              </a:rPr>
              <a:t>過疎地域の変更（法第２条、３条、</a:t>
            </a:r>
            <a:r>
              <a:rPr lang="en-US" altLang="ja-JP" sz="1200" b="1" dirty="0" smtClean="0">
                <a:solidFill>
                  <a:schemeClr val="bg1"/>
                </a:solidFill>
              </a:rPr>
              <a:t>41</a:t>
            </a:r>
            <a:r>
              <a:rPr lang="ja-JP" altLang="en-US" sz="1200" b="1" dirty="0" smtClean="0">
                <a:solidFill>
                  <a:schemeClr val="bg1"/>
                </a:solidFill>
              </a:rPr>
              <a:t>条～</a:t>
            </a:r>
            <a:r>
              <a:rPr lang="en-US" altLang="ja-JP" sz="1200" b="1" dirty="0" smtClean="0">
                <a:solidFill>
                  <a:schemeClr val="bg1"/>
                </a:solidFill>
              </a:rPr>
              <a:t>43</a:t>
            </a:r>
            <a:r>
              <a:rPr lang="ja-JP" altLang="en-US" sz="1200" b="1" dirty="0" smtClean="0">
                <a:solidFill>
                  <a:schemeClr val="bg1"/>
                </a:solidFill>
              </a:rPr>
              <a:t>条関係）</a:t>
            </a:r>
            <a:r>
              <a:rPr lang="ja-JP" altLang="en-US" sz="1200" dirty="0">
                <a:solidFill>
                  <a:schemeClr val="bg1"/>
                </a:solidFill>
              </a:rPr>
              <a:t>　</a:t>
            </a:r>
            <a:endParaRPr lang="en-US" altLang="ja-JP" sz="1200" dirty="0">
              <a:solidFill>
                <a:schemeClr val="bg1"/>
              </a:solidFill>
            </a:endParaRPr>
          </a:p>
        </p:txBody>
      </p:sp>
      <p:sp>
        <p:nvSpPr>
          <p:cNvPr id="87" name="正方形/長方形 86"/>
          <p:cNvSpPr/>
          <p:nvPr/>
        </p:nvSpPr>
        <p:spPr>
          <a:xfrm>
            <a:off x="7921299" y="3920411"/>
            <a:ext cx="6984776" cy="189556"/>
          </a:xfrm>
          <a:prstGeom prst="rect">
            <a:avLst/>
          </a:prstGeom>
          <a:ln w="57150"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>
                <a:solidFill>
                  <a:schemeClr val="bg1"/>
                </a:solidFill>
              </a:rPr>
              <a:t>基本目標（目指す姿）</a:t>
            </a:r>
          </a:p>
        </p:txBody>
      </p:sp>
      <p:sp>
        <p:nvSpPr>
          <p:cNvPr id="91" name="正方形/長方形 90"/>
          <p:cNvSpPr/>
          <p:nvPr/>
        </p:nvSpPr>
        <p:spPr>
          <a:xfrm>
            <a:off x="7986289" y="821710"/>
            <a:ext cx="6462080" cy="19640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chemeClr val="bg1"/>
                </a:solidFill>
              </a:rPr>
              <a:t>過疎地域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の持続的発展の支援に関する特別措置法の制定</a:t>
            </a:r>
            <a:r>
              <a:rPr lang="ja-JP" altLang="en-US" sz="1050" b="1" dirty="0" smtClean="0">
                <a:solidFill>
                  <a:schemeClr val="bg1"/>
                </a:solidFill>
              </a:rPr>
              <a:t>（旧法から主な変更点：下線部）</a:t>
            </a:r>
            <a:endParaRPr lang="ja-JP" altLang="en-US" sz="1050" b="1" dirty="0">
              <a:solidFill>
                <a:schemeClr val="bg1"/>
              </a:solidFill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7986289" y="2707755"/>
            <a:ext cx="6462080" cy="19640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schemeClr val="bg1"/>
                </a:solidFill>
              </a:rPr>
              <a:t>いわて県民計画（</a:t>
            </a:r>
            <a:r>
              <a:rPr lang="en-US" altLang="ja-JP" sz="1400" b="1" dirty="0" smtClean="0">
                <a:solidFill>
                  <a:schemeClr val="bg1"/>
                </a:solidFill>
              </a:rPr>
              <a:t>2019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～</a:t>
            </a:r>
            <a:r>
              <a:rPr lang="en-US" altLang="ja-JP" sz="1400" b="1" dirty="0" smtClean="0">
                <a:solidFill>
                  <a:schemeClr val="bg1"/>
                </a:solidFill>
              </a:rPr>
              <a:t>2028</a:t>
            </a:r>
            <a:r>
              <a:rPr lang="ja-JP" altLang="en-US" sz="1400" b="1" dirty="0" smtClean="0">
                <a:solidFill>
                  <a:schemeClr val="bg1"/>
                </a:solidFill>
              </a:rPr>
              <a:t>）の制定</a:t>
            </a:r>
            <a:endParaRPr lang="ja-JP" altLang="en-US" sz="1400" b="1" dirty="0">
              <a:solidFill>
                <a:schemeClr val="bg1"/>
              </a:solidFill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3271" y="6172520"/>
            <a:ext cx="3412151" cy="766635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908" y="3999832"/>
            <a:ext cx="3542161" cy="52852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1352</TotalTime>
  <Words>975</Words>
  <Application>Microsoft Office PowerPoint</Application>
  <PresentationFormat>ユーザー設定</PresentationFormat>
  <Paragraphs>180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HGP創英角ｺﾞｼｯｸUB</vt:lpstr>
      <vt:lpstr>HG丸ｺﾞｼｯｸM-PRO</vt:lpstr>
      <vt:lpstr>ＭＳ Ｐゴシック</vt:lpstr>
      <vt:lpstr>ＭＳ ゴシック</vt:lpstr>
      <vt:lpstr>ＭＳ 明朝</vt:lpstr>
      <vt:lpstr>Arial</vt:lpstr>
      <vt:lpstr>Calibri</vt:lpstr>
      <vt:lpstr>Century</vt:lpstr>
      <vt:lpstr>Times New Roman</vt:lpstr>
      <vt:lpstr>Office テーマ</vt:lpstr>
      <vt:lpstr>PowerPoint プレゼンテーション</vt:lpstr>
    </vt:vector>
  </TitlesOfParts>
  <Company>岩手県庁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地域振興室　渕上（内線5194）</dc:creator>
  <cp:lastModifiedBy>地域振興室</cp:lastModifiedBy>
  <cp:revision>159</cp:revision>
  <cp:lastPrinted>2021-12-21T08:10:52Z</cp:lastPrinted>
  <dcterms:created xsi:type="dcterms:W3CDTF">2010-06-23T10:18:15Z</dcterms:created>
  <dcterms:modified xsi:type="dcterms:W3CDTF">2024-02-09T05:18:59Z</dcterms:modified>
</cp:coreProperties>
</file>