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6858000" cy="9906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FF4"/>
    <a:srgbClr val="EBF6F9"/>
    <a:srgbClr val="003300"/>
    <a:srgbClr val="FF6600"/>
    <a:srgbClr val="FF99CC"/>
    <a:srgbClr val="CCFF99"/>
    <a:srgbClr val="66FF66"/>
    <a:srgbClr val="00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07" autoAdjust="0"/>
    <p:restoredTop sz="94660"/>
  </p:normalViewPr>
  <p:slideViewPr>
    <p:cSldViewPr snapToGrid="0">
      <p:cViewPr>
        <p:scale>
          <a:sx n="125" d="100"/>
          <a:sy n="125" d="100"/>
        </p:scale>
        <p:origin x="2112" y="19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3076363" cy="511731"/>
          </a:xfrm>
          <a:prstGeom prst="rect">
            <a:avLst/>
          </a:prstGeom>
        </p:spPr>
        <p:txBody>
          <a:bodyPr vert="horz" lIns="95448" tIns="47724" rIns="95448" bIns="4772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296" y="0"/>
            <a:ext cx="3076363" cy="511731"/>
          </a:xfrm>
          <a:prstGeom prst="rect">
            <a:avLst/>
          </a:prstGeom>
        </p:spPr>
        <p:txBody>
          <a:bodyPr vert="horz" lIns="95448" tIns="47724" rIns="95448" bIns="47724" rtlCol="0"/>
          <a:lstStyle>
            <a:lvl1pPr algn="r">
              <a:defRPr sz="1200"/>
            </a:lvl1pPr>
          </a:lstStyle>
          <a:p>
            <a:fld id="{E4D1CF2B-CD33-43E0-81D5-F16A2E556619}" type="datetimeFigureOut">
              <a:rPr kumimoji="1" lang="ja-JP" altLang="en-US" smtClean="0"/>
              <a:t>2022/11/16</a:t>
            </a:fld>
            <a:endParaRPr kumimoji="1" lang="ja-JP" altLang="en-US"/>
          </a:p>
        </p:txBody>
      </p:sp>
      <p:sp>
        <p:nvSpPr>
          <p:cNvPr id="4" name="スライド イメージ プレースホルダー 3"/>
          <p:cNvSpPr>
            <a:spLocks noGrp="1" noRot="1" noChangeAspect="1"/>
          </p:cNvSpPr>
          <p:nvPr>
            <p:ph type="sldImg" idx="2"/>
          </p:nvPr>
        </p:nvSpPr>
        <p:spPr>
          <a:xfrm>
            <a:off x="2220913" y="766763"/>
            <a:ext cx="2657475" cy="3840162"/>
          </a:xfrm>
          <a:prstGeom prst="rect">
            <a:avLst/>
          </a:prstGeom>
          <a:noFill/>
          <a:ln w="12700">
            <a:solidFill>
              <a:prstClr val="black"/>
            </a:solidFill>
          </a:ln>
        </p:spPr>
        <p:txBody>
          <a:bodyPr vert="horz" lIns="95448" tIns="47724" rIns="95448" bIns="47724" rtlCol="0" anchor="ctr"/>
          <a:lstStyle/>
          <a:p>
            <a:endParaRPr lang="ja-JP" altLang="en-US"/>
          </a:p>
        </p:txBody>
      </p:sp>
      <p:sp>
        <p:nvSpPr>
          <p:cNvPr id="5" name="ノート プレースホルダー 4"/>
          <p:cNvSpPr>
            <a:spLocks noGrp="1"/>
          </p:cNvSpPr>
          <p:nvPr>
            <p:ph type="body" sz="quarter" idx="3"/>
          </p:nvPr>
        </p:nvSpPr>
        <p:spPr>
          <a:xfrm>
            <a:off x="709931" y="4861444"/>
            <a:ext cx="5679440" cy="4605576"/>
          </a:xfrm>
          <a:prstGeom prst="rect">
            <a:avLst/>
          </a:prstGeom>
        </p:spPr>
        <p:txBody>
          <a:bodyPr vert="horz" lIns="95448" tIns="47724" rIns="95448" bIns="477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721107"/>
            <a:ext cx="3076363" cy="511731"/>
          </a:xfrm>
          <a:prstGeom prst="rect">
            <a:avLst/>
          </a:prstGeom>
        </p:spPr>
        <p:txBody>
          <a:bodyPr vert="horz" lIns="95448" tIns="47724" rIns="95448" bIns="4772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296" y="9721107"/>
            <a:ext cx="3076363" cy="511731"/>
          </a:xfrm>
          <a:prstGeom prst="rect">
            <a:avLst/>
          </a:prstGeom>
        </p:spPr>
        <p:txBody>
          <a:bodyPr vert="horz" lIns="95448" tIns="47724" rIns="95448" bIns="47724" rtlCol="0" anchor="b"/>
          <a:lstStyle>
            <a:lvl1pPr algn="r">
              <a:defRPr sz="1200"/>
            </a:lvl1pPr>
          </a:lstStyle>
          <a:p>
            <a:fld id="{D83FF2A9-917F-47FE-88E3-8F52701987D3}" type="slidenum">
              <a:rPr kumimoji="1" lang="ja-JP" altLang="en-US" smtClean="0"/>
              <a:t>‹#›</a:t>
            </a:fld>
            <a:endParaRPr kumimoji="1" lang="ja-JP" altLang="en-US"/>
          </a:p>
        </p:txBody>
      </p:sp>
    </p:spTree>
    <p:extLst>
      <p:ext uri="{BB962C8B-B14F-4D97-AF65-F5344CB8AC3E}">
        <p14:creationId xmlns:p14="http://schemas.microsoft.com/office/powerpoint/2010/main" val="4260556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A5328-261F-4A6A-B1D9-A72E2282E66E}" type="slidenum">
              <a:rPr kumimoji="1" lang="ja-JP" altLang="en-US" smtClean="0"/>
              <a:t>1</a:t>
            </a:fld>
            <a:endParaRPr kumimoji="1" lang="ja-JP" altLang="en-US"/>
          </a:p>
        </p:txBody>
      </p:sp>
    </p:spTree>
    <p:extLst>
      <p:ext uri="{BB962C8B-B14F-4D97-AF65-F5344CB8AC3E}">
        <p14:creationId xmlns:p14="http://schemas.microsoft.com/office/powerpoint/2010/main" val="3190304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
        <p:nvSpPr>
          <p:cNvPr id="7" name="テキスト ボックス 6"/>
          <p:cNvSpPr txBox="1"/>
          <p:nvPr userDrawn="1"/>
        </p:nvSpPr>
        <p:spPr>
          <a:xfrm>
            <a:off x="0" y="1"/>
            <a:ext cx="836712" cy="461665"/>
          </a:xfrm>
          <a:prstGeom prst="rect">
            <a:avLst/>
          </a:prstGeom>
          <a:noFill/>
        </p:spPr>
        <p:txBody>
          <a:bodyPr wrap="square" rtlCol="0">
            <a:spAutoFit/>
          </a:bodyPr>
          <a:lstStyle/>
          <a:p>
            <a:r>
              <a:rPr kumimoji="1" lang="ja-JP" altLang="en-US" sz="1200" dirty="0"/>
              <a:t>機密性○情報</a:t>
            </a:r>
          </a:p>
        </p:txBody>
      </p:sp>
      <p:sp>
        <p:nvSpPr>
          <p:cNvPr id="8" name="テキスト ボックス 7"/>
          <p:cNvSpPr txBox="1"/>
          <p:nvPr userDrawn="1"/>
        </p:nvSpPr>
        <p:spPr>
          <a:xfrm>
            <a:off x="6291318" y="1"/>
            <a:ext cx="566682" cy="461665"/>
          </a:xfrm>
          <a:prstGeom prst="rect">
            <a:avLst/>
          </a:prstGeom>
          <a:noFill/>
        </p:spPr>
        <p:txBody>
          <a:bodyPr wrap="square" rtlCol="0">
            <a:spAutoFit/>
          </a:bodyPr>
          <a:lstStyle/>
          <a:p>
            <a:r>
              <a:rPr kumimoji="1" lang="ja-JP" altLang="en-US" sz="1200" dirty="0"/>
              <a:t>○○限り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2022/11/16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2022/11/16</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image" Target="../media/image8.jpeg"/><Relationship Id="rId5" Type="http://schemas.openxmlformats.org/officeDocument/2006/relationships/image" Target="../media/image3.jpeg"/><Relationship Id="rId10" Type="http://schemas.openxmlformats.org/officeDocument/2006/relationships/image" Target="../media/image7.jpeg"/><Relationship Id="rId4" Type="http://schemas.openxmlformats.org/officeDocument/2006/relationships/image" Target="../media/image2.pn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1962" y="-152400"/>
            <a:ext cx="6901949" cy="1026309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 name="正方形/長方形 3"/>
          <p:cNvSpPr/>
          <p:nvPr/>
        </p:nvSpPr>
        <p:spPr>
          <a:xfrm>
            <a:off x="-5110" y="312126"/>
            <a:ext cx="6895098" cy="723900"/>
          </a:xfrm>
          <a:prstGeom prst="rect">
            <a:avLst/>
          </a:prstGeom>
          <a:gradFill flip="none" rotWithShape="1">
            <a:gsLst>
              <a:gs pos="0">
                <a:schemeClr val="accent6">
                  <a:lumMod val="75000"/>
                </a:schemeClr>
              </a:gs>
              <a:gs pos="40000">
                <a:srgbClr val="FFFF99"/>
              </a:gs>
              <a:gs pos="60000">
                <a:srgbClr val="FFFF99"/>
              </a:gs>
              <a:gs pos="100000">
                <a:srgbClr val="FF9900"/>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0070C0"/>
                </a:solidFill>
                <a:latin typeface="ＤＦ特太ゴシック体" panose="020B0509000000000000" pitchFamily="49" charset="-128"/>
                <a:ea typeface="ＤＦ特太ゴシック体" panose="020B0509000000000000" pitchFamily="49" charset="-128"/>
              </a:rPr>
              <a:t>輸入飼料を給与した家畜排せつ物に由来する堆肥を含む培土を</a:t>
            </a:r>
            <a:endParaRPr lang="en-US" altLang="ja-JP" dirty="0">
              <a:solidFill>
                <a:srgbClr val="0070C0"/>
              </a:solidFill>
              <a:latin typeface="ＤＦ特太ゴシック体" panose="020B0509000000000000" pitchFamily="49" charset="-128"/>
              <a:ea typeface="ＤＦ特太ゴシック体" panose="020B0509000000000000" pitchFamily="49" charset="-128"/>
            </a:endParaRPr>
          </a:p>
          <a:p>
            <a:pPr algn="ctr"/>
            <a:r>
              <a:rPr lang="ja-JP" altLang="en-US" sz="2200" dirty="0">
                <a:solidFill>
                  <a:srgbClr val="0070C0"/>
                </a:solidFill>
                <a:latin typeface="ＤＦ特太ゴシック体" panose="020B0509000000000000" pitchFamily="49" charset="-128"/>
                <a:ea typeface="ＤＦ特太ゴシック体" panose="020B0509000000000000" pitchFamily="49" charset="-128"/>
              </a:rPr>
              <a:t>販売・譲渡・施用する際にはご留意ください！</a:t>
            </a:r>
          </a:p>
        </p:txBody>
      </p:sp>
      <p:sp>
        <p:nvSpPr>
          <p:cNvPr id="26" name="テキスト ボックス 25"/>
          <p:cNvSpPr txBox="1"/>
          <p:nvPr/>
        </p:nvSpPr>
        <p:spPr>
          <a:xfrm>
            <a:off x="2540" y="9634262"/>
            <a:ext cx="6855460" cy="276999"/>
          </a:xfrm>
          <a:prstGeom prst="rect">
            <a:avLst/>
          </a:prstGeom>
          <a:noFill/>
        </p:spPr>
        <p:txBody>
          <a:bodyPr wrap="square" rtlCol="0">
            <a:spAutoFit/>
          </a:bodyPr>
          <a:lstStyle/>
          <a:p>
            <a:pPr algn="ctr"/>
            <a:r>
              <a:rPr lang="ja-JP" altLang="en-US" sz="1200" dirty="0">
                <a:latin typeface="+mj-ea"/>
                <a:ea typeface="+mj-ea"/>
              </a:rPr>
              <a:t>平成</a:t>
            </a:r>
            <a:r>
              <a:rPr lang="en-US" altLang="ja-JP" sz="1200" dirty="0">
                <a:latin typeface="+mj-ea"/>
                <a:ea typeface="+mj-ea"/>
              </a:rPr>
              <a:t>30</a:t>
            </a:r>
            <a:r>
              <a:rPr lang="ja-JP" altLang="en-US" sz="1200" dirty="0">
                <a:latin typeface="+mj-ea"/>
                <a:ea typeface="+mj-ea"/>
              </a:rPr>
              <a:t>年７月　農林水産省 生産局　技術普及課</a:t>
            </a:r>
            <a:endParaRPr lang="en-US" altLang="ja-JP" sz="1200" dirty="0">
              <a:latin typeface="+mj-ea"/>
              <a:ea typeface="+mj-ea"/>
            </a:endParaRPr>
          </a:p>
        </p:txBody>
      </p:sp>
      <p:sp>
        <p:nvSpPr>
          <p:cNvPr id="10" name="テキスト ボックス 9"/>
          <p:cNvSpPr txBox="1"/>
          <p:nvPr/>
        </p:nvSpPr>
        <p:spPr>
          <a:xfrm>
            <a:off x="1137533" y="-45277"/>
            <a:ext cx="4544834" cy="400110"/>
          </a:xfrm>
          <a:prstGeom prst="rect">
            <a:avLst/>
          </a:prstGeom>
          <a:noFill/>
        </p:spPr>
        <p:txBody>
          <a:bodyPr wrap="none" rtlCol="0">
            <a:spAutoFit/>
          </a:bodyPr>
          <a:lstStyle/>
          <a:p>
            <a:r>
              <a:rPr kumimoji="1" lang="ja-JP" altLang="en-US" sz="2000" dirty="0">
                <a:latin typeface="ＤＦ特太ゴシック体" panose="020B0509000000000000" pitchFamily="49" charset="-128"/>
                <a:ea typeface="ＤＦ特太ゴシック体" panose="020B0509000000000000" pitchFamily="49" charset="-128"/>
              </a:rPr>
              <a:t>〇　培土</a:t>
            </a:r>
            <a:r>
              <a:rPr lang="ja-JP" altLang="en-US" sz="2000" dirty="0">
                <a:latin typeface="ＤＦ特太ゴシック体" panose="020B0509000000000000" pitchFamily="49" charset="-128"/>
                <a:ea typeface="ＤＦ特太ゴシック体" panose="020B0509000000000000" pitchFamily="49" charset="-128"/>
              </a:rPr>
              <a:t>製造・販売業者</a:t>
            </a:r>
            <a:r>
              <a:rPr kumimoji="1" lang="ja-JP" altLang="en-US" sz="2000" dirty="0">
                <a:latin typeface="ＤＦ特太ゴシック体" panose="020B0509000000000000" pitchFamily="49" charset="-128"/>
                <a:ea typeface="ＤＦ特太ゴシック体" panose="020B0509000000000000" pitchFamily="49" charset="-128"/>
              </a:rPr>
              <a:t>の皆様へ　</a:t>
            </a:r>
            <a:r>
              <a:rPr lang="ja-JP" altLang="en-US" sz="2000" dirty="0">
                <a:latin typeface="ＤＦ特太ゴシック体" panose="020B0509000000000000" pitchFamily="49" charset="-128"/>
                <a:ea typeface="ＤＦ特太ゴシック体" panose="020B0509000000000000" pitchFamily="49" charset="-128"/>
              </a:rPr>
              <a:t>〇</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66" name="テキスト ボックス 65"/>
          <p:cNvSpPr txBox="1"/>
          <p:nvPr/>
        </p:nvSpPr>
        <p:spPr>
          <a:xfrm>
            <a:off x="38732" y="3701402"/>
            <a:ext cx="6727828" cy="584775"/>
          </a:xfrm>
          <a:prstGeom prst="rect">
            <a:avLst/>
          </a:prstGeom>
          <a:noFill/>
        </p:spPr>
        <p:txBody>
          <a:bodyPr wrap="square" rtlCol="0">
            <a:spAutoFit/>
          </a:bodyPr>
          <a:lstStyle/>
          <a:p>
            <a:r>
              <a:rPr lang="ja-JP" altLang="en-US" sz="1600" dirty="0">
                <a:solidFill>
                  <a:srgbClr val="00B0F0"/>
                </a:solidFill>
                <a:latin typeface="ＤＦ特太ゴシック体" panose="020B0509000000000000" pitchFamily="49" charset="-128"/>
                <a:ea typeface="ＤＦ特太ゴシック体" panose="020B0509000000000000" pitchFamily="49" charset="-128"/>
              </a:rPr>
              <a:t>〇　牛又は馬由来の堆肥を含む培土を販売・譲渡する際には、情報を</a:t>
            </a:r>
            <a:endParaRPr lang="en-US" altLang="ja-JP" sz="1600" dirty="0">
              <a:solidFill>
                <a:srgbClr val="00B0F0"/>
              </a:solidFill>
              <a:latin typeface="ＤＦ特太ゴシック体" panose="020B0509000000000000" pitchFamily="49" charset="-128"/>
              <a:ea typeface="ＤＦ特太ゴシック体" panose="020B0509000000000000" pitchFamily="49" charset="-128"/>
            </a:endParaRPr>
          </a:p>
          <a:p>
            <a:r>
              <a:rPr lang="ja-JP" altLang="en-US" sz="1600" dirty="0">
                <a:solidFill>
                  <a:srgbClr val="00B0F0"/>
                </a:solidFill>
                <a:latin typeface="ＤＦ特太ゴシック体" panose="020B0509000000000000" pitchFamily="49" charset="-128"/>
                <a:ea typeface="ＤＦ特太ゴシック体" panose="020B0509000000000000" pitchFamily="49" charset="-128"/>
              </a:rPr>
              <a:t>確実に伝達しましょう。</a:t>
            </a:r>
          </a:p>
        </p:txBody>
      </p:sp>
      <p:sp>
        <p:nvSpPr>
          <p:cNvPr id="68" name="右矢印 67"/>
          <p:cNvSpPr/>
          <p:nvPr/>
        </p:nvSpPr>
        <p:spPr>
          <a:xfrm>
            <a:off x="124348" y="4332006"/>
            <a:ext cx="133349" cy="138044"/>
          </a:xfrm>
          <a:prstGeom prst="rightArrow">
            <a:avLst/>
          </a:prstGeom>
          <a:gradFill flip="none" rotWithShape="1">
            <a:gsLst>
              <a:gs pos="0">
                <a:srgbClr val="FF9900"/>
              </a:gs>
              <a:gs pos="100000">
                <a:srgbClr val="FFCC6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9" name="対角する 2 つの角を丸めた四角形 68"/>
          <p:cNvSpPr/>
          <p:nvPr/>
        </p:nvSpPr>
        <p:spPr>
          <a:xfrm>
            <a:off x="18142" y="7118911"/>
            <a:ext cx="6786517" cy="1887697"/>
          </a:xfrm>
          <a:prstGeom prst="round2DiagRect">
            <a:avLst>
              <a:gd name="adj1" fmla="val 12122"/>
              <a:gd name="adj2" fmla="val 0"/>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ja-JP" altLang="en-US" sz="1100" dirty="0">
              <a:solidFill>
                <a:schemeClr val="tx1"/>
              </a:solidFill>
            </a:endParaRPr>
          </a:p>
        </p:txBody>
      </p:sp>
      <p:sp>
        <p:nvSpPr>
          <p:cNvPr id="70" name="テキスト ボックス 69"/>
          <p:cNvSpPr txBox="1"/>
          <p:nvPr/>
        </p:nvSpPr>
        <p:spPr>
          <a:xfrm>
            <a:off x="6402" y="7118912"/>
            <a:ext cx="6837575" cy="1887696"/>
          </a:xfrm>
          <a:prstGeom prst="rect">
            <a:avLst/>
          </a:prstGeom>
          <a:noFill/>
        </p:spPr>
        <p:txBody>
          <a:bodyPr wrap="square" rtlCol="0">
            <a:spAutoFit/>
          </a:bodyPr>
          <a:lstStyle/>
          <a:p>
            <a:pPr marL="88900" indent="-88900" algn="ctr">
              <a:lnSpc>
                <a:spcPts val="1400"/>
              </a:lnSpc>
            </a:pPr>
            <a:r>
              <a:rPr lang="ja-JP" altLang="en-US" sz="1300" dirty="0">
                <a:latin typeface="ＤＦ特太ゴシック体" panose="020B0509000000000000" pitchFamily="49" charset="-128"/>
                <a:ea typeface="ＤＦ特太ゴシック体" panose="020B0509000000000000" pitchFamily="49" charset="-128"/>
              </a:rPr>
              <a:t>～　参　考　～</a:t>
            </a:r>
            <a:endParaRPr lang="ja-JP" altLang="en-US" sz="200" dirty="0"/>
          </a:p>
          <a:p>
            <a:pPr marL="88900" indent="-88900">
              <a:lnSpc>
                <a:spcPts val="1400"/>
              </a:lnSpc>
            </a:pPr>
            <a:r>
              <a:rPr lang="ja-JP" altLang="en-US" sz="1200" dirty="0"/>
              <a:t>①　クロピラリドは、広葉雑草（クローバーなど）を枯らす除草剤の成分で、</a:t>
            </a:r>
            <a:r>
              <a:rPr lang="ja-JP" altLang="en-US" sz="1200" u="sng" dirty="0"/>
              <a:t>我が国が粗飼料や穀類の多くを輸入している米国、豪州、カナダ等の各国で使用</a:t>
            </a:r>
            <a:r>
              <a:rPr lang="ja-JP" altLang="en-US" sz="1200" dirty="0"/>
              <a:t>されています。（我が国では申請がなく農薬登録されていません）</a:t>
            </a:r>
          </a:p>
          <a:p>
            <a:pPr marL="88900" indent="-88900">
              <a:lnSpc>
                <a:spcPts val="1400"/>
              </a:lnSpc>
            </a:pPr>
            <a:r>
              <a:rPr lang="ja-JP" altLang="en-US" sz="1200" dirty="0"/>
              <a:t>②　クロピラリドは、家畜の体内から速やかに排出され、家畜や人に対する毒性が低いため、飼料に含まれていても、</a:t>
            </a:r>
            <a:r>
              <a:rPr lang="ja-JP" altLang="en-US" sz="1200" u="sng" dirty="0">
                <a:solidFill>
                  <a:srgbClr val="FF0000"/>
                </a:solidFill>
              </a:rPr>
              <a:t>家畜や人の健康に影響を及ぼす心配はありません</a:t>
            </a:r>
            <a:r>
              <a:rPr lang="ja-JP" altLang="en-US" sz="1200" dirty="0"/>
              <a:t>。</a:t>
            </a:r>
            <a:endParaRPr lang="en-US" altLang="ja-JP" sz="1200" dirty="0"/>
          </a:p>
          <a:p>
            <a:pPr marL="88900" indent="-88900">
              <a:lnSpc>
                <a:spcPts val="1400"/>
              </a:lnSpc>
            </a:pPr>
            <a:r>
              <a:rPr lang="ja-JP" altLang="en-US" sz="1200" dirty="0"/>
              <a:t>③　</a:t>
            </a:r>
            <a:r>
              <a:rPr lang="ja-JP" altLang="en-US" sz="1200" u="sng" dirty="0"/>
              <a:t>クロピラリドに対する感受性は、作物や品種により大きく異なります</a:t>
            </a:r>
            <a:r>
              <a:rPr lang="ja-JP" altLang="en-US" sz="1200" dirty="0"/>
              <a:t>が、トマト等のナス科、スイートピー等のマメ科、キク等のキク科などの作物はごく低濃度でも障害を引き起こす可能性があります。</a:t>
            </a:r>
            <a:endParaRPr lang="en-US" altLang="ja-JP" sz="1200" dirty="0"/>
          </a:p>
          <a:p>
            <a:pPr marL="88900" indent="-88900">
              <a:lnSpc>
                <a:spcPts val="1400"/>
              </a:lnSpc>
            </a:pPr>
            <a:r>
              <a:rPr lang="ja-JP" altLang="en-US" sz="1200" dirty="0"/>
              <a:t>　</a:t>
            </a:r>
            <a:r>
              <a:rPr lang="ja-JP" altLang="en-US" sz="1100" dirty="0"/>
              <a:t>（イネ科作物は耐性があるため、通常の施用量では稲、麦、とうもろこしやイネ科牧草の生産に障害を引き起こす</a:t>
            </a:r>
            <a:endParaRPr lang="en-US" altLang="ja-JP" sz="1100" dirty="0"/>
          </a:p>
          <a:p>
            <a:pPr marL="88900" indent="-88900">
              <a:lnSpc>
                <a:spcPts val="1400"/>
              </a:lnSpc>
            </a:pPr>
            <a:r>
              <a:rPr lang="ja-JP" altLang="en-US" sz="1100" dirty="0"/>
              <a:t>　　心配はありません）</a:t>
            </a:r>
            <a:r>
              <a:rPr lang="ja-JP" altLang="en-US" sz="1200" dirty="0"/>
              <a:t> </a:t>
            </a:r>
          </a:p>
        </p:txBody>
      </p:sp>
      <p:sp>
        <p:nvSpPr>
          <p:cNvPr id="71" name="テキスト ボックス 70"/>
          <p:cNvSpPr txBox="1"/>
          <p:nvPr/>
        </p:nvSpPr>
        <p:spPr>
          <a:xfrm>
            <a:off x="38732" y="4224287"/>
            <a:ext cx="6884552" cy="2872581"/>
          </a:xfrm>
          <a:prstGeom prst="rect">
            <a:avLst/>
          </a:prstGeom>
          <a:noFill/>
        </p:spPr>
        <p:txBody>
          <a:bodyPr wrap="square" rtlCol="0">
            <a:spAutoFit/>
          </a:bodyPr>
          <a:lstStyle/>
          <a:p>
            <a:r>
              <a:rPr lang="ja-JP" altLang="en-US" sz="1600" dirty="0">
                <a:solidFill>
                  <a:schemeClr val="bg2">
                    <a:lumMod val="25000"/>
                  </a:schemeClr>
                </a:solidFill>
                <a:latin typeface="HG丸ｺﾞｼｯｸM-PRO" panose="020F0600000000000000" pitchFamily="50" charset="-128"/>
                <a:ea typeface="HG丸ｺﾞｼｯｸM-PRO" panose="020F0600000000000000" pitchFamily="50" charset="-128"/>
              </a:rPr>
              <a:t>　</a:t>
            </a:r>
            <a:r>
              <a:rPr lang="ja-JP" altLang="en-US" sz="1600" u="sng" dirty="0">
                <a:solidFill>
                  <a:schemeClr val="bg2">
                    <a:lumMod val="25000"/>
                  </a:schemeClr>
                </a:solidFill>
                <a:latin typeface="HG丸ｺﾞｼｯｸM-PRO" panose="020F0600000000000000" pitchFamily="50" charset="-128"/>
                <a:ea typeface="HG丸ｺﾞｼｯｸM-PRO" panose="020F0600000000000000" pitchFamily="50" charset="-128"/>
              </a:rPr>
              <a:t>牛又は馬由来の堆肥（排せつ物を含む）を含む培土を、耕種農家や販売業者に販売・譲渡</a:t>
            </a:r>
            <a:r>
              <a:rPr lang="ja-JP" altLang="en-US" sz="1600" dirty="0">
                <a:solidFill>
                  <a:schemeClr val="bg2">
                    <a:lumMod val="25000"/>
                  </a:schemeClr>
                </a:solidFill>
                <a:latin typeface="HG丸ｺﾞｼｯｸM-PRO" panose="020F0600000000000000" pitchFamily="50" charset="-128"/>
                <a:ea typeface="HG丸ｺﾞｼｯｸM-PRO" panose="020F0600000000000000" pitchFamily="50" charset="-128"/>
              </a:rPr>
              <a:t>する際には、</a:t>
            </a:r>
            <a:r>
              <a:rPr lang="ja-JP" altLang="en-US" sz="1600" b="1" u="sng" dirty="0">
                <a:solidFill>
                  <a:srgbClr val="FF0000"/>
                </a:solidFill>
                <a:latin typeface="HG丸ｺﾞｼｯｸM-PRO" panose="020F0600000000000000" pitchFamily="50" charset="-128"/>
                <a:ea typeface="HG丸ｺﾞｼｯｸM-PRO" panose="020F0600000000000000" pitchFamily="50" charset="-128"/>
              </a:rPr>
              <a:t>「牛又は馬由来堆肥を含む培土であり、クロピラリドが含まれている可能性があるため、特にトマト等のナス科、スイートピー等のマメ科、キク等のキク科の農作物等、クロピラリドによる生育障害が発生しやすい作物へは使用を控える」ことについて情報を確実に伝達</a:t>
            </a:r>
            <a:r>
              <a:rPr lang="ja-JP" altLang="en-US" sz="1600" u="sng" dirty="0">
                <a:solidFill>
                  <a:schemeClr val="bg2">
                    <a:lumMod val="25000"/>
                  </a:schemeClr>
                </a:solidFill>
                <a:latin typeface="HG丸ｺﾞｼｯｸM-PRO" panose="020F0600000000000000" pitchFamily="50" charset="-128"/>
                <a:ea typeface="HG丸ｺﾞｼｯｸM-PRO" panose="020F0600000000000000" pitchFamily="50" charset="-128"/>
              </a:rPr>
              <a:t>しましょう。</a:t>
            </a:r>
            <a:endParaRPr lang="en-US" altLang="ja-JP" sz="1600" u="sng" dirty="0">
              <a:solidFill>
                <a:schemeClr val="bg2">
                  <a:lumMod val="25000"/>
                </a:schemeClr>
              </a:solidFill>
              <a:latin typeface="HG丸ｺﾞｼｯｸM-PRO" panose="020F0600000000000000" pitchFamily="50" charset="-128"/>
              <a:ea typeface="HG丸ｺﾞｼｯｸM-PRO" panose="020F0600000000000000" pitchFamily="50" charset="-128"/>
            </a:endParaRPr>
          </a:p>
          <a:p>
            <a:pPr lvl="0"/>
            <a:endParaRPr lang="en-US" altLang="ja-JP" sz="600" dirty="0">
              <a:solidFill>
                <a:srgbClr val="EEECE1">
                  <a:lumMod val="25000"/>
                </a:srgbClr>
              </a:solidFill>
              <a:latin typeface="HG丸ｺﾞｼｯｸM-PRO" panose="020F0600000000000000" pitchFamily="50" charset="-128"/>
              <a:ea typeface="HG丸ｺﾞｼｯｸM-PRO" panose="020F0600000000000000" pitchFamily="50" charset="-128"/>
            </a:endParaRPr>
          </a:p>
          <a:p>
            <a:pPr marL="92075" indent="-92075"/>
            <a:r>
              <a:rPr lang="en-US" altLang="ja-JP" sz="1100" dirty="0">
                <a:solidFill>
                  <a:srgbClr val="4A452A"/>
                </a:solidFill>
                <a:latin typeface="HG丸ｺﾞｼｯｸM-PRO" panose="020F0600000000000000" pitchFamily="50" charset="-128"/>
                <a:ea typeface="HG丸ｺﾞｼｯｸM-PRO" panose="020F0600000000000000" pitchFamily="50" charset="-128"/>
              </a:rPr>
              <a:t>※</a:t>
            </a:r>
            <a:r>
              <a:rPr lang="ja-JP" altLang="en-US" sz="1100" dirty="0">
                <a:solidFill>
                  <a:srgbClr val="4A452A"/>
                </a:solidFill>
                <a:latin typeface="HG丸ｺﾞｼｯｸM-PRO" panose="020F0600000000000000" pitchFamily="50" charset="-128"/>
                <a:ea typeface="HG丸ｺﾞｼｯｸM-PRO" panose="020F0600000000000000" pitchFamily="50" charset="-128"/>
              </a:rPr>
              <a:t>　輸入飼料中に含まれるクロピラリド濃度を調査したところ、乾牧草ではごく低濃度のものが大部分で一部濃度の高いものがありました。また、穀類も同様の傾向でしたが、小麦ふすま及び大麦</a:t>
            </a:r>
            <a:r>
              <a:rPr lang="ja-JP" altLang="en-US" sz="1100" dirty="0" err="1">
                <a:solidFill>
                  <a:srgbClr val="4A452A"/>
                </a:solidFill>
                <a:latin typeface="HG丸ｺﾞｼｯｸM-PRO" panose="020F0600000000000000" pitchFamily="50" charset="-128"/>
                <a:ea typeface="HG丸ｺﾞｼｯｸM-PRO" panose="020F0600000000000000" pitchFamily="50" charset="-128"/>
              </a:rPr>
              <a:t>ぬかで</a:t>
            </a:r>
            <a:r>
              <a:rPr lang="ja-JP" altLang="en-US" sz="1100" dirty="0">
                <a:solidFill>
                  <a:srgbClr val="4A452A"/>
                </a:solidFill>
                <a:latin typeface="HG丸ｺﾞｼｯｸM-PRO" panose="020F0600000000000000" pitchFamily="50" charset="-128"/>
                <a:ea typeface="HG丸ｺﾞｼｯｸM-PRO" panose="020F0600000000000000" pitchFamily="50" charset="-128"/>
              </a:rPr>
              <a:t>濃度が高い傾向でした。</a:t>
            </a:r>
            <a:endParaRPr lang="en-US" altLang="ja-JP" sz="1100" dirty="0">
              <a:solidFill>
                <a:srgbClr val="4A452A"/>
              </a:solidFill>
              <a:latin typeface="HG丸ｺﾞｼｯｸM-PRO" panose="020F0600000000000000" pitchFamily="50" charset="-128"/>
              <a:ea typeface="HG丸ｺﾞｼｯｸM-PRO" panose="020F0600000000000000" pitchFamily="50" charset="-128"/>
            </a:endParaRPr>
          </a:p>
          <a:p>
            <a:pPr marL="92075" indent="-92075">
              <a:lnSpc>
                <a:spcPts val="400"/>
              </a:lnSpc>
            </a:pPr>
            <a:endParaRPr lang="ja-JP" altLang="en-US" sz="1100" dirty="0">
              <a:solidFill>
                <a:srgbClr val="4A452A"/>
              </a:solidFill>
              <a:latin typeface="HG丸ｺﾞｼｯｸM-PRO" panose="020F0600000000000000" pitchFamily="50" charset="-128"/>
              <a:ea typeface="HG丸ｺﾞｼｯｸM-PRO" panose="020F0600000000000000" pitchFamily="50" charset="-128"/>
            </a:endParaRPr>
          </a:p>
          <a:p>
            <a:pPr marL="92075" indent="-92075"/>
            <a:r>
              <a:rPr lang="en-US" altLang="ja-JP" sz="1100" dirty="0">
                <a:solidFill>
                  <a:srgbClr val="4A452A"/>
                </a:solidFill>
                <a:latin typeface="HG丸ｺﾞｼｯｸM-PRO" panose="020F0600000000000000" pitchFamily="50" charset="-128"/>
                <a:ea typeface="HG丸ｺﾞｼｯｸM-PRO" panose="020F0600000000000000" pitchFamily="50" charset="-128"/>
              </a:rPr>
              <a:t>※</a:t>
            </a:r>
            <a:r>
              <a:rPr lang="ja-JP" altLang="en-US" sz="1100" dirty="0">
                <a:solidFill>
                  <a:srgbClr val="4A452A"/>
                </a:solidFill>
                <a:latin typeface="HG丸ｺﾞｼｯｸM-PRO" panose="020F0600000000000000" pitchFamily="50" charset="-128"/>
                <a:ea typeface="HG丸ｺﾞｼｯｸM-PRO" panose="020F0600000000000000" pitchFamily="50" charset="-128"/>
              </a:rPr>
              <a:t>　堆肥中に含まれるクロピラリド濃度を調査したところ、</a:t>
            </a:r>
            <a:r>
              <a:rPr lang="ja-JP" altLang="en-US" sz="1100" u="sng" dirty="0">
                <a:solidFill>
                  <a:srgbClr val="4A452A"/>
                </a:solidFill>
                <a:latin typeface="HG丸ｺﾞｼｯｸM-PRO" panose="020F0600000000000000" pitchFamily="50" charset="-128"/>
                <a:ea typeface="HG丸ｺﾞｼｯｸM-PRO" panose="020F0600000000000000" pitchFamily="50" charset="-128"/>
              </a:rPr>
              <a:t>小麦ふすま又は大麦</a:t>
            </a:r>
            <a:r>
              <a:rPr lang="ja-JP" altLang="en-US" sz="1100" u="sng" dirty="0" err="1">
                <a:solidFill>
                  <a:srgbClr val="4A452A"/>
                </a:solidFill>
                <a:latin typeface="HG丸ｺﾞｼｯｸM-PRO" panose="020F0600000000000000" pitchFamily="50" charset="-128"/>
                <a:ea typeface="HG丸ｺﾞｼｯｸM-PRO" panose="020F0600000000000000" pitchFamily="50" charset="-128"/>
              </a:rPr>
              <a:t>ぬかを</a:t>
            </a:r>
            <a:r>
              <a:rPr lang="ja-JP" altLang="en-US" sz="1100" u="sng" dirty="0">
                <a:solidFill>
                  <a:srgbClr val="4A452A"/>
                </a:solidFill>
                <a:latin typeface="HG丸ｺﾞｼｯｸM-PRO" panose="020F0600000000000000" pitchFamily="50" charset="-128"/>
                <a:ea typeface="HG丸ｺﾞｼｯｸM-PRO" panose="020F0600000000000000" pitchFamily="50" charset="-128"/>
              </a:rPr>
              <a:t>多給する肥育牛の排せつ物に由来する堆肥は、他の畜種由来の堆肥に比べ濃度が高い傾向</a:t>
            </a:r>
            <a:r>
              <a:rPr lang="ja-JP" altLang="en-US" sz="1100" dirty="0">
                <a:solidFill>
                  <a:srgbClr val="4A452A"/>
                </a:solidFill>
                <a:latin typeface="HG丸ｺﾞｼｯｸM-PRO" panose="020F0600000000000000" pitchFamily="50" charset="-128"/>
                <a:ea typeface="HG丸ｺﾞｼｯｸM-PRO" panose="020F0600000000000000" pitchFamily="50" charset="-128"/>
              </a:rPr>
              <a:t>が認められること、</a:t>
            </a:r>
            <a:r>
              <a:rPr lang="ja-JP" altLang="en-US" sz="1100" u="sng" dirty="0">
                <a:solidFill>
                  <a:srgbClr val="4A452A"/>
                </a:solidFill>
                <a:latin typeface="HG丸ｺﾞｼｯｸM-PRO" panose="020F0600000000000000" pitchFamily="50" charset="-128"/>
                <a:ea typeface="HG丸ｺﾞｼｯｸM-PRO" panose="020F0600000000000000" pitchFamily="50" charset="-128"/>
              </a:rPr>
              <a:t>馬、豚及び鶏の排せつ物に由来する堆肥についてもクロピラリドを含有するものがある</a:t>
            </a:r>
            <a:r>
              <a:rPr lang="ja-JP" altLang="en-US" sz="1100" dirty="0">
                <a:solidFill>
                  <a:srgbClr val="4A452A"/>
                </a:solidFill>
                <a:latin typeface="HG丸ｺﾞｼｯｸM-PRO" panose="020F0600000000000000" pitchFamily="50" charset="-128"/>
                <a:ea typeface="HG丸ｺﾞｼｯｸM-PRO" panose="020F0600000000000000" pitchFamily="50" charset="-128"/>
              </a:rPr>
              <a:t>ことが判明しています。</a:t>
            </a:r>
          </a:p>
          <a:p>
            <a:pPr marL="92075" indent="-92075"/>
            <a:r>
              <a:rPr lang="ja-JP" altLang="en-US" sz="1100" dirty="0">
                <a:solidFill>
                  <a:srgbClr val="4A452A"/>
                </a:solidFill>
                <a:latin typeface="HG丸ｺﾞｼｯｸM-PRO" panose="020F0600000000000000" pitchFamily="50" charset="-128"/>
                <a:ea typeface="HG丸ｺﾞｼｯｸM-PRO" panose="020F0600000000000000" pitchFamily="50" charset="-128"/>
              </a:rPr>
              <a:t> （これまで豚又は鶏の排せつ物のみに由来する堆肥の施用による被害の発生は報告されていません）</a:t>
            </a:r>
          </a:p>
        </p:txBody>
      </p:sp>
      <p:sp>
        <p:nvSpPr>
          <p:cNvPr id="40" name="角丸四角形 39"/>
          <p:cNvSpPr/>
          <p:nvPr/>
        </p:nvSpPr>
        <p:spPr>
          <a:xfrm>
            <a:off x="76437" y="1082498"/>
            <a:ext cx="6690123" cy="2615127"/>
          </a:xfrm>
          <a:prstGeom prst="roundRect">
            <a:avLst>
              <a:gd name="adj" fmla="val 5177"/>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2" name="テキスト ボックス 41"/>
          <p:cNvSpPr txBox="1"/>
          <p:nvPr/>
        </p:nvSpPr>
        <p:spPr>
          <a:xfrm>
            <a:off x="165337" y="1070466"/>
            <a:ext cx="6613923" cy="1200329"/>
          </a:xfrm>
          <a:prstGeom prst="rect">
            <a:avLst/>
          </a:prstGeom>
          <a:noFill/>
        </p:spPr>
        <p:txBody>
          <a:bodyPr wrap="square" rtlCol="0">
            <a:spAutoFit/>
          </a:bodyPr>
          <a:lstStyle/>
          <a:p>
            <a:r>
              <a:rPr lang="ja-JP" altLang="en-US" dirty="0"/>
              <a:t>海外で使用された農薬の成分（クロピラリド）が含まれた輸入飼料が家畜に給与された場合、</a:t>
            </a:r>
            <a:r>
              <a:rPr lang="ja-JP" altLang="en-US" b="1" dirty="0">
                <a:solidFill>
                  <a:srgbClr val="FF0000"/>
                </a:solidFill>
              </a:rPr>
              <a:t>堆肥を通じて、トマト等のナス科、スイートピー等のマメ科、キク等のキク科の農作物の生育に障害を起こす可能性</a:t>
            </a:r>
            <a:r>
              <a:rPr lang="ja-JP" altLang="en-US" dirty="0"/>
              <a:t>があります。</a:t>
            </a:r>
          </a:p>
        </p:txBody>
      </p:sp>
      <p:pic>
        <p:nvPicPr>
          <p:cNvPr id="4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2175" y="2183183"/>
            <a:ext cx="1161165" cy="107232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1240B29-F687-4F45-9708-019B960494DF}">
              <a14:hiddenLine xmlns:a14="http://schemas.microsoft.com/office/drawing/2010/main" w="9525">
                <a:solidFill>
                  <a:schemeClr val="tx1"/>
                </a:solidFill>
                <a:miter lim="800000"/>
                <a:headEnd/>
                <a:tailEnd/>
              </a14:hiddenLine>
            </a:ext>
          </a:extLst>
        </p:spPr>
      </p:pic>
      <p:pic>
        <p:nvPicPr>
          <p:cNvPr id="4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7400" y="2440461"/>
            <a:ext cx="964305" cy="5944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8" name="右矢印 47"/>
          <p:cNvSpPr/>
          <p:nvPr/>
        </p:nvSpPr>
        <p:spPr>
          <a:xfrm>
            <a:off x="2479215" y="2590714"/>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右矢印 49"/>
          <p:cNvSpPr/>
          <p:nvPr/>
        </p:nvSpPr>
        <p:spPr>
          <a:xfrm>
            <a:off x="3800015" y="2590714"/>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右矢印 71"/>
          <p:cNvSpPr/>
          <p:nvPr/>
        </p:nvSpPr>
        <p:spPr>
          <a:xfrm>
            <a:off x="5222415" y="2590714"/>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1416613" y="3171780"/>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日本へ輸入</a:t>
            </a:r>
          </a:p>
        </p:txBody>
      </p:sp>
      <p:sp>
        <p:nvSpPr>
          <p:cNvPr id="74" name="正方形/長方形 73"/>
          <p:cNvSpPr/>
          <p:nvPr/>
        </p:nvSpPr>
        <p:spPr>
          <a:xfrm>
            <a:off x="2749021" y="3171780"/>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家畜に給与</a:t>
            </a:r>
          </a:p>
        </p:txBody>
      </p:sp>
      <p:sp>
        <p:nvSpPr>
          <p:cNvPr id="75" name="正方形/長方形 74"/>
          <p:cNvSpPr/>
          <p:nvPr/>
        </p:nvSpPr>
        <p:spPr>
          <a:xfrm>
            <a:off x="4071325" y="3171780"/>
            <a:ext cx="1025879" cy="190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糞尿を堆肥化</a:t>
            </a:r>
          </a:p>
        </p:txBody>
      </p:sp>
      <p:grpSp>
        <p:nvGrpSpPr>
          <p:cNvPr id="76" name="グループ化 75"/>
          <p:cNvGrpSpPr/>
          <p:nvPr/>
        </p:nvGrpSpPr>
        <p:grpSpPr>
          <a:xfrm>
            <a:off x="5299552" y="2896863"/>
            <a:ext cx="1568410" cy="740422"/>
            <a:chOff x="5296178" y="2985038"/>
            <a:chExt cx="1568410" cy="740422"/>
          </a:xfrm>
        </p:grpSpPr>
        <p:sp>
          <p:nvSpPr>
            <p:cNvPr id="77" name="爆発 2 76"/>
            <p:cNvSpPr/>
            <p:nvPr/>
          </p:nvSpPr>
          <p:spPr>
            <a:xfrm>
              <a:off x="5296178" y="2985038"/>
              <a:ext cx="1568410" cy="740422"/>
            </a:xfrm>
            <a:prstGeom prst="irregularSeal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78" name="テキスト ボックス 77"/>
            <p:cNvSpPr txBox="1"/>
            <p:nvPr/>
          </p:nvSpPr>
          <p:spPr>
            <a:xfrm>
              <a:off x="5581464" y="3142824"/>
              <a:ext cx="883575" cy="438582"/>
            </a:xfrm>
            <a:prstGeom prst="rect">
              <a:avLst/>
            </a:prstGeom>
            <a:noFill/>
          </p:spPr>
          <p:txBody>
            <a:bodyPr wrap="none" rtlCol="0">
              <a:spAutoFit/>
            </a:bodyPr>
            <a:lstStyle/>
            <a:p>
              <a:pPr algn="ctr"/>
              <a:r>
                <a:rPr kumimoji="1" lang="ja-JP" altLang="en-US" sz="1200" b="1" dirty="0">
                  <a:solidFill>
                    <a:schemeClr val="bg1"/>
                  </a:solidFill>
                  <a:latin typeface="+mn-ea"/>
                </a:rPr>
                <a:t>障害発生</a:t>
              </a:r>
              <a:endParaRPr kumimoji="1" lang="en-US" altLang="ja-JP" sz="1200" b="1" dirty="0">
                <a:solidFill>
                  <a:schemeClr val="bg1"/>
                </a:solidFill>
                <a:latin typeface="+mn-ea"/>
              </a:endParaRPr>
            </a:p>
            <a:p>
              <a:pPr algn="ctr"/>
              <a:r>
                <a:rPr lang="ja-JP" altLang="en-US" sz="1000" b="1" dirty="0">
                  <a:solidFill>
                    <a:schemeClr val="bg1"/>
                  </a:solidFill>
                  <a:latin typeface="+mn-ea"/>
                </a:rPr>
                <a:t>（トマトの例）</a:t>
              </a:r>
              <a:endParaRPr kumimoji="1" lang="ja-JP" altLang="en-US" sz="1000" b="1" dirty="0">
                <a:solidFill>
                  <a:schemeClr val="bg1"/>
                </a:solidFill>
                <a:latin typeface="+mn-ea"/>
              </a:endParaRPr>
            </a:p>
          </p:txBody>
        </p:sp>
      </p:grpSp>
      <p:pic>
        <p:nvPicPr>
          <p:cNvPr id="79" name="図 78"/>
          <p:cNvPicPr>
            <a:picLocks noChangeAspect="1"/>
          </p:cNvPicPr>
          <p:nvPr/>
        </p:nvPicPr>
        <p:blipFill>
          <a:blip r:embed="rId5" cstate="print">
            <a:extLst>
              <a:ext uri="{BEBA8EAE-BF5A-486C-A8C5-ECC9F3942E4B}">
                <a14:imgProps xmlns:a14="http://schemas.microsoft.com/office/drawing/2010/main">
                  <a14:imgLayer r:embed="rId6">
                    <a14:imgEffect>
                      <a14:brightnessContrast bright="59000" contrast="-26000"/>
                    </a14:imgEffect>
                  </a14:imgLayer>
                </a14:imgProps>
              </a:ext>
              <a:ext uri="{28A0092B-C50C-407E-A947-70E740481C1C}">
                <a14:useLocalDpi xmlns:a14="http://schemas.microsoft.com/office/drawing/2010/main" val="0"/>
              </a:ext>
            </a:extLst>
          </a:blip>
          <a:stretch>
            <a:fillRect/>
          </a:stretch>
        </p:blipFill>
        <p:spPr>
          <a:xfrm flipH="1">
            <a:off x="4007725" y="2256603"/>
            <a:ext cx="1153078" cy="840250"/>
          </a:xfrm>
          <a:prstGeom prst="rect">
            <a:avLst/>
          </a:prstGeom>
        </p:spPr>
      </p:pic>
      <p:pic>
        <p:nvPicPr>
          <p:cNvPr id="80" name="図 79"/>
          <p:cNvPicPr>
            <a:picLocks noChangeAspect="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674938">
            <a:off x="664690" y="2533183"/>
            <a:ext cx="673806" cy="673806"/>
          </a:xfrm>
          <a:prstGeom prst="rect">
            <a:avLst/>
          </a:prstGeom>
        </p:spPr>
      </p:pic>
      <p:pic>
        <p:nvPicPr>
          <p:cNvPr id="81" name="図 80"/>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9630796">
            <a:off x="130297" y="2520928"/>
            <a:ext cx="536286" cy="671196"/>
          </a:xfrm>
          <a:prstGeom prst="rect">
            <a:avLst/>
          </a:prstGeom>
        </p:spPr>
      </p:pic>
      <p:pic>
        <p:nvPicPr>
          <p:cNvPr id="82"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23831" y="2369556"/>
            <a:ext cx="505669" cy="505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3" name="グループ化 82"/>
          <p:cNvGrpSpPr/>
          <p:nvPr/>
        </p:nvGrpSpPr>
        <p:grpSpPr>
          <a:xfrm>
            <a:off x="184360" y="2227011"/>
            <a:ext cx="974683" cy="307966"/>
            <a:chOff x="180986" y="2047884"/>
            <a:chExt cx="974683" cy="307966"/>
          </a:xfrm>
        </p:grpSpPr>
        <p:sp>
          <p:nvSpPr>
            <p:cNvPr id="84" name="下矢印吹き出し 83"/>
            <p:cNvSpPr/>
            <p:nvPr/>
          </p:nvSpPr>
          <p:spPr>
            <a:xfrm>
              <a:off x="213132" y="2056153"/>
              <a:ext cx="891265" cy="299697"/>
            </a:xfrm>
            <a:prstGeom prst="downArrowCallout">
              <a:avLst>
                <a:gd name="adj1" fmla="val 41728"/>
                <a:gd name="adj2" fmla="val 38420"/>
                <a:gd name="adj3" fmla="val 28138"/>
                <a:gd name="adj4" fmla="val 6181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solidFill>
                  <a:schemeClr val="tx1"/>
                </a:solidFill>
              </a:endParaRPr>
            </a:p>
          </p:txBody>
        </p:sp>
        <p:sp>
          <p:nvSpPr>
            <p:cNvPr id="85" name="テキスト ボックス 84"/>
            <p:cNvSpPr txBox="1"/>
            <p:nvPr/>
          </p:nvSpPr>
          <p:spPr>
            <a:xfrm>
              <a:off x="180986" y="2047884"/>
              <a:ext cx="974683" cy="230832"/>
            </a:xfrm>
            <a:prstGeom prst="rect">
              <a:avLst/>
            </a:prstGeom>
            <a:noFill/>
          </p:spPr>
          <p:txBody>
            <a:bodyPr wrap="square" rtlCol="0">
              <a:spAutoFit/>
            </a:bodyPr>
            <a:lstStyle/>
            <a:p>
              <a:r>
                <a:rPr kumimoji="1" lang="ja-JP" altLang="en-US" sz="900" b="1" dirty="0"/>
                <a:t>クロピラリド使用</a:t>
              </a:r>
            </a:p>
          </p:txBody>
        </p:sp>
      </p:grpSp>
      <p:sp>
        <p:nvSpPr>
          <p:cNvPr id="86" name="正方形/長方形 85"/>
          <p:cNvSpPr/>
          <p:nvPr/>
        </p:nvSpPr>
        <p:spPr>
          <a:xfrm>
            <a:off x="155785" y="3120903"/>
            <a:ext cx="1025879" cy="5163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n-ea"/>
              </a:rPr>
              <a:t>外国産飼料</a:t>
            </a:r>
            <a:endParaRPr lang="en-US" altLang="ja-JP" sz="1100" b="1" dirty="0">
              <a:latin typeface="+mn-ea"/>
            </a:endParaRPr>
          </a:p>
          <a:p>
            <a:pPr algn="ctr"/>
            <a:r>
              <a:rPr kumimoji="1" lang="ja-JP" altLang="en-US" sz="1100" b="1" dirty="0">
                <a:latin typeface="+mn-ea"/>
              </a:rPr>
              <a:t>小麦ふすま</a:t>
            </a:r>
            <a:endParaRPr kumimoji="1" lang="en-US" altLang="ja-JP" sz="1100" b="1" dirty="0">
              <a:latin typeface="+mn-ea"/>
            </a:endParaRPr>
          </a:p>
          <a:p>
            <a:pPr algn="ctr"/>
            <a:r>
              <a:rPr lang="ja-JP" altLang="en-US" sz="1100" b="1" dirty="0">
                <a:latin typeface="+mn-ea"/>
              </a:rPr>
              <a:t>大麦</a:t>
            </a:r>
            <a:r>
              <a:rPr lang="ja-JP" altLang="en-US" sz="1100" b="1" dirty="0" err="1">
                <a:latin typeface="+mn-ea"/>
              </a:rPr>
              <a:t>ぬか</a:t>
            </a:r>
            <a:endParaRPr kumimoji="1" lang="ja-JP" altLang="en-US" sz="1100" b="1" dirty="0">
              <a:latin typeface="+mn-ea"/>
            </a:endParaRPr>
          </a:p>
        </p:txBody>
      </p:sp>
      <p:pic>
        <p:nvPicPr>
          <p:cNvPr id="87" name="図 8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706208" y="2222613"/>
            <a:ext cx="857510" cy="507646"/>
          </a:xfrm>
          <a:prstGeom prst="rect">
            <a:avLst/>
          </a:prstGeom>
        </p:spPr>
      </p:pic>
      <p:pic>
        <p:nvPicPr>
          <p:cNvPr id="88" name="図 8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78616" y="2702096"/>
            <a:ext cx="734175" cy="466935"/>
          </a:xfrm>
          <a:prstGeom prst="rect">
            <a:avLst/>
          </a:prstGeom>
        </p:spPr>
      </p:pic>
      <p:sp>
        <p:nvSpPr>
          <p:cNvPr id="89" name="右矢印 88"/>
          <p:cNvSpPr/>
          <p:nvPr/>
        </p:nvSpPr>
        <p:spPr>
          <a:xfrm>
            <a:off x="1209215" y="2590714"/>
            <a:ext cx="168791" cy="293937"/>
          </a:xfrm>
          <a:prstGeom prst="rightArrow">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角丸四角形 66"/>
          <p:cNvSpPr/>
          <p:nvPr/>
        </p:nvSpPr>
        <p:spPr>
          <a:xfrm>
            <a:off x="129540" y="9099220"/>
            <a:ext cx="6560820" cy="545262"/>
          </a:xfrm>
          <a:prstGeom prst="roundRect">
            <a:avLst>
              <a:gd name="adj" fmla="val 17703"/>
            </a:avLst>
          </a:prstGeom>
          <a:solidFill>
            <a:schemeClr val="bg1"/>
          </a:solidFill>
          <a:ln w="73025"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n-ea"/>
              </a:rPr>
              <a:t>お問い合わせ先　</a:t>
            </a:r>
            <a:endParaRPr kumimoji="1" lang="en-US" altLang="ja-JP" sz="1400" dirty="0">
              <a:solidFill>
                <a:schemeClr val="tx1"/>
              </a:solidFill>
              <a:latin typeface="+mn-ea"/>
            </a:endParaRPr>
          </a:p>
          <a:p>
            <a:pPr algn="ctr"/>
            <a:r>
              <a:rPr lang="ja-JP" altLang="en-US" sz="1400" dirty="0" smtClean="0">
                <a:solidFill>
                  <a:schemeClr val="tx1"/>
                </a:solidFill>
                <a:latin typeface="+mn-ea"/>
              </a:rPr>
              <a:t>岩手</a:t>
            </a:r>
            <a:r>
              <a:rPr lang="ja-JP" altLang="en-US" sz="1400" dirty="0" smtClean="0">
                <a:solidFill>
                  <a:schemeClr val="tx1"/>
                </a:solidFill>
                <a:latin typeface="+mn-ea"/>
              </a:rPr>
              <a:t>県農林水産部農業普及技術課</a:t>
            </a:r>
            <a:r>
              <a:rPr lang="ja-JP" altLang="en-US" sz="1400" dirty="0">
                <a:solidFill>
                  <a:schemeClr val="tx1"/>
                </a:solidFill>
                <a:latin typeface="+mn-ea"/>
              </a:rPr>
              <a:t>　</a:t>
            </a:r>
            <a:r>
              <a:rPr lang="en-US" altLang="ja-JP" sz="1400" dirty="0">
                <a:solidFill>
                  <a:schemeClr val="tx1"/>
                </a:solidFill>
                <a:latin typeface="+mn-ea"/>
              </a:rPr>
              <a:t>TEL</a:t>
            </a:r>
            <a:r>
              <a:rPr lang="ja-JP" altLang="en-US" sz="1400" dirty="0">
                <a:solidFill>
                  <a:schemeClr val="tx1"/>
                </a:solidFill>
                <a:latin typeface="+mn-ea"/>
              </a:rPr>
              <a:t>　</a:t>
            </a:r>
            <a:r>
              <a:rPr lang="en-US" altLang="ja-JP" sz="1400" smtClean="0">
                <a:solidFill>
                  <a:schemeClr val="tx1"/>
                </a:solidFill>
                <a:latin typeface="+mn-ea"/>
              </a:rPr>
              <a:t>019</a:t>
            </a:r>
            <a:r>
              <a:rPr lang="en-US" altLang="ja-JP" sz="1400" smtClean="0">
                <a:solidFill>
                  <a:schemeClr val="tx1"/>
                </a:solidFill>
                <a:latin typeface="+mn-ea"/>
              </a:rPr>
              <a:t>-629-5656 </a:t>
            </a:r>
            <a:endParaRPr lang="en-US" altLang="ja-JP" sz="1400" dirty="0">
              <a:solidFill>
                <a:schemeClr val="tx1"/>
              </a:solidFill>
              <a:latin typeface="+mn-ea"/>
            </a:endParaRPr>
          </a:p>
        </p:txBody>
      </p:sp>
    </p:spTree>
    <p:extLst>
      <p:ext uri="{BB962C8B-B14F-4D97-AF65-F5344CB8AC3E}">
        <p14:creationId xmlns:p14="http://schemas.microsoft.com/office/powerpoint/2010/main" val="2962192971"/>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606</Words>
  <Application>Microsoft Office PowerPoint</Application>
  <PresentationFormat>A4 210 x 297 mm</PresentationFormat>
  <Paragraphs>31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ＤＦ特太ゴシック体</vt:lpstr>
      <vt:lpstr>HG丸ｺﾞｼｯｸM-PRO</vt:lpstr>
      <vt:lpstr>ＭＳ Ｐゴシック</vt:lpstr>
      <vt:lpstr>Arial</vt:lpstr>
      <vt:lpstr>Calibri</vt:lpstr>
      <vt:lpstr>Blank</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2018-07-20T05:36:16Z</dcterms:created>
  <dcterms:modified xsi:type="dcterms:W3CDTF">2022-11-16T04:31:22Z</dcterms:modified>
</cp:coreProperties>
</file>