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Lst>
  <p:notesMasterIdLst>
    <p:notesMasterId r:id="rId9"/>
  </p:notesMasterIdLst>
  <p:sldIdLst>
    <p:sldId id="259" r:id="rId5"/>
    <p:sldId id="256" r:id="rId6"/>
    <p:sldId id="257" r:id="rId7"/>
    <p:sldId id="260" r:id="rId8"/>
  </p:sldIdLst>
  <p:sldSz cx="6858000" cy="9906000" type="A4"/>
  <p:notesSz cx="6807200" cy="9939338"/>
  <p:defaultTextStyle>
    <a:defPPr>
      <a:defRPr lang="ja-JP"/>
    </a:defPPr>
    <a:lvl1pPr marL="0" algn="l" defTabSz="538764" rtl="0" eaLnBrk="1" latinLnBrk="0" hangingPunct="1">
      <a:defRPr kumimoji="1" sz="1061" kern="1200">
        <a:solidFill>
          <a:schemeClr val="tx1"/>
        </a:solidFill>
        <a:latin typeface="+mn-lt"/>
        <a:ea typeface="+mn-ea"/>
        <a:cs typeface="+mn-cs"/>
      </a:defRPr>
    </a:lvl1pPr>
    <a:lvl2pPr marL="269382" algn="l" defTabSz="538764" rtl="0" eaLnBrk="1" latinLnBrk="0" hangingPunct="1">
      <a:defRPr kumimoji="1" sz="1061" kern="1200">
        <a:solidFill>
          <a:schemeClr val="tx1"/>
        </a:solidFill>
        <a:latin typeface="+mn-lt"/>
        <a:ea typeface="+mn-ea"/>
        <a:cs typeface="+mn-cs"/>
      </a:defRPr>
    </a:lvl2pPr>
    <a:lvl3pPr marL="538764" algn="l" defTabSz="538764" rtl="0" eaLnBrk="1" latinLnBrk="0" hangingPunct="1">
      <a:defRPr kumimoji="1" sz="1061" kern="1200">
        <a:solidFill>
          <a:schemeClr val="tx1"/>
        </a:solidFill>
        <a:latin typeface="+mn-lt"/>
        <a:ea typeface="+mn-ea"/>
        <a:cs typeface="+mn-cs"/>
      </a:defRPr>
    </a:lvl3pPr>
    <a:lvl4pPr marL="808147" algn="l" defTabSz="538764" rtl="0" eaLnBrk="1" latinLnBrk="0" hangingPunct="1">
      <a:defRPr kumimoji="1" sz="1061" kern="1200">
        <a:solidFill>
          <a:schemeClr val="tx1"/>
        </a:solidFill>
        <a:latin typeface="+mn-lt"/>
        <a:ea typeface="+mn-ea"/>
        <a:cs typeface="+mn-cs"/>
      </a:defRPr>
    </a:lvl4pPr>
    <a:lvl5pPr marL="1077529" algn="l" defTabSz="538764" rtl="0" eaLnBrk="1" latinLnBrk="0" hangingPunct="1">
      <a:defRPr kumimoji="1" sz="1061" kern="1200">
        <a:solidFill>
          <a:schemeClr val="tx1"/>
        </a:solidFill>
        <a:latin typeface="+mn-lt"/>
        <a:ea typeface="+mn-ea"/>
        <a:cs typeface="+mn-cs"/>
      </a:defRPr>
    </a:lvl5pPr>
    <a:lvl6pPr marL="1346911" algn="l" defTabSz="538764" rtl="0" eaLnBrk="1" latinLnBrk="0" hangingPunct="1">
      <a:defRPr kumimoji="1" sz="1061" kern="1200">
        <a:solidFill>
          <a:schemeClr val="tx1"/>
        </a:solidFill>
        <a:latin typeface="+mn-lt"/>
        <a:ea typeface="+mn-ea"/>
        <a:cs typeface="+mn-cs"/>
      </a:defRPr>
    </a:lvl6pPr>
    <a:lvl7pPr marL="1616293" algn="l" defTabSz="538764" rtl="0" eaLnBrk="1" latinLnBrk="0" hangingPunct="1">
      <a:defRPr kumimoji="1" sz="1061" kern="1200">
        <a:solidFill>
          <a:schemeClr val="tx1"/>
        </a:solidFill>
        <a:latin typeface="+mn-lt"/>
        <a:ea typeface="+mn-ea"/>
        <a:cs typeface="+mn-cs"/>
      </a:defRPr>
    </a:lvl7pPr>
    <a:lvl8pPr marL="1885676" algn="l" defTabSz="538764" rtl="0" eaLnBrk="1" latinLnBrk="0" hangingPunct="1">
      <a:defRPr kumimoji="1" sz="1061" kern="1200">
        <a:solidFill>
          <a:schemeClr val="tx1"/>
        </a:solidFill>
        <a:latin typeface="+mn-lt"/>
        <a:ea typeface="+mn-ea"/>
        <a:cs typeface="+mn-cs"/>
      </a:defRPr>
    </a:lvl8pPr>
    <a:lvl9pPr marL="2155058" algn="l" defTabSz="538764"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4660"/>
  </p:normalViewPr>
  <p:slideViewPr>
    <p:cSldViewPr snapToGrid="0">
      <p:cViewPr>
        <p:scale>
          <a:sx n="100" d="100"/>
          <a:sy n="100" d="100"/>
        </p:scale>
        <p:origin x="3120"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6" cy="498693"/>
          </a:xfrm>
          <a:prstGeom prst="rect">
            <a:avLst/>
          </a:prstGeom>
        </p:spPr>
        <p:txBody>
          <a:bodyPr vert="horz" lIns="91546" tIns="45773" rIns="91546" bIns="457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6" cy="498693"/>
          </a:xfrm>
          <a:prstGeom prst="rect">
            <a:avLst/>
          </a:prstGeom>
        </p:spPr>
        <p:txBody>
          <a:bodyPr vert="horz" lIns="91546" tIns="45773" rIns="91546" bIns="45773" rtlCol="0"/>
          <a:lstStyle>
            <a:lvl1pPr algn="r">
              <a:defRPr sz="1200"/>
            </a:lvl1pPr>
          </a:lstStyle>
          <a:p>
            <a:fld id="{F1368F5F-6832-4265-B481-A9E741F26AEF}" type="datetimeFigureOut">
              <a:rPr kumimoji="1" lang="ja-JP" altLang="en-US" smtClean="0"/>
              <a:t>2022/11/16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546" tIns="45773" rIns="91546" bIns="45773"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546" tIns="45773" rIns="91546" bIns="45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546" tIns="45773" rIns="91546" bIns="457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46" tIns="45773" rIns="91546" bIns="45773" rtlCol="0" anchor="b"/>
          <a:lstStyle>
            <a:lvl1pPr algn="r">
              <a:defRPr sz="1200"/>
            </a:lvl1pPr>
          </a:lstStyle>
          <a:p>
            <a:fld id="{5538190B-6156-4447-90AD-E3CB6E85DD61}" type="slidenum">
              <a:rPr kumimoji="1" lang="ja-JP" altLang="en-US" smtClean="0"/>
              <a:t>‹#›</a:t>
            </a:fld>
            <a:endParaRPr kumimoji="1" lang="ja-JP" altLang="en-US"/>
          </a:p>
        </p:txBody>
      </p:sp>
    </p:spTree>
    <p:extLst>
      <p:ext uri="{BB962C8B-B14F-4D97-AF65-F5344CB8AC3E}">
        <p14:creationId xmlns:p14="http://schemas.microsoft.com/office/powerpoint/2010/main" val="4033528170"/>
      </p:ext>
    </p:extLst>
  </p:cSld>
  <p:clrMap bg1="lt1" tx1="dk1" bg2="lt2" tx2="dk2" accent1="accent1" accent2="accent2" accent3="accent3" accent4="accent4" accent5="accent5" accent6="accent6" hlink="hlink" folHlink="folHlink"/>
  <p:notesStyle>
    <a:lvl1pPr marL="0" algn="l" defTabSz="538764" rtl="0" eaLnBrk="1" latinLnBrk="0" hangingPunct="1">
      <a:defRPr kumimoji="1" sz="707" kern="1200">
        <a:solidFill>
          <a:schemeClr val="tx1"/>
        </a:solidFill>
        <a:latin typeface="+mn-lt"/>
        <a:ea typeface="+mn-ea"/>
        <a:cs typeface="+mn-cs"/>
      </a:defRPr>
    </a:lvl1pPr>
    <a:lvl2pPr marL="269382" algn="l" defTabSz="538764" rtl="0" eaLnBrk="1" latinLnBrk="0" hangingPunct="1">
      <a:defRPr kumimoji="1" sz="707" kern="1200">
        <a:solidFill>
          <a:schemeClr val="tx1"/>
        </a:solidFill>
        <a:latin typeface="+mn-lt"/>
        <a:ea typeface="+mn-ea"/>
        <a:cs typeface="+mn-cs"/>
      </a:defRPr>
    </a:lvl2pPr>
    <a:lvl3pPr marL="538764" algn="l" defTabSz="538764" rtl="0" eaLnBrk="1" latinLnBrk="0" hangingPunct="1">
      <a:defRPr kumimoji="1" sz="707" kern="1200">
        <a:solidFill>
          <a:schemeClr val="tx1"/>
        </a:solidFill>
        <a:latin typeface="+mn-lt"/>
        <a:ea typeface="+mn-ea"/>
        <a:cs typeface="+mn-cs"/>
      </a:defRPr>
    </a:lvl3pPr>
    <a:lvl4pPr marL="808147" algn="l" defTabSz="538764" rtl="0" eaLnBrk="1" latinLnBrk="0" hangingPunct="1">
      <a:defRPr kumimoji="1" sz="707" kern="1200">
        <a:solidFill>
          <a:schemeClr val="tx1"/>
        </a:solidFill>
        <a:latin typeface="+mn-lt"/>
        <a:ea typeface="+mn-ea"/>
        <a:cs typeface="+mn-cs"/>
      </a:defRPr>
    </a:lvl4pPr>
    <a:lvl5pPr marL="1077529" algn="l" defTabSz="538764" rtl="0" eaLnBrk="1" latinLnBrk="0" hangingPunct="1">
      <a:defRPr kumimoji="1" sz="707" kern="1200">
        <a:solidFill>
          <a:schemeClr val="tx1"/>
        </a:solidFill>
        <a:latin typeface="+mn-lt"/>
        <a:ea typeface="+mn-ea"/>
        <a:cs typeface="+mn-cs"/>
      </a:defRPr>
    </a:lvl5pPr>
    <a:lvl6pPr marL="1346911" algn="l" defTabSz="538764" rtl="0" eaLnBrk="1" latinLnBrk="0" hangingPunct="1">
      <a:defRPr kumimoji="1" sz="707" kern="1200">
        <a:solidFill>
          <a:schemeClr val="tx1"/>
        </a:solidFill>
        <a:latin typeface="+mn-lt"/>
        <a:ea typeface="+mn-ea"/>
        <a:cs typeface="+mn-cs"/>
      </a:defRPr>
    </a:lvl6pPr>
    <a:lvl7pPr marL="1616293" algn="l" defTabSz="538764" rtl="0" eaLnBrk="1" latinLnBrk="0" hangingPunct="1">
      <a:defRPr kumimoji="1" sz="707" kern="1200">
        <a:solidFill>
          <a:schemeClr val="tx1"/>
        </a:solidFill>
        <a:latin typeface="+mn-lt"/>
        <a:ea typeface="+mn-ea"/>
        <a:cs typeface="+mn-cs"/>
      </a:defRPr>
    </a:lvl7pPr>
    <a:lvl8pPr marL="1885676" algn="l" defTabSz="538764" rtl="0" eaLnBrk="1" latinLnBrk="0" hangingPunct="1">
      <a:defRPr kumimoji="1" sz="707" kern="1200">
        <a:solidFill>
          <a:schemeClr val="tx1"/>
        </a:solidFill>
        <a:latin typeface="+mn-lt"/>
        <a:ea typeface="+mn-ea"/>
        <a:cs typeface="+mn-cs"/>
      </a:defRPr>
    </a:lvl8pPr>
    <a:lvl9pPr marL="2155058" algn="l" defTabSz="538764" rtl="0" eaLnBrk="1" latinLnBrk="0" hangingPunct="1">
      <a:defRPr kumimoji="1"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38190B-6156-4447-90AD-E3CB6E85DD61}" type="slidenum">
              <a:rPr kumimoji="1" lang="ja-JP" altLang="en-US" smtClean="0"/>
              <a:t>3</a:t>
            </a:fld>
            <a:endParaRPr kumimoji="1" lang="ja-JP" altLang="en-US"/>
          </a:p>
        </p:txBody>
      </p:sp>
    </p:spTree>
    <p:extLst>
      <p:ext uri="{BB962C8B-B14F-4D97-AF65-F5344CB8AC3E}">
        <p14:creationId xmlns:p14="http://schemas.microsoft.com/office/powerpoint/2010/main" val="185261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FCFED0D-1E0D-48EC-87B5-EF7A850718C1}"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30388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9F9FFF-C474-4BCF-843A-8F6195479175}"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9866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07D776-A4FE-42FF-8360-791C24A66077}"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37696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5FE381-ECB2-4031-B9B3-F270B6BCC885}"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87884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366D130-FA97-4AD4-A661-419F82D5F937}"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28712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0BD7B5A-F111-48E0-A65C-5F9B77FA7913}" type="datetime1">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355640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7E1719-E6DD-4B23-B542-423F8644BD98}" type="datetime1">
              <a:rPr kumimoji="1" lang="ja-JP" altLang="en-US" smtClean="0"/>
              <a:t>2022/11/16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284918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419FD8-A266-43C4-B41D-524E2796372D}" type="datetime1">
              <a:rPr kumimoji="1" lang="ja-JP" altLang="en-US" smtClean="0"/>
              <a:t>2022/11/16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377005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D4AB6-90FF-4D18-9CA3-FC5B4415265D}" type="datetime1">
              <a:rPr kumimoji="1" lang="ja-JP" altLang="en-US" smtClean="0"/>
              <a:t>2022/11/16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172365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C5E47A-1426-4D43-A7AC-705629661F7C}" type="datetime1">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296915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F21EE4-8300-4749-BFEB-27C0CCECF46A}" type="datetime1">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361470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6615A92-80D6-408C-ABF8-A1C23D75BF26}" type="datetime1">
              <a:rPr kumimoji="1" lang="ja-JP" altLang="en-US" smtClean="0"/>
              <a:t>2022/11/16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7E61D9-F252-426C-B154-5AAF5D2FC2CA}" type="slidenum">
              <a:rPr kumimoji="1" lang="ja-JP" altLang="en-US" smtClean="0"/>
              <a:t>‹#›</a:t>
            </a:fld>
            <a:endParaRPr kumimoji="1" lang="ja-JP" altLang="en-US"/>
          </a:p>
        </p:txBody>
      </p:sp>
    </p:spTree>
    <p:extLst>
      <p:ext uri="{BB962C8B-B14F-4D97-AF65-F5344CB8AC3E}">
        <p14:creationId xmlns:p14="http://schemas.microsoft.com/office/powerpoint/2010/main" val="402789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hyperlink" Target="https://www.naro.go.jp/publicity_report/publication/laboratory/niaes/manual/155027.html" TargetMode="Externa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emf"/><Relationship Id="rId3" Type="http://schemas.openxmlformats.org/officeDocument/2006/relationships/image" Target="../media/image16.png"/><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naro.go.jp/publicity_report/publication/pamphlet/tech-pamph/155030.html" TargetMode="External"/><Relationship Id="rId11" Type="http://schemas.openxmlformats.org/officeDocument/2006/relationships/image" Target="../media/image21.emf"/><Relationship Id="rId5" Type="http://schemas.openxmlformats.org/officeDocument/2006/relationships/hyperlink" Target="https://www.naro.go.jp/publicity_report/publication/laboratory/niaes/manual/155027.html" TargetMode="External"/><Relationship Id="rId10" Type="http://schemas.openxmlformats.org/officeDocument/2006/relationships/image" Target="../media/image20.emf"/><Relationship Id="rId4" Type="http://schemas.openxmlformats.org/officeDocument/2006/relationships/image" Target="../media/image15.png"/><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42221" y="-64771"/>
            <a:ext cx="4544834" cy="400110"/>
          </a:xfrm>
          <a:prstGeom prst="rect">
            <a:avLst/>
          </a:prstGeom>
          <a:noFill/>
        </p:spPr>
        <p:txBody>
          <a:bodyPr wrap="none" rtlCol="0">
            <a:spAutoFit/>
          </a:bodyPr>
          <a:lstStyle/>
          <a:p>
            <a:r>
              <a:rPr kumimoji="1" lang="ja-JP" altLang="en-US" sz="2000" dirty="0">
                <a:latin typeface="ＤＦ特太ゴシック体" panose="020B0509000000000000" pitchFamily="49" charset="-128"/>
                <a:ea typeface="ＤＦ特太ゴシック体" panose="020B0509000000000000" pitchFamily="49" charset="-128"/>
              </a:rPr>
              <a:t>〇　園芸農家・育苗業者の皆様へ　</a:t>
            </a:r>
            <a:r>
              <a:rPr lang="ja-JP" altLang="en-US" sz="2000" dirty="0">
                <a:latin typeface="ＤＦ特太ゴシック体" panose="020B0509000000000000" pitchFamily="49" charset="-128"/>
                <a:ea typeface="ＤＦ特太ゴシック体" panose="020B0509000000000000" pitchFamily="49" charset="-128"/>
              </a:rPr>
              <a:t>〇</a:t>
            </a:r>
            <a:endParaRPr kumimoji="1" lang="ja-JP" altLang="en-US" sz="2000" dirty="0">
              <a:latin typeface="ＤＦ特太ゴシック体" panose="020B0509000000000000" pitchFamily="49" charset="-128"/>
              <a:ea typeface="ＤＦ特太ゴシック体" panose="020B0509000000000000" pitchFamily="49" charset="-128"/>
            </a:endParaRPr>
          </a:p>
        </p:txBody>
      </p:sp>
      <p:sp>
        <p:nvSpPr>
          <p:cNvPr id="4" name="正方形/長方形 3"/>
          <p:cNvSpPr/>
          <p:nvPr/>
        </p:nvSpPr>
        <p:spPr>
          <a:xfrm>
            <a:off x="72310" y="319349"/>
            <a:ext cx="6806849" cy="58526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rgbClr val="0070C0"/>
                </a:solidFill>
                <a:latin typeface="ＤＦ特太ゴシック体" panose="020B0509000000000000" pitchFamily="49" charset="-128"/>
                <a:ea typeface="ＤＦ特太ゴシック体" panose="020B0509000000000000" pitchFamily="49" charset="-128"/>
              </a:rPr>
              <a:t>輸入飼料</a:t>
            </a:r>
            <a:r>
              <a:rPr lang="ja-JP" altLang="en-US" sz="1600" dirty="0">
                <a:solidFill>
                  <a:srgbClr val="0070C0"/>
                </a:solidFill>
                <a:latin typeface="ＤＦ特太ゴシック体" panose="020B0509000000000000" pitchFamily="49" charset="-128"/>
                <a:ea typeface="ＤＦ特太ゴシック体" panose="020B0509000000000000" pitchFamily="49" charset="-128"/>
              </a:rPr>
              <a:t>を給与した家畜に由来する</a:t>
            </a:r>
            <a:endParaRPr kumimoji="1" lang="en-US" altLang="ja-JP" sz="1600" dirty="0">
              <a:solidFill>
                <a:srgbClr val="0070C0"/>
              </a:solidFill>
              <a:latin typeface="ＤＦ特太ゴシック体" panose="020B0509000000000000" pitchFamily="49" charset="-128"/>
              <a:ea typeface="ＤＦ特太ゴシック体" panose="020B0509000000000000" pitchFamily="49" charset="-128"/>
            </a:endParaRPr>
          </a:p>
          <a:p>
            <a:pPr algn="ctr"/>
            <a:r>
              <a:rPr kumimoji="1" lang="ja-JP" altLang="en-US" sz="2200" dirty="0">
                <a:solidFill>
                  <a:srgbClr val="0070C0"/>
                </a:solidFill>
                <a:latin typeface="ＤＦ特太ゴシック体" panose="020B0509000000000000" pitchFamily="49" charset="-128"/>
                <a:ea typeface="ＤＦ特太ゴシック体" panose="020B0509000000000000" pitchFamily="49" charset="-128"/>
              </a:rPr>
              <a:t>堆肥を使用する際にはご留意ください！</a:t>
            </a:r>
          </a:p>
        </p:txBody>
      </p:sp>
      <p:sp>
        <p:nvSpPr>
          <p:cNvPr id="5" name="テキスト ボックス 4"/>
          <p:cNvSpPr txBox="1"/>
          <p:nvPr/>
        </p:nvSpPr>
        <p:spPr>
          <a:xfrm>
            <a:off x="72309" y="4567681"/>
            <a:ext cx="6715459" cy="833562"/>
          </a:xfrm>
          <a:prstGeom prst="rect">
            <a:avLst/>
          </a:prstGeom>
          <a:noFill/>
        </p:spPr>
        <p:txBody>
          <a:bodyPr wrap="square" rtlCol="0" anchor="ctr" anchorCtr="1">
            <a:spAutoFit/>
          </a:bodyPr>
          <a:lstStyle/>
          <a:p>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特に弱いもの　</a:t>
            </a:r>
            <a:r>
              <a:rPr lang="ja-JP" altLang="en-US" sz="1100" dirty="0">
                <a:solidFill>
                  <a:srgbClr val="FF0000"/>
                </a:solidFill>
                <a:latin typeface="HG丸ｺﾞｼｯｸM-PRO" panose="020F0600000000000000" pitchFamily="50" charset="-128"/>
                <a:ea typeface="HG丸ｺﾞｼｯｸM-PRO" panose="020F0600000000000000" pitchFamily="50" charset="-128"/>
              </a:rPr>
              <a:t>（例）トマト類、えだまめ、さやえんどう、そらまめ、にんじん、キク、ヒマワリ、</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a:solidFill>
                  <a:srgbClr val="FF0000"/>
                </a:solidFill>
                <a:latin typeface="HG丸ｺﾞｼｯｸM-PRO" panose="020F0600000000000000" pitchFamily="50" charset="-128"/>
                <a:ea typeface="HG丸ｺﾞｼｯｸM-PRO" panose="020F0600000000000000" pitchFamily="50" charset="-128"/>
              </a:rPr>
              <a:t>　　　　　　　　　　　コスモス、アスター、スイートピー、ケイトウ</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a:lnSpc>
                <a:spcPts val="500"/>
              </a:lnSpc>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弱いもの　　　</a:t>
            </a:r>
            <a:r>
              <a:rPr lang="ja-JP" altLang="en-US" sz="1100" dirty="0">
                <a:solidFill>
                  <a:srgbClr val="FF0000"/>
                </a:solidFill>
                <a:latin typeface="HG丸ｺﾞｼｯｸM-PRO" panose="020F0600000000000000" pitchFamily="50" charset="-128"/>
                <a:ea typeface="HG丸ｺﾞｼｯｸM-PRO" panose="020F0600000000000000" pitchFamily="50" charset="-128"/>
              </a:rPr>
              <a:t>（例）なす、ピーマン、ししとう、さやいんげん、しゅんぎく、ふき、レタス類、</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a:solidFill>
                  <a:srgbClr val="FF0000"/>
                </a:solidFill>
                <a:latin typeface="HG丸ｺﾞｼｯｸM-PRO" panose="020F0600000000000000" pitchFamily="50" charset="-128"/>
                <a:ea typeface="HG丸ｺﾞｼｯｸM-PRO" panose="020F0600000000000000" pitchFamily="50" charset="-128"/>
              </a:rPr>
              <a:t>　　　　　　　　　　　セロリ（セルリー）、ひゃくにちそう、ペチュニア、ガーベラ</a:t>
            </a:r>
            <a:endParaRPr lang="ja-JP" altLang="en-US" sz="11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6064" y="961639"/>
            <a:ext cx="6773657" cy="784830"/>
          </a:xfrm>
          <a:prstGeom prst="rect">
            <a:avLst/>
          </a:prstGeom>
          <a:noFill/>
        </p:spPr>
        <p:txBody>
          <a:bodyPr wrap="square" rtlCol="0">
            <a:spAutoFit/>
          </a:bodyPr>
          <a:lstStyle/>
          <a:p>
            <a:r>
              <a:rPr kumimoji="1" lang="ja-JP" altLang="en-US" sz="1500" dirty="0"/>
              <a:t>　海外で使用された農薬の成分（クロピラリド）が</a:t>
            </a:r>
            <a:r>
              <a:rPr lang="ja-JP" altLang="en-US" sz="1500" dirty="0"/>
              <a:t>含まれた</a:t>
            </a:r>
            <a:r>
              <a:rPr lang="ja-JP" altLang="en-US" sz="1500" b="1" dirty="0"/>
              <a:t>輸入飼料</a:t>
            </a:r>
            <a:r>
              <a:rPr lang="ja-JP" altLang="en-US" sz="1500" dirty="0"/>
              <a:t>が家畜に給与された場合、</a:t>
            </a:r>
            <a:r>
              <a:rPr lang="ja-JP" altLang="en-US" sz="1500" b="1" dirty="0">
                <a:solidFill>
                  <a:srgbClr val="FF0000"/>
                </a:solidFill>
              </a:rPr>
              <a:t>堆肥を通じて、トマト等のナス科、スイートピー等のマメ科、ヒマワリ等のキク科の園芸作物の生育に障害を起こす可能性</a:t>
            </a:r>
            <a:r>
              <a:rPr kumimoji="1" lang="ja-JP" altLang="en-US" sz="1500" dirty="0"/>
              <a:t>があります。</a:t>
            </a:r>
          </a:p>
        </p:txBody>
      </p:sp>
      <p:sp>
        <p:nvSpPr>
          <p:cNvPr id="26" name="角丸四角形 25"/>
          <p:cNvSpPr/>
          <p:nvPr/>
        </p:nvSpPr>
        <p:spPr>
          <a:xfrm>
            <a:off x="51149" y="949245"/>
            <a:ext cx="6758642" cy="4499001"/>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nvGrpSpPr>
          <p:cNvPr id="3" name="グループ化 2"/>
          <p:cNvGrpSpPr/>
          <p:nvPr/>
        </p:nvGrpSpPr>
        <p:grpSpPr>
          <a:xfrm>
            <a:off x="212008" y="1754151"/>
            <a:ext cx="6606467" cy="1664763"/>
            <a:chOff x="212008" y="1920612"/>
            <a:chExt cx="6606467" cy="1664763"/>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105" y="1925710"/>
              <a:ext cx="1069625" cy="969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002" y="2148780"/>
              <a:ext cx="989976" cy="69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右矢印 8"/>
            <p:cNvSpPr/>
            <p:nvPr/>
          </p:nvSpPr>
          <p:spPr>
            <a:xfrm>
              <a:off x="2534596"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810829"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5205749"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5201226" y="2599334"/>
              <a:ext cx="1617249" cy="986041"/>
              <a:chOff x="5216556" y="3004307"/>
              <a:chExt cx="1649109" cy="1024595"/>
            </a:xfrm>
          </p:grpSpPr>
          <p:sp>
            <p:nvSpPr>
              <p:cNvPr id="16" name="爆発 2 15"/>
              <p:cNvSpPr/>
              <p:nvPr/>
            </p:nvSpPr>
            <p:spPr>
              <a:xfrm rot="750062">
                <a:off x="5216556" y="3004307"/>
                <a:ext cx="1649109" cy="1024595"/>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7" name="テキスト ボックス 16"/>
              <p:cNvSpPr txBox="1"/>
              <p:nvPr/>
            </p:nvSpPr>
            <p:spPr>
              <a:xfrm>
                <a:off x="5524345" y="3268254"/>
                <a:ext cx="920596" cy="487711"/>
              </a:xfrm>
              <a:prstGeom prst="rect">
                <a:avLst/>
              </a:prstGeom>
              <a:noFill/>
            </p:spPr>
            <p:txBody>
              <a:bodyPr wrap="none" rtlCol="0">
                <a:spAutoFit/>
              </a:bodyPr>
              <a:lstStyle/>
              <a:p>
                <a:pPr algn="ctr"/>
                <a:r>
                  <a:rPr kumimoji="1" lang="ja-JP" altLang="en-US" sz="1400" b="1" dirty="0">
                    <a:solidFill>
                      <a:schemeClr val="bg1"/>
                    </a:solidFill>
                    <a:latin typeface="HGP教科書体" panose="02020600000000000000" pitchFamily="18" charset="-128"/>
                    <a:ea typeface="HGP教科書体" panose="02020600000000000000" pitchFamily="18" charset="-128"/>
                  </a:rPr>
                  <a:t>障害発生</a:t>
                </a:r>
                <a:endParaRPr kumimoji="1" lang="en-US" altLang="ja-JP" sz="1400" b="1" dirty="0">
                  <a:solidFill>
                    <a:schemeClr val="bg1"/>
                  </a:solidFill>
                  <a:latin typeface="HGP教科書体" panose="02020600000000000000" pitchFamily="18" charset="-128"/>
                  <a:ea typeface="HGP教科書体" panose="02020600000000000000" pitchFamily="18" charset="-128"/>
                </a:endParaRPr>
              </a:p>
              <a:p>
                <a:pPr algn="ctr"/>
                <a:r>
                  <a:rPr lang="ja-JP" altLang="en-US" sz="1050" b="1" dirty="0">
                    <a:solidFill>
                      <a:schemeClr val="bg1"/>
                    </a:solidFill>
                    <a:latin typeface="+mn-ea"/>
                  </a:rPr>
                  <a:t>（トマトの例）</a:t>
                </a:r>
                <a:endParaRPr kumimoji="1" lang="ja-JP" altLang="en-US" sz="1050" b="1" dirty="0">
                  <a:solidFill>
                    <a:schemeClr val="bg1"/>
                  </a:solidFill>
                  <a:latin typeface="+mn-ea"/>
                </a:endParaRPr>
              </a:p>
            </p:txBody>
          </p:sp>
        </p:grpSp>
        <p:pic>
          <p:nvPicPr>
            <p:cNvPr id="18" name="図 1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9000" contrast="-26000"/>
                      </a14:imgEffect>
                    </a14:imgLayer>
                  </a14:imgProps>
                </a:ext>
                <a:ext uri="{28A0092B-C50C-407E-A947-70E740481C1C}">
                  <a14:useLocalDpi xmlns:a14="http://schemas.microsoft.com/office/drawing/2010/main" val="0"/>
                </a:ext>
              </a:extLst>
            </a:blip>
            <a:stretch>
              <a:fillRect/>
            </a:stretch>
          </p:blipFill>
          <p:spPr>
            <a:xfrm flipH="1">
              <a:off x="3978148" y="1962315"/>
              <a:ext cx="1205279" cy="861892"/>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155" y="1948200"/>
              <a:ext cx="850376" cy="494024"/>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7172" y="2429578"/>
              <a:ext cx="697862" cy="435554"/>
            </a:xfrm>
            <a:prstGeom prst="rect">
              <a:avLst/>
            </a:prstGeom>
          </p:spPr>
        </p:pic>
        <p:pic>
          <p:nvPicPr>
            <p:cNvPr id="21" name="図 2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74938">
              <a:off x="736077" y="2353352"/>
              <a:ext cx="660788" cy="648452"/>
            </a:xfrm>
            <a:prstGeom prst="rect">
              <a:avLst/>
            </a:prstGeom>
          </p:spPr>
        </p:pic>
        <p:sp>
          <p:nvSpPr>
            <p:cNvPr id="22" name="右矢印 21"/>
            <p:cNvSpPr/>
            <p:nvPr/>
          </p:nvSpPr>
          <p:spPr>
            <a:xfrm>
              <a:off x="1298657" y="2264804"/>
              <a:ext cx="165530" cy="282877"/>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630796">
              <a:off x="212008" y="2341558"/>
              <a:ext cx="525925" cy="645940"/>
            </a:xfrm>
            <a:prstGeom prst="rect">
              <a:avLst/>
            </a:prstGeom>
          </p:spPr>
        </p:pic>
        <p:pic>
          <p:nvPicPr>
            <p:cNvPr id="2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9871" y="2080089"/>
              <a:ext cx="495900" cy="48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355741" y="2855130"/>
              <a:ext cx="1006060" cy="278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HG丸ｺﾞｼｯｸM-PRO" panose="020F0600000000000000" pitchFamily="50" charset="-128"/>
                  <a:ea typeface="HG丸ｺﾞｼｯｸM-PRO" panose="020F0600000000000000" pitchFamily="50" charset="-128"/>
                </a:rPr>
                <a:t>外国産飼料</a:t>
              </a:r>
              <a:endParaRPr kumimoji="1" lang="ja-JP" altLang="en-US" sz="1100" b="1" dirty="0">
                <a:latin typeface="HG丸ｺﾞｼｯｸM-PRO" panose="020F0600000000000000" pitchFamily="50" charset="-128"/>
                <a:ea typeface="HG丸ｺﾞｼｯｸM-PRO" panose="020F0600000000000000" pitchFamily="50" charset="-128"/>
              </a:endParaRPr>
            </a:p>
          </p:txBody>
        </p:sp>
        <p:grpSp>
          <p:nvGrpSpPr>
            <p:cNvPr id="27" name="グループ化 26"/>
            <p:cNvGrpSpPr/>
            <p:nvPr/>
          </p:nvGrpSpPr>
          <p:grpSpPr>
            <a:xfrm>
              <a:off x="253879" y="1920612"/>
              <a:ext cx="1005054" cy="299614"/>
              <a:chOff x="169619" y="1965342"/>
              <a:chExt cx="1024854" cy="311330"/>
            </a:xfrm>
          </p:grpSpPr>
          <p:sp>
            <p:nvSpPr>
              <p:cNvPr id="28" name="下矢印吹き出し 27"/>
              <p:cNvSpPr/>
              <p:nvPr/>
            </p:nvSpPr>
            <p:spPr>
              <a:xfrm>
                <a:off x="222844" y="1976975"/>
                <a:ext cx="891265" cy="299697"/>
              </a:xfrm>
              <a:prstGeom prst="downArrowCallout">
                <a:avLst>
                  <a:gd name="adj1" fmla="val 41728"/>
                  <a:gd name="adj2" fmla="val 38420"/>
                  <a:gd name="adj3" fmla="val 28138"/>
                  <a:gd name="adj4" fmla="val 6181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tx1"/>
                  </a:solidFill>
                </a:endParaRPr>
              </a:p>
            </p:txBody>
          </p:sp>
          <p:sp>
            <p:nvSpPr>
              <p:cNvPr id="29" name="テキスト ボックス 28"/>
              <p:cNvSpPr txBox="1"/>
              <p:nvPr/>
            </p:nvSpPr>
            <p:spPr>
              <a:xfrm>
                <a:off x="169619" y="1965342"/>
                <a:ext cx="1024854" cy="239857"/>
              </a:xfrm>
              <a:prstGeom prst="rect">
                <a:avLst/>
              </a:prstGeom>
              <a:noFill/>
            </p:spPr>
            <p:txBody>
              <a:bodyPr wrap="square" rtlCol="0">
                <a:spAutoFit/>
              </a:bodyPr>
              <a:lstStyle/>
              <a:p>
                <a:r>
                  <a:rPr kumimoji="1" lang="ja-JP" altLang="en-US" sz="900" b="1" dirty="0"/>
                  <a:t>クロピラリド使用</a:t>
                </a:r>
              </a:p>
            </p:txBody>
          </p:sp>
        </p:grpSp>
      </p:grpSp>
      <p:sp>
        <p:nvSpPr>
          <p:cNvPr id="30" name="テキスト ボックス 29"/>
          <p:cNvSpPr txBox="1"/>
          <p:nvPr/>
        </p:nvSpPr>
        <p:spPr>
          <a:xfrm>
            <a:off x="88801" y="3021499"/>
            <a:ext cx="4292699" cy="323165"/>
          </a:xfrm>
          <a:prstGeom prst="rect">
            <a:avLst/>
          </a:prstGeom>
          <a:solidFill>
            <a:srgbClr val="FDE787"/>
          </a:solidFill>
          <a:ln w="12700" cap="rnd">
            <a:solidFill>
              <a:srgbClr val="FF9900"/>
            </a:solidFill>
          </a:ln>
        </p:spPr>
        <p:txBody>
          <a:bodyPr wrap="square" rtlCol="0" anchor="ctr">
            <a:spAutoFit/>
          </a:bodyPr>
          <a:lstStyle/>
          <a:p>
            <a:r>
              <a:rPr lang="ja-JP" altLang="en-US" sz="1500" b="1" dirty="0">
                <a:solidFill>
                  <a:srgbClr val="002060"/>
                </a:solidFill>
                <a:latin typeface="HG丸ｺﾞｼｯｸM-PRO" panose="020F0600000000000000" pitchFamily="50" charset="-128"/>
                <a:ea typeface="HG丸ｺﾞｼｯｸM-PRO" panose="020F0600000000000000" pitchFamily="50" charset="-128"/>
              </a:rPr>
              <a:t>▼被害を受けやすい作物（耐性の弱い作物）</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60298" y="3364522"/>
            <a:ext cx="6757120" cy="677108"/>
          </a:xfrm>
          <a:prstGeom prst="rect">
            <a:avLst/>
          </a:prstGeom>
          <a:noFill/>
        </p:spPr>
        <p:txBody>
          <a:bodyPr wrap="square" rtlCol="0">
            <a:spAutoFit/>
          </a:bodyPr>
          <a:lstStyle/>
          <a:p>
            <a:r>
              <a:rPr lang="ja-JP" altLang="en-US" sz="1400" dirty="0"/>
              <a:t>　</a:t>
            </a:r>
            <a:r>
              <a:rPr lang="ja-JP" altLang="en-US" sz="1200" dirty="0">
                <a:latin typeface="HG丸ｺﾞｼｯｸM-PRO" panose="020F0600000000000000" pitchFamily="50" charset="-128"/>
                <a:ea typeface="HG丸ｺﾞｼｯｸM-PRO" panose="020F0600000000000000" pitchFamily="50" charset="-128"/>
              </a:rPr>
              <a:t>クロピラリド耐性の弱い作物は、次のようなものです</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１</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ポットにおける育苗又は施設栽培の場合は、家畜由来堆肥</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２</a:t>
            </a:r>
            <a:r>
              <a:rPr lang="ja-JP" altLang="en-US" sz="1200" dirty="0">
                <a:latin typeface="HG丸ｺﾞｼｯｸM-PRO" panose="020F0600000000000000" pitchFamily="50" charset="-128"/>
                <a:ea typeface="HG丸ｺﾞｼｯｸM-PRO" panose="020F0600000000000000" pitchFamily="50" charset="-128"/>
              </a:rPr>
              <a:t>に含まれるクロピラリドによる深刻な生育障害が発生する可能性が高いので</a:t>
            </a: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、注意しましょう。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3286690" y="9629682"/>
            <a:ext cx="356188" cy="276999"/>
          </a:xfrm>
          <a:prstGeom prst="rect">
            <a:avLst/>
          </a:prstGeom>
          <a:noFill/>
        </p:spPr>
        <p:txBody>
          <a:bodyPr wrap="none" rtlCol="0">
            <a:spAutoFit/>
          </a:bodyPr>
          <a:lstStyle/>
          <a:p>
            <a:r>
              <a:rPr kumimoji="1" lang="en-US" altLang="ja-JP" sz="1200" dirty="0"/>
              <a:t>-1-</a:t>
            </a:r>
            <a:endParaRPr kumimoji="1" lang="ja-JP" altLang="en-US" sz="1200" dirty="0"/>
          </a:p>
        </p:txBody>
      </p:sp>
      <p:sp>
        <p:nvSpPr>
          <p:cNvPr id="54" name="テキスト ボックス 53">
            <a:extLst>
              <a:ext uri="{FF2B5EF4-FFF2-40B4-BE49-F238E27FC236}">
                <a16:creationId xmlns:a16="http://schemas.microsoft.com/office/drawing/2014/main" id="{29B751DE-42F2-4D9F-9804-D80AF942AC9E}"/>
              </a:ext>
            </a:extLst>
          </p:cNvPr>
          <p:cNvSpPr txBox="1"/>
          <p:nvPr/>
        </p:nvSpPr>
        <p:spPr>
          <a:xfrm>
            <a:off x="183894" y="4333659"/>
            <a:ext cx="6490214" cy="246221"/>
          </a:xfrm>
          <a:prstGeom prst="rect">
            <a:avLst/>
          </a:prstGeom>
          <a:noFill/>
        </p:spPr>
        <p:txBody>
          <a:bodyPr wrap="square">
            <a:spAutoFit/>
          </a:bodyPr>
          <a:lstStyle/>
          <a:p>
            <a:pPr marL="449263" indent="-449263"/>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２　輸入飼料を給与した牛又は馬の排泄物に由来する堆肥</a:t>
            </a:r>
            <a:endParaRPr lang="en-US" altLang="ja-JP" sz="1000" dirty="0">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8482377D-890A-4C90-86E9-5CD2F07CCFCF}"/>
              </a:ext>
            </a:extLst>
          </p:cNvPr>
          <p:cNvGrpSpPr/>
          <p:nvPr/>
        </p:nvGrpSpPr>
        <p:grpSpPr>
          <a:xfrm>
            <a:off x="-1751" y="5504928"/>
            <a:ext cx="6934613" cy="4296970"/>
            <a:chOff x="-1751" y="5123928"/>
            <a:chExt cx="6934613" cy="4296970"/>
          </a:xfrm>
        </p:grpSpPr>
        <p:sp>
          <p:nvSpPr>
            <p:cNvPr id="47" name="テキスト ボックス 46"/>
            <p:cNvSpPr txBox="1"/>
            <p:nvPr/>
          </p:nvSpPr>
          <p:spPr>
            <a:xfrm>
              <a:off x="253879" y="8197190"/>
              <a:ext cx="6533889" cy="461665"/>
            </a:xfrm>
            <a:prstGeom prst="rect">
              <a:avLst/>
            </a:prstGeom>
            <a:noFill/>
          </p:spPr>
          <p:txBody>
            <a:bodyPr wrap="square" rtlCol="0" anchor="ctr" anchorCtr="1">
              <a:spAutoFit/>
            </a:bodyPr>
            <a:lstStyle/>
            <a:p>
              <a:r>
                <a:rPr lang="ja-JP" altLang="en-US" sz="1200" dirty="0">
                  <a:latin typeface="+mn-ea"/>
                </a:rPr>
                <a:t>  生育障害が出ないことが確認できないときは、クロピラリド耐性の強いイネ科作物などのほ場に施用しましょう。</a:t>
              </a:r>
              <a:endParaRPr kumimoji="1" lang="en-US" altLang="ja-JP" sz="1200" dirty="0">
                <a:latin typeface="+mn-ea"/>
              </a:endParaRPr>
            </a:p>
          </p:txBody>
        </p:sp>
        <p:sp>
          <p:nvSpPr>
            <p:cNvPr id="37" name="テキスト ボックス 36"/>
            <p:cNvSpPr txBox="1"/>
            <p:nvPr/>
          </p:nvSpPr>
          <p:spPr>
            <a:xfrm>
              <a:off x="21711" y="5439962"/>
              <a:ext cx="6795707" cy="323165"/>
            </a:xfrm>
            <a:prstGeom prst="rect">
              <a:avLst/>
            </a:prstGeom>
            <a:noFill/>
          </p:spPr>
          <p:txBody>
            <a:bodyPr wrap="square" rtlCol="0">
              <a:spAutoFit/>
            </a:bodyPr>
            <a:lstStyle/>
            <a:p>
              <a:r>
                <a:rPr lang="ja-JP" altLang="en-US" sz="1500" dirty="0">
                  <a:solidFill>
                    <a:srgbClr val="C00000"/>
                  </a:solidFill>
                  <a:latin typeface="ＤＦ特太ゴシック体" panose="020B0509000000000000" pitchFamily="49" charset="-128"/>
                  <a:ea typeface="ＤＦ特太ゴシック体" panose="020B0509000000000000" pitchFamily="49" charset="-128"/>
                </a:rPr>
                <a:t>〇 家畜由来堆肥等か、情報を確認しましよう。</a:t>
              </a:r>
              <a:endParaRPr lang="en-US" altLang="ja-JP" sz="1500" dirty="0">
                <a:solidFill>
                  <a:srgbClr val="C00000"/>
                </a:solidFill>
                <a:latin typeface="ＤＦ特太ゴシック体" panose="020B0509000000000000" pitchFamily="49" charset="-128"/>
                <a:ea typeface="ＤＦ特太ゴシック体" panose="020B0509000000000000" pitchFamily="49" charset="-128"/>
              </a:endParaRPr>
            </a:p>
          </p:txBody>
        </p:sp>
        <p:sp>
          <p:nvSpPr>
            <p:cNvPr id="39" name="テキスト ボックス 38"/>
            <p:cNvSpPr txBox="1"/>
            <p:nvPr/>
          </p:nvSpPr>
          <p:spPr>
            <a:xfrm>
              <a:off x="306076" y="5738605"/>
              <a:ext cx="6481692" cy="830997"/>
            </a:xfrm>
            <a:prstGeom prst="rect">
              <a:avLst/>
            </a:prstGeom>
            <a:noFill/>
          </p:spPr>
          <p:txBody>
            <a:bodyPr wrap="square" rtlCol="0">
              <a:spAutoFit/>
            </a:bodyPr>
            <a:lstStyle/>
            <a:p>
              <a:r>
                <a:rPr lang="ja-JP" altLang="en-US" sz="1200" dirty="0">
                  <a:solidFill>
                    <a:schemeClr val="bg2">
                      <a:lumMod val="25000"/>
                    </a:schemeClr>
                  </a:solidFill>
                  <a:latin typeface="ＭＳ Ｐ明朝" panose="02020600040205080304" pitchFamily="18" charset="-128"/>
                  <a:ea typeface="ＭＳ Ｐ明朝" panose="02020600040205080304" pitchFamily="18" charset="-128"/>
                </a:rPr>
                <a:t>　</a:t>
              </a:r>
              <a:r>
                <a:rPr lang="ja-JP" altLang="en-US" sz="1200" b="1" dirty="0">
                  <a:solidFill>
                    <a:srgbClr val="FF0000"/>
                  </a:solidFill>
                  <a:latin typeface="+mn-ea"/>
                </a:rPr>
                <a:t>堆肥や堆肥を含む培土を買うときは、</a:t>
              </a:r>
              <a:r>
                <a:rPr lang="ja-JP" altLang="en-US" sz="1200" dirty="0">
                  <a:latin typeface="+mn-ea"/>
                </a:rPr>
                <a:t>原材料に関する情報</a:t>
              </a:r>
              <a:r>
                <a:rPr lang="ja-JP" altLang="en-US" sz="1200" dirty="0">
                  <a:solidFill>
                    <a:schemeClr val="tx1">
                      <a:lumMod val="95000"/>
                      <a:lumOff val="5000"/>
                    </a:schemeClr>
                  </a:solidFill>
                  <a:latin typeface="+mn-ea"/>
                </a:rPr>
                <a:t>（家畜の種類や輸入飼料を給与しているかどうか等）</a:t>
              </a:r>
              <a:r>
                <a:rPr lang="ja-JP" altLang="en-US" sz="1200" dirty="0">
                  <a:latin typeface="+mn-ea"/>
                </a:rPr>
                <a:t>を必ず</a:t>
              </a:r>
              <a:r>
                <a:rPr lang="ja-JP" altLang="en-US" sz="1200" b="1" dirty="0">
                  <a:solidFill>
                    <a:srgbClr val="FF0000"/>
                  </a:solidFill>
                  <a:latin typeface="+mn-ea"/>
                </a:rPr>
                <a:t>提供元に確認</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１</a:t>
              </a:r>
              <a:r>
                <a:rPr lang="ja-JP" altLang="en-US" sz="1200" dirty="0">
                  <a:latin typeface="+mn-ea"/>
                </a:rPr>
                <a:t>し、提供元がクロピラリド検査</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２</a:t>
              </a:r>
              <a:r>
                <a:rPr lang="ja-JP" altLang="en-US" sz="1200" dirty="0">
                  <a:latin typeface="+mn-ea"/>
                </a:rPr>
                <a:t> を行っている場合、結果の提供を求めましょう。特に、</a:t>
              </a:r>
              <a:r>
                <a:rPr lang="ja-JP" altLang="en-US" sz="1200" b="1" dirty="0">
                  <a:solidFill>
                    <a:srgbClr val="FF0000"/>
                  </a:solidFill>
                  <a:latin typeface="+mn-ea"/>
                </a:rPr>
                <a:t>クロピラリドが作物生産に及ぼす影響が高まるおそれがあるとき</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３</a:t>
              </a:r>
              <a:r>
                <a:rPr lang="ja-JP" altLang="en-US" sz="1200" dirty="0">
                  <a:latin typeface="+mn-ea"/>
                </a:rPr>
                <a:t>には、</a:t>
              </a:r>
              <a:r>
                <a:rPr lang="ja-JP" altLang="en-US" sz="1200" b="1" dirty="0">
                  <a:solidFill>
                    <a:srgbClr val="FF0000"/>
                  </a:solidFill>
                  <a:latin typeface="+mn-ea"/>
                </a:rPr>
                <a:t>十分に注意</a:t>
              </a:r>
              <a:r>
                <a:rPr lang="ja-JP" altLang="en-US" sz="1200" dirty="0">
                  <a:latin typeface="+mn-ea"/>
                </a:rPr>
                <a:t>しましょう。</a:t>
              </a:r>
              <a:endParaRPr lang="en-US" altLang="ja-JP" sz="1200" dirty="0">
                <a:latin typeface="+mn-ea"/>
              </a:endParaRPr>
            </a:p>
          </p:txBody>
        </p:sp>
        <p:sp>
          <p:nvSpPr>
            <p:cNvPr id="40" name="テキスト ボックス 39"/>
            <p:cNvSpPr txBox="1"/>
            <p:nvPr/>
          </p:nvSpPr>
          <p:spPr>
            <a:xfrm>
              <a:off x="278414" y="8658116"/>
              <a:ext cx="6579586" cy="276999"/>
            </a:xfrm>
            <a:prstGeom prst="rect">
              <a:avLst/>
            </a:prstGeom>
            <a:noFill/>
          </p:spPr>
          <p:txBody>
            <a:bodyPr wrap="square" rtlCol="0">
              <a:spAutoFit/>
            </a:bodyPr>
            <a:lstStyle/>
            <a:p>
              <a:r>
                <a:rPr lang="ja-JP" altLang="en-US" sz="1200" dirty="0">
                  <a:solidFill>
                    <a:schemeClr val="bg2">
                      <a:lumMod val="25000"/>
                    </a:schemeClr>
                  </a:solidFill>
                  <a:latin typeface="+mn-ea"/>
                </a:rPr>
                <a:t>  </a:t>
              </a:r>
              <a:r>
                <a:rPr lang="ja-JP" altLang="en-US" sz="1200" dirty="0">
                  <a:latin typeface="+mn-ea"/>
                </a:rPr>
                <a:t>都道府県の施肥基準、農研機構マニュアル</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４</a:t>
              </a:r>
              <a:r>
                <a:rPr lang="ja-JP" altLang="en-US" sz="1200" dirty="0">
                  <a:latin typeface="+mn-ea"/>
                </a:rPr>
                <a:t>等の</a:t>
              </a:r>
              <a:r>
                <a:rPr lang="ja-JP" altLang="en-US" sz="1200" b="1" dirty="0">
                  <a:solidFill>
                    <a:srgbClr val="FF0000"/>
                  </a:solidFill>
                  <a:latin typeface="+mn-ea"/>
                </a:rPr>
                <a:t>堆肥の施用量や施用方法を守りましょう</a:t>
              </a:r>
              <a:r>
                <a:rPr lang="ja-JP" altLang="en-US" sz="1200" dirty="0">
                  <a:solidFill>
                    <a:schemeClr val="bg2">
                      <a:lumMod val="25000"/>
                    </a:schemeClr>
                  </a:solidFill>
                  <a:latin typeface="+mn-ea"/>
                </a:rPr>
                <a:t>。</a:t>
              </a:r>
              <a:endParaRPr lang="en-US" altLang="ja-JP" sz="1200" dirty="0">
                <a:solidFill>
                  <a:schemeClr val="bg2">
                    <a:lumMod val="25000"/>
                  </a:schemeClr>
                </a:solidFill>
                <a:latin typeface="+mn-ea"/>
              </a:endParaRPr>
            </a:p>
          </p:txBody>
        </p:sp>
        <p:sp>
          <p:nvSpPr>
            <p:cNvPr id="41" name="右矢印 40"/>
            <p:cNvSpPr/>
            <p:nvPr/>
          </p:nvSpPr>
          <p:spPr>
            <a:xfrm>
              <a:off x="221831" y="5805727"/>
              <a:ext cx="134585" cy="148006"/>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右矢印 41"/>
            <p:cNvSpPr/>
            <p:nvPr/>
          </p:nvSpPr>
          <p:spPr>
            <a:xfrm>
              <a:off x="211969" y="8270246"/>
              <a:ext cx="134585" cy="148006"/>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4" name="角丸四角形 43"/>
            <p:cNvSpPr/>
            <p:nvPr/>
          </p:nvSpPr>
          <p:spPr>
            <a:xfrm>
              <a:off x="44961" y="5321375"/>
              <a:ext cx="6772457" cy="3961023"/>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5" name="テキスト ボックス 44"/>
            <p:cNvSpPr txBox="1"/>
            <p:nvPr/>
          </p:nvSpPr>
          <p:spPr>
            <a:xfrm>
              <a:off x="192346" y="5123928"/>
              <a:ext cx="6056053" cy="323165"/>
            </a:xfrm>
            <a:prstGeom prst="rect">
              <a:avLst/>
            </a:prstGeom>
            <a:solidFill>
              <a:srgbClr val="FDE787"/>
            </a:solidFill>
            <a:ln w="12700" cap="rnd">
              <a:solidFill>
                <a:srgbClr val="FF9900"/>
              </a:solidFill>
            </a:ln>
          </p:spPr>
          <p:txBody>
            <a:bodyPr wrap="square" rtlCol="0" anchor="ctr">
              <a:spAutoFit/>
            </a:bodyPr>
            <a:lstStyle/>
            <a:p>
              <a:r>
                <a:rPr lang="ja-JP" altLang="en-US" sz="1500" b="1" dirty="0">
                  <a:solidFill>
                    <a:srgbClr val="002060"/>
                  </a:solidFill>
                  <a:latin typeface="HG丸ｺﾞｼｯｸM-PRO" panose="020F0600000000000000" pitchFamily="50" charset="-128"/>
                  <a:ea typeface="HG丸ｺﾞｼｯｸM-PRO" panose="020F0600000000000000" pitchFamily="50" charset="-128"/>
                </a:rPr>
                <a:t>耐性の弱い作物のポット、施設栽培での被害を防止するために</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183893" y="6481678"/>
              <a:ext cx="6624000" cy="861774"/>
            </a:xfrm>
            <a:prstGeom prst="rect">
              <a:avLst/>
            </a:prstGeom>
            <a:noFill/>
          </p:spPr>
          <p:txBody>
            <a:bodyPr wrap="square" rtlCol="0">
              <a:spAutoFit/>
            </a:bodyPr>
            <a:lstStyle/>
            <a:p>
              <a:pPr marL="360000" indent="-449263"/>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１　畜産農家、堆肥及び培土の製造・販売業者に対し、販売の際には当該情報を必ず伝達するよう指導しています。</a:t>
              </a:r>
              <a:endParaRPr lang="en-US" altLang="ja-JP" sz="1000" dirty="0">
                <a:latin typeface="HG丸ｺﾞｼｯｸM-PRO" panose="020F0600000000000000" pitchFamily="50" charset="-128"/>
                <a:ea typeface="HG丸ｺﾞｼｯｸM-PRO" panose="020F0600000000000000" pitchFamily="50" charset="-128"/>
              </a:endParaRPr>
            </a:p>
            <a:p>
              <a:pPr marL="360000" indent="-449263"/>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２　クロピラリド耐性の弱い作物を作物を用いた生物検定又は残留農薬分析</a:t>
              </a:r>
              <a:endParaRPr lang="en-US" altLang="ja-JP" sz="1000" dirty="0">
                <a:latin typeface="HG丸ｺﾞｼｯｸM-PRO" panose="020F0600000000000000" pitchFamily="50" charset="-128"/>
                <a:ea typeface="HG丸ｺﾞｼｯｸM-PRO" panose="020F0600000000000000" pitchFamily="50" charset="-128"/>
              </a:endParaRPr>
            </a:p>
            <a:p>
              <a:pPr marL="360000" indent="-449263"/>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３　堆肥等の購入先を切り替えた場合、堆肥等の購入先から「輸入飼料の購入先を切り替えた」といった連絡があった場合、堆肥散布量を増やす場合、作物の品目・品種を変える場合など</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6" name="右矢印 35"/>
            <p:cNvSpPr/>
            <p:nvPr/>
          </p:nvSpPr>
          <p:spPr>
            <a:xfrm>
              <a:off x="211969" y="7641992"/>
              <a:ext cx="134585" cy="150813"/>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0" name="テキスト ボックス 49">
              <a:extLst>
                <a:ext uri="{FF2B5EF4-FFF2-40B4-BE49-F238E27FC236}">
                  <a16:creationId xmlns:a16="http://schemas.microsoft.com/office/drawing/2014/main" id="{BE7C7A1E-03EB-482C-82C6-02B63309101F}"/>
                </a:ext>
              </a:extLst>
            </p:cNvPr>
            <p:cNvSpPr txBox="1"/>
            <p:nvPr/>
          </p:nvSpPr>
          <p:spPr>
            <a:xfrm>
              <a:off x="273791" y="7574474"/>
              <a:ext cx="6513977" cy="646331"/>
            </a:xfrm>
            <a:prstGeom prst="rect">
              <a:avLst/>
            </a:prstGeom>
            <a:noFill/>
          </p:spPr>
          <p:txBody>
            <a:bodyPr wrap="square" rtlCol="0" anchor="ctr" anchorCtr="1">
              <a:spAutoFit/>
            </a:bodyPr>
            <a:lstStyle/>
            <a:p>
              <a:r>
                <a:rPr lang="ja-JP" altLang="en-US" sz="1200" dirty="0">
                  <a:latin typeface="+mn-ea"/>
                </a:rPr>
                <a:t>  </a:t>
              </a:r>
              <a:r>
                <a:rPr lang="ja-JP" altLang="en-US" sz="1200" b="1" dirty="0">
                  <a:solidFill>
                    <a:srgbClr val="FF0000"/>
                  </a:solidFill>
                  <a:latin typeface="+mn-ea"/>
                </a:rPr>
                <a:t>ポット栽培の場合は家畜由来堆肥の利用を控える</a:t>
              </a:r>
              <a:r>
                <a:rPr lang="ja-JP" altLang="en-US" sz="1200" dirty="0">
                  <a:latin typeface="+mn-ea"/>
                </a:rPr>
                <a:t>か、クロピラリド検査により生育障害が発生しないか確認しましょう。</a:t>
              </a:r>
              <a:r>
                <a:rPr lang="ja-JP" altLang="en-US" sz="1200" b="1" dirty="0">
                  <a:solidFill>
                    <a:srgbClr val="FF0000"/>
                  </a:solidFill>
                  <a:latin typeface="+mn-ea"/>
                </a:rPr>
                <a:t>施設栽培の場合は、投入量を低減する</a:t>
              </a:r>
              <a:r>
                <a:rPr lang="ja-JP" altLang="en-US" sz="1200" dirty="0">
                  <a:latin typeface="+mn-ea"/>
                </a:rPr>
                <a:t>とともに、クロピラリド検査により被害が発生しないか確認しましょう（生物検定の方法は２～３ページを参照してください。）。</a:t>
              </a:r>
              <a:endParaRPr kumimoji="1" lang="en-US" altLang="ja-JP" sz="1200" dirty="0">
                <a:latin typeface="+mn-ea"/>
              </a:endParaRPr>
            </a:p>
          </p:txBody>
        </p:sp>
        <p:sp>
          <p:nvSpPr>
            <p:cNvPr id="51" name="テキスト ボックス 50">
              <a:extLst>
                <a:ext uri="{FF2B5EF4-FFF2-40B4-BE49-F238E27FC236}">
                  <a16:creationId xmlns:a16="http://schemas.microsoft.com/office/drawing/2014/main" id="{6B1D2C58-FD34-4D32-AC18-2B76DDDF74F7}"/>
                </a:ext>
              </a:extLst>
            </p:cNvPr>
            <p:cNvSpPr txBox="1"/>
            <p:nvPr/>
          </p:nvSpPr>
          <p:spPr>
            <a:xfrm>
              <a:off x="-1751" y="7279061"/>
              <a:ext cx="6795707" cy="323165"/>
            </a:xfrm>
            <a:prstGeom prst="rect">
              <a:avLst/>
            </a:prstGeom>
            <a:noFill/>
          </p:spPr>
          <p:txBody>
            <a:bodyPr wrap="square" rtlCol="0">
              <a:spAutoFit/>
            </a:bodyPr>
            <a:lstStyle/>
            <a:p>
              <a:r>
                <a:rPr lang="ja-JP" altLang="en-US" sz="1500" dirty="0">
                  <a:solidFill>
                    <a:srgbClr val="C00000"/>
                  </a:solidFill>
                  <a:latin typeface="ＤＦ特太ゴシック体" panose="020B0509000000000000" pitchFamily="49" charset="-128"/>
                  <a:ea typeface="ＤＦ特太ゴシック体" panose="020B0509000000000000" pitchFamily="49" charset="-128"/>
                </a:rPr>
                <a:t>〇 家畜由来堆肥等の使用の注意点。</a:t>
              </a:r>
              <a:endParaRPr lang="en-US" altLang="ja-JP" sz="1500" dirty="0">
                <a:solidFill>
                  <a:srgbClr val="C00000"/>
                </a:solidFill>
                <a:latin typeface="ＤＦ特太ゴシック体" panose="020B0509000000000000" pitchFamily="49" charset="-128"/>
                <a:ea typeface="ＤＦ特太ゴシック体" panose="020B0509000000000000" pitchFamily="49" charset="-128"/>
              </a:endParaRPr>
            </a:p>
          </p:txBody>
        </p:sp>
        <p:sp>
          <p:nvSpPr>
            <p:cNvPr id="56" name="右矢印 41">
              <a:extLst>
                <a:ext uri="{FF2B5EF4-FFF2-40B4-BE49-F238E27FC236}">
                  <a16:creationId xmlns:a16="http://schemas.microsoft.com/office/drawing/2014/main" id="{12E7A859-7455-41A6-A06E-37AAAEA9E6B0}"/>
                </a:ext>
              </a:extLst>
            </p:cNvPr>
            <p:cNvSpPr/>
            <p:nvPr/>
          </p:nvSpPr>
          <p:spPr>
            <a:xfrm>
              <a:off x="211969" y="8722612"/>
              <a:ext cx="134585" cy="148006"/>
            </a:xfrm>
            <a:prstGeom prst="rightArrow">
              <a:avLst/>
            </a:prstGeom>
            <a:gradFill flip="none" rotWithShape="1">
              <a:gsLst>
                <a:gs pos="0">
                  <a:srgbClr val="FF9900"/>
                </a:gs>
                <a:gs pos="100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テキスト ボックス 57">
              <a:extLst>
                <a:ext uri="{FF2B5EF4-FFF2-40B4-BE49-F238E27FC236}">
                  <a16:creationId xmlns:a16="http://schemas.microsoft.com/office/drawing/2014/main" id="{C699FDC5-D9DE-42D5-9F26-BA720B273294}"/>
                </a:ext>
              </a:extLst>
            </p:cNvPr>
            <p:cNvSpPr txBox="1"/>
            <p:nvPr/>
          </p:nvSpPr>
          <p:spPr>
            <a:xfrm>
              <a:off x="162166" y="8866900"/>
              <a:ext cx="6770696" cy="553998"/>
            </a:xfrm>
            <a:prstGeom prst="rect">
              <a:avLst/>
            </a:prstGeom>
            <a:noFill/>
          </p:spPr>
          <p:txBody>
            <a:bodyPr wrap="square">
              <a:spAutoFit/>
            </a:bodyPr>
            <a:lstStyle/>
            <a:p>
              <a:pPr marL="449263" indent="-449263"/>
              <a:r>
                <a:rPr lang="en-US" altLang="ja-JP" sz="1000" dirty="0">
                  <a:latin typeface="HG丸ｺﾞｼｯｸM-PRO" panose="020F0600000000000000" pitchFamily="50" charset="-128"/>
                  <a:ea typeface="HG丸ｺﾞｼｯｸM-PRO" panose="020F0600000000000000" pitchFamily="50" charset="-128"/>
                </a:rPr>
                <a:t>※4</a:t>
              </a:r>
              <a:r>
                <a:rPr lang="ja-JP" altLang="en-US" sz="1000" dirty="0">
                  <a:latin typeface="HG丸ｺﾞｼｯｸM-PRO" panose="020F0600000000000000" pitchFamily="50" charset="-128"/>
                  <a:ea typeface="HG丸ｺﾞｼｯｸM-PRO" panose="020F0600000000000000" pitchFamily="50" charset="-128"/>
                </a:rPr>
                <a:t>　農研機構「飼料及び堆肥に残留する除草剤</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クロピラリド</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の簡易判定法と被害軽減対策マニュアル」</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第３版</a:t>
              </a:r>
              <a:r>
                <a:rPr lang="en-US" altLang="ja-JP" sz="1000" dirty="0">
                  <a:latin typeface="HG丸ｺﾞｼｯｸM-PRO" panose="020F0600000000000000" pitchFamily="50" charset="-128"/>
                  <a:ea typeface="HG丸ｺﾞｼｯｸM-PRO" panose="020F0600000000000000" pitchFamily="50" charset="-128"/>
                </a:rPr>
                <a:t>)</a:t>
              </a:r>
            </a:p>
            <a:p>
              <a:pPr marL="449263" indent="-449263"/>
              <a:r>
                <a:rPr lang="ja-JP" altLang="en-US" sz="1000" dirty="0">
                  <a:latin typeface="HG丸ｺﾞｼｯｸM-PRO" panose="020F0600000000000000" pitchFamily="50" charset="-128"/>
                  <a:ea typeface="HG丸ｺﾞｼｯｸM-PRO" panose="020F0600000000000000" pitchFamily="50" charset="-128"/>
                </a:rPr>
                <a:t>　　　　</a:t>
              </a:r>
              <a:r>
                <a:rPr lang="en-US" altLang="ja-JP" sz="1000" u="sng" kern="0" dirty="0">
                  <a:solidFill>
                    <a:srgbClr val="0563C1"/>
                  </a:solidFill>
                  <a:effectLst/>
                  <a:latin typeface="HGPｺﾞｼｯｸM" panose="020B0600000000000000" pitchFamily="50" charset="-128"/>
                  <a:ea typeface="HGPｺﾞｼｯｸM" panose="020B0600000000000000" pitchFamily="50" charset="-128"/>
                  <a:cs typeface="ＭＳ Ｐゴシック" panose="020B0600070205080204" pitchFamily="50" charset="-128"/>
                  <a:hlinkClick r:id="rId11"/>
                </a:rPr>
                <a:t>https://www.naro.go.jp/publicity_report/publication/laboratory/niaes/manual/155027.html</a:t>
              </a:r>
              <a:endParaRPr lang="ja-JP" alt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marL="449263" indent="-449263"/>
              <a:endParaRPr lang="en-US" altLang="ja-JP" sz="1000"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48" name="正方形/長方形 47">
            <a:extLst>
              <a:ext uri="{FF2B5EF4-FFF2-40B4-BE49-F238E27FC236}">
                <a16:creationId xmlns:a16="http://schemas.microsoft.com/office/drawing/2014/main" id="{4DC9ED1C-9F8E-4546-B41F-C087A6AD12E4}"/>
              </a:ext>
            </a:extLst>
          </p:cNvPr>
          <p:cNvSpPr/>
          <p:nvPr/>
        </p:nvSpPr>
        <p:spPr>
          <a:xfrm>
            <a:off x="1500589" y="2697160"/>
            <a:ext cx="1006060" cy="278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HG丸ｺﾞｼｯｸM-PRO" panose="020F0600000000000000" pitchFamily="50" charset="-128"/>
                <a:ea typeface="HG丸ｺﾞｼｯｸM-PRO" panose="020F0600000000000000" pitchFamily="50" charset="-128"/>
              </a:rPr>
              <a:t>日本へ輸入</a:t>
            </a:r>
            <a:endParaRPr lang="en-US" altLang="ja-JP" sz="1100" b="1" dirty="0">
              <a:latin typeface="HG丸ｺﾞｼｯｸM-PRO" panose="020F0600000000000000" pitchFamily="50" charset="-128"/>
              <a:ea typeface="HG丸ｺﾞｼｯｸM-PRO" panose="020F0600000000000000" pitchFamily="50" charset="-128"/>
            </a:endParaRPr>
          </a:p>
        </p:txBody>
      </p:sp>
      <p:sp>
        <p:nvSpPr>
          <p:cNvPr id="49" name="正方形/長方形 48">
            <a:extLst>
              <a:ext uri="{FF2B5EF4-FFF2-40B4-BE49-F238E27FC236}">
                <a16:creationId xmlns:a16="http://schemas.microsoft.com/office/drawing/2014/main" id="{FDD6A20C-6399-4CC1-B030-F046D1DFC25D}"/>
              </a:ext>
            </a:extLst>
          </p:cNvPr>
          <p:cNvSpPr/>
          <p:nvPr/>
        </p:nvSpPr>
        <p:spPr>
          <a:xfrm>
            <a:off x="2735797" y="2696677"/>
            <a:ext cx="1006060" cy="278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HG丸ｺﾞｼｯｸM-PRO" panose="020F0600000000000000" pitchFamily="50" charset="-128"/>
                <a:ea typeface="HG丸ｺﾞｼｯｸM-PRO" panose="020F0600000000000000" pitchFamily="50" charset="-128"/>
              </a:rPr>
              <a:t>家畜に給与</a:t>
            </a:r>
            <a:endParaRPr lang="en-US" altLang="ja-JP" sz="1100" b="1" dirty="0">
              <a:latin typeface="HG丸ｺﾞｼｯｸM-PRO" panose="020F0600000000000000" pitchFamily="50" charset="-128"/>
              <a:ea typeface="HG丸ｺﾞｼｯｸM-PRO" panose="020F0600000000000000" pitchFamily="50" charset="-128"/>
            </a:endParaRPr>
          </a:p>
        </p:txBody>
      </p:sp>
      <p:sp>
        <p:nvSpPr>
          <p:cNvPr id="52" name="正方形/長方形 51">
            <a:extLst>
              <a:ext uri="{FF2B5EF4-FFF2-40B4-BE49-F238E27FC236}">
                <a16:creationId xmlns:a16="http://schemas.microsoft.com/office/drawing/2014/main" id="{522CB1EF-0E45-4E3D-B2B8-51515FF65EEC}"/>
              </a:ext>
            </a:extLst>
          </p:cNvPr>
          <p:cNvSpPr/>
          <p:nvPr/>
        </p:nvSpPr>
        <p:spPr>
          <a:xfrm>
            <a:off x="3981211" y="2689139"/>
            <a:ext cx="1197432" cy="278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HG丸ｺﾞｼｯｸM-PRO" panose="020F0600000000000000" pitchFamily="50" charset="-128"/>
                <a:ea typeface="HG丸ｺﾞｼｯｸM-PRO" panose="020F0600000000000000" pitchFamily="50" charset="-128"/>
              </a:rPr>
              <a:t>ふん尿を堆肥化</a:t>
            </a:r>
            <a:endParaRPr lang="en-US" altLang="ja-JP" sz="1100" b="1" dirty="0">
              <a:latin typeface="HG丸ｺﾞｼｯｸM-PRO" panose="020F0600000000000000" pitchFamily="50" charset="-128"/>
              <a:ea typeface="HG丸ｺﾞｼｯｸM-PRO" panose="020F0600000000000000" pitchFamily="50" charset="-128"/>
            </a:endParaRPr>
          </a:p>
        </p:txBody>
      </p:sp>
      <p:sp>
        <p:nvSpPr>
          <p:cNvPr id="62" name="テキスト ボックス 61">
            <a:extLst>
              <a:ext uri="{FF2B5EF4-FFF2-40B4-BE49-F238E27FC236}">
                <a16:creationId xmlns:a16="http://schemas.microsoft.com/office/drawing/2014/main" id="{58A983FB-373B-447A-99B5-8F073423B31F}"/>
              </a:ext>
            </a:extLst>
          </p:cNvPr>
          <p:cNvSpPr txBox="1"/>
          <p:nvPr/>
        </p:nvSpPr>
        <p:spPr>
          <a:xfrm>
            <a:off x="183893" y="4004119"/>
            <a:ext cx="6603875" cy="400110"/>
          </a:xfrm>
          <a:prstGeom prst="rect">
            <a:avLst/>
          </a:prstGeom>
          <a:noFill/>
        </p:spPr>
        <p:txBody>
          <a:bodyPr wrap="square">
            <a:spAutoFit/>
          </a:bodyPr>
          <a:lstStyle/>
          <a:p>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１　詳細は、</a:t>
            </a:r>
            <a:r>
              <a:rPr lang="en-US" altLang="ja-JP" sz="1000" dirty="0">
                <a:solidFill>
                  <a:srgbClr val="0070C0"/>
                </a:solidFill>
                <a:latin typeface="HGPｺﾞｼｯｸM" panose="020B0600000000000000" pitchFamily="50" charset="-128"/>
                <a:ea typeface="HGPｺﾞｼｯｸM" panose="020B0600000000000000" pitchFamily="50" charset="-128"/>
              </a:rPr>
              <a:t>https://www.maff.go.jp/j/seisan/kankyo/clopyralid/attach/pdf/clopyralid-1024-shougai.pdf</a:t>
            </a:r>
            <a:r>
              <a:rPr lang="ja-JP" altLang="en-US" sz="1000" dirty="0">
                <a:latin typeface="HG丸ｺﾞｼｯｸM-PRO" panose="020F0600000000000000" pitchFamily="50" charset="-128"/>
                <a:ea typeface="HG丸ｺﾞｼｯｸM-PRO" panose="020F0600000000000000" pitchFamily="50" charset="-128"/>
              </a:rPr>
              <a:t>を参照</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してください。</a:t>
            </a:r>
            <a:endParaRPr lang="ja-JP" altLang="en-US" sz="1000" dirty="0"/>
          </a:p>
        </p:txBody>
      </p:sp>
    </p:spTree>
    <p:extLst>
      <p:ext uri="{BB962C8B-B14F-4D97-AF65-F5344CB8AC3E}">
        <p14:creationId xmlns:p14="http://schemas.microsoft.com/office/powerpoint/2010/main" val="166081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550" y="232030"/>
            <a:ext cx="6670293" cy="559833"/>
          </a:xfrm>
          <a:prstGeom prst="rect">
            <a:avLst/>
          </a:prstGeom>
          <a:solidFill>
            <a:schemeClr val="accent6">
              <a:lumMod val="40000"/>
              <a:lumOff val="60000"/>
            </a:schemeClr>
          </a:solidFill>
        </p:spPr>
        <p:txBody>
          <a:bodyPr wrap="square" rtlCol="0">
            <a:spAutoFit/>
          </a:bodyPr>
          <a:lstStyle/>
          <a:p>
            <a:pPr algn="ctr"/>
            <a:r>
              <a:rPr lang="ja-JP" altLang="en-US" sz="3038" dirty="0"/>
              <a:t>～生物検定の</a:t>
            </a:r>
            <a:r>
              <a:rPr lang="ja-JP" altLang="en-US" sz="3038" dirty="0">
                <a:solidFill>
                  <a:schemeClr val="tx1">
                    <a:lumMod val="95000"/>
                    <a:lumOff val="5000"/>
                  </a:schemeClr>
                </a:solidFill>
              </a:rPr>
              <a:t>方法</a:t>
            </a:r>
            <a:r>
              <a:rPr lang="ja-JP" altLang="en-US" sz="3038" dirty="0"/>
              <a:t>～</a:t>
            </a:r>
          </a:p>
        </p:txBody>
      </p:sp>
      <p:sp>
        <p:nvSpPr>
          <p:cNvPr id="5" name="テキスト ボックス 4"/>
          <p:cNvSpPr txBox="1"/>
          <p:nvPr/>
        </p:nvSpPr>
        <p:spPr>
          <a:xfrm>
            <a:off x="192233" y="899290"/>
            <a:ext cx="6471891" cy="646331"/>
          </a:xfrm>
          <a:prstGeom prst="rect">
            <a:avLst/>
          </a:prstGeom>
          <a:noFill/>
        </p:spPr>
        <p:txBody>
          <a:bodyPr wrap="square" rtlCol="0">
            <a:spAutoFit/>
          </a:bodyPr>
          <a:lstStyle/>
          <a:p>
            <a:r>
              <a:rPr lang="ja-JP" altLang="en-US" sz="1800" dirty="0">
                <a:latin typeface="+mn-ea"/>
              </a:rPr>
              <a:t>堆肥中に含まれるクロピラリドにより、</a:t>
            </a:r>
            <a:r>
              <a:rPr lang="ja-JP" altLang="en-US" sz="1800" dirty="0">
                <a:solidFill>
                  <a:schemeClr val="tx1">
                    <a:lumMod val="95000"/>
                    <a:lumOff val="5000"/>
                  </a:schemeClr>
                </a:solidFill>
                <a:latin typeface="+mn-ea"/>
              </a:rPr>
              <a:t>作物</a:t>
            </a:r>
            <a:r>
              <a:rPr lang="ja-JP" altLang="en-US" sz="1800" dirty="0">
                <a:latin typeface="+mn-ea"/>
              </a:rPr>
              <a:t>の生育障害を引き起こすか否かを確認するために、生物検定を実施してください。</a:t>
            </a:r>
          </a:p>
        </p:txBody>
      </p:sp>
      <p:sp>
        <p:nvSpPr>
          <p:cNvPr id="6" name="正方形/長方形 5"/>
          <p:cNvSpPr/>
          <p:nvPr/>
        </p:nvSpPr>
        <p:spPr>
          <a:xfrm>
            <a:off x="80551" y="228600"/>
            <a:ext cx="6670293" cy="9448800"/>
          </a:xfrm>
          <a:prstGeom prst="rect">
            <a:avLst/>
          </a:prstGeom>
          <a:noFill/>
          <a:ln w="6032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12" name="テキスト ボックス 11"/>
          <p:cNvSpPr txBox="1"/>
          <p:nvPr/>
        </p:nvSpPr>
        <p:spPr>
          <a:xfrm>
            <a:off x="80551" y="1657530"/>
            <a:ext cx="6670293" cy="369332"/>
          </a:xfrm>
          <a:prstGeom prst="rect">
            <a:avLst/>
          </a:prstGeom>
          <a:solidFill>
            <a:schemeClr val="tx1"/>
          </a:solidFill>
        </p:spPr>
        <p:txBody>
          <a:bodyPr wrap="square" rtlCol="0">
            <a:spAutoFit/>
          </a:bodyPr>
          <a:lstStyle/>
          <a:p>
            <a:r>
              <a:rPr lang="ja-JP" altLang="en-US" sz="1800" b="1" dirty="0">
                <a:solidFill>
                  <a:schemeClr val="bg1"/>
                </a:solidFill>
              </a:rPr>
              <a:t>＜さやえんどうを用いた生物検定方法＞</a:t>
            </a:r>
          </a:p>
        </p:txBody>
      </p:sp>
      <p:pic>
        <p:nvPicPr>
          <p:cNvPr id="15" name="図 14"/>
          <p:cNvPicPr>
            <a:picLocks noChangeAspect="1"/>
          </p:cNvPicPr>
          <p:nvPr/>
        </p:nvPicPr>
        <p:blipFill>
          <a:blip r:embed="rId2"/>
          <a:stretch>
            <a:fillRect/>
          </a:stretch>
        </p:blipFill>
        <p:spPr>
          <a:xfrm>
            <a:off x="2431117" y="3130949"/>
            <a:ext cx="599636" cy="346668"/>
          </a:xfrm>
          <a:prstGeom prst="rect">
            <a:avLst/>
          </a:prstGeom>
        </p:spPr>
      </p:pic>
      <p:pic>
        <p:nvPicPr>
          <p:cNvPr id="19" name="図 18"/>
          <p:cNvPicPr>
            <a:picLocks noChangeAspect="1"/>
          </p:cNvPicPr>
          <p:nvPr/>
        </p:nvPicPr>
        <p:blipFill>
          <a:blip r:embed="rId3"/>
          <a:stretch>
            <a:fillRect/>
          </a:stretch>
        </p:blipFill>
        <p:spPr>
          <a:xfrm>
            <a:off x="2400879" y="3920236"/>
            <a:ext cx="611089" cy="539200"/>
          </a:xfrm>
          <a:prstGeom prst="rect">
            <a:avLst/>
          </a:prstGeom>
        </p:spPr>
      </p:pic>
      <p:pic>
        <p:nvPicPr>
          <p:cNvPr id="21" name="図 20"/>
          <p:cNvPicPr>
            <a:picLocks noChangeAspect="1"/>
          </p:cNvPicPr>
          <p:nvPr/>
        </p:nvPicPr>
        <p:blipFill>
          <a:blip r:embed="rId4"/>
          <a:stretch>
            <a:fillRect/>
          </a:stretch>
        </p:blipFill>
        <p:spPr>
          <a:xfrm>
            <a:off x="1366993" y="4639407"/>
            <a:ext cx="1617558" cy="487561"/>
          </a:xfrm>
          <a:prstGeom prst="rect">
            <a:avLst/>
          </a:prstGeom>
        </p:spPr>
      </p:pic>
      <p:cxnSp>
        <p:nvCxnSpPr>
          <p:cNvPr id="25" name="直線矢印コネクタ 24"/>
          <p:cNvCxnSpPr/>
          <p:nvPr/>
        </p:nvCxnSpPr>
        <p:spPr>
          <a:xfrm flipH="1">
            <a:off x="2431118" y="4398085"/>
            <a:ext cx="140824" cy="404693"/>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720877" y="3558733"/>
            <a:ext cx="886781" cy="438582"/>
          </a:xfrm>
          <a:prstGeom prst="rect">
            <a:avLst/>
          </a:prstGeom>
          <a:noFill/>
        </p:spPr>
        <p:txBody>
          <a:bodyPr wrap="none" rtlCol="0">
            <a:spAutoFit/>
          </a:bodyPr>
          <a:lstStyle/>
          <a:p>
            <a:r>
              <a:rPr lang="ja-JP" altLang="en-US" sz="1125" dirty="0"/>
              <a:t>砕いた堆肥</a:t>
            </a:r>
            <a:endParaRPr lang="en-US" altLang="ja-JP" sz="1125" dirty="0"/>
          </a:p>
          <a:p>
            <a:r>
              <a:rPr lang="en-US" altLang="ja-JP" sz="1125" dirty="0"/>
              <a:t>100mL</a:t>
            </a:r>
            <a:endParaRPr lang="ja-JP" altLang="en-US" sz="1125" dirty="0"/>
          </a:p>
        </p:txBody>
      </p:sp>
      <p:cxnSp>
        <p:nvCxnSpPr>
          <p:cNvPr id="29" name="直線矢印コネクタ 28"/>
          <p:cNvCxnSpPr>
            <a:endCxn id="19" idx="0"/>
          </p:cNvCxnSpPr>
          <p:nvPr/>
        </p:nvCxnSpPr>
        <p:spPr>
          <a:xfrm flipH="1">
            <a:off x="2706423" y="3586952"/>
            <a:ext cx="5726" cy="333284"/>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592191" y="4130843"/>
            <a:ext cx="934871" cy="300082"/>
          </a:xfrm>
          <a:prstGeom prst="rect">
            <a:avLst/>
          </a:prstGeom>
          <a:noFill/>
        </p:spPr>
        <p:txBody>
          <a:bodyPr wrap="none" rtlCol="0">
            <a:spAutoFit/>
          </a:bodyPr>
          <a:lstStyle/>
          <a:p>
            <a:r>
              <a:rPr lang="ja-JP" altLang="en-US" sz="1350" b="1" dirty="0">
                <a:solidFill>
                  <a:srgbClr val="FF0000"/>
                </a:solidFill>
              </a:rPr>
              <a:t>よく混ぜる</a:t>
            </a:r>
          </a:p>
        </p:txBody>
      </p:sp>
      <p:pic>
        <p:nvPicPr>
          <p:cNvPr id="34" name="図 33"/>
          <p:cNvPicPr>
            <a:picLocks noChangeAspect="1"/>
          </p:cNvPicPr>
          <p:nvPr/>
        </p:nvPicPr>
        <p:blipFill>
          <a:blip r:embed="rId5"/>
          <a:stretch>
            <a:fillRect/>
          </a:stretch>
        </p:blipFill>
        <p:spPr>
          <a:xfrm>
            <a:off x="1828391" y="5444946"/>
            <a:ext cx="675084" cy="653653"/>
          </a:xfrm>
          <a:prstGeom prst="rect">
            <a:avLst/>
          </a:prstGeom>
        </p:spPr>
      </p:pic>
      <p:sp>
        <p:nvSpPr>
          <p:cNvPr id="35" name="テキスト ボックス 34"/>
          <p:cNvSpPr txBox="1"/>
          <p:nvPr/>
        </p:nvSpPr>
        <p:spPr>
          <a:xfrm>
            <a:off x="2194354" y="5133310"/>
            <a:ext cx="1109599" cy="300082"/>
          </a:xfrm>
          <a:prstGeom prst="rect">
            <a:avLst/>
          </a:prstGeom>
          <a:noFill/>
        </p:spPr>
        <p:txBody>
          <a:bodyPr wrap="none" rtlCol="0">
            <a:spAutoFit/>
          </a:bodyPr>
          <a:lstStyle/>
          <a:p>
            <a:r>
              <a:rPr lang="ja-JP" altLang="en-US" sz="1350" dirty="0"/>
              <a:t>カップに移す</a:t>
            </a:r>
          </a:p>
        </p:txBody>
      </p:sp>
      <p:sp>
        <p:nvSpPr>
          <p:cNvPr id="36" name="テキスト ボックス 35"/>
          <p:cNvSpPr txBox="1"/>
          <p:nvPr/>
        </p:nvSpPr>
        <p:spPr>
          <a:xfrm>
            <a:off x="490269" y="5621234"/>
            <a:ext cx="1173203" cy="507831"/>
          </a:xfrm>
          <a:prstGeom prst="rect">
            <a:avLst/>
          </a:prstGeom>
          <a:noFill/>
        </p:spPr>
        <p:txBody>
          <a:bodyPr wrap="square" rtlCol="0">
            <a:spAutoFit/>
          </a:bodyPr>
          <a:lstStyle/>
          <a:p>
            <a:r>
              <a:rPr lang="ja-JP" altLang="en-US" sz="1350" b="1" dirty="0">
                <a:solidFill>
                  <a:srgbClr val="FF0000"/>
                </a:solidFill>
              </a:rPr>
              <a:t>２箇所に２粒ずつ播種</a:t>
            </a:r>
          </a:p>
        </p:txBody>
      </p:sp>
      <p:pic>
        <p:nvPicPr>
          <p:cNvPr id="37" name="図 36"/>
          <p:cNvPicPr>
            <a:picLocks noChangeAspect="1"/>
          </p:cNvPicPr>
          <p:nvPr/>
        </p:nvPicPr>
        <p:blipFill>
          <a:blip r:embed="rId6"/>
          <a:stretch>
            <a:fillRect/>
          </a:stretch>
        </p:blipFill>
        <p:spPr>
          <a:xfrm>
            <a:off x="1878032" y="6594078"/>
            <a:ext cx="653653" cy="857250"/>
          </a:xfrm>
          <a:prstGeom prst="rect">
            <a:avLst/>
          </a:prstGeom>
        </p:spPr>
      </p:pic>
      <p:sp>
        <p:nvSpPr>
          <p:cNvPr id="40" name="テキスト ボックス 39"/>
          <p:cNvSpPr txBox="1"/>
          <p:nvPr/>
        </p:nvSpPr>
        <p:spPr>
          <a:xfrm>
            <a:off x="532433" y="6660398"/>
            <a:ext cx="1088277" cy="715581"/>
          </a:xfrm>
          <a:prstGeom prst="rect">
            <a:avLst/>
          </a:prstGeom>
          <a:noFill/>
        </p:spPr>
        <p:txBody>
          <a:bodyPr wrap="square" rtlCol="0">
            <a:spAutoFit/>
          </a:bodyPr>
          <a:lstStyle/>
          <a:p>
            <a:r>
              <a:rPr lang="ja-JP" altLang="en-US" sz="1350" b="1" dirty="0">
                <a:solidFill>
                  <a:srgbClr val="FF0000"/>
                </a:solidFill>
              </a:rPr>
              <a:t>間引いて</a:t>
            </a:r>
            <a:endParaRPr lang="en-US" altLang="ja-JP" sz="1350" b="1" dirty="0">
              <a:solidFill>
                <a:srgbClr val="FF0000"/>
              </a:solidFill>
            </a:endParaRPr>
          </a:p>
          <a:p>
            <a:r>
              <a:rPr lang="ja-JP" altLang="en-US" sz="1350" b="1" dirty="0">
                <a:solidFill>
                  <a:srgbClr val="FF0000"/>
                </a:solidFill>
              </a:rPr>
              <a:t>２本仕立てに</a:t>
            </a:r>
          </a:p>
        </p:txBody>
      </p:sp>
      <p:sp>
        <p:nvSpPr>
          <p:cNvPr id="7" name="テキスト ボックス 6"/>
          <p:cNvSpPr txBox="1"/>
          <p:nvPr/>
        </p:nvSpPr>
        <p:spPr>
          <a:xfrm>
            <a:off x="3726827" y="2828128"/>
            <a:ext cx="2671844" cy="507831"/>
          </a:xfrm>
          <a:prstGeom prst="rect">
            <a:avLst/>
          </a:prstGeom>
          <a:noFill/>
        </p:spPr>
        <p:txBody>
          <a:bodyPr wrap="square" rtlCol="0">
            <a:spAutoFit/>
          </a:bodyPr>
          <a:lstStyle/>
          <a:p>
            <a:r>
              <a:rPr lang="ja-JP" altLang="en-US" sz="1350" b="1" dirty="0">
                <a:latin typeface="+mn-ea"/>
              </a:rPr>
              <a:t>堆肥をできるだけ細かく砕きます。（均一に混合するため。）</a:t>
            </a:r>
            <a:endParaRPr lang="en-US" altLang="ja-JP" sz="1350" b="1" dirty="0">
              <a:latin typeface="+mn-ea"/>
            </a:endParaRPr>
          </a:p>
        </p:txBody>
      </p:sp>
      <p:sp>
        <p:nvSpPr>
          <p:cNvPr id="8" name="テキスト ボックス 7"/>
          <p:cNvSpPr txBox="1"/>
          <p:nvPr/>
        </p:nvSpPr>
        <p:spPr>
          <a:xfrm>
            <a:off x="3705225" y="3659542"/>
            <a:ext cx="2826639" cy="1425455"/>
          </a:xfrm>
          <a:prstGeom prst="rect">
            <a:avLst/>
          </a:prstGeom>
          <a:noFill/>
        </p:spPr>
        <p:txBody>
          <a:bodyPr wrap="square" rtlCol="0">
            <a:spAutoFit/>
          </a:bodyPr>
          <a:lstStyle/>
          <a:p>
            <a:r>
              <a:rPr lang="ja-JP" altLang="en-US" sz="1350" b="1" dirty="0">
                <a:latin typeface="+mn-ea"/>
              </a:rPr>
              <a:t>堆肥</a:t>
            </a:r>
            <a:r>
              <a:rPr lang="en-US" altLang="ja-JP" sz="1350" b="1" dirty="0">
                <a:latin typeface="+mn-ea"/>
              </a:rPr>
              <a:t>100mL</a:t>
            </a:r>
            <a:r>
              <a:rPr lang="ja-JP" altLang="en-US" sz="1350" b="1" dirty="0" err="1">
                <a:latin typeface="+mn-ea"/>
              </a:rPr>
              <a:t>と培</a:t>
            </a:r>
            <a:r>
              <a:rPr lang="ja-JP" altLang="en-US" sz="1350" b="1" dirty="0">
                <a:latin typeface="+mn-ea"/>
              </a:rPr>
              <a:t>土</a:t>
            </a:r>
            <a:r>
              <a:rPr lang="en-US" altLang="ja-JP" sz="1350" b="1" dirty="0">
                <a:latin typeface="+mn-ea"/>
              </a:rPr>
              <a:t>500mL</a:t>
            </a:r>
            <a:r>
              <a:rPr lang="ja-JP" altLang="en-US" sz="1350" b="1" dirty="0">
                <a:latin typeface="+mn-ea"/>
              </a:rPr>
              <a:t>をそれぞれ量り取り、別容器内で均一に混合してカップに入れます。</a:t>
            </a:r>
            <a:endParaRPr lang="en-US" altLang="ja-JP" sz="1350" b="1" dirty="0">
              <a:latin typeface="+mn-ea"/>
            </a:endParaRPr>
          </a:p>
          <a:p>
            <a:endParaRPr lang="en-US" altLang="ja-JP" sz="563" b="1" dirty="0">
              <a:latin typeface="+mn-ea"/>
            </a:endParaRPr>
          </a:p>
          <a:p>
            <a:r>
              <a:rPr lang="ja-JP" altLang="en-US" sz="1350" b="1" dirty="0">
                <a:latin typeface="+mn-ea"/>
              </a:rPr>
              <a:t>それとは別に比較対象として、堆肥を混ぜない培土のみを</a:t>
            </a:r>
            <a:r>
              <a:rPr lang="en-US" altLang="ja-JP" sz="1350" b="1" dirty="0">
                <a:latin typeface="+mn-ea"/>
              </a:rPr>
              <a:t>600mL</a:t>
            </a:r>
            <a:r>
              <a:rPr lang="ja-JP" altLang="en-US" sz="1350" b="1" dirty="0">
                <a:latin typeface="+mn-ea"/>
              </a:rPr>
              <a:t>いれたカップを準備します。　</a:t>
            </a:r>
          </a:p>
        </p:txBody>
      </p:sp>
      <p:sp>
        <p:nvSpPr>
          <p:cNvPr id="9" name="テキスト ボックス 8"/>
          <p:cNvSpPr txBox="1"/>
          <p:nvPr/>
        </p:nvSpPr>
        <p:spPr>
          <a:xfrm>
            <a:off x="3703816" y="5454987"/>
            <a:ext cx="2858642" cy="715581"/>
          </a:xfrm>
          <a:prstGeom prst="rect">
            <a:avLst/>
          </a:prstGeom>
          <a:noFill/>
        </p:spPr>
        <p:txBody>
          <a:bodyPr wrap="square" rtlCol="0">
            <a:spAutoFit/>
          </a:bodyPr>
          <a:lstStyle/>
          <a:p>
            <a:r>
              <a:rPr lang="ja-JP" altLang="en-US" sz="1350" b="1" dirty="0">
                <a:latin typeface="+mn-ea"/>
              </a:rPr>
              <a:t>さやえんどうの種子を２粒ずつ２か所にまき、</a:t>
            </a:r>
            <a:r>
              <a:rPr lang="en-US" altLang="ja-JP" sz="1350" b="1" dirty="0">
                <a:latin typeface="+mn-ea"/>
              </a:rPr>
              <a:t>1cm</a:t>
            </a:r>
            <a:r>
              <a:rPr lang="ja-JP" altLang="en-US" sz="1350" b="1" dirty="0">
                <a:latin typeface="+mn-ea"/>
              </a:rPr>
              <a:t>程度覆土をして、</a:t>
            </a:r>
            <a:r>
              <a:rPr lang="en-US" altLang="ja-JP" sz="1350" b="1" dirty="0">
                <a:latin typeface="+mn-ea"/>
              </a:rPr>
              <a:t>100mL</a:t>
            </a:r>
            <a:r>
              <a:rPr lang="ja-JP" altLang="en-US" sz="1350" b="1" dirty="0">
                <a:latin typeface="+mn-ea"/>
              </a:rPr>
              <a:t>程度ゆっくり水をやります。</a:t>
            </a:r>
          </a:p>
        </p:txBody>
      </p:sp>
      <p:sp>
        <p:nvSpPr>
          <p:cNvPr id="10" name="テキスト ボックス 9"/>
          <p:cNvSpPr txBox="1"/>
          <p:nvPr/>
        </p:nvSpPr>
        <p:spPr>
          <a:xfrm>
            <a:off x="3703815" y="6496710"/>
            <a:ext cx="2893766" cy="507831"/>
          </a:xfrm>
          <a:prstGeom prst="rect">
            <a:avLst/>
          </a:prstGeom>
          <a:noFill/>
        </p:spPr>
        <p:txBody>
          <a:bodyPr wrap="square" rtlCol="0">
            <a:spAutoFit/>
          </a:bodyPr>
          <a:lstStyle/>
          <a:p>
            <a:r>
              <a:rPr lang="ja-JP" altLang="en-US" sz="1350" b="1" dirty="0">
                <a:latin typeface="+mn-ea"/>
              </a:rPr>
              <a:t>芽が出たら、間引きを行い、２本仕立てとします。</a:t>
            </a:r>
            <a:endParaRPr lang="en-US" altLang="ja-JP" sz="1350" b="1" dirty="0">
              <a:latin typeface="+mn-ea"/>
            </a:endParaRPr>
          </a:p>
        </p:txBody>
      </p:sp>
      <p:sp>
        <p:nvSpPr>
          <p:cNvPr id="11" name="テキスト ボックス 10"/>
          <p:cNvSpPr txBox="1"/>
          <p:nvPr/>
        </p:nvSpPr>
        <p:spPr>
          <a:xfrm>
            <a:off x="3726827" y="8714657"/>
            <a:ext cx="2805037" cy="715581"/>
          </a:xfrm>
          <a:prstGeom prst="rect">
            <a:avLst/>
          </a:prstGeom>
          <a:noFill/>
        </p:spPr>
        <p:txBody>
          <a:bodyPr wrap="square" rtlCol="0">
            <a:spAutoFit/>
          </a:bodyPr>
          <a:lstStyle/>
          <a:p>
            <a:r>
              <a:rPr lang="ja-JP" altLang="en-US" sz="1350" b="1" dirty="0"/>
              <a:t>比較対象のカップのさやえんどうの第５葉が完全に展開したら判定を行います。</a:t>
            </a:r>
          </a:p>
        </p:txBody>
      </p:sp>
      <p:sp>
        <p:nvSpPr>
          <p:cNvPr id="13" name="テキスト ボックス 12"/>
          <p:cNvSpPr txBox="1"/>
          <p:nvPr/>
        </p:nvSpPr>
        <p:spPr>
          <a:xfrm>
            <a:off x="3703815" y="7199381"/>
            <a:ext cx="2858643" cy="1338828"/>
          </a:xfrm>
          <a:prstGeom prst="rect">
            <a:avLst/>
          </a:prstGeom>
          <a:noFill/>
        </p:spPr>
        <p:txBody>
          <a:bodyPr wrap="square" rtlCol="0">
            <a:spAutoFit/>
          </a:bodyPr>
          <a:lstStyle/>
          <a:p>
            <a:r>
              <a:rPr lang="ja-JP" altLang="en-US" sz="1350" b="1" dirty="0">
                <a:latin typeface="+mn-ea"/>
              </a:rPr>
              <a:t>平均気温</a:t>
            </a:r>
            <a:r>
              <a:rPr lang="en-US" altLang="ja-JP" sz="1350" b="1" dirty="0">
                <a:latin typeface="+mn-ea"/>
              </a:rPr>
              <a:t>20</a:t>
            </a:r>
            <a:r>
              <a:rPr lang="ja-JP" altLang="en-US" sz="1350" b="1" dirty="0">
                <a:latin typeface="+mn-ea"/>
              </a:rPr>
              <a:t>～</a:t>
            </a:r>
            <a:r>
              <a:rPr lang="en-US" altLang="ja-JP" sz="1350" b="1" dirty="0">
                <a:latin typeface="+mn-ea"/>
              </a:rPr>
              <a:t>25</a:t>
            </a:r>
            <a:r>
              <a:rPr lang="ja-JP" altLang="en-US" sz="1350" b="1" dirty="0">
                <a:latin typeface="+mn-ea"/>
              </a:rPr>
              <a:t>℃となるような日当たりが良く雨の当たらない場所に置きます。乾燥させないように作物の生育に応じて、適宜水をやります。</a:t>
            </a:r>
            <a:endParaRPr lang="en-US" altLang="ja-JP" sz="1350" b="1" dirty="0">
              <a:latin typeface="+mn-ea"/>
            </a:endParaRPr>
          </a:p>
          <a:p>
            <a:r>
              <a:rPr lang="ja-JP" altLang="en-US" sz="1350" b="1" dirty="0">
                <a:latin typeface="+mn-ea"/>
              </a:rPr>
              <a:t>底穴がないので、過湿にならないように注意してください。</a:t>
            </a:r>
            <a:endParaRPr lang="en-US" altLang="ja-JP" sz="1350" b="1" dirty="0">
              <a:latin typeface="+mn-ea"/>
            </a:endParaRPr>
          </a:p>
        </p:txBody>
      </p:sp>
      <p:pic>
        <p:nvPicPr>
          <p:cNvPr id="14" name="図 13"/>
          <p:cNvPicPr>
            <a:picLocks noChangeAspect="1"/>
          </p:cNvPicPr>
          <p:nvPr/>
        </p:nvPicPr>
        <p:blipFill>
          <a:blip r:embed="rId7"/>
          <a:stretch>
            <a:fillRect/>
          </a:stretch>
        </p:blipFill>
        <p:spPr>
          <a:xfrm>
            <a:off x="1340590" y="2978580"/>
            <a:ext cx="682585" cy="547611"/>
          </a:xfrm>
          <a:prstGeom prst="rect">
            <a:avLst/>
          </a:prstGeom>
        </p:spPr>
      </p:pic>
      <p:pic>
        <p:nvPicPr>
          <p:cNvPr id="20" name="図 19"/>
          <p:cNvPicPr>
            <a:picLocks noChangeAspect="1"/>
          </p:cNvPicPr>
          <p:nvPr/>
        </p:nvPicPr>
        <p:blipFill>
          <a:blip r:embed="rId3"/>
          <a:stretch>
            <a:fillRect/>
          </a:stretch>
        </p:blipFill>
        <p:spPr>
          <a:xfrm>
            <a:off x="722755" y="3824849"/>
            <a:ext cx="959864" cy="826022"/>
          </a:xfrm>
          <a:prstGeom prst="rect">
            <a:avLst/>
          </a:prstGeom>
        </p:spPr>
      </p:pic>
      <p:cxnSp>
        <p:nvCxnSpPr>
          <p:cNvPr id="24" name="直線矢印コネクタ 23"/>
          <p:cNvCxnSpPr/>
          <p:nvPr/>
        </p:nvCxnSpPr>
        <p:spPr>
          <a:xfrm>
            <a:off x="1541430" y="4422444"/>
            <a:ext cx="275344" cy="393058"/>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91195" y="3988848"/>
            <a:ext cx="582211" cy="438582"/>
          </a:xfrm>
          <a:prstGeom prst="rect">
            <a:avLst/>
          </a:prstGeom>
          <a:noFill/>
        </p:spPr>
        <p:txBody>
          <a:bodyPr wrap="none" rtlCol="0">
            <a:spAutoFit/>
          </a:bodyPr>
          <a:lstStyle/>
          <a:p>
            <a:r>
              <a:rPr lang="ja-JP" altLang="en-US" sz="1125" dirty="0"/>
              <a:t>培土</a:t>
            </a:r>
            <a:endParaRPr lang="en-US" altLang="ja-JP" sz="1125" dirty="0"/>
          </a:p>
          <a:p>
            <a:r>
              <a:rPr lang="en-US" altLang="ja-JP" sz="1125" dirty="0"/>
              <a:t>500mL</a:t>
            </a:r>
            <a:endParaRPr lang="ja-JP" altLang="en-US" sz="1125" dirty="0"/>
          </a:p>
        </p:txBody>
      </p:sp>
      <p:cxnSp>
        <p:nvCxnSpPr>
          <p:cNvPr id="32" name="直線矢印コネクタ 31"/>
          <p:cNvCxnSpPr/>
          <p:nvPr/>
        </p:nvCxnSpPr>
        <p:spPr>
          <a:xfrm>
            <a:off x="2154406" y="5046166"/>
            <a:ext cx="2785" cy="490118"/>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166771" y="6137744"/>
            <a:ext cx="6521" cy="448248"/>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2194354" y="7557288"/>
            <a:ext cx="5717" cy="783679"/>
          </a:xfrm>
          <a:prstGeom prst="straightConnector1">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45851" y="7757518"/>
            <a:ext cx="1225454" cy="507831"/>
          </a:xfrm>
          <a:prstGeom prst="rect">
            <a:avLst/>
          </a:prstGeom>
          <a:noFill/>
        </p:spPr>
        <p:txBody>
          <a:bodyPr wrap="square" rtlCol="0">
            <a:spAutoFit/>
          </a:bodyPr>
          <a:lstStyle/>
          <a:p>
            <a:r>
              <a:rPr lang="ja-JP" altLang="en-US" sz="1350" b="1" dirty="0">
                <a:solidFill>
                  <a:srgbClr val="FF0000"/>
                </a:solidFill>
              </a:rPr>
              <a:t>３週間程度</a:t>
            </a:r>
            <a:endParaRPr lang="en-US" altLang="ja-JP" sz="1350" b="1" dirty="0">
              <a:solidFill>
                <a:srgbClr val="FF0000"/>
              </a:solidFill>
            </a:endParaRPr>
          </a:p>
          <a:p>
            <a:r>
              <a:rPr lang="ja-JP" altLang="en-US" sz="1350" b="1" dirty="0">
                <a:solidFill>
                  <a:srgbClr val="FF0000"/>
                </a:solidFill>
              </a:rPr>
              <a:t>の栽培管理</a:t>
            </a:r>
          </a:p>
        </p:txBody>
      </p:sp>
      <p:pic>
        <p:nvPicPr>
          <p:cNvPr id="46" name="図 45"/>
          <p:cNvPicPr>
            <a:picLocks noChangeAspect="1"/>
          </p:cNvPicPr>
          <p:nvPr/>
        </p:nvPicPr>
        <p:blipFill>
          <a:blip r:embed="rId8"/>
          <a:stretch>
            <a:fillRect/>
          </a:stretch>
        </p:blipFill>
        <p:spPr>
          <a:xfrm>
            <a:off x="1996565" y="8379101"/>
            <a:ext cx="717947" cy="1056977"/>
          </a:xfrm>
          <a:prstGeom prst="rect">
            <a:avLst/>
          </a:prstGeom>
        </p:spPr>
      </p:pic>
      <p:sp>
        <p:nvSpPr>
          <p:cNvPr id="17" name="テキスト ボックス 16"/>
          <p:cNvSpPr txBox="1"/>
          <p:nvPr/>
        </p:nvSpPr>
        <p:spPr>
          <a:xfrm>
            <a:off x="127461" y="2064029"/>
            <a:ext cx="6536663" cy="507831"/>
          </a:xfrm>
          <a:prstGeom prst="rect">
            <a:avLst/>
          </a:prstGeom>
          <a:noFill/>
        </p:spPr>
        <p:txBody>
          <a:bodyPr wrap="square" rtlCol="0">
            <a:spAutoFit/>
          </a:bodyPr>
          <a:lstStyle/>
          <a:p>
            <a:r>
              <a:rPr lang="ja-JP" altLang="en-US" sz="1350" b="1" dirty="0">
                <a:latin typeface="+mn-ea"/>
              </a:rPr>
              <a:t>○準備するもの：堆肥、培土、カップ（底穴のないもの）、</a:t>
            </a:r>
            <a:endParaRPr lang="en-US" altLang="ja-JP" sz="1350" b="1" dirty="0">
              <a:latin typeface="+mn-ea"/>
            </a:endParaRPr>
          </a:p>
          <a:p>
            <a:r>
              <a:rPr lang="en-US" altLang="ja-JP" sz="1350" b="1" dirty="0">
                <a:latin typeface="+mn-ea"/>
              </a:rPr>
              <a:t>                       </a:t>
            </a:r>
            <a:r>
              <a:rPr lang="ja-JP" altLang="en-US" sz="1350" b="1" dirty="0">
                <a:latin typeface="+mn-ea"/>
              </a:rPr>
              <a:t>さやえんどうの種（ 「あずみ野</a:t>
            </a:r>
            <a:r>
              <a:rPr lang="en-US" altLang="ja-JP" sz="1350" b="1" dirty="0">
                <a:latin typeface="+mn-ea"/>
              </a:rPr>
              <a:t>30</a:t>
            </a:r>
            <a:r>
              <a:rPr lang="ja-JP" altLang="en-US" sz="1350" b="1" dirty="0">
                <a:latin typeface="+mn-ea"/>
              </a:rPr>
              <a:t>日絹莢</a:t>
            </a:r>
            <a:r>
              <a:rPr lang="en-US" altLang="ja-JP" sz="1350" b="1" dirty="0">
                <a:latin typeface="+mn-ea"/>
              </a:rPr>
              <a:t>PMR</a:t>
            </a:r>
            <a:r>
              <a:rPr lang="ja-JP" altLang="en-US" sz="1350" b="1" dirty="0">
                <a:latin typeface="+mn-ea"/>
              </a:rPr>
              <a:t>」または 「兵庫絹莢」）</a:t>
            </a:r>
          </a:p>
        </p:txBody>
      </p:sp>
      <p:sp>
        <p:nvSpPr>
          <p:cNvPr id="18" name="正方形/長方形 17"/>
          <p:cNvSpPr/>
          <p:nvPr/>
        </p:nvSpPr>
        <p:spPr>
          <a:xfrm>
            <a:off x="210081" y="2707510"/>
            <a:ext cx="1762021" cy="300082"/>
          </a:xfrm>
          <a:prstGeom prst="rect">
            <a:avLst/>
          </a:prstGeom>
        </p:spPr>
        <p:txBody>
          <a:bodyPr wrap="none">
            <a:spAutoFit/>
          </a:bodyPr>
          <a:lstStyle/>
          <a:p>
            <a:r>
              <a:rPr lang="ja-JP" altLang="en-US" sz="1350" b="1" u="sng" dirty="0"/>
              <a:t>１．サンプルの前処理</a:t>
            </a:r>
            <a:endParaRPr lang="en-US" altLang="ja-JP" sz="1350" b="1" u="sng" dirty="0"/>
          </a:p>
        </p:txBody>
      </p:sp>
      <p:sp>
        <p:nvSpPr>
          <p:cNvPr id="22" name="正方形/長方形 21"/>
          <p:cNvSpPr/>
          <p:nvPr/>
        </p:nvSpPr>
        <p:spPr>
          <a:xfrm>
            <a:off x="227177" y="3487317"/>
            <a:ext cx="1244251" cy="300082"/>
          </a:xfrm>
          <a:prstGeom prst="rect">
            <a:avLst/>
          </a:prstGeom>
        </p:spPr>
        <p:txBody>
          <a:bodyPr wrap="none">
            <a:spAutoFit/>
          </a:bodyPr>
          <a:lstStyle/>
          <a:p>
            <a:r>
              <a:rPr lang="ja-JP" altLang="en-US" sz="1350" b="1" u="sng" dirty="0"/>
              <a:t>２．培土と混合</a:t>
            </a:r>
            <a:endParaRPr lang="en-US" altLang="ja-JP" sz="1350" b="1" u="sng" dirty="0"/>
          </a:p>
        </p:txBody>
      </p:sp>
      <p:sp>
        <p:nvSpPr>
          <p:cNvPr id="23" name="正方形/長方形 22"/>
          <p:cNvSpPr/>
          <p:nvPr/>
        </p:nvSpPr>
        <p:spPr>
          <a:xfrm>
            <a:off x="256662" y="5369492"/>
            <a:ext cx="764953" cy="300082"/>
          </a:xfrm>
          <a:prstGeom prst="rect">
            <a:avLst/>
          </a:prstGeom>
        </p:spPr>
        <p:txBody>
          <a:bodyPr wrap="none">
            <a:spAutoFit/>
          </a:bodyPr>
          <a:lstStyle/>
          <a:p>
            <a:r>
              <a:rPr lang="ja-JP" altLang="en-US" sz="1350" b="1" u="sng" dirty="0"/>
              <a:t>３．播種</a:t>
            </a:r>
            <a:endParaRPr lang="en-US" altLang="ja-JP" sz="1350" b="1" u="sng" dirty="0"/>
          </a:p>
        </p:txBody>
      </p:sp>
      <p:sp>
        <p:nvSpPr>
          <p:cNvPr id="26" name="正方形/長方形 25"/>
          <p:cNvSpPr/>
          <p:nvPr/>
        </p:nvSpPr>
        <p:spPr>
          <a:xfrm>
            <a:off x="278882" y="6405030"/>
            <a:ext cx="912429" cy="300082"/>
          </a:xfrm>
          <a:prstGeom prst="rect">
            <a:avLst/>
          </a:prstGeom>
        </p:spPr>
        <p:txBody>
          <a:bodyPr wrap="none">
            <a:spAutoFit/>
          </a:bodyPr>
          <a:lstStyle/>
          <a:p>
            <a:r>
              <a:rPr lang="ja-JP" altLang="en-US" sz="1350" b="1" u="sng" dirty="0"/>
              <a:t>４．間引き</a:t>
            </a:r>
            <a:endParaRPr lang="en-US" altLang="ja-JP" sz="1350" b="1" u="sng" dirty="0"/>
          </a:p>
        </p:txBody>
      </p:sp>
      <p:sp>
        <p:nvSpPr>
          <p:cNvPr id="27" name="正方形/長方形 26"/>
          <p:cNvSpPr/>
          <p:nvPr/>
        </p:nvSpPr>
        <p:spPr>
          <a:xfrm>
            <a:off x="260737" y="7469729"/>
            <a:ext cx="1111202" cy="300082"/>
          </a:xfrm>
          <a:prstGeom prst="rect">
            <a:avLst/>
          </a:prstGeom>
        </p:spPr>
        <p:txBody>
          <a:bodyPr wrap="none">
            <a:spAutoFit/>
          </a:bodyPr>
          <a:lstStyle/>
          <a:p>
            <a:r>
              <a:rPr lang="ja-JP" altLang="en-US" sz="1350" b="1" u="sng" dirty="0"/>
              <a:t>５．栽培管理</a:t>
            </a:r>
            <a:endParaRPr lang="en-US" altLang="ja-JP" sz="1350" b="1" u="sng" dirty="0"/>
          </a:p>
        </p:txBody>
      </p:sp>
      <p:sp>
        <p:nvSpPr>
          <p:cNvPr id="33" name="正方形/長方形 32"/>
          <p:cNvSpPr/>
          <p:nvPr/>
        </p:nvSpPr>
        <p:spPr>
          <a:xfrm>
            <a:off x="262447" y="8458968"/>
            <a:ext cx="764953" cy="715581"/>
          </a:xfrm>
          <a:prstGeom prst="rect">
            <a:avLst/>
          </a:prstGeom>
        </p:spPr>
        <p:txBody>
          <a:bodyPr wrap="none">
            <a:spAutoFit/>
          </a:bodyPr>
          <a:lstStyle/>
          <a:p>
            <a:r>
              <a:rPr lang="ja-JP" altLang="en-US" sz="1350" b="1" u="sng" dirty="0">
                <a:latin typeface="+mn-ea"/>
              </a:rPr>
              <a:t>６．判定</a:t>
            </a:r>
            <a:endParaRPr lang="en-US" altLang="ja-JP" sz="1350" b="1" u="sng" dirty="0">
              <a:latin typeface="+mn-ea"/>
            </a:endParaRPr>
          </a:p>
          <a:p>
            <a:endParaRPr lang="en-US" altLang="ja-JP" sz="1350" b="1" dirty="0">
              <a:solidFill>
                <a:srgbClr val="FF0000"/>
              </a:solidFill>
            </a:endParaRPr>
          </a:p>
          <a:p>
            <a:endParaRPr lang="en-US" altLang="ja-JP" sz="1350" b="1" u="sng" dirty="0">
              <a:latin typeface="+mn-ea"/>
            </a:endParaRPr>
          </a:p>
        </p:txBody>
      </p:sp>
      <p:sp>
        <p:nvSpPr>
          <p:cNvPr id="41" name="角丸四角形吹き出し 40"/>
          <p:cNvSpPr/>
          <p:nvPr/>
        </p:nvSpPr>
        <p:spPr>
          <a:xfrm>
            <a:off x="3683320" y="2780907"/>
            <a:ext cx="2884484" cy="590919"/>
          </a:xfrm>
          <a:prstGeom prst="wedgeRoundRectCallout">
            <a:avLst>
              <a:gd name="adj1" fmla="val -71964"/>
              <a:gd name="adj2" fmla="val 269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75" dirty="0">
              <a:latin typeface="+mn-ea"/>
            </a:endParaRPr>
          </a:p>
        </p:txBody>
      </p:sp>
      <p:sp>
        <p:nvSpPr>
          <p:cNvPr id="48" name="角丸四角形吹き出し 47"/>
          <p:cNvSpPr/>
          <p:nvPr/>
        </p:nvSpPr>
        <p:spPr>
          <a:xfrm>
            <a:off x="3683320" y="3580873"/>
            <a:ext cx="2879138" cy="1612688"/>
          </a:xfrm>
          <a:prstGeom prst="wedgeRoundRectCallout">
            <a:avLst>
              <a:gd name="adj1" fmla="val -80586"/>
              <a:gd name="adj2" fmla="val 29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49" name="角丸四角形吹き出し 48"/>
          <p:cNvSpPr/>
          <p:nvPr/>
        </p:nvSpPr>
        <p:spPr>
          <a:xfrm>
            <a:off x="3664445" y="5339213"/>
            <a:ext cx="2933136" cy="947131"/>
          </a:xfrm>
          <a:prstGeom prst="wedgeRoundRectCallout">
            <a:avLst>
              <a:gd name="adj1" fmla="val -85628"/>
              <a:gd name="adj2" fmla="val -1561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50" name="角丸四角形吹き出し 49"/>
          <p:cNvSpPr/>
          <p:nvPr/>
        </p:nvSpPr>
        <p:spPr>
          <a:xfrm>
            <a:off x="3683320" y="6464346"/>
            <a:ext cx="2914261" cy="534304"/>
          </a:xfrm>
          <a:prstGeom prst="wedgeRoundRectCallout">
            <a:avLst>
              <a:gd name="adj1" fmla="val -90163"/>
              <a:gd name="adj2" fmla="val 3324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51" name="角丸四角形吹き出し 50"/>
          <p:cNvSpPr/>
          <p:nvPr/>
        </p:nvSpPr>
        <p:spPr>
          <a:xfrm>
            <a:off x="3630702" y="7144302"/>
            <a:ext cx="2996162" cy="1395186"/>
          </a:xfrm>
          <a:prstGeom prst="wedgeRoundRectCallout">
            <a:avLst>
              <a:gd name="adj1" fmla="val -95286"/>
              <a:gd name="adj2" fmla="val 71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52" name="角丸四角形吹き出し 51"/>
          <p:cNvSpPr/>
          <p:nvPr/>
        </p:nvSpPr>
        <p:spPr>
          <a:xfrm>
            <a:off x="3683320" y="8692808"/>
            <a:ext cx="2943544" cy="781403"/>
          </a:xfrm>
          <a:prstGeom prst="wedgeRoundRectCallout">
            <a:avLst>
              <a:gd name="adj1" fmla="val -83739"/>
              <a:gd name="adj2" fmla="val -2166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53" name="テキスト ボックス 52"/>
          <p:cNvSpPr txBox="1"/>
          <p:nvPr/>
        </p:nvSpPr>
        <p:spPr>
          <a:xfrm>
            <a:off x="2173292" y="2820116"/>
            <a:ext cx="1404552" cy="300082"/>
          </a:xfrm>
          <a:prstGeom prst="rect">
            <a:avLst/>
          </a:prstGeom>
          <a:noFill/>
        </p:spPr>
        <p:txBody>
          <a:bodyPr wrap="none" rtlCol="0">
            <a:spAutoFit/>
          </a:bodyPr>
          <a:lstStyle/>
          <a:p>
            <a:r>
              <a:rPr lang="ja-JP" altLang="en-US" sz="1350" b="1" dirty="0">
                <a:solidFill>
                  <a:srgbClr val="FF0000"/>
                </a:solidFill>
              </a:rPr>
              <a:t>堆肥を細かく砕く</a:t>
            </a:r>
          </a:p>
        </p:txBody>
      </p:sp>
      <p:sp>
        <p:nvSpPr>
          <p:cNvPr id="57" name="下カーブ矢印 56"/>
          <p:cNvSpPr/>
          <p:nvPr/>
        </p:nvSpPr>
        <p:spPr>
          <a:xfrm rot="5400000">
            <a:off x="2258009" y="4753534"/>
            <a:ext cx="238423" cy="252509"/>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solidFill>
                <a:schemeClr val="tx1"/>
              </a:solidFill>
            </a:endParaRPr>
          </a:p>
        </p:txBody>
      </p:sp>
      <p:sp>
        <p:nvSpPr>
          <p:cNvPr id="58" name="下カーブ矢印 57"/>
          <p:cNvSpPr/>
          <p:nvPr/>
        </p:nvSpPr>
        <p:spPr>
          <a:xfrm rot="16786054">
            <a:off x="1817323" y="4711851"/>
            <a:ext cx="239533" cy="272225"/>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solidFill>
                <a:schemeClr val="tx1"/>
              </a:solidFill>
            </a:endParaRPr>
          </a:p>
        </p:txBody>
      </p:sp>
      <p:sp>
        <p:nvSpPr>
          <p:cNvPr id="59" name="テキスト ボックス 58"/>
          <p:cNvSpPr txBox="1"/>
          <p:nvPr/>
        </p:nvSpPr>
        <p:spPr>
          <a:xfrm>
            <a:off x="1835391" y="4377890"/>
            <a:ext cx="582211" cy="265457"/>
          </a:xfrm>
          <a:prstGeom prst="rect">
            <a:avLst/>
          </a:prstGeom>
          <a:noFill/>
        </p:spPr>
        <p:txBody>
          <a:bodyPr wrap="none" rtlCol="0">
            <a:spAutoFit/>
          </a:bodyPr>
          <a:lstStyle/>
          <a:p>
            <a:r>
              <a:rPr lang="en-US" altLang="ja-JP" sz="1125" dirty="0"/>
              <a:t>600mL</a:t>
            </a:r>
            <a:endParaRPr lang="ja-JP" altLang="en-US" sz="1125" dirty="0"/>
          </a:p>
        </p:txBody>
      </p:sp>
      <p:sp>
        <p:nvSpPr>
          <p:cNvPr id="16" name="右矢印 15"/>
          <p:cNvSpPr/>
          <p:nvPr/>
        </p:nvSpPr>
        <p:spPr>
          <a:xfrm>
            <a:off x="2025562" y="3018809"/>
            <a:ext cx="384647" cy="51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61" name="テキスト ボックス 60"/>
          <p:cNvSpPr txBox="1"/>
          <p:nvPr/>
        </p:nvSpPr>
        <p:spPr>
          <a:xfrm>
            <a:off x="3228305" y="9677400"/>
            <a:ext cx="356188" cy="276999"/>
          </a:xfrm>
          <a:prstGeom prst="rect">
            <a:avLst/>
          </a:prstGeom>
          <a:noFill/>
        </p:spPr>
        <p:txBody>
          <a:bodyPr wrap="none" rtlCol="0">
            <a:spAutoFit/>
          </a:bodyPr>
          <a:lstStyle/>
          <a:p>
            <a:r>
              <a:rPr kumimoji="1" lang="en-US" altLang="ja-JP" sz="1200" dirty="0"/>
              <a:t>-2-</a:t>
            </a:r>
            <a:endParaRPr kumimoji="1" lang="ja-JP" altLang="en-US" sz="1200" dirty="0"/>
          </a:p>
        </p:txBody>
      </p:sp>
      <p:sp>
        <p:nvSpPr>
          <p:cNvPr id="3" name="正方形/長方形 2"/>
          <p:cNvSpPr/>
          <p:nvPr/>
        </p:nvSpPr>
        <p:spPr>
          <a:xfrm>
            <a:off x="269653" y="8794993"/>
            <a:ext cx="1879286" cy="507831"/>
          </a:xfrm>
          <a:prstGeom prst="rect">
            <a:avLst/>
          </a:prstGeom>
        </p:spPr>
        <p:txBody>
          <a:bodyPr wrap="square">
            <a:spAutoFit/>
          </a:bodyPr>
          <a:lstStyle/>
          <a:p>
            <a:r>
              <a:rPr lang="ja-JP" altLang="en-US" sz="1350" b="1" dirty="0">
                <a:solidFill>
                  <a:srgbClr val="FF0000"/>
                </a:solidFill>
              </a:rPr>
              <a:t>第５葉展開時に判定</a:t>
            </a:r>
          </a:p>
          <a:p>
            <a:r>
              <a:rPr lang="ja-JP" altLang="en-US" sz="1350" b="1" u="sng" dirty="0">
                <a:latin typeface="+mn-ea"/>
              </a:rPr>
              <a:t>（播種から３週間程度）</a:t>
            </a:r>
            <a:endParaRPr lang="en-US" altLang="ja-JP" sz="1350" b="1" u="sng" dirty="0">
              <a:latin typeface="+mn-ea"/>
            </a:endParaRPr>
          </a:p>
        </p:txBody>
      </p:sp>
    </p:spTree>
    <p:extLst>
      <p:ext uri="{BB962C8B-B14F-4D97-AF65-F5344CB8AC3E}">
        <p14:creationId xmlns:p14="http://schemas.microsoft.com/office/powerpoint/2010/main" val="21406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40090" y="7201418"/>
            <a:ext cx="6446883" cy="71550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9" name="テキスト ボックス 8"/>
          <p:cNvSpPr txBox="1"/>
          <p:nvPr/>
        </p:nvSpPr>
        <p:spPr>
          <a:xfrm>
            <a:off x="540955" y="3326555"/>
            <a:ext cx="619080" cy="369332"/>
          </a:xfrm>
          <a:prstGeom prst="rect">
            <a:avLst/>
          </a:prstGeom>
          <a:noFill/>
        </p:spPr>
        <p:txBody>
          <a:bodyPr wrap="none" rtlCol="0">
            <a:spAutoFit/>
          </a:bodyPr>
          <a:lstStyle/>
          <a:p>
            <a:r>
              <a:rPr lang="ja-JP" altLang="en-US" sz="900" b="1" dirty="0"/>
              <a:t>障害無し</a:t>
            </a:r>
            <a:endParaRPr lang="en-US" altLang="ja-JP" sz="900" b="1" dirty="0"/>
          </a:p>
          <a:p>
            <a:pPr algn="ctr"/>
            <a:r>
              <a:rPr lang="ja-JP" altLang="en-US" sz="900" b="1" dirty="0"/>
              <a:t>＝０</a:t>
            </a:r>
          </a:p>
        </p:txBody>
      </p:sp>
      <p:sp>
        <p:nvSpPr>
          <p:cNvPr id="10" name="テキスト ボックス 9"/>
          <p:cNvSpPr txBox="1"/>
          <p:nvPr/>
        </p:nvSpPr>
        <p:spPr>
          <a:xfrm>
            <a:off x="1345579" y="3321060"/>
            <a:ext cx="1037463" cy="369332"/>
          </a:xfrm>
          <a:prstGeom prst="rect">
            <a:avLst/>
          </a:prstGeom>
          <a:noFill/>
        </p:spPr>
        <p:txBody>
          <a:bodyPr wrap="none" rtlCol="0">
            <a:spAutoFit/>
          </a:bodyPr>
          <a:lstStyle/>
          <a:p>
            <a:r>
              <a:rPr lang="ja-JP" altLang="en-US" sz="900" b="1" dirty="0"/>
              <a:t>わずかにカップ状</a:t>
            </a:r>
            <a:endParaRPr lang="en-US" altLang="ja-JP" sz="900" b="1" dirty="0"/>
          </a:p>
          <a:p>
            <a:pPr algn="ctr"/>
            <a:r>
              <a:rPr lang="ja-JP" altLang="en-US" sz="900" b="1" dirty="0"/>
              <a:t>＝０．５</a:t>
            </a:r>
          </a:p>
        </p:txBody>
      </p:sp>
      <p:sp>
        <p:nvSpPr>
          <p:cNvPr id="11" name="テキスト ボックス 10"/>
          <p:cNvSpPr txBox="1"/>
          <p:nvPr/>
        </p:nvSpPr>
        <p:spPr>
          <a:xfrm>
            <a:off x="2419686" y="3326555"/>
            <a:ext cx="1016625" cy="369332"/>
          </a:xfrm>
          <a:prstGeom prst="rect">
            <a:avLst/>
          </a:prstGeom>
          <a:noFill/>
        </p:spPr>
        <p:txBody>
          <a:bodyPr wrap="none" rtlCol="0">
            <a:spAutoFit/>
          </a:bodyPr>
          <a:lstStyle/>
          <a:p>
            <a:r>
              <a:rPr lang="ja-JP" altLang="en-US" sz="900" b="1" dirty="0"/>
              <a:t>明らかにカップ状</a:t>
            </a:r>
            <a:endParaRPr lang="en-US" altLang="ja-JP" sz="900" b="1" dirty="0"/>
          </a:p>
          <a:p>
            <a:pPr algn="ctr"/>
            <a:r>
              <a:rPr lang="ja-JP" altLang="en-US" sz="900" b="1" dirty="0"/>
              <a:t>＝１</a:t>
            </a:r>
          </a:p>
        </p:txBody>
      </p:sp>
      <p:sp>
        <p:nvSpPr>
          <p:cNvPr id="12" name="テキスト ボックス 11"/>
          <p:cNvSpPr txBox="1"/>
          <p:nvPr/>
        </p:nvSpPr>
        <p:spPr>
          <a:xfrm>
            <a:off x="3571323" y="3259791"/>
            <a:ext cx="792205" cy="507831"/>
          </a:xfrm>
          <a:prstGeom prst="rect">
            <a:avLst/>
          </a:prstGeom>
          <a:noFill/>
        </p:spPr>
        <p:txBody>
          <a:bodyPr wrap="none" rtlCol="0">
            <a:spAutoFit/>
          </a:bodyPr>
          <a:lstStyle/>
          <a:p>
            <a:r>
              <a:rPr lang="ja-JP" altLang="en-US" sz="900" b="1" dirty="0"/>
              <a:t>カップ状から</a:t>
            </a:r>
            <a:endParaRPr lang="en-US" altLang="ja-JP" sz="900" b="1" dirty="0"/>
          </a:p>
          <a:p>
            <a:r>
              <a:rPr lang="ja-JP" altLang="en-US" sz="900" b="1" dirty="0"/>
              <a:t>さらに変形</a:t>
            </a:r>
            <a:endParaRPr lang="en-US" altLang="ja-JP" sz="900" b="1" dirty="0"/>
          </a:p>
          <a:p>
            <a:pPr algn="ctr"/>
            <a:r>
              <a:rPr lang="ja-JP" altLang="en-US" sz="900" b="1" dirty="0"/>
              <a:t>＝２</a:t>
            </a:r>
          </a:p>
        </p:txBody>
      </p:sp>
      <p:sp>
        <p:nvSpPr>
          <p:cNvPr id="13" name="テキスト ボックス 12"/>
          <p:cNvSpPr txBox="1"/>
          <p:nvPr/>
        </p:nvSpPr>
        <p:spPr>
          <a:xfrm>
            <a:off x="4469866" y="3248285"/>
            <a:ext cx="1032655" cy="507831"/>
          </a:xfrm>
          <a:prstGeom prst="rect">
            <a:avLst/>
          </a:prstGeom>
          <a:noFill/>
        </p:spPr>
        <p:txBody>
          <a:bodyPr wrap="none" rtlCol="0">
            <a:spAutoFit/>
          </a:bodyPr>
          <a:lstStyle/>
          <a:p>
            <a:r>
              <a:rPr lang="ja-JP" altLang="en-US" sz="900" b="1" dirty="0"/>
              <a:t>ひどく変形し</a:t>
            </a:r>
            <a:endParaRPr lang="en-US" altLang="ja-JP" sz="900" b="1" dirty="0"/>
          </a:p>
          <a:p>
            <a:r>
              <a:rPr lang="ja-JP" altLang="en-US" sz="900" b="1" dirty="0"/>
              <a:t>原型をとどめない</a:t>
            </a:r>
            <a:endParaRPr lang="en-US" altLang="ja-JP" sz="900" b="1" dirty="0"/>
          </a:p>
          <a:p>
            <a:pPr algn="ctr"/>
            <a:r>
              <a:rPr lang="ja-JP" altLang="en-US" sz="900" b="1" dirty="0"/>
              <a:t>＝３</a:t>
            </a:r>
          </a:p>
        </p:txBody>
      </p:sp>
      <p:sp>
        <p:nvSpPr>
          <p:cNvPr id="15" name="テキスト ボックス 14"/>
          <p:cNvSpPr txBox="1"/>
          <p:nvPr/>
        </p:nvSpPr>
        <p:spPr>
          <a:xfrm>
            <a:off x="5701679" y="3259709"/>
            <a:ext cx="720069" cy="507831"/>
          </a:xfrm>
          <a:prstGeom prst="rect">
            <a:avLst/>
          </a:prstGeom>
          <a:noFill/>
        </p:spPr>
        <p:txBody>
          <a:bodyPr wrap="none" rtlCol="0">
            <a:spAutoFit/>
          </a:bodyPr>
          <a:lstStyle/>
          <a:p>
            <a:pPr algn="ctr"/>
            <a:r>
              <a:rPr lang="ja-JP" altLang="en-US" sz="900" b="1" dirty="0"/>
              <a:t>展葉なし</a:t>
            </a:r>
            <a:endParaRPr lang="en-US" altLang="ja-JP" sz="900" b="1" dirty="0"/>
          </a:p>
          <a:p>
            <a:pPr algn="ctr"/>
            <a:r>
              <a:rPr lang="ja-JP" altLang="en-US" sz="900" b="1" dirty="0"/>
              <a:t>（芯止まり）</a:t>
            </a:r>
            <a:endParaRPr lang="en-US" altLang="ja-JP" sz="900" b="1" dirty="0"/>
          </a:p>
          <a:p>
            <a:pPr algn="ctr"/>
            <a:r>
              <a:rPr lang="ja-JP" altLang="en-US" sz="900" b="1" dirty="0"/>
              <a:t>＝４</a:t>
            </a:r>
          </a:p>
        </p:txBody>
      </p:sp>
      <p:sp>
        <p:nvSpPr>
          <p:cNvPr id="20" name="テキスト ボックス 19"/>
          <p:cNvSpPr txBox="1"/>
          <p:nvPr/>
        </p:nvSpPr>
        <p:spPr>
          <a:xfrm>
            <a:off x="273899" y="4047443"/>
            <a:ext cx="6370778" cy="307777"/>
          </a:xfrm>
          <a:prstGeom prst="rect">
            <a:avLst/>
          </a:prstGeom>
          <a:noFill/>
          <a:ln>
            <a:noFill/>
          </a:ln>
        </p:spPr>
        <p:txBody>
          <a:bodyPr wrap="square" rtlCol="0">
            <a:spAutoFit/>
          </a:bodyPr>
          <a:lstStyle/>
          <a:p>
            <a:pPr algn="ctr"/>
            <a:r>
              <a:rPr lang="ja-JP" altLang="en-US" sz="1400" b="1" dirty="0">
                <a:latin typeface="HGPｺﾞｼｯｸM" panose="020B0600000000000000" pitchFamily="50" charset="-128"/>
                <a:ea typeface="HGPｺﾞｼｯｸM" panose="020B0600000000000000" pitchFamily="50" charset="-128"/>
              </a:rPr>
              <a:t>残留指数＝（第１葉</a:t>
            </a:r>
            <a:r>
              <a:rPr lang="en-US" altLang="ja-JP" sz="1400" b="1" dirty="0">
                <a:latin typeface="HGPｺﾞｼｯｸM" panose="020B0600000000000000" pitchFamily="50" charset="-128"/>
                <a:ea typeface="HGPｺﾞｼｯｸM" panose="020B0600000000000000" pitchFamily="50" charset="-128"/>
              </a:rPr>
              <a:t>×5</a:t>
            </a:r>
            <a:r>
              <a:rPr lang="ja-JP" altLang="en-US" sz="1400" b="1" dirty="0">
                <a:latin typeface="HGPｺﾞｼｯｸM" panose="020B0600000000000000" pitchFamily="50" charset="-128"/>
                <a:ea typeface="HGPｺﾞｼｯｸM" panose="020B0600000000000000" pitchFamily="50" charset="-128"/>
              </a:rPr>
              <a:t>＋第２葉</a:t>
            </a:r>
            <a:r>
              <a:rPr lang="en-US" altLang="ja-JP" sz="1400" b="1" dirty="0">
                <a:latin typeface="HGPｺﾞｼｯｸM" panose="020B0600000000000000" pitchFamily="50" charset="-128"/>
                <a:ea typeface="HGPｺﾞｼｯｸM" panose="020B0600000000000000" pitchFamily="50" charset="-128"/>
              </a:rPr>
              <a:t>×4</a:t>
            </a:r>
            <a:r>
              <a:rPr lang="ja-JP" altLang="en-US" sz="1400" b="1" dirty="0">
                <a:latin typeface="HGPｺﾞｼｯｸM" panose="020B0600000000000000" pitchFamily="50" charset="-128"/>
                <a:ea typeface="HGPｺﾞｼｯｸM" panose="020B0600000000000000" pitchFamily="50" charset="-128"/>
              </a:rPr>
              <a:t>＋第３葉</a:t>
            </a:r>
            <a:r>
              <a:rPr lang="en-US" altLang="ja-JP" sz="1400" b="1" dirty="0">
                <a:latin typeface="HGPｺﾞｼｯｸM" panose="020B0600000000000000" pitchFamily="50" charset="-128"/>
                <a:ea typeface="HGPｺﾞｼｯｸM" panose="020B0600000000000000" pitchFamily="50" charset="-128"/>
              </a:rPr>
              <a:t>×3</a:t>
            </a:r>
            <a:r>
              <a:rPr lang="ja-JP" altLang="en-US" sz="1400" b="1" dirty="0">
                <a:latin typeface="HGPｺﾞｼｯｸM" panose="020B0600000000000000" pitchFamily="50" charset="-128"/>
                <a:ea typeface="HGPｺﾞｼｯｸM" panose="020B0600000000000000" pitchFamily="50" charset="-128"/>
              </a:rPr>
              <a:t>＋第４葉</a:t>
            </a:r>
            <a:r>
              <a:rPr lang="en-US" altLang="ja-JP" sz="1400" b="1" dirty="0">
                <a:latin typeface="HGPｺﾞｼｯｸM" panose="020B0600000000000000" pitchFamily="50" charset="-128"/>
                <a:ea typeface="HGPｺﾞｼｯｸM" panose="020B0600000000000000" pitchFamily="50" charset="-128"/>
              </a:rPr>
              <a:t>×2</a:t>
            </a:r>
            <a:r>
              <a:rPr lang="ja-JP" altLang="en-US" sz="1400" b="1" dirty="0">
                <a:latin typeface="HGPｺﾞｼｯｸM" panose="020B0600000000000000" pitchFamily="50" charset="-128"/>
                <a:ea typeface="HGPｺﾞｼｯｸM" panose="020B0600000000000000" pitchFamily="50" charset="-128"/>
              </a:rPr>
              <a:t>＋第５葉</a:t>
            </a:r>
            <a:r>
              <a:rPr lang="en-US" altLang="ja-JP" sz="1400" b="1" dirty="0">
                <a:latin typeface="HGPｺﾞｼｯｸM" panose="020B0600000000000000" pitchFamily="50" charset="-128"/>
                <a:ea typeface="HGPｺﾞｼｯｸM" panose="020B0600000000000000" pitchFamily="50" charset="-128"/>
              </a:rPr>
              <a:t>×1</a:t>
            </a:r>
            <a:r>
              <a:rPr lang="ja-JP" altLang="en-US" sz="1400" b="1" dirty="0">
                <a:latin typeface="HGPｺﾞｼｯｸM" panose="020B0600000000000000" pitchFamily="50" charset="-128"/>
                <a:ea typeface="HGPｺﾞｼｯｸM" panose="020B0600000000000000" pitchFamily="50" charset="-128"/>
              </a:rPr>
              <a:t>）／５</a:t>
            </a:r>
          </a:p>
        </p:txBody>
      </p:sp>
      <p:sp>
        <p:nvSpPr>
          <p:cNvPr id="23" name="テキスト ボックス 22"/>
          <p:cNvSpPr txBox="1"/>
          <p:nvPr/>
        </p:nvSpPr>
        <p:spPr>
          <a:xfrm>
            <a:off x="240090" y="57150"/>
            <a:ext cx="1569660" cy="369332"/>
          </a:xfrm>
          <a:prstGeom prst="rect">
            <a:avLst/>
          </a:prstGeom>
          <a:noFill/>
        </p:spPr>
        <p:txBody>
          <a:bodyPr wrap="none" rtlCol="0">
            <a:spAutoFit/>
          </a:bodyPr>
          <a:lstStyle/>
          <a:p>
            <a:r>
              <a:rPr lang="ja-JP" altLang="en-US" sz="1800" dirty="0"/>
              <a:t>＜判定方法＞</a:t>
            </a:r>
          </a:p>
        </p:txBody>
      </p:sp>
      <p:pic>
        <p:nvPicPr>
          <p:cNvPr id="26" name="図 25"/>
          <p:cNvPicPr>
            <a:picLocks noChangeAspect="1"/>
          </p:cNvPicPr>
          <p:nvPr/>
        </p:nvPicPr>
        <p:blipFill>
          <a:blip r:embed="rId3"/>
          <a:stretch>
            <a:fillRect/>
          </a:stretch>
        </p:blipFill>
        <p:spPr>
          <a:xfrm>
            <a:off x="346295" y="4442256"/>
            <a:ext cx="1906128" cy="2652335"/>
          </a:xfrm>
          <a:prstGeom prst="rect">
            <a:avLst/>
          </a:prstGeom>
        </p:spPr>
      </p:pic>
      <p:sp>
        <p:nvSpPr>
          <p:cNvPr id="29" name="テキスト ボックス 28"/>
          <p:cNvSpPr txBox="1"/>
          <p:nvPr/>
        </p:nvSpPr>
        <p:spPr>
          <a:xfrm>
            <a:off x="218708" y="7425214"/>
            <a:ext cx="6920419" cy="261610"/>
          </a:xfrm>
          <a:prstGeom prst="rect">
            <a:avLst/>
          </a:prstGeom>
          <a:noFill/>
        </p:spPr>
        <p:txBody>
          <a:bodyPr wrap="square" rtlCol="0">
            <a:spAutoFit/>
          </a:bodyPr>
          <a:lstStyle/>
          <a:p>
            <a:r>
              <a:rPr lang="ja-JP" altLang="en-US" sz="1100" b="1" dirty="0">
                <a:latin typeface="+mn-ea"/>
              </a:rPr>
              <a:t>残留指数＝（第１葉</a:t>
            </a:r>
            <a:r>
              <a:rPr lang="en-US" altLang="ja-JP" sz="1100" b="1" dirty="0">
                <a:latin typeface="+mn-ea"/>
              </a:rPr>
              <a:t>”</a:t>
            </a:r>
            <a:r>
              <a:rPr lang="ja-JP" altLang="en-US" sz="1100" b="1" dirty="0">
                <a:latin typeface="+mn-ea"/>
              </a:rPr>
              <a:t>０</a:t>
            </a:r>
            <a:r>
              <a:rPr lang="en-US" altLang="ja-JP" sz="1100" b="1" dirty="0">
                <a:latin typeface="+mn-ea"/>
              </a:rPr>
              <a:t>”×5</a:t>
            </a:r>
            <a:r>
              <a:rPr lang="ja-JP" altLang="en-US" sz="1100" b="1" dirty="0">
                <a:latin typeface="+mn-ea"/>
              </a:rPr>
              <a:t>＋第２葉</a:t>
            </a:r>
            <a:r>
              <a:rPr lang="en-US" altLang="ja-JP" sz="1100" b="1" dirty="0">
                <a:latin typeface="+mn-ea"/>
              </a:rPr>
              <a:t>”</a:t>
            </a:r>
            <a:r>
              <a:rPr lang="ja-JP" altLang="en-US" sz="1100" b="1" dirty="0">
                <a:latin typeface="+mn-ea"/>
              </a:rPr>
              <a:t>０</a:t>
            </a:r>
            <a:r>
              <a:rPr lang="en-US" altLang="ja-JP" sz="1100" b="1" dirty="0">
                <a:latin typeface="+mn-ea"/>
              </a:rPr>
              <a:t>”×4</a:t>
            </a:r>
            <a:r>
              <a:rPr lang="ja-JP" altLang="en-US" sz="1100" b="1" dirty="0">
                <a:latin typeface="+mn-ea"/>
              </a:rPr>
              <a:t>＋第３葉</a:t>
            </a:r>
            <a:r>
              <a:rPr lang="en-US" altLang="ja-JP" sz="1100" b="1" dirty="0">
                <a:latin typeface="+mn-ea"/>
              </a:rPr>
              <a:t>”</a:t>
            </a:r>
            <a:r>
              <a:rPr lang="ja-JP" altLang="en-US" sz="1100" b="1" dirty="0">
                <a:latin typeface="+mn-ea"/>
              </a:rPr>
              <a:t>０</a:t>
            </a:r>
            <a:r>
              <a:rPr lang="en-US" altLang="ja-JP" sz="1100" b="1" dirty="0">
                <a:latin typeface="+mn-ea"/>
              </a:rPr>
              <a:t>”×3</a:t>
            </a:r>
            <a:r>
              <a:rPr lang="ja-JP" altLang="en-US" sz="1100" b="1" dirty="0">
                <a:latin typeface="+mn-ea"/>
              </a:rPr>
              <a:t>＋第４葉</a:t>
            </a:r>
            <a:r>
              <a:rPr lang="en-US" altLang="ja-JP" sz="1100" b="1" dirty="0">
                <a:latin typeface="+mn-ea"/>
              </a:rPr>
              <a:t>”0.5”×2</a:t>
            </a:r>
            <a:r>
              <a:rPr lang="ja-JP" altLang="en-US" sz="1100" b="1" dirty="0">
                <a:latin typeface="+mn-ea"/>
              </a:rPr>
              <a:t>＋第５葉</a:t>
            </a:r>
            <a:r>
              <a:rPr lang="en-US" altLang="ja-JP" sz="1100" b="1" dirty="0">
                <a:latin typeface="+mn-ea"/>
              </a:rPr>
              <a:t>”1.0”×1)</a:t>
            </a:r>
            <a:r>
              <a:rPr lang="ja-JP" altLang="en-US" sz="1100" b="1" dirty="0">
                <a:latin typeface="+mn-ea"/>
              </a:rPr>
              <a:t>／５　</a:t>
            </a:r>
            <a:r>
              <a:rPr lang="en-US" altLang="ja-JP" sz="1100" b="1" dirty="0">
                <a:latin typeface="+mn-ea"/>
              </a:rPr>
              <a:t>=</a:t>
            </a:r>
            <a:r>
              <a:rPr lang="ja-JP" altLang="en-US" sz="1100" b="1" u="sng" dirty="0">
                <a:latin typeface="+mn-ea"/>
              </a:rPr>
              <a:t>０．４</a:t>
            </a:r>
            <a:endParaRPr lang="en-US" altLang="ja-JP" sz="1100" b="1" u="sng" dirty="0">
              <a:latin typeface="+mn-ea"/>
            </a:endParaRPr>
          </a:p>
        </p:txBody>
      </p:sp>
      <p:pic>
        <p:nvPicPr>
          <p:cNvPr id="27" name="図 26"/>
          <p:cNvPicPr>
            <a:picLocks noChangeAspect="1"/>
          </p:cNvPicPr>
          <p:nvPr/>
        </p:nvPicPr>
        <p:blipFill>
          <a:blip r:embed="rId4"/>
          <a:stretch>
            <a:fillRect/>
          </a:stretch>
        </p:blipFill>
        <p:spPr>
          <a:xfrm>
            <a:off x="256106" y="765468"/>
            <a:ext cx="530786" cy="781435"/>
          </a:xfrm>
          <a:prstGeom prst="rect">
            <a:avLst/>
          </a:prstGeom>
        </p:spPr>
      </p:pic>
      <p:sp>
        <p:nvSpPr>
          <p:cNvPr id="30" name="正方形/長方形 29"/>
          <p:cNvSpPr/>
          <p:nvPr/>
        </p:nvSpPr>
        <p:spPr>
          <a:xfrm>
            <a:off x="256106" y="411596"/>
            <a:ext cx="6354761" cy="323165"/>
          </a:xfrm>
          <a:prstGeom prst="rect">
            <a:avLst/>
          </a:prstGeom>
          <a:solidFill>
            <a:schemeClr val="tx1"/>
          </a:solidFill>
        </p:spPr>
        <p:txBody>
          <a:bodyPr wrap="square">
            <a:spAutoFit/>
          </a:bodyPr>
          <a:lstStyle/>
          <a:p>
            <a:r>
              <a:rPr lang="ja-JP" altLang="en-US" sz="1500" b="1" dirty="0">
                <a:solidFill>
                  <a:schemeClr val="bg1"/>
                </a:solidFill>
                <a:latin typeface="HG丸ｺﾞｼｯｸM-PRO" panose="020F0600000000000000" pitchFamily="50" charset="-128"/>
                <a:ea typeface="HG丸ｺﾞｼｯｸM-PRO" panose="020F0600000000000000" pitchFamily="50" charset="-128"/>
              </a:rPr>
              <a:t> </a:t>
            </a:r>
            <a:r>
              <a:rPr lang="ja-JP" altLang="en-US" sz="1500" b="1" u="sng" dirty="0">
                <a:solidFill>
                  <a:schemeClr val="bg1"/>
                </a:solidFill>
                <a:latin typeface="HG丸ｺﾞｼｯｸM-PRO" panose="020F0600000000000000" pitchFamily="50" charset="-128"/>
                <a:ea typeface="HG丸ｺﾞｼｯｸM-PRO" panose="020F0600000000000000" pitchFamily="50" charset="-128"/>
              </a:rPr>
              <a:t>５葉展開時（播種から３週間程度）</a:t>
            </a:r>
            <a:endParaRPr lang="en-US" altLang="ja-JP" sz="1500" b="1" u="sng"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740008" y="752459"/>
            <a:ext cx="5867826" cy="784830"/>
          </a:xfrm>
          <a:prstGeom prst="rect">
            <a:avLst/>
          </a:prstGeom>
        </p:spPr>
        <p:txBody>
          <a:bodyPr wrap="square">
            <a:spAutoFit/>
          </a:bodyPr>
          <a:lstStyle/>
          <a:p>
            <a:r>
              <a:rPr lang="ja-JP" altLang="en-US" sz="1500" dirty="0"/>
              <a:t>　クロピラリドが残留していれば特徴的な生育障害が見られます。展開した５枚の葉のそれぞれの生育状況について、</a:t>
            </a:r>
            <a:r>
              <a:rPr lang="ja-JP" altLang="en-US" sz="1500" u="sng" dirty="0"/>
              <a:t>以下の症状により数値化</a:t>
            </a:r>
            <a:r>
              <a:rPr lang="ja-JP" altLang="en-US" sz="1500" dirty="0"/>
              <a:t>し、２株の平均値から</a:t>
            </a:r>
            <a:r>
              <a:rPr lang="ja-JP" altLang="en-US" sz="1500" u="sng" dirty="0"/>
              <a:t>以下の式により残留指数を算出</a:t>
            </a:r>
            <a:r>
              <a:rPr lang="ja-JP" altLang="en-US" sz="1500" dirty="0"/>
              <a:t>します。</a:t>
            </a:r>
            <a:endParaRPr lang="en-US" altLang="ja-JP" sz="1500" dirty="0"/>
          </a:p>
        </p:txBody>
      </p:sp>
      <p:sp>
        <p:nvSpPr>
          <p:cNvPr id="31" name="正方形/長方形 30"/>
          <p:cNvSpPr/>
          <p:nvPr/>
        </p:nvSpPr>
        <p:spPr>
          <a:xfrm>
            <a:off x="256106" y="1561448"/>
            <a:ext cx="6370778" cy="334707"/>
          </a:xfrm>
          <a:prstGeom prst="rect">
            <a:avLst/>
          </a:prstGeom>
          <a:solidFill>
            <a:schemeClr val="tx1"/>
          </a:solidFill>
        </p:spPr>
        <p:txBody>
          <a:bodyPr wrap="square">
            <a:spAutoFit/>
          </a:bodyPr>
          <a:lstStyle/>
          <a:p>
            <a:r>
              <a:rPr lang="ja-JP" altLang="en-US" sz="1350" b="1" dirty="0">
                <a:solidFill>
                  <a:schemeClr val="bg1"/>
                </a:solidFill>
                <a:latin typeface="HG丸ｺﾞｼｯｸM-PRO" panose="020F0600000000000000" pitchFamily="50" charset="-128"/>
                <a:ea typeface="HG丸ｺﾞｼｯｸM-PRO" panose="020F0600000000000000" pitchFamily="50" charset="-128"/>
              </a:rPr>
              <a:t> </a:t>
            </a:r>
            <a:r>
              <a:rPr lang="ja-JP" altLang="en-US" sz="1500" b="1" u="sng" dirty="0">
                <a:solidFill>
                  <a:schemeClr val="bg1"/>
                </a:solidFill>
                <a:latin typeface="HG丸ｺﾞｼｯｸM-PRO" panose="020F0600000000000000" pitchFamily="50" charset="-128"/>
                <a:ea typeface="HG丸ｺﾞｼｯｸM-PRO" panose="020F0600000000000000" pitchFamily="50" charset="-128"/>
              </a:rPr>
              <a:t>症状による数値化</a:t>
            </a:r>
            <a:endParaRPr lang="en-US" altLang="ja-JP" sz="1500" b="1" u="sng" dirty="0">
              <a:solidFill>
                <a:schemeClr val="bg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273898" y="3715281"/>
            <a:ext cx="6370778" cy="334707"/>
          </a:xfrm>
          <a:prstGeom prst="rect">
            <a:avLst/>
          </a:prstGeom>
          <a:solidFill>
            <a:schemeClr val="tx1"/>
          </a:solidFill>
        </p:spPr>
        <p:txBody>
          <a:bodyPr wrap="square">
            <a:spAutoFit/>
          </a:bodyPr>
          <a:lstStyle/>
          <a:p>
            <a:r>
              <a:rPr lang="ja-JP" altLang="en-US" sz="1350" b="1" dirty="0">
                <a:solidFill>
                  <a:schemeClr val="bg1"/>
                </a:solidFill>
                <a:latin typeface="HG丸ｺﾞｼｯｸM-PRO" panose="020F0600000000000000" pitchFamily="50" charset="-128"/>
                <a:ea typeface="HG丸ｺﾞｼｯｸM-PRO" panose="020F0600000000000000" pitchFamily="50" charset="-128"/>
              </a:rPr>
              <a:t> </a:t>
            </a:r>
            <a:r>
              <a:rPr lang="ja-JP" altLang="en-US" sz="1500" b="1" u="sng" dirty="0">
                <a:solidFill>
                  <a:schemeClr val="bg1"/>
                </a:solidFill>
                <a:latin typeface="HG丸ｺﾞｼｯｸM-PRO" panose="020F0600000000000000" pitchFamily="50" charset="-128"/>
                <a:ea typeface="HG丸ｺﾞｼｯｸM-PRO" panose="020F0600000000000000" pitchFamily="50" charset="-128"/>
              </a:rPr>
              <a:t>残留指数の算出（式）</a:t>
            </a:r>
            <a:endParaRPr lang="en-US" altLang="ja-JP" sz="1500" b="1" u="sng" dirty="0">
              <a:solidFill>
                <a:schemeClr val="bg1"/>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2334818" y="4700873"/>
            <a:ext cx="4286768" cy="292388"/>
          </a:xfrm>
          <a:prstGeom prst="rect">
            <a:avLst/>
          </a:prstGeom>
          <a:solidFill>
            <a:schemeClr val="tx1"/>
          </a:solidFill>
        </p:spPr>
        <p:txBody>
          <a:bodyPr wrap="square">
            <a:spAutoFit/>
          </a:bodyPr>
          <a:lstStyle/>
          <a:p>
            <a:r>
              <a:rPr lang="ja-JP" altLang="en-US" sz="1300" b="1" dirty="0">
                <a:solidFill>
                  <a:schemeClr val="bg1"/>
                </a:solidFill>
              </a:rPr>
              <a:t> 　　　　　</a:t>
            </a:r>
            <a:r>
              <a:rPr lang="ja-JP" altLang="en-US" sz="1300" b="1" u="sng" dirty="0">
                <a:solidFill>
                  <a:schemeClr val="bg1"/>
                </a:solidFill>
              </a:rPr>
              <a:t>残留指数に基づく堆肥施用量の判断基準</a:t>
            </a:r>
            <a:endParaRPr lang="en-US" altLang="ja-JP" sz="1300" b="1" u="sng" dirty="0">
              <a:solidFill>
                <a:schemeClr val="bg1"/>
              </a:solidFill>
            </a:endParaRPr>
          </a:p>
        </p:txBody>
      </p:sp>
      <p:sp>
        <p:nvSpPr>
          <p:cNvPr id="34" name="正方形/長方形 33"/>
          <p:cNvSpPr/>
          <p:nvPr/>
        </p:nvSpPr>
        <p:spPr>
          <a:xfrm>
            <a:off x="2323216" y="6380434"/>
            <a:ext cx="4302784" cy="292388"/>
          </a:xfrm>
          <a:prstGeom prst="rect">
            <a:avLst/>
          </a:prstGeom>
          <a:solidFill>
            <a:srgbClr val="FF0000"/>
          </a:solidFill>
        </p:spPr>
        <p:txBody>
          <a:bodyPr wrap="square">
            <a:spAutoFit/>
          </a:bodyPr>
          <a:lstStyle/>
          <a:p>
            <a:pPr algn="ctr"/>
            <a:r>
              <a:rPr lang="ja-JP" altLang="en-US" sz="1300" b="1" dirty="0">
                <a:solidFill>
                  <a:schemeClr val="bg1"/>
                </a:solidFill>
              </a:rPr>
              <a:t> </a:t>
            </a:r>
            <a:r>
              <a:rPr lang="ja-JP" altLang="en-US" sz="1300" b="1" u="sng" dirty="0">
                <a:solidFill>
                  <a:schemeClr val="bg1"/>
                </a:solidFill>
              </a:rPr>
              <a:t>判断基準に基づく堆肥施用量の目安</a:t>
            </a:r>
            <a:endParaRPr lang="en-US" altLang="ja-JP" sz="1300" b="1" u="sng" dirty="0">
              <a:solidFill>
                <a:schemeClr val="bg1"/>
              </a:solidFill>
            </a:endParaRPr>
          </a:p>
        </p:txBody>
      </p:sp>
      <p:sp>
        <p:nvSpPr>
          <p:cNvPr id="16" name="正方形/長方形 15"/>
          <p:cNvSpPr/>
          <p:nvPr/>
        </p:nvSpPr>
        <p:spPr>
          <a:xfrm>
            <a:off x="2742070" y="6681997"/>
            <a:ext cx="1426994" cy="246221"/>
          </a:xfrm>
          <a:prstGeom prst="rect">
            <a:avLst/>
          </a:prstGeom>
        </p:spPr>
        <p:txBody>
          <a:bodyPr wrap="none">
            <a:spAutoFit/>
          </a:bodyPr>
          <a:lstStyle/>
          <a:p>
            <a:pPr fontAlgn="b"/>
            <a:r>
              <a:rPr lang="ja-JP" altLang="en-US" sz="1000" b="1" dirty="0">
                <a:latin typeface="+mn-ea"/>
              </a:rPr>
              <a:t>◎ ３</a:t>
            </a:r>
            <a:r>
              <a:rPr lang="en-US" altLang="ja-JP" sz="1000" b="1" dirty="0">
                <a:latin typeface="+mn-ea"/>
              </a:rPr>
              <a:t>t</a:t>
            </a:r>
            <a:r>
              <a:rPr lang="ja-JP" altLang="en-US" sz="1000" b="1" dirty="0">
                <a:latin typeface="+mn-ea"/>
              </a:rPr>
              <a:t>／</a:t>
            </a:r>
            <a:r>
              <a:rPr lang="en-US" altLang="ja-JP" sz="1000" b="1" dirty="0">
                <a:latin typeface="+mn-ea"/>
              </a:rPr>
              <a:t>10a</a:t>
            </a:r>
            <a:r>
              <a:rPr lang="ja-JP" altLang="en-US" sz="1000" b="1" dirty="0">
                <a:latin typeface="+mn-ea"/>
              </a:rPr>
              <a:t>以下</a:t>
            </a:r>
            <a:r>
              <a:rPr lang="ja-JP" altLang="en-US" sz="1000" b="1" dirty="0">
                <a:solidFill>
                  <a:schemeClr val="tx1">
                    <a:lumMod val="95000"/>
                    <a:lumOff val="5000"/>
                  </a:schemeClr>
                </a:solidFill>
                <a:latin typeface="+mn-ea"/>
              </a:rPr>
              <a:t>を推奨</a:t>
            </a:r>
            <a:endParaRPr lang="ja-JP" altLang="en-US" sz="1000" b="1" strike="sngStrike" dirty="0">
              <a:solidFill>
                <a:schemeClr val="tx1">
                  <a:lumMod val="95000"/>
                  <a:lumOff val="5000"/>
                </a:schemeClr>
              </a:solidFill>
              <a:latin typeface="+mn-ea"/>
            </a:endParaRPr>
          </a:p>
        </p:txBody>
      </p:sp>
      <p:sp>
        <p:nvSpPr>
          <p:cNvPr id="17" name="正方形/長方形 16"/>
          <p:cNvSpPr/>
          <p:nvPr/>
        </p:nvSpPr>
        <p:spPr>
          <a:xfrm>
            <a:off x="4774666" y="6673252"/>
            <a:ext cx="1465466" cy="246221"/>
          </a:xfrm>
          <a:prstGeom prst="rect">
            <a:avLst/>
          </a:prstGeom>
        </p:spPr>
        <p:txBody>
          <a:bodyPr wrap="none">
            <a:spAutoFit/>
          </a:bodyPr>
          <a:lstStyle/>
          <a:p>
            <a:pPr fontAlgn="b"/>
            <a:r>
              <a:rPr lang="ja-JP" altLang="en-US" sz="1000" b="1" dirty="0">
                <a:latin typeface="+mn-ea"/>
              </a:rPr>
              <a:t>○  ２ｔ／</a:t>
            </a:r>
            <a:r>
              <a:rPr lang="en-US" altLang="ja-JP" sz="1000" b="1" dirty="0">
                <a:latin typeface="+mn-ea"/>
              </a:rPr>
              <a:t>10a</a:t>
            </a:r>
            <a:r>
              <a:rPr lang="ja-JP" altLang="en-US" sz="1000" b="1" dirty="0">
                <a:latin typeface="+mn-ea"/>
              </a:rPr>
              <a:t>以下</a:t>
            </a:r>
            <a:r>
              <a:rPr lang="ja-JP" altLang="en-US" sz="1000" b="1" dirty="0">
                <a:solidFill>
                  <a:schemeClr val="tx1">
                    <a:lumMod val="95000"/>
                    <a:lumOff val="5000"/>
                  </a:schemeClr>
                </a:solidFill>
                <a:latin typeface="+mn-ea"/>
              </a:rPr>
              <a:t>を推奨</a:t>
            </a:r>
            <a:endParaRPr lang="ja-JP" altLang="en-US" sz="1000" b="1" strike="sngStrike" dirty="0">
              <a:solidFill>
                <a:schemeClr val="tx1">
                  <a:lumMod val="95000"/>
                  <a:lumOff val="5000"/>
                </a:schemeClr>
              </a:solidFill>
              <a:latin typeface="+mn-ea"/>
            </a:endParaRPr>
          </a:p>
        </p:txBody>
      </p:sp>
      <p:sp>
        <p:nvSpPr>
          <p:cNvPr id="18" name="正方形/長方形 17"/>
          <p:cNvSpPr/>
          <p:nvPr/>
        </p:nvSpPr>
        <p:spPr>
          <a:xfrm>
            <a:off x="2742070" y="6882635"/>
            <a:ext cx="1425390" cy="246221"/>
          </a:xfrm>
          <a:prstGeom prst="rect">
            <a:avLst/>
          </a:prstGeom>
        </p:spPr>
        <p:txBody>
          <a:bodyPr wrap="none">
            <a:spAutoFit/>
          </a:bodyPr>
          <a:lstStyle/>
          <a:p>
            <a:pPr fontAlgn="b"/>
            <a:r>
              <a:rPr lang="ja-JP" altLang="en-US" sz="1000" b="1" dirty="0">
                <a:latin typeface="+mn-ea"/>
              </a:rPr>
              <a:t>△ １ｔ／</a:t>
            </a:r>
            <a:r>
              <a:rPr lang="en-US" altLang="ja-JP" sz="1000" b="1" dirty="0">
                <a:latin typeface="+mn-ea"/>
              </a:rPr>
              <a:t>10a</a:t>
            </a:r>
            <a:r>
              <a:rPr lang="ja-JP" altLang="en-US" sz="1000" b="1" dirty="0">
                <a:latin typeface="+mn-ea"/>
              </a:rPr>
              <a:t>以下</a:t>
            </a:r>
            <a:r>
              <a:rPr lang="ja-JP" altLang="en-US" sz="1000" b="1" dirty="0">
                <a:solidFill>
                  <a:schemeClr val="tx1">
                    <a:lumMod val="95000"/>
                    <a:lumOff val="5000"/>
                  </a:schemeClr>
                </a:solidFill>
                <a:latin typeface="+mn-ea"/>
              </a:rPr>
              <a:t>を推奨</a:t>
            </a:r>
            <a:endParaRPr lang="ja-JP" altLang="en-US" sz="1000" b="1" strike="sngStrike" dirty="0">
              <a:solidFill>
                <a:schemeClr val="tx1">
                  <a:lumMod val="95000"/>
                  <a:lumOff val="5000"/>
                </a:schemeClr>
              </a:solidFill>
              <a:latin typeface="+mn-ea"/>
            </a:endParaRPr>
          </a:p>
        </p:txBody>
      </p:sp>
      <p:sp>
        <p:nvSpPr>
          <p:cNvPr id="35" name="正方形/長方形 34"/>
          <p:cNvSpPr/>
          <p:nvPr/>
        </p:nvSpPr>
        <p:spPr>
          <a:xfrm>
            <a:off x="4785135" y="6894516"/>
            <a:ext cx="1600118" cy="246221"/>
          </a:xfrm>
          <a:prstGeom prst="rect">
            <a:avLst/>
          </a:prstGeom>
        </p:spPr>
        <p:txBody>
          <a:bodyPr wrap="none">
            <a:spAutoFit/>
          </a:bodyPr>
          <a:lstStyle/>
          <a:p>
            <a:pPr fontAlgn="b"/>
            <a:r>
              <a:rPr lang="en-US" altLang="ja-JP" sz="1000" b="1" dirty="0">
                <a:solidFill>
                  <a:srgbClr val="FF0000"/>
                </a:solidFill>
                <a:latin typeface="+mn-ea"/>
              </a:rPr>
              <a:t>×</a:t>
            </a:r>
            <a:r>
              <a:rPr lang="ja-JP" altLang="en-US" sz="1000" b="1" dirty="0">
                <a:solidFill>
                  <a:srgbClr val="FF0000"/>
                </a:solidFill>
                <a:latin typeface="+mn-ea"/>
              </a:rPr>
              <a:t> 堆肥施用を見合わせる</a:t>
            </a:r>
          </a:p>
        </p:txBody>
      </p:sp>
      <p:sp>
        <p:nvSpPr>
          <p:cNvPr id="36" name="正方形/長方形 35"/>
          <p:cNvSpPr/>
          <p:nvPr/>
        </p:nvSpPr>
        <p:spPr>
          <a:xfrm>
            <a:off x="2325857" y="6698208"/>
            <a:ext cx="4281977" cy="46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37" name="正方形/長方形 36"/>
          <p:cNvSpPr/>
          <p:nvPr/>
        </p:nvSpPr>
        <p:spPr>
          <a:xfrm>
            <a:off x="261760" y="7219029"/>
            <a:ext cx="1771639" cy="265457"/>
          </a:xfrm>
          <a:prstGeom prst="rect">
            <a:avLst/>
          </a:prstGeom>
        </p:spPr>
        <p:txBody>
          <a:bodyPr wrap="none">
            <a:spAutoFit/>
          </a:bodyPr>
          <a:lstStyle/>
          <a:p>
            <a:r>
              <a:rPr lang="ja-JP" altLang="en-US" sz="1125" b="1" dirty="0">
                <a:latin typeface="+mn-ea"/>
              </a:rPr>
              <a:t>＜写真の場合（算定例）＞</a:t>
            </a:r>
            <a:endParaRPr lang="en-US" altLang="ja-JP" sz="1125" b="1" dirty="0">
              <a:latin typeface="+mn-ea"/>
            </a:endParaRPr>
          </a:p>
        </p:txBody>
      </p:sp>
      <p:sp>
        <p:nvSpPr>
          <p:cNvPr id="38" name="正方形/長方形 37"/>
          <p:cNvSpPr/>
          <p:nvPr/>
        </p:nvSpPr>
        <p:spPr>
          <a:xfrm>
            <a:off x="207300" y="7651470"/>
            <a:ext cx="6175118" cy="265457"/>
          </a:xfrm>
          <a:prstGeom prst="rect">
            <a:avLst/>
          </a:prstGeom>
        </p:spPr>
        <p:txBody>
          <a:bodyPr wrap="square">
            <a:spAutoFit/>
          </a:bodyPr>
          <a:lstStyle/>
          <a:p>
            <a:r>
              <a:rPr lang="ja-JP" altLang="en-US" sz="1125" b="1" dirty="0">
                <a:latin typeface="+mn-ea"/>
              </a:rPr>
              <a:t>残留指数が</a:t>
            </a:r>
            <a:r>
              <a:rPr lang="en-US" altLang="ja-JP" sz="1125" b="1" dirty="0">
                <a:latin typeface="+mn-ea"/>
              </a:rPr>
              <a:t>0.5</a:t>
            </a:r>
            <a:r>
              <a:rPr lang="ja-JP" altLang="en-US" sz="1125" b="1" dirty="0">
                <a:latin typeface="+mn-ea"/>
              </a:rPr>
              <a:t>未満なので、特に弱い（極弱） トマト</a:t>
            </a:r>
            <a:r>
              <a:rPr lang="ja-JP" altLang="en-US" sz="1125" b="1" dirty="0">
                <a:solidFill>
                  <a:schemeClr val="tx1">
                    <a:lumMod val="95000"/>
                    <a:lumOff val="5000"/>
                  </a:schemeClr>
                </a:solidFill>
                <a:latin typeface="+mn-ea"/>
              </a:rPr>
              <a:t>では ３ｔ／</a:t>
            </a:r>
            <a:r>
              <a:rPr lang="en-US" altLang="ja-JP" sz="1125" b="1" dirty="0">
                <a:solidFill>
                  <a:schemeClr val="tx1">
                    <a:lumMod val="95000"/>
                    <a:lumOff val="5000"/>
                  </a:schemeClr>
                </a:solidFill>
                <a:latin typeface="+mn-ea"/>
              </a:rPr>
              <a:t>10a</a:t>
            </a:r>
            <a:r>
              <a:rPr lang="ja-JP" altLang="en-US" sz="1125" b="1" dirty="0">
                <a:solidFill>
                  <a:schemeClr val="tx1">
                    <a:lumMod val="95000"/>
                    <a:lumOff val="5000"/>
                  </a:schemeClr>
                </a:solidFill>
                <a:latin typeface="+mn-ea"/>
              </a:rPr>
              <a:t>以下の堆肥施用を推奨します。</a:t>
            </a:r>
            <a:endParaRPr lang="en-US" altLang="ja-JP" sz="1125" b="1" dirty="0">
              <a:latin typeface="+mn-ea"/>
            </a:endParaRPr>
          </a:p>
        </p:txBody>
      </p:sp>
      <p:sp>
        <p:nvSpPr>
          <p:cNvPr id="39" name="正方形/長方形 38"/>
          <p:cNvSpPr/>
          <p:nvPr/>
        </p:nvSpPr>
        <p:spPr>
          <a:xfrm>
            <a:off x="2266412" y="4292769"/>
            <a:ext cx="4355174" cy="461665"/>
          </a:xfrm>
          <a:prstGeom prst="rect">
            <a:avLst/>
          </a:prstGeom>
        </p:spPr>
        <p:txBody>
          <a:bodyPr wrap="square">
            <a:spAutoFit/>
          </a:bodyPr>
          <a:lstStyle/>
          <a:p>
            <a:r>
              <a:rPr lang="ja-JP" altLang="en-US" sz="1200" b="1" dirty="0">
                <a:latin typeface="+mn-ea"/>
              </a:rPr>
              <a:t>残留指数の数値を以下の判定基準に照らし合わせて堆肥施用量の目安にしてください。</a:t>
            </a:r>
          </a:p>
        </p:txBody>
      </p:sp>
      <p:sp>
        <p:nvSpPr>
          <p:cNvPr id="41" name="テキスト ボックス 40"/>
          <p:cNvSpPr txBox="1"/>
          <p:nvPr/>
        </p:nvSpPr>
        <p:spPr>
          <a:xfrm>
            <a:off x="3254063" y="9677400"/>
            <a:ext cx="356188" cy="276999"/>
          </a:xfrm>
          <a:prstGeom prst="rect">
            <a:avLst/>
          </a:prstGeom>
          <a:noFill/>
        </p:spPr>
        <p:txBody>
          <a:bodyPr wrap="none" rtlCol="0">
            <a:spAutoFit/>
          </a:bodyPr>
          <a:lstStyle/>
          <a:p>
            <a:r>
              <a:rPr kumimoji="1" lang="en-US" altLang="ja-JP" sz="1200" dirty="0"/>
              <a:t>-3-</a:t>
            </a:r>
            <a:endParaRPr kumimoji="1" lang="ja-JP" altLang="en-US" sz="1200" dirty="0"/>
          </a:p>
        </p:txBody>
      </p:sp>
      <p:sp>
        <p:nvSpPr>
          <p:cNvPr id="22" name="正方形/長方形 21"/>
          <p:cNvSpPr/>
          <p:nvPr/>
        </p:nvSpPr>
        <p:spPr>
          <a:xfrm>
            <a:off x="77693" y="7892102"/>
            <a:ext cx="6780307" cy="1869743"/>
          </a:xfrm>
          <a:prstGeom prst="rect">
            <a:avLst/>
          </a:prstGeom>
        </p:spPr>
        <p:txBody>
          <a:bodyPr wrap="square">
            <a:spAutoFit/>
          </a:bodyPr>
          <a:lstStyle/>
          <a:p>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　生物検定の方法については、 「飼料及び堆肥に残留する除草剤（クロピラリド）の簡易判定法と被害軽減</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対策マニュアル（第３版）」から転載しました。なお、無断転載は禁止させていただきます。</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a:latin typeface="HG丸ｺﾞｼｯｸM-PRO" panose="020F0600000000000000" pitchFamily="50" charset="-128"/>
                <a:ea typeface="HG丸ｺﾞｼｯｸM-PRO" panose="020F0600000000000000" pitchFamily="50" charset="-128"/>
              </a:rPr>
              <a:t>また、本検定法は牛</a:t>
            </a:r>
            <a:r>
              <a:rPr lang="ja-JP" altLang="ja-JP" sz="1050" dirty="0" err="1">
                <a:latin typeface="HG丸ｺﾞｼｯｸM-PRO" panose="020F0600000000000000" pitchFamily="50" charset="-128"/>
                <a:ea typeface="HG丸ｺﾞｼｯｸM-PRO" panose="020F0600000000000000" pitchFamily="50" charset="-128"/>
              </a:rPr>
              <a:t>ふん堆</a:t>
            </a:r>
            <a:r>
              <a:rPr lang="ja-JP" altLang="ja-JP" sz="1050" dirty="0">
                <a:latin typeface="HG丸ｺﾞｼｯｸM-PRO" panose="020F0600000000000000" pitchFamily="50" charset="-128"/>
                <a:ea typeface="HG丸ｺﾞｼｯｸM-PRO" panose="020F0600000000000000" pitchFamily="50" charset="-128"/>
              </a:rPr>
              <a:t>肥を対象に開発された手法であり、その他の家畜由来堆肥では、塩類障害によ</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err="1">
                <a:latin typeface="HG丸ｺﾞｼｯｸM-PRO" panose="020F0600000000000000" pitchFamily="50" charset="-128"/>
                <a:ea typeface="HG丸ｺﾞｼｯｸM-PRO" panose="020F0600000000000000" pitchFamily="50" charset="-128"/>
              </a:rPr>
              <a:t>る</a:t>
            </a:r>
            <a:r>
              <a:rPr lang="ja-JP" altLang="ja-JP" sz="1050" dirty="0">
                <a:latin typeface="HG丸ｺﾞｼｯｸM-PRO" panose="020F0600000000000000" pitchFamily="50" charset="-128"/>
                <a:ea typeface="HG丸ｺﾞｼｯｸM-PRO" panose="020F0600000000000000" pitchFamily="50" charset="-128"/>
              </a:rPr>
              <a:t>発芽不良等が生じる可能性があります。このため、牛ふん以外の堆肥を用いる場合は、堆肥の混合割合等</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a:latin typeface="HG丸ｺﾞｼｯｸM-PRO" panose="020F0600000000000000" pitchFamily="50" charset="-128"/>
                <a:ea typeface="HG丸ｺﾞｼｯｸM-PRO" panose="020F0600000000000000" pitchFamily="50" charset="-128"/>
              </a:rPr>
              <a:t>を実際の栽培条件に合わせて、実際に栽培する作物について、カップで試し栽培を行い、初期生育を観察す</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err="1">
                <a:latin typeface="HG丸ｺﾞｼｯｸM-PRO" panose="020F0600000000000000" pitchFamily="50" charset="-128"/>
                <a:ea typeface="HG丸ｺﾞｼｯｸM-PRO" panose="020F0600000000000000" pitchFamily="50" charset="-128"/>
              </a:rPr>
              <a:t>る</a:t>
            </a:r>
            <a:r>
              <a:rPr lang="ja-JP" altLang="ja-JP" sz="1050" dirty="0">
                <a:latin typeface="HG丸ｺﾞｼｯｸM-PRO" panose="020F0600000000000000" pitchFamily="50" charset="-128"/>
                <a:ea typeface="HG丸ｺﾞｼｯｸM-PRO" panose="020F0600000000000000" pitchFamily="50" charset="-128"/>
              </a:rPr>
              <a:t>ことにより生育障害が発生しないかどうかをご確認ください</a:t>
            </a:r>
            <a:r>
              <a:rPr lang="ja-JP" altLang="en-US" sz="1050" dirty="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ja-JP" sz="1050" dirty="0">
                <a:latin typeface="HG丸ｺﾞｼｯｸM-PRO" panose="020F0600000000000000" pitchFamily="50" charset="-128"/>
                <a:ea typeface="HG丸ｺﾞｼｯｸM-PRO" panose="020F0600000000000000" pitchFamily="50" charset="-128"/>
              </a:rPr>
              <a:t>（例：堆肥投入量</a:t>
            </a:r>
            <a:r>
              <a:rPr lang="en-US" altLang="ja-JP" sz="1050" dirty="0">
                <a:latin typeface="HG丸ｺﾞｼｯｸM-PRO" panose="020F0600000000000000" pitchFamily="50" charset="-128"/>
                <a:ea typeface="HG丸ｺﾞｼｯｸM-PRO" panose="020F0600000000000000" pitchFamily="50" charset="-128"/>
              </a:rPr>
              <a:t>0.5t/10a</a:t>
            </a:r>
            <a:r>
              <a:rPr lang="ja-JP" altLang="ja-JP" sz="1050" dirty="0" err="1">
                <a:latin typeface="HG丸ｺﾞｼｯｸM-PRO" panose="020F0600000000000000" pitchFamily="50" charset="-128"/>
                <a:ea typeface="HG丸ｺﾞｼｯｸM-PRO" panose="020F0600000000000000" pitchFamily="50" charset="-128"/>
              </a:rPr>
              <a:t>、</a:t>
            </a:r>
            <a:r>
              <a:rPr lang="ja-JP" altLang="ja-JP" sz="1050" dirty="0">
                <a:latin typeface="HG丸ｺﾞｼｯｸM-PRO" panose="020F0600000000000000" pitchFamily="50" charset="-128"/>
                <a:ea typeface="HG丸ｺﾞｼｯｸM-PRO" panose="020F0600000000000000" pitchFamily="50" charset="-128"/>
              </a:rPr>
              <a:t>作土層</a:t>
            </a:r>
            <a:r>
              <a:rPr lang="en-US" altLang="ja-JP" sz="1050" dirty="0">
                <a:latin typeface="HG丸ｺﾞｼｯｸM-PRO" panose="020F0600000000000000" pitchFamily="50" charset="-128"/>
                <a:ea typeface="HG丸ｺﾞｼｯｸM-PRO" panose="020F0600000000000000" pitchFamily="50" charset="-128"/>
              </a:rPr>
              <a:t>20cm</a:t>
            </a:r>
            <a:r>
              <a:rPr lang="ja-JP" altLang="ja-JP" sz="1050" dirty="0">
                <a:latin typeface="HG丸ｺﾞｼｯｸM-PRO" panose="020F0600000000000000" pitchFamily="50" charset="-128"/>
                <a:ea typeface="HG丸ｺﾞｼｯｸM-PRO" panose="020F0600000000000000" pitchFamily="50" charset="-128"/>
              </a:rPr>
              <a:t>の場合、培土</a:t>
            </a:r>
            <a:r>
              <a:rPr lang="en-US" altLang="ja-JP" sz="1050" dirty="0">
                <a:latin typeface="HG丸ｺﾞｼｯｸM-PRO" panose="020F0600000000000000" pitchFamily="50" charset="-128"/>
                <a:ea typeface="HG丸ｺﾞｼｯｸM-PRO" panose="020F0600000000000000" pitchFamily="50" charset="-128"/>
              </a:rPr>
              <a:t>500</a:t>
            </a:r>
            <a:r>
              <a:rPr lang="ja-JP" altLang="ja-JP" sz="1050" dirty="0" err="1">
                <a:latin typeface="HG丸ｺﾞｼｯｸM-PRO" panose="020F0600000000000000" pitchFamily="50" charset="-128"/>
                <a:ea typeface="HG丸ｺﾞｼｯｸM-PRO" panose="020F0600000000000000" pitchFamily="50" charset="-128"/>
              </a:rPr>
              <a:t>ｇ</a:t>
            </a:r>
            <a:r>
              <a:rPr lang="ja-JP" altLang="ja-JP" sz="1050" dirty="0">
                <a:latin typeface="HG丸ｺﾞｼｯｸM-PRO" panose="020F0600000000000000" pitchFamily="50" charset="-128"/>
                <a:ea typeface="HG丸ｺﾞｼｯｸM-PRO" panose="020F0600000000000000" pitchFamily="50" charset="-128"/>
              </a:rPr>
              <a:t>に対し、堆肥</a:t>
            </a:r>
            <a:r>
              <a:rPr lang="en-US" altLang="ja-JP" sz="1050" dirty="0">
                <a:latin typeface="HG丸ｺﾞｼｯｸM-PRO" panose="020F0600000000000000" pitchFamily="50" charset="-128"/>
                <a:ea typeface="HG丸ｺﾞｼｯｸM-PRO" panose="020F0600000000000000" pitchFamily="50" charset="-128"/>
              </a:rPr>
              <a:t>1.25g )</a:t>
            </a:r>
            <a:r>
              <a:rPr lang="ja-JP" altLang="en-US" sz="1050" dirty="0">
                <a:latin typeface="HG丸ｺﾞｼｯｸM-PRO" panose="020F0600000000000000" pitchFamily="50" charset="-128"/>
                <a:ea typeface="HG丸ｺﾞｼｯｸM-PRO" panose="020F0600000000000000" pitchFamily="50" charset="-128"/>
              </a:rPr>
              <a:t>　　</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検定方法の詳細については、以下の</a:t>
            </a:r>
            <a:r>
              <a:rPr lang="en-US" altLang="ja-JP" sz="1050" dirty="0">
                <a:latin typeface="HG丸ｺﾞｼｯｸM-PRO" panose="020F0600000000000000" pitchFamily="50" charset="-128"/>
                <a:ea typeface="HG丸ｺﾞｼｯｸM-PRO" panose="020F0600000000000000" pitchFamily="50" charset="-128"/>
              </a:rPr>
              <a:t>URL</a:t>
            </a:r>
            <a:r>
              <a:rPr lang="ja-JP" altLang="en-US" sz="1050" dirty="0">
                <a:latin typeface="HG丸ｺﾞｼｯｸM-PRO" panose="020F0600000000000000" pitchFamily="50" charset="-128"/>
                <a:ea typeface="HG丸ｺﾞｼｯｸM-PRO" panose="020F0600000000000000" pitchFamily="50" charset="-128"/>
              </a:rPr>
              <a:t>を参照してください。</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en-US" altLang="ja-JP" sz="1000" dirty="0">
                <a:latin typeface="HGPｺﾞｼｯｸM" panose="020B0600000000000000" pitchFamily="50" charset="-128"/>
                <a:ea typeface="HGPｺﾞｼｯｸM" panose="020B0600000000000000" pitchFamily="50" charset="-128"/>
                <a:hlinkClick r:id="rId5"/>
              </a:rPr>
              <a:t>https://www.naro.go.jp/publicity_report/publication/laboratory/niaes/manual/155027.html</a:t>
            </a:r>
            <a:endParaRPr lang="en-US" altLang="ja-JP" sz="1000" dirty="0">
              <a:latin typeface="HGPｺﾞｼｯｸM" panose="020B0600000000000000" pitchFamily="50" charset="-128"/>
              <a:ea typeface="HGPｺﾞｼｯｸM" panose="020B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また、初期生育の影響については、以下の</a:t>
            </a:r>
            <a:r>
              <a:rPr lang="en-US" altLang="ja-JP"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URL</a:t>
            </a:r>
            <a:r>
              <a:rPr lang="ja-JP" altLang="en-US"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を参照してください。</a:t>
            </a:r>
            <a:endParaRPr lang="en-US" altLang="ja-JP"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en-US" altLang="ja-JP" sz="1000" dirty="0">
                <a:solidFill>
                  <a:schemeClr val="tx1">
                    <a:lumMod val="95000"/>
                    <a:lumOff val="5000"/>
                  </a:schemeClr>
                </a:solidFill>
                <a:latin typeface="HGPｺﾞｼｯｸM" panose="020B0600000000000000" pitchFamily="50" charset="-128"/>
                <a:ea typeface="HGPｺﾞｼｯｸM" panose="020B0600000000000000" pitchFamily="50" charset="-128"/>
                <a:hlinkClick r:id="rId6"/>
              </a:rPr>
              <a:t>https://www.naro.go.jp/publicity_report/publication/pamphlet/tech-pamph/155030.html</a:t>
            </a:r>
            <a:endParaRPr lang="ja-JP" altLang="en-US" sz="1050" dirty="0">
              <a:latin typeface="HGPｺﾞｼｯｸM" panose="020B0600000000000000" pitchFamily="50" charset="-128"/>
              <a:ea typeface="HGPｺﾞｼｯｸM" panose="020B0600000000000000" pitchFamily="50" charset="-128"/>
            </a:endParaRPr>
          </a:p>
        </p:txBody>
      </p:sp>
      <p:pic>
        <p:nvPicPr>
          <p:cNvPr id="21" name="図 20"/>
          <p:cNvPicPr>
            <a:picLocks noChangeAspect="1"/>
          </p:cNvPicPr>
          <p:nvPr/>
        </p:nvPicPr>
        <p:blipFill>
          <a:blip r:embed="rId7"/>
          <a:stretch>
            <a:fillRect/>
          </a:stretch>
        </p:blipFill>
        <p:spPr>
          <a:xfrm>
            <a:off x="2334817" y="4999601"/>
            <a:ext cx="4273017" cy="1376612"/>
          </a:xfrm>
          <a:prstGeom prst="rect">
            <a:avLst/>
          </a:prstGeom>
        </p:spPr>
      </p:pic>
      <p:pic>
        <p:nvPicPr>
          <p:cNvPr id="19" name="図 18">
            <a:extLst>
              <a:ext uri="{FF2B5EF4-FFF2-40B4-BE49-F238E27FC236}">
                <a16:creationId xmlns:a16="http://schemas.microsoft.com/office/drawing/2014/main" id="{B1772C1E-57A9-4D55-A24A-0FCF47B54227}"/>
              </a:ext>
            </a:extLst>
          </p:cNvPr>
          <p:cNvPicPr>
            <a:picLocks noChangeAspect="1"/>
          </p:cNvPicPr>
          <p:nvPr/>
        </p:nvPicPr>
        <p:blipFill>
          <a:blip r:embed="rId8"/>
          <a:stretch>
            <a:fillRect/>
          </a:stretch>
        </p:blipFill>
        <p:spPr>
          <a:xfrm>
            <a:off x="5573073" y="1921044"/>
            <a:ext cx="955244" cy="1341481"/>
          </a:xfrm>
          <a:prstGeom prst="rect">
            <a:avLst/>
          </a:prstGeom>
          <a:ln w="22225">
            <a:noFill/>
          </a:ln>
        </p:spPr>
      </p:pic>
      <p:pic>
        <p:nvPicPr>
          <p:cNvPr id="45" name="図 44">
            <a:extLst>
              <a:ext uri="{FF2B5EF4-FFF2-40B4-BE49-F238E27FC236}">
                <a16:creationId xmlns:a16="http://schemas.microsoft.com/office/drawing/2014/main" id="{4AEDE7BC-D9CD-4729-BAAD-8EF375975212}"/>
              </a:ext>
            </a:extLst>
          </p:cNvPr>
          <p:cNvPicPr>
            <a:picLocks noChangeAspect="1"/>
          </p:cNvPicPr>
          <p:nvPr/>
        </p:nvPicPr>
        <p:blipFill>
          <a:blip r:embed="rId9"/>
          <a:stretch>
            <a:fillRect/>
          </a:stretch>
        </p:blipFill>
        <p:spPr>
          <a:xfrm rot="16200000">
            <a:off x="3327829" y="2109502"/>
            <a:ext cx="1336659" cy="964547"/>
          </a:xfrm>
          <a:prstGeom prst="rect">
            <a:avLst/>
          </a:prstGeom>
          <a:ln w="22225">
            <a:noFill/>
          </a:ln>
        </p:spPr>
      </p:pic>
      <p:pic>
        <p:nvPicPr>
          <p:cNvPr id="46" name="図 45">
            <a:extLst>
              <a:ext uri="{FF2B5EF4-FFF2-40B4-BE49-F238E27FC236}">
                <a16:creationId xmlns:a16="http://schemas.microsoft.com/office/drawing/2014/main" id="{4185C134-09CC-438B-85E7-09DCD06195A6}"/>
              </a:ext>
            </a:extLst>
          </p:cNvPr>
          <p:cNvPicPr>
            <a:picLocks noChangeAspect="1"/>
          </p:cNvPicPr>
          <p:nvPr/>
        </p:nvPicPr>
        <p:blipFill>
          <a:blip r:embed="rId10"/>
          <a:stretch>
            <a:fillRect/>
          </a:stretch>
        </p:blipFill>
        <p:spPr>
          <a:xfrm rot="16200000">
            <a:off x="4360151" y="2109550"/>
            <a:ext cx="1331966" cy="964546"/>
          </a:xfrm>
          <a:prstGeom prst="rect">
            <a:avLst/>
          </a:prstGeom>
          <a:ln w="22225">
            <a:noFill/>
          </a:ln>
        </p:spPr>
      </p:pic>
      <p:pic>
        <p:nvPicPr>
          <p:cNvPr id="47" name="図 46">
            <a:extLst>
              <a:ext uri="{FF2B5EF4-FFF2-40B4-BE49-F238E27FC236}">
                <a16:creationId xmlns:a16="http://schemas.microsoft.com/office/drawing/2014/main" id="{0A8019B9-0287-46CA-9D51-958EED3D8BBC}"/>
              </a:ext>
            </a:extLst>
          </p:cNvPr>
          <p:cNvPicPr>
            <a:picLocks noChangeAspect="1"/>
          </p:cNvPicPr>
          <p:nvPr/>
        </p:nvPicPr>
        <p:blipFill>
          <a:blip r:embed="rId11"/>
          <a:stretch>
            <a:fillRect/>
          </a:stretch>
        </p:blipFill>
        <p:spPr>
          <a:xfrm rot="16200000">
            <a:off x="193548" y="2114620"/>
            <a:ext cx="1348883" cy="973368"/>
          </a:xfrm>
          <a:prstGeom prst="rect">
            <a:avLst/>
          </a:prstGeom>
          <a:ln w="22225">
            <a:noFill/>
          </a:ln>
        </p:spPr>
      </p:pic>
      <p:pic>
        <p:nvPicPr>
          <p:cNvPr id="48" name="図 47">
            <a:extLst>
              <a:ext uri="{FF2B5EF4-FFF2-40B4-BE49-F238E27FC236}">
                <a16:creationId xmlns:a16="http://schemas.microsoft.com/office/drawing/2014/main" id="{D1A44A56-DC75-481D-B2DA-02B5E68FE1C1}"/>
              </a:ext>
            </a:extLst>
          </p:cNvPr>
          <p:cNvPicPr>
            <a:picLocks noChangeAspect="1"/>
          </p:cNvPicPr>
          <p:nvPr/>
        </p:nvPicPr>
        <p:blipFill>
          <a:blip r:embed="rId12"/>
          <a:stretch>
            <a:fillRect/>
          </a:stretch>
        </p:blipFill>
        <p:spPr>
          <a:xfrm rot="16200000">
            <a:off x="1244837" y="2110942"/>
            <a:ext cx="1344738" cy="973369"/>
          </a:xfrm>
          <a:prstGeom prst="rect">
            <a:avLst/>
          </a:prstGeom>
          <a:ln w="22225">
            <a:noFill/>
          </a:ln>
        </p:spPr>
      </p:pic>
      <p:pic>
        <p:nvPicPr>
          <p:cNvPr id="49" name="図 48">
            <a:extLst>
              <a:ext uri="{FF2B5EF4-FFF2-40B4-BE49-F238E27FC236}">
                <a16:creationId xmlns:a16="http://schemas.microsoft.com/office/drawing/2014/main" id="{AA405A16-9208-4A23-B5C2-754E02C9A6F6}"/>
              </a:ext>
            </a:extLst>
          </p:cNvPr>
          <p:cNvPicPr>
            <a:picLocks noChangeAspect="1"/>
          </p:cNvPicPr>
          <p:nvPr/>
        </p:nvPicPr>
        <p:blipFill>
          <a:blip r:embed="rId13"/>
          <a:stretch>
            <a:fillRect/>
          </a:stretch>
        </p:blipFill>
        <p:spPr>
          <a:xfrm rot="16200000">
            <a:off x="2287579" y="2108869"/>
            <a:ext cx="1348884" cy="973369"/>
          </a:xfrm>
          <a:prstGeom prst="rect">
            <a:avLst/>
          </a:prstGeom>
          <a:ln w="22225">
            <a:noFill/>
          </a:ln>
        </p:spPr>
      </p:pic>
    </p:spTree>
    <p:extLst>
      <p:ext uri="{BB962C8B-B14F-4D97-AF65-F5344CB8AC3E}">
        <p14:creationId xmlns:p14="http://schemas.microsoft.com/office/powerpoint/2010/main" val="120961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9095" y="5894929"/>
            <a:ext cx="6690123" cy="2829284"/>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 name="正方形/長方形 2"/>
          <p:cNvSpPr/>
          <p:nvPr/>
        </p:nvSpPr>
        <p:spPr>
          <a:xfrm>
            <a:off x="164847" y="7311076"/>
            <a:ext cx="2079412" cy="15634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29540" y="8855177"/>
            <a:ext cx="6560820" cy="585009"/>
          </a:xfrm>
          <a:prstGeom prst="roundRect">
            <a:avLst>
              <a:gd name="adj" fmla="val 17703"/>
            </a:avLst>
          </a:prstGeom>
          <a:solidFill>
            <a:schemeClr val="bg1"/>
          </a:solidFill>
          <a:ln w="730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n-ea"/>
              </a:rPr>
              <a:t>お問い合わせ先　</a:t>
            </a:r>
            <a:endParaRPr kumimoji="1" lang="en-US" altLang="ja-JP" sz="1400" dirty="0">
              <a:solidFill>
                <a:schemeClr val="tx1"/>
              </a:solidFill>
              <a:latin typeface="+mn-ea"/>
            </a:endParaRPr>
          </a:p>
          <a:p>
            <a:pPr algn="ctr"/>
            <a:r>
              <a:rPr lang="ja-JP" altLang="en-US" sz="1400" dirty="0" smtClean="0">
                <a:solidFill>
                  <a:schemeClr val="tx1"/>
                </a:solidFill>
                <a:latin typeface="+mn-ea"/>
              </a:rPr>
              <a:t>岩手</a:t>
            </a:r>
            <a:r>
              <a:rPr lang="ja-JP" altLang="en-US" sz="1400" dirty="0" smtClean="0">
                <a:solidFill>
                  <a:schemeClr val="tx1"/>
                </a:solidFill>
                <a:latin typeface="+mn-ea"/>
              </a:rPr>
              <a:t>県農林水産部農業普及技術課</a:t>
            </a:r>
            <a:r>
              <a:rPr lang="ja-JP" altLang="en-US" sz="1400" dirty="0">
                <a:solidFill>
                  <a:schemeClr val="tx1"/>
                </a:solidFill>
                <a:latin typeface="+mn-ea"/>
              </a:rPr>
              <a:t>　</a:t>
            </a:r>
            <a:r>
              <a:rPr lang="en-US" altLang="ja-JP" sz="1400" dirty="0">
                <a:solidFill>
                  <a:schemeClr val="tx1"/>
                </a:solidFill>
                <a:latin typeface="+mn-ea"/>
              </a:rPr>
              <a:t>TEL</a:t>
            </a:r>
            <a:r>
              <a:rPr lang="ja-JP" altLang="en-US" sz="1400" dirty="0">
                <a:solidFill>
                  <a:schemeClr val="tx1"/>
                </a:solidFill>
                <a:latin typeface="+mn-ea"/>
              </a:rPr>
              <a:t>　</a:t>
            </a:r>
            <a:r>
              <a:rPr lang="en-US" altLang="ja-JP" sz="1400" dirty="0" smtClean="0">
                <a:solidFill>
                  <a:schemeClr val="tx1"/>
                </a:solidFill>
                <a:latin typeface="+mn-ea"/>
              </a:rPr>
              <a:t>019</a:t>
            </a:r>
            <a:r>
              <a:rPr lang="en-US" altLang="ja-JP" sz="1400" dirty="0" smtClean="0">
                <a:solidFill>
                  <a:schemeClr val="tx1"/>
                </a:solidFill>
                <a:latin typeface="+mn-ea"/>
              </a:rPr>
              <a:t>-629-5656</a:t>
            </a:r>
            <a:endParaRPr lang="en-US" altLang="ja-JP" sz="1400" dirty="0">
              <a:solidFill>
                <a:schemeClr val="tx1"/>
              </a:solidFill>
              <a:latin typeface="+mn-ea"/>
            </a:endParaRPr>
          </a:p>
        </p:txBody>
      </p:sp>
      <p:sp>
        <p:nvSpPr>
          <p:cNvPr id="5" name="テキスト ボックス 4"/>
          <p:cNvSpPr txBox="1"/>
          <p:nvPr/>
        </p:nvSpPr>
        <p:spPr>
          <a:xfrm>
            <a:off x="2540" y="9462412"/>
            <a:ext cx="6855460" cy="276999"/>
          </a:xfrm>
          <a:prstGeom prst="rect">
            <a:avLst/>
          </a:prstGeom>
          <a:noFill/>
        </p:spPr>
        <p:txBody>
          <a:bodyPr wrap="square" rtlCol="0">
            <a:spAutoFit/>
          </a:bodyPr>
          <a:lstStyle/>
          <a:p>
            <a:pPr algn="ctr"/>
            <a:r>
              <a:rPr lang="ja-JP" altLang="en-US" sz="1200" dirty="0">
                <a:latin typeface="Arial" panose="020B0604020202020204" pitchFamily="34" charset="0"/>
                <a:ea typeface="+mj-ea"/>
                <a:cs typeface="Arial" panose="020B0604020202020204" pitchFamily="34" charset="0"/>
              </a:rPr>
              <a:t>令和</a:t>
            </a:r>
            <a:r>
              <a:rPr lang="en-US" altLang="ja-JP" sz="1200" dirty="0">
                <a:latin typeface="Arial" panose="020B0604020202020204" pitchFamily="34" charset="0"/>
                <a:ea typeface="+mj-ea"/>
                <a:cs typeface="Arial" panose="020B0604020202020204" pitchFamily="34" charset="0"/>
              </a:rPr>
              <a:t>4</a:t>
            </a:r>
            <a:r>
              <a:rPr lang="ja-JP" altLang="en-US" sz="1200" dirty="0">
                <a:latin typeface="Arial" panose="020B0604020202020204" pitchFamily="34" charset="0"/>
                <a:ea typeface="+mj-ea"/>
                <a:cs typeface="Arial" panose="020B0604020202020204" pitchFamily="34" charset="0"/>
              </a:rPr>
              <a:t>年</a:t>
            </a:r>
            <a:r>
              <a:rPr lang="en-US" altLang="ja-JP" sz="1200" dirty="0">
                <a:latin typeface="Arial" panose="020B0604020202020204" pitchFamily="34" charset="0"/>
                <a:ea typeface="+mj-ea"/>
                <a:cs typeface="Arial" panose="020B0604020202020204" pitchFamily="34" charset="0"/>
              </a:rPr>
              <a:t>10</a:t>
            </a:r>
            <a:r>
              <a:rPr lang="ja-JP" altLang="en-US" sz="1200" dirty="0">
                <a:latin typeface="Arial" panose="020B0604020202020204" pitchFamily="34" charset="0"/>
                <a:ea typeface="+mj-ea"/>
                <a:cs typeface="Arial" panose="020B0604020202020204" pitchFamily="34" charset="0"/>
              </a:rPr>
              <a:t>月　農林水産省 農産局 園芸作物課</a:t>
            </a:r>
            <a:endParaRPr lang="en-US" altLang="ja-JP" sz="1200" dirty="0">
              <a:latin typeface="Arial" panose="020B0604020202020204" pitchFamily="34" charset="0"/>
              <a:ea typeface="+mj-ea"/>
              <a:cs typeface="Arial" panose="020B0604020202020204" pitchFamily="34" charset="0"/>
            </a:endParaRPr>
          </a:p>
        </p:txBody>
      </p:sp>
      <p:grpSp>
        <p:nvGrpSpPr>
          <p:cNvPr id="6" name="グループ化 5"/>
          <p:cNvGrpSpPr/>
          <p:nvPr/>
        </p:nvGrpSpPr>
        <p:grpSpPr>
          <a:xfrm>
            <a:off x="95896" y="5929800"/>
            <a:ext cx="6689930" cy="1210676"/>
            <a:chOff x="12830" y="7690680"/>
            <a:chExt cx="6689930" cy="1289306"/>
          </a:xfrm>
        </p:grpSpPr>
        <p:sp>
          <p:nvSpPr>
            <p:cNvPr id="7" name="対角する 2 つの角を丸めた四角形 6"/>
            <p:cNvSpPr/>
            <p:nvPr/>
          </p:nvSpPr>
          <p:spPr>
            <a:xfrm>
              <a:off x="164212" y="8381720"/>
              <a:ext cx="6488978" cy="598266"/>
            </a:xfrm>
            <a:prstGeom prst="round2DiagRect">
              <a:avLst>
                <a:gd name="adj1" fmla="val 12122"/>
                <a:gd name="adj2" fmla="val 0"/>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rgbClr val="003300"/>
                  </a:solidFill>
                  <a:latin typeface="ＤＦ特太ゴシック体" panose="020B0509000000000000" pitchFamily="49" charset="-128"/>
                  <a:ea typeface="ＤＦ特太ゴシック体" panose="020B0509000000000000" pitchFamily="49" charset="-128"/>
                </a:rPr>
                <a:t>地域の普及指導センターへ速やかに相談しましょう！！</a:t>
              </a:r>
              <a:endParaRPr lang="en-US" altLang="ja-JP" sz="1800" dirty="0">
                <a:solidFill>
                  <a:srgbClr val="003300"/>
                </a:solidFill>
                <a:latin typeface="ＤＦ特太ゴシック体" panose="020B0509000000000000" pitchFamily="49" charset="-128"/>
                <a:ea typeface="ＤＦ特太ゴシック体" panose="020B0509000000000000" pitchFamily="49"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59" y="8418733"/>
              <a:ext cx="384858" cy="527923"/>
            </a:xfrm>
            <a:prstGeom prst="rect">
              <a:avLst/>
            </a:prstGeom>
            <a:noFill/>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614" y="8466280"/>
              <a:ext cx="412247" cy="483273"/>
            </a:xfrm>
            <a:prstGeom prst="rect">
              <a:avLst/>
            </a:prstGeom>
          </p:spPr>
        </p:pic>
        <p:sp>
          <p:nvSpPr>
            <p:cNvPr id="10" name="星 12 9"/>
            <p:cNvSpPr/>
            <p:nvPr/>
          </p:nvSpPr>
          <p:spPr>
            <a:xfrm>
              <a:off x="12830" y="7690680"/>
              <a:ext cx="6689930" cy="836255"/>
            </a:xfrm>
            <a:prstGeom prst="star12">
              <a:avLst>
                <a:gd name="adj" fmla="val 3750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クロピラリド</a:t>
              </a:r>
              <a:r>
                <a:rPr lang="ja-JP" altLang="en-US" sz="2000" b="1" dirty="0"/>
                <a:t>が原因と</a:t>
              </a:r>
              <a:r>
                <a:rPr kumimoji="1" lang="ja-JP" altLang="en-US" sz="2000" b="1" dirty="0"/>
                <a:t>疑われる</a:t>
              </a:r>
              <a:endParaRPr kumimoji="1" lang="en-US" altLang="ja-JP" sz="2000" b="1" dirty="0"/>
            </a:p>
            <a:p>
              <a:pPr algn="ctr"/>
              <a:r>
                <a:rPr kumimoji="1" lang="ja-JP" altLang="en-US" sz="2000" b="1" dirty="0"/>
                <a:t>症状がみつかったときは・・・</a:t>
              </a:r>
            </a:p>
          </p:txBody>
        </p:sp>
      </p:gr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861" y="7147899"/>
            <a:ext cx="1577888" cy="1167431"/>
          </a:xfrm>
          <a:prstGeom prst="rect">
            <a:avLst/>
          </a:prstGeom>
          <a:ln>
            <a:noFill/>
          </a:ln>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51" y="7165936"/>
            <a:ext cx="1561783" cy="117615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9521" y="7153796"/>
            <a:ext cx="1566822" cy="1176157"/>
          </a:xfrm>
          <a:prstGeom prst="rect">
            <a:avLst/>
          </a:prstGeom>
        </p:spPr>
      </p:pic>
      <p:pic>
        <p:nvPicPr>
          <p:cNvPr id="28" name="図 27"/>
          <p:cNvPicPr>
            <a:picLocks noChangeAspect="1"/>
          </p:cNvPicPr>
          <p:nvPr/>
        </p:nvPicPr>
        <p:blipFill>
          <a:blip r:embed="rId7"/>
          <a:stretch>
            <a:fillRect/>
          </a:stretch>
        </p:blipFill>
        <p:spPr>
          <a:xfrm>
            <a:off x="3521131" y="7134500"/>
            <a:ext cx="1496842" cy="1200235"/>
          </a:xfrm>
          <a:prstGeom prst="rect">
            <a:avLst/>
          </a:prstGeom>
        </p:spPr>
      </p:pic>
      <p:sp>
        <p:nvSpPr>
          <p:cNvPr id="30" name="テキスト ボックス 29"/>
          <p:cNvSpPr txBox="1"/>
          <p:nvPr/>
        </p:nvSpPr>
        <p:spPr>
          <a:xfrm>
            <a:off x="3256974" y="9670265"/>
            <a:ext cx="356188" cy="276999"/>
          </a:xfrm>
          <a:prstGeom prst="rect">
            <a:avLst/>
          </a:prstGeom>
          <a:noFill/>
        </p:spPr>
        <p:txBody>
          <a:bodyPr wrap="none" rtlCol="0">
            <a:spAutoFit/>
          </a:bodyPr>
          <a:lstStyle/>
          <a:p>
            <a:r>
              <a:rPr kumimoji="1" lang="en-US" altLang="ja-JP" sz="1200" dirty="0"/>
              <a:t>-4-</a:t>
            </a:r>
            <a:endParaRPr kumimoji="1" lang="ja-JP" altLang="en-US" sz="1200" dirty="0"/>
          </a:p>
        </p:txBody>
      </p:sp>
      <p:sp>
        <p:nvSpPr>
          <p:cNvPr id="31" name="テキスト ボックス 30">
            <a:extLst>
              <a:ext uri="{FF2B5EF4-FFF2-40B4-BE49-F238E27FC236}">
                <a16:creationId xmlns:a16="http://schemas.microsoft.com/office/drawing/2014/main" id="{09BDF0A9-9339-4BFC-804E-0553EE906CAA}"/>
              </a:ext>
            </a:extLst>
          </p:cNvPr>
          <p:cNvSpPr txBox="1"/>
          <p:nvPr/>
        </p:nvSpPr>
        <p:spPr>
          <a:xfrm>
            <a:off x="137292" y="3628116"/>
            <a:ext cx="6801077" cy="430887"/>
          </a:xfrm>
          <a:prstGeom prst="rect">
            <a:avLst/>
          </a:prstGeom>
          <a:noFill/>
        </p:spPr>
        <p:txBody>
          <a:bodyPr wrap="square">
            <a:spAutoFit/>
          </a:bodyPr>
          <a:lstStyle/>
          <a:p>
            <a:pPr marL="285750" indent="-285750">
              <a:buFont typeface="Wingdings" panose="05000000000000000000" pitchFamily="2" charset="2"/>
              <a:buChar char="u"/>
            </a:pPr>
            <a:r>
              <a:rPr lang="ja-JP" altLang="ja-JP" sz="1100" dirty="0">
                <a:effectLst/>
                <a:latin typeface="+mn-ea"/>
                <a:cs typeface="Times New Roman" panose="02020603050405020304" pitchFamily="18" charset="0"/>
              </a:rPr>
              <a:t>ポットでの苗生産における各堆肥中クロピラリド濃度（</a:t>
            </a:r>
            <a:r>
              <a:rPr lang="en-US" altLang="ja-JP" sz="1100" dirty="0">
                <a:effectLst/>
                <a:latin typeface="+mn-ea"/>
                <a:cs typeface="Times New Roman" panose="02020603050405020304" pitchFamily="18" charset="0"/>
              </a:rPr>
              <a:t>10</a:t>
            </a:r>
            <a:r>
              <a:rPr lang="ja-JP" altLang="ja-JP" sz="1100" dirty="0">
                <a:effectLst/>
                <a:latin typeface="+mn-ea"/>
                <a:cs typeface="Times New Roman" panose="02020603050405020304" pitchFamily="18" charset="0"/>
              </a:rPr>
              <a:t>から</a:t>
            </a:r>
            <a:r>
              <a:rPr lang="en-US" altLang="ja-JP" sz="1100" dirty="0">
                <a:effectLst/>
                <a:latin typeface="+mn-ea"/>
                <a:cs typeface="Times New Roman" panose="02020603050405020304" pitchFamily="18" charset="0"/>
              </a:rPr>
              <a:t>100 µg/kg-DW</a:t>
            </a:r>
            <a:r>
              <a:rPr lang="ja-JP" altLang="ja-JP" sz="1100" dirty="0">
                <a:effectLst/>
                <a:latin typeface="+mn-ea"/>
                <a:cs typeface="Times New Roman" panose="02020603050405020304" pitchFamily="18" charset="0"/>
              </a:rPr>
              <a:t>）と作物のクロピラリド耐性</a:t>
            </a:r>
            <a:endParaRPr lang="en-US" altLang="ja-JP" sz="1100" dirty="0">
              <a:effectLst/>
              <a:latin typeface="+mn-ea"/>
              <a:cs typeface="Times New Roman" panose="02020603050405020304" pitchFamily="18" charset="0"/>
            </a:endParaRPr>
          </a:p>
          <a:p>
            <a:r>
              <a:rPr lang="ja-JP" altLang="en-US" sz="1100" dirty="0">
                <a:effectLst/>
                <a:latin typeface="+mn-ea"/>
                <a:cs typeface="Times New Roman" panose="02020603050405020304" pitchFamily="18" charset="0"/>
              </a:rPr>
              <a:t>　　　</a:t>
            </a:r>
            <a:r>
              <a:rPr lang="ja-JP" altLang="ja-JP" sz="1100" dirty="0">
                <a:effectLst/>
                <a:latin typeface="+mn-ea"/>
                <a:cs typeface="Times New Roman" panose="02020603050405020304" pitchFamily="18" charset="0"/>
              </a:rPr>
              <a:t>に応じた堆肥の混合割合（％）</a:t>
            </a:r>
            <a:endParaRPr lang="ja-JP" altLang="en-US" sz="1100" dirty="0">
              <a:latin typeface="+mn-ea"/>
            </a:endParaRPr>
          </a:p>
        </p:txBody>
      </p:sp>
      <p:sp>
        <p:nvSpPr>
          <p:cNvPr id="33" name="テキスト ボックス 32">
            <a:extLst>
              <a:ext uri="{FF2B5EF4-FFF2-40B4-BE49-F238E27FC236}">
                <a16:creationId xmlns:a16="http://schemas.microsoft.com/office/drawing/2014/main" id="{3590A229-DE31-4F42-A7F7-0DAE5C1A5B13}"/>
              </a:ext>
            </a:extLst>
          </p:cNvPr>
          <p:cNvSpPr txBox="1"/>
          <p:nvPr/>
        </p:nvSpPr>
        <p:spPr>
          <a:xfrm>
            <a:off x="43295" y="1365641"/>
            <a:ext cx="6699608" cy="430887"/>
          </a:xfrm>
          <a:prstGeom prst="rect">
            <a:avLst/>
          </a:prstGeom>
          <a:noFill/>
        </p:spPr>
        <p:txBody>
          <a:bodyPr wrap="square">
            <a:spAutoFit/>
          </a:bodyPr>
          <a:lstStyle/>
          <a:p>
            <a:pPr marL="285750" indent="-285750">
              <a:buFont typeface="Wingdings" panose="05000000000000000000" pitchFamily="2" charset="2"/>
              <a:buChar char="u"/>
            </a:pPr>
            <a:r>
              <a:rPr lang="ja-JP" altLang="en-US" sz="1100" dirty="0"/>
              <a:t>各堆肥中クロピラリド濃度（不明の場合及び</a:t>
            </a:r>
            <a:r>
              <a:rPr lang="en-US" altLang="ja-JP" sz="1100" dirty="0"/>
              <a:t>10</a:t>
            </a:r>
            <a:r>
              <a:rPr lang="ja-JP" altLang="en-US" sz="1100" dirty="0"/>
              <a:t>～</a:t>
            </a:r>
            <a:r>
              <a:rPr lang="en-US" altLang="ja-JP" sz="1100" dirty="0"/>
              <a:t>100μg/kg-DW</a:t>
            </a:r>
            <a:r>
              <a:rPr lang="ja-JP" altLang="en-US" sz="1100" dirty="0"/>
              <a:t>）における作物のクロピラリド耐性に応じた施用可能な堆肥量の例（</a:t>
            </a:r>
            <a:r>
              <a:rPr lang="en-US" altLang="ja-JP" sz="1100" dirty="0"/>
              <a:t>t/10a</a:t>
            </a:r>
            <a:r>
              <a:rPr lang="ja-JP" altLang="en-US" sz="1100" dirty="0"/>
              <a:t>）</a:t>
            </a:r>
          </a:p>
        </p:txBody>
      </p:sp>
      <p:sp>
        <p:nvSpPr>
          <p:cNvPr id="34" name="角丸四角形 43">
            <a:extLst>
              <a:ext uri="{FF2B5EF4-FFF2-40B4-BE49-F238E27FC236}">
                <a16:creationId xmlns:a16="http://schemas.microsoft.com/office/drawing/2014/main" id="{3D0000DC-1A45-46AE-93B0-525FF2B3F1D9}"/>
              </a:ext>
            </a:extLst>
          </p:cNvPr>
          <p:cNvSpPr/>
          <p:nvPr/>
        </p:nvSpPr>
        <p:spPr>
          <a:xfrm>
            <a:off x="44961" y="191391"/>
            <a:ext cx="6772457" cy="5629483"/>
          </a:xfrm>
          <a:prstGeom prst="roundRect">
            <a:avLst>
              <a:gd name="adj" fmla="val 5177"/>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5" name="テキスト ボックス 34">
            <a:extLst>
              <a:ext uri="{FF2B5EF4-FFF2-40B4-BE49-F238E27FC236}">
                <a16:creationId xmlns:a16="http://schemas.microsoft.com/office/drawing/2014/main" id="{395B06A7-A917-4000-AB8F-362D875EFD34}"/>
              </a:ext>
            </a:extLst>
          </p:cNvPr>
          <p:cNvSpPr txBox="1"/>
          <p:nvPr/>
        </p:nvSpPr>
        <p:spPr>
          <a:xfrm>
            <a:off x="193958" y="34941"/>
            <a:ext cx="5473418" cy="338554"/>
          </a:xfrm>
          <a:prstGeom prst="rect">
            <a:avLst/>
          </a:prstGeom>
          <a:solidFill>
            <a:srgbClr val="FDE787"/>
          </a:solidFill>
          <a:ln w="12700" cap="rnd">
            <a:solidFill>
              <a:srgbClr val="FF9900"/>
            </a:solidFill>
          </a:ln>
        </p:spPr>
        <p:txBody>
          <a:bodyPr wrap="square" rtlCol="0" anchor="ctr">
            <a:spAutoFit/>
          </a:bodyPr>
          <a:lstStyle/>
          <a:p>
            <a:pPr algn="ctr"/>
            <a:r>
              <a:rPr lang="ja-JP" altLang="en-US" sz="1600" b="1" dirty="0">
                <a:solidFill>
                  <a:srgbClr val="FF6600"/>
                </a:solidFill>
                <a:latin typeface="HG丸ｺﾞｼｯｸM-PRO" panose="020F0600000000000000" pitchFamily="50" charset="-128"/>
                <a:ea typeface="HG丸ｺﾞｼｯｸM-PRO" panose="020F0600000000000000" pitchFamily="50" charset="-128"/>
              </a:rPr>
              <a:t>堆肥中のクロピラリド濃度に応じた施用可能な堆肥の量</a:t>
            </a:r>
            <a:endParaRPr lang="en-US" altLang="ja-JP" sz="1600" b="1" dirty="0">
              <a:solidFill>
                <a:srgbClr val="FF6600"/>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C7600553-18FF-4CF8-B276-B16FD6E33965}"/>
              </a:ext>
            </a:extLst>
          </p:cNvPr>
          <p:cNvSpPr txBox="1"/>
          <p:nvPr/>
        </p:nvSpPr>
        <p:spPr>
          <a:xfrm>
            <a:off x="115073" y="385949"/>
            <a:ext cx="6670753" cy="954107"/>
          </a:xfrm>
          <a:prstGeom prst="rect">
            <a:avLst/>
          </a:prstGeom>
          <a:solidFill>
            <a:schemeClr val="accent6">
              <a:lumMod val="40000"/>
              <a:lumOff val="60000"/>
            </a:schemeClr>
          </a:solidFill>
        </p:spPr>
        <p:txBody>
          <a:bodyPr wrap="square">
            <a:spAutoFit/>
          </a:bodyPr>
          <a:lstStyle/>
          <a:p>
            <a:r>
              <a:rPr lang="ja-JP" altLang="en-US" sz="1400" dirty="0"/>
              <a:t>　クロピラリドに対する感受性は、作物や品種により大きく異なります。堆肥中の濃度により施用可能な量が異なりますので、園芸作物を栽培する際の参考にして下さい。</a:t>
            </a:r>
            <a:endParaRPr lang="en-US" altLang="ja-JP" sz="1400" dirty="0"/>
          </a:p>
          <a:p>
            <a:r>
              <a:rPr lang="ja-JP" altLang="en-US" sz="1400" dirty="0">
                <a:effectLst/>
                <a:latin typeface="+mn-ea"/>
                <a:cs typeface="Times New Roman" panose="02020603050405020304" pitchFamily="18" charset="0"/>
              </a:rPr>
              <a:t>　また、施設での栽培に用いる際は、投入量を低減する、クロピラリド検査により被害が発生しないか確認する、</a:t>
            </a:r>
            <a:r>
              <a:rPr lang="ja-JP" altLang="en-US" sz="1400" dirty="0">
                <a:latin typeface="+mn-ea"/>
              </a:rPr>
              <a:t>土壌とよく混ぜるといった点に気を付けてください。</a:t>
            </a:r>
            <a:endParaRPr lang="en-US" altLang="ja-JP" sz="1400" dirty="0"/>
          </a:p>
        </p:txBody>
      </p:sp>
      <p:sp>
        <p:nvSpPr>
          <p:cNvPr id="59" name="テキスト ボックス 58">
            <a:extLst>
              <a:ext uri="{FF2B5EF4-FFF2-40B4-BE49-F238E27FC236}">
                <a16:creationId xmlns:a16="http://schemas.microsoft.com/office/drawing/2014/main" id="{B3A8AC32-B596-43F9-B933-E335C9B37EED}"/>
              </a:ext>
            </a:extLst>
          </p:cNvPr>
          <p:cNvSpPr txBox="1"/>
          <p:nvPr/>
        </p:nvSpPr>
        <p:spPr>
          <a:xfrm>
            <a:off x="231635" y="5452905"/>
            <a:ext cx="7006725" cy="230832"/>
          </a:xfrm>
          <a:prstGeom prst="rect">
            <a:avLst/>
          </a:prstGeom>
          <a:noFill/>
        </p:spPr>
        <p:txBody>
          <a:bodyPr wrap="square">
            <a:spAutoFit/>
          </a:bodyPr>
          <a:lstStyle/>
          <a:p>
            <a:r>
              <a:rPr lang="ja-JP" altLang="en-US" sz="900" dirty="0"/>
              <a:t>（出典：農研機構「飼料及び堆肥に残留する除草剤（クロピラリド）の簡易判定法と被害軽減対策マニュアル（第３版） 及び同解説集））</a:t>
            </a:r>
          </a:p>
        </p:txBody>
      </p:sp>
      <p:sp>
        <p:nvSpPr>
          <p:cNvPr id="61" name="テキスト ボックス 60">
            <a:extLst>
              <a:ext uri="{FF2B5EF4-FFF2-40B4-BE49-F238E27FC236}">
                <a16:creationId xmlns:a16="http://schemas.microsoft.com/office/drawing/2014/main" id="{A264DD8C-B4B9-4F70-9D8C-72528C7368F6}"/>
              </a:ext>
            </a:extLst>
          </p:cNvPr>
          <p:cNvSpPr txBox="1"/>
          <p:nvPr/>
        </p:nvSpPr>
        <p:spPr>
          <a:xfrm>
            <a:off x="256437" y="5060454"/>
            <a:ext cx="6596271" cy="369332"/>
          </a:xfrm>
          <a:prstGeom prst="rect">
            <a:avLst/>
          </a:prstGeom>
          <a:noFill/>
        </p:spPr>
        <p:txBody>
          <a:bodyPr wrap="square">
            <a:spAutoFit/>
          </a:bodyPr>
          <a:lstStyle/>
          <a:p>
            <a:r>
              <a:rPr lang="en-US" altLang="ja-JP" sz="900" dirty="0">
                <a:effectLst/>
                <a:latin typeface="+mn-ea"/>
                <a:cs typeface="Times New Roman" panose="02020603050405020304" pitchFamily="18" charset="0"/>
              </a:rPr>
              <a:t>※ </a:t>
            </a:r>
            <a:r>
              <a:rPr lang="ja-JP" altLang="ja-JP" sz="900" dirty="0">
                <a:effectLst/>
                <a:latin typeface="+mn-ea"/>
                <a:cs typeface="Times New Roman" panose="02020603050405020304" pitchFamily="18" charset="0"/>
              </a:rPr>
              <a:t>クロピラリドに対する感受性が高い作物（ナス科、キク科、マメ科</a:t>
            </a:r>
            <a:r>
              <a:rPr lang="ja-JP" altLang="en-US" sz="900" dirty="0">
                <a:effectLst/>
                <a:latin typeface="+mn-ea"/>
                <a:cs typeface="Times New Roman" panose="02020603050405020304" pitchFamily="18" charset="0"/>
              </a:rPr>
              <a:t>等）をポットにより育苗する場合は、生育障害が発生する リスク</a:t>
            </a:r>
            <a:endParaRPr lang="en-US" altLang="ja-JP" sz="900" dirty="0">
              <a:effectLst/>
              <a:latin typeface="+mn-ea"/>
              <a:cs typeface="Times New Roman" panose="02020603050405020304" pitchFamily="18" charset="0"/>
            </a:endParaRPr>
          </a:p>
          <a:p>
            <a:r>
              <a:rPr lang="ja-JP" altLang="en-US" sz="900" dirty="0">
                <a:effectLst/>
                <a:latin typeface="+mn-ea"/>
                <a:cs typeface="Times New Roman" panose="02020603050405020304" pitchFamily="18" charset="0"/>
              </a:rPr>
              <a:t>　　が高いため、家畜ふん堆肥の利用は控えて下さい。</a:t>
            </a:r>
            <a:endParaRPr lang="en-US" altLang="ja-JP" sz="900" dirty="0">
              <a:effectLst/>
              <a:latin typeface="+mn-ea"/>
              <a:cs typeface="Times New Roman" panose="02020603050405020304" pitchFamily="18" charset="0"/>
            </a:endParaRPr>
          </a:p>
        </p:txBody>
      </p:sp>
      <p:graphicFrame>
        <p:nvGraphicFramePr>
          <p:cNvPr id="26" name="表 25">
            <a:extLst>
              <a:ext uri="{FF2B5EF4-FFF2-40B4-BE49-F238E27FC236}">
                <a16:creationId xmlns:a16="http://schemas.microsoft.com/office/drawing/2014/main" id="{A7487947-A369-4B21-AB1B-8EBC9F08FC28}"/>
              </a:ext>
            </a:extLst>
          </p:cNvPr>
          <p:cNvGraphicFramePr>
            <a:graphicFrameLocks noGrp="1"/>
          </p:cNvGraphicFramePr>
          <p:nvPr>
            <p:extLst>
              <p:ext uri="{D42A27DB-BD31-4B8C-83A1-F6EECF244321}">
                <p14:modId xmlns:p14="http://schemas.microsoft.com/office/powerpoint/2010/main" val="737769037"/>
              </p:ext>
            </p:extLst>
          </p:nvPr>
        </p:nvGraphicFramePr>
        <p:xfrm>
          <a:off x="252493" y="1782318"/>
          <a:ext cx="6468431" cy="1250840"/>
        </p:xfrm>
        <a:graphic>
          <a:graphicData uri="http://schemas.openxmlformats.org/drawingml/2006/table">
            <a:tbl>
              <a:tblPr/>
              <a:tblGrid>
                <a:gridCol w="1095994">
                  <a:extLst>
                    <a:ext uri="{9D8B030D-6E8A-4147-A177-3AD203B41FA5}">
                      <a16:colId xmlns:a16="http://schemas.microsoft.com/office/drawing/2014/main" val="3745420024"/>
                    </a:ext>
                  </a:extLst>
                </a:gridCol>
                <a:gridCol w="476587">
                  <a:extLst>
                    <a:ext uri="{9D8B030D-6E8A-4147-A177-3AD203B41FA5}">
                      <a16:colId xmlns:a16="http://schemas.microsoft.com/office/drawing/2014/main" val="1557473432"/>
                    </a:ext>
                  </a:extLst>
                </a:gridCol>
                <a:gridCol w="476587">
                  <a:extLst>
                    <a:ext uri="{9D8B030D-6E8A-4147-A177-3AD203B41FA5}">
                      <a16:colId xmlns:a16="http://schemas.microsoft.com/office/drawing/2014/main" val="4050818841"/>
                    </a:ext>
                  </a:extLst>
                </a:gridCol>
                <a:gridCol w="476587">
                  <a:extLst>
                    <a:ext uri="{9D8B030D-6E8A-4147-A177-3AD203B41FA5}">
                      <a16:colId xmlns:a16="http://schemas.microsoft.com/office/drawing/2014/main" val="3292512624"/>
                    </a:ext>
                  </a:extLst>
                </a:gridCol>
                <a:gridCol w="476587">
                  <a:extLst>
                    <a:ext uri="{9D8B030D-6E8A-4147-A177-3AD203B41FA5}">
                      <a16:colId xmlns:a16="http://schemas.microsoft.com/office/drawing/2014/main" val="206849068"/>
                    </a:ext>
                  </a:extLst>
                </a:gridCol>
                <a:gridCol w="476587">
                  <a:extLst>
                    <a:ext uri="{9D8B030D-6E8A-4147-A177-3AD203B41FA5}">
                      <a16:colId xmlns:a16="http://schemas.microsoft.com/office/drawing/2014/main" val="2777442742"/>
                    </a:ext>
                  </a:extLst>
                </a:gridCol>
                <a:gridCol w="476587">
                  <a:extLst>
                    <a:ext uri="{9D8B030D-6E8A-4147-A177-3AD203B41FA5}">
                      <a16:colId xmlns:a16="http://schemas.microsoft.com/office/drawing/2014/main" val="1824285469"/>
                    </a:ext>
                  </a:extLst>
                </a:gridCol>
                <a:gridCol w="476587">
                  <a:extLst>
                    <a:ext uri="{9D8B030D-6E8A-4147-A177-3AD203B41FA5}">
                      <a16:colId xmlns:a16="http://schemas.microsoft.com/office/drawing/2014/main" val="1216158997"/>
                    </a:ext>
                  </a:extLst>
                </a:gridCol>
                <a:gridCol w="476587">
                  <a:extLst>
                    <a:ext uri="{9D8B030D-6E8A-4147-A177-3AD203B41FA5}">
                      <a16:colId xmlns:a16="http://schemas.microsoft.com/office/drawing/2014/main" val="2213390585"/>
                    </a:ext>
                  </a:extLst>
                </a:gridCol>
                <a:gridCol w="476587">
                  <a:extLst>
                    <a:ext uri="{9D8B030D-6E8A-4147-A177-3AD203B41FA5}">
                      <a16:colId xmlns:a16="http://schemas.microsoft.com/office/drawing/2014/main" val="982383609"/>
                    </a:ext>
                  </a:extLst>
                </a:gridCol>
                <a:gridCol w="476587">
                  <a:extLst>
                    <a:ext uri="{9D8B030D-6E8A-4147-A177-3AD203B41FA5}">
                      <a16:colId xmlns:a16="http://schemas.microsoft.com/office/drawing/2014/main" val="2356141019"/>
                    </a:ext>
                  </a:extLst>
                </a:gridCol>
                <a:gridCol w="606567">
                  <a:extLst>
                    <a:ext uri="{9D8B030D-6E8A-4147-A177-3AD203B41FA5}">
                      <a16:colId xmlns:a16="http://schemas.microsoft.com/office/drawing/2014/main" val="1789119954"/>
                    </a:ext>
                  </a:extLst>
                </a:gridCol>
              </a:tblGrid>
              <a:tr h="432401">
                <a:tc>
                  <a:txBody>
                    <a:bodyPr/>
                    <a:lstStyle/>
                    <a:p>
                      <a:endParaRPr kumimoji="1" lang="ja-JP" alt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（参考）</a:t>
                      </a: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不明</a:t>
                      </a:r>
                      <a:r>
                        <a:rPr lang="en-US" altLang="ja-JP" sz="10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rPr>
                        <a:t>１</a:t>
                      </a:r>
                    </a:p>
                  </a:txBody>
                  <a:tcPr marL="6360" marR="6360" marT="636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FF4"/>
                    </a:solidFill>
                  </a:tcPr>
                </a:tc>
                <a:extLst>
                  <a:ext uri="{0D108BD9-81ED-4DB2-BD59-A6C34878D82A}">
                    <a16:rowId xmlns:a16="http://schemas.microsoft.com/office/drawing/2014/main" val="213761794"/>
                  </a:ext>
                </a:extLst>
              </a:tr>
              <a:tr h="272813">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極弱</a:t>
                      </a:r>
                    </a:p>
                  </a:txBody>
                  <a:tcPr marL="6360" marR="6360" marT="63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p>
                    <a:p>
                      <a:pPr algn="ctr" fontAlgn="ct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600" b="0" i="0" u="none" strike="noStrike" dirty="0">
                          <a:solidFill>
                            <a:schemeClr val="tx1"/>
                          </a:solidFill>
                          <a:effectLst/>
                          <a:latin typeface="ＭＳ Ｐゴシック" panose="020B0600070205080204" pitchFamily="50" charset="-128"/>
                          <a:ea typeface="ＭＳ Ｐゴシック" panose="020B0600070205080204" pitchFamily="50" charset="-128"/>
                        </a:rPr>
                        <a:t>t/10a</a:t>
                      </a:r>
                      <a:r>
                        <a:rPr lang="ja-JP" altLang="en-US" sz="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0.48</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2921465"/>
                  </a:ext>
                </a:extLst>
              </a:tr>
              <a:tr h="272813">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弱</a:t>
                      </a:r>
                    </a:p>
                  </a:txBody>
                  <a:tcPr marL="6360" marR="6360" marT="63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r>
                        <a:rPr lang="en-US" altLang="ja-JP" sz="8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8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8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73269368"/>
                  </a:ext>
                </a:extLst>
              </a:tr>
              <a:tr h="272813">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中以上</a:t>
                      </a:r>
                    </a:p>
                  </a:txBody>
                  <a:tcPr marL="6360" marR="6360" marT="636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effectLst/>
                          <a:latin typeface="ＭＳ Ｐゴシック" panose="020B0600070205080204" pitchFamily="50" charset="-128"/>
                          <a:ea typeface="+mn-ea"/>
                        </a:rPr>
                        <a:t>（</a:t>
                      </a:r>
                      <a:r>
                        <a:rPr lang="en-US" altLang="ja-JP" sz="700" b="0" i="0" u="none" strike="noStrike" dirty="0">
                          <a:solidFill>
                            <a:schemeClr val="tx1"/>
                          </a:solidFill>
                          <a:effectLst/>
                          <a:latin typeface="ＭＳ Ｐゴシック" panose="020B0600070205080204" pitchFamily="50" charset="-128"/>
                          <a:ea typeface="+mn-ea"/>
                        </a:rPr>
                        <a:t>t/10a</a:t>
                      </a:r>
                      <a:r>
                        <a:rPr lang="ja-JP" altLang="en-US" sz="700" b="0" i="0" u="none" strike="noStrike" dirty="0">
                          <a:solidFill>
                            <a:schemeClr val="tx1"/>
                          </a:solidFill>
                          <a:effectLst/>
                          <a:latin typeface="ＭＳ Ｐゴシック" panose="020B0600070205080204" pitchFamily="50" charset="-128"/>
                          <a:ea typeface="+mn-ea"/>
                        </a:rPr>
                        <a:t>）</a:t>
                      </a:r>
                      <a:endParaRPr lang="en-US" altLang="ja-JP" sz="7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mn-ea"/>
                        </a:rPr>
                        <a:t>3</a:t>
                      </a:r>
                      <a:r>
                        <a:rPr lang="en-US" altLang="ja-JP" sz="800" b="0" i="0" u="none" strike="noStrike" baseline="30000" dirty="0">
                          <a:solidFill>
                            <a:schemeClr val="tx1"/>
                          </a:solidFill>
                          <a:effectLst/>
                          <a:latin typeface="ＭＳ Ｐゴシック" panose="020B0600070205080204" pitchFamily="50" charset="-128"/>
                          <a:ea typeface="+mn-ea"/>
                        </a:rPr>
                        <a:t>※</a:t>
                      </a:r>
                      <a:r>
                        <a:rPr lang="ja-JP" altLang="en-US" sz="800" b="0" i="0" u="none" strike="noStrike" baseline="30000" dirty="0">
                          <a:solidFill>
                            <a:schemeClr val="tx1"/>
                          </a:solidFill>
                          <a:effectLst/>
                          <a:latin typeface="ＭＳ Ｐゴシック" panose="020B0600070205080204" pitchFamily="50" charset="-128"/>
                          <a:ea typeface="+mn-ea"/>
                        </a:rPr>
                        <a:t>２</a:t>
                      </a:r>
                      <a:endParaRPr lang="en-US" altLang="ja-JP" sz="800" b="0" i="0" u="none" strike="noStrike" baseline="30000" dirty="0">
                        <a:solidFill>
                          <a:schemeClr val="tx1"/>
                        </a:solidFill>
                        <a:effectLst/>
                        <a:latin typeface="ＭＳ Ｐゴシック" panose="020B0600070205080204" pitchFamily="50" charset="-128"/>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chemeClr val="tx1"/>
                          </a:solidFill>
                          <a:effectLst/>
                          <a:latin typeface="ＭＳ Ｐゴシック" panose="020B0600070205080204" pitchFamily="50" charset="-128"/>
                          <a:ea typeface="+mn-ea"/>
                        </a:rPr>
                        <a:t>（</a:t>
                      </a:r>
                      <a:r>
                        <a:rPr lang="en-US" altLang="ja-JP" sz="600" b="0" i="0" u="none" strike="noStrike" dirty="0">
                          <a:solidFill>
                            <a:schemeClr val="tx1"/>
                          </a:solidFill>
                          <a:effectLst/>
                          <a:latin typeface="ＭＳ Ｐゴシック" panose="020B0600070205080204" pitchFamily="50" charset="-128"/>
                          <a:ea typeface="+mn-ea"/>
                        </a:rPr>
                        <a:t>t/10a</a:t>
                      </a:r>
                      <a:r>
                        <a:rPr lang="ja-JP" altLang="en-US" sz="600" b="0" i="0" u="none" strike="noStrike" dirty="0">
                          <a:solidFill>
                            <a:schemeClr val="tx1"/>
                          </a:solidFill>
                          <a:effectLst/>
                          <a:latin typeface="ＭＳ Ｐゴシック" panose="020B0600070205080204" pitchFamily="50" charset="-128"/>
                          <a:ea typeface="+mn-ea"/>
                        </a:rPr>
                        <a:t>）</a:t>
                      </a:r>
                      <a:endParaRPr lang="en-US" altLang="ja-JP" sz="600" b="0" i="0" u="none" strike="noStrike" dirty="0">
                        <a:solidFill>
                          <a:schemeClr val="tx1"/>
                        </a:solidFill>
                        <a:effectLst/>
                        <a:latin typeface="ＭＳ Ｐゴシック" panose="020B0600070205080204" pitchFamily="50" charset="-128"/>
                        <a:ea typeface="+mn-ea"/>
                      </a:endParaRPr>
                    </a:p>
                  </a:txBody>
                  <a:tcPr marL="6360" marR="6360" marT="636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3981734"/>
                  </a:ext>
                </a:extLst>
              </a:tr>
            </a:tbl>
          </a:graphicData>
        </a:graphic>
      </p:graphicFrame>
      <p:sp>
        <p:nvSpPr>
          <p:cNvPr id="27" name="テキスト ボックス 26">
            <a:extLst>
              <a:ext uri="{FF2B5EF4-FFF2-40B4-BE49-F238E27FC236}">
                <a16:creationId xmlns:a16="http://schemas.microsoft.com/office/drawing/2014/main" id="{232EFE3E-F652-4405-832F-B86BAAD9E4E7}"/>
              </a:ext>
            </a:extLst>
          </p:cNvPr>
          <p:cNvSpPr txBox="1"/>
          <p:nvPr/>
        </p:nvSpPr>
        <p:spPr>
          <a:xfrm>
            <a:off x="223465" y="1901343"/>
            <a:ext cx="920309" cy="338554"/>
          </a:xfrm>
          <a:prstGeom prst="rect">
            <a:avLst/>
          </a:prstGeom>
          <a:noFill/>
        </p:spPr>
        <p:txBody>
          <a:bodyPr wrap="square" rtlCol="0">
            <a:spAutoFit/>
          </a:bodyPr>
          <a:lstStyle/>
          <a:p>
            <a:r>
              <a:rPr kumimoji="1" lang="ja-JP" altLang="en-US" sz="800" dirty="0"/>
              <a:t>作物の</a:t>
            </a:r>
            <a:endParaRPr kumimoji="1" lang="en-US" altLang="ja-JP" sz="800" dirty="0"/>
          </a:p>
          <a:p>
            <a:r>
              <a:rPr kumimoji="1" lang="ja-JP" altLang="en-US" sz="800" dirty="0"/>
              <a:t>クロピラリド耐性</a:t>
            </a:r>
          </a:p>
        </p:txBody>
      </p:sp>
      <p:sp>
        <p:nvSpPr>
          <p:cNvPr id="29" name="テキスト ボックス 28">
            <a:extLst>
              <a:ext uri="{FF2B5EF4-FFF2-40B4-BE49-F238E27FC236}">
                <a16:creationId xmlns:a16="http://schemas.microsoft.com/office/drawing/2014/main" id="{B8E4D1E8-5568-42A9-BA07-FE09C3A3C55A}"/>
              </a:ext>
            </a:extLst>
          </p:cNvPr>
          <p:cNvSpPr txBox="1"/>
          <p:nvPr/>
        </p:nvSpPr>
        <p:spPr>
          <a:xfrm>
            <a:off x="344416" y="1731402"/>
            <a:ext cx="1023346" cy="338554"/>
          </a:xfrm>
          <a:prstGeom prst="rect">
            <a:avLst/>
          </a:prstGeom>
          <a:noFill/>
        </p:spPr>
        <p:txBody>
          <a:bodyPr wrap="square" rtlCol="0">
            <a:spAutoFit/>
          </a:bodyPr>
          <a:lstStyle/>
          <a:p>
            <a:pPr algn="r"/>
            <a:r>
              <a:rPr kumimoji="1" lang="ja-JP" altLang="en-US" sz="800" dirty="0"/>
              <a:t>堆肥中クロピラリド濃度</a:t>
            </a:r>
          </a:p>
        </p:txBody>
      </p:sp>
      <p:graphicFrame>
        <p:nvGraphicFramePr>
          <p:cNvPr id="32" name="表 31">
            <a:extLst>
              <a:ext uri="{FF2B5EF4-FFF2-40B4-BE49-F238E27FC236}">
                <a16:creationId xmlns:a16="http://schemas.microsoft.com/office/drawing/2014/main" id="{0501E47D-8CFD-40B5-B943-D8171C598417}"/>
              </a:ext>
            </a:extLst>
          </p:cNvPr>
          <p:cNvGraphicFramePr>
            <a:graphicFrameLocks noGrp="1"/>
          </p:cNvGraphicFramePr>
          <p:nvPr>
            <p:extLst>
              <p:ext uri="{D42A27DB-BD31-4B8C-83A1-F6EECF244321}">
                <p14:modId xmlns:p14="http://schemas.microsoft.com/office/powerpoint/2010/main" val="926915317"/>
              </p:ext>
            </p:extLst>
          </p:nvPr>
        </p:nvGraphicFramePr>
        <p:xfrm>
          <a:off x="256437" y="4032715"/>
          <a:ext cx="6464271" cy="1005989"/>
        </p:xfrm>
        <a:graphic>
          <a:graphicData uri="http://schemas.openxmlformats.org/drawingml/2006/table">
            <a:tbl>
              <a:tblPr/>
              <a:tblGrid>
                <a:gridCol w="1063741">
                  <a:extLst>
                    <a:ext uri="{9D8B030D-6E8A-4147-A177-3AD203B41FA5}">
                      <a16:colId xmlns:a16="http://schemas.microsoft.com/office/drawing/2014/main" val="1300665156"/>
                    </a:ext>
                  </a:extLst>
                </a:gridCol>
                <a:gridCol w="540053">
                  <a:extLst>
                    <a:ext uri="{9D8B030D-6E8A-4147-A177-3AD203B41FA5}">
                      <a16:colId xmlns:a16="http://schemas.microsoft.com/office/drawing/2014/main" val="1784649754"/>
                    </a:ext>
                  </a:extLst>
                </a:gridCol>
                <a:gridCol w="540053">
                  <a:extLst>
                    <a:ext uri="{9D8B030D-6E8A-4147-A177-3AD203B41FA5}">
                      <a16:colId xmlns:a16="http://schemas.microsoft.com/office/drawing/2014/main" val="2751340588"/>
                    </a:ext>
                  </a:extLst>
                </a:gridCol>
                <a:gridCol w="540053">
                  <a:extLst>
                    <a:ext uri="{9D8B030D-6E8A-4147-A177-3AD203B41FA5}">
                      <a16:colId xmlns:a16="http://schemas.microsoft.com/office/drawing/2014/main" val="2796595672"/>
                    </a:ext>
                  </a:extLst>
                </a:gridCol>
                <a:gridCol w="540053">
                  <a:extLst>
                    <a:ext uri="{9D8B030D-6E8A-4147-A177-3AD203B41FA5}">
                      <a16:colId xmlns:a16="http://schemas.microsoft.com/office/drawing/2014/main" val="2746769615"/>
                    </a:ext>
                  </a:extLst>
                </a:gridCol>
                <a:gridCol w="540053">
                  <a:extLst>
                    <a:ext uri="{9D8B030D-6E8A-4147-A177-3AD203B41FA5}">
                      <a16:colId xmlns:a16="http://schemas.microsoft.com/office/drawing/2014/main" val="3442243078"/>
                    </a:ext>
                  </a:extLst>
                </a:gridCol>
                <a:gridCol w="540053">
                  <a:extLst>
                    <a:ext uri="{9D8B030D-6E8A-4147-A177-3AD203B41FA5}">
                      <a16:colId xmlns:a16="http://schemas.microsoft.com/office/drawing/2014/main" val="2955442650"/>
                    </a:ext>
                  </a:extLst>
                </a:gridCol>
                <a:gridCol w="540053">
                  <a:extLst>
                    <a:ext uri="{9D8B030D-6E8A-4147-A177-3AD203B41FA5}">
                      <a16:colId xmlns:a16="http://schemas.microsoft.com/office/drawing/2014/main" val="4294041550"/>
                    </a:ext>
                  </a:extLst>
                </a:gridCol>
                <a:gridCol w="540053">
                  <a:extLst>
                    <a:ext uri="{9D8B030D-6E8A-4147-A177-3AD203B41FA5}">
                      <a16:colId xmlns:a16="http://schemas.microsoft.com/office/drawing/2014/main" val="1570540554"/>
                    </a:ext>
                  </a:extLst>
                </a:gridCol>
                <a:gridCol w="540053">
                  <a:extLst>
                    <a:ext uri="{9D8B030D-6E8A-4147-A177-3AD203B41FA5}">
                      <a16:colId xmlns:a16="http://schemas.microsoft.com/office/drawing/2014/main" val="482142867"/>
                    </a:ext>
                  </a:extLst>
                </a:gridCol>
                <a:gridCol w="540053">
                  <a:extLst>
                    <a:ext uri="{9D8B030D-6E8A-4147-A177-3AD203B41FA5}">
                      <a16:colId xmlns:a16="http://schemas.microsoft.com/office/drawing/2014/main" val="1963512766"/>
                    </a:ext>
                  </a:extLst>
                </a:gridCol>
              </a:tblGrid>
              <a:tr h="406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0" i="0" u="none" strike="noStrike" dirty="0">
                        <a:solidFill>
                          <a:schemeClr val="tx1"/>
                        </a:solidFill>
                        <a:effectLst/>
                        <a:latin typeface="ＭＳ Ｐゴシック" panose="020B0600070205080204" pitchFamily="50" charset="-128"/>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p>
                      <a:pPr algn="ctr" fontAlgn="ctr"/>
                      <a:r>
                        <a:rPr kumimoji="1" lang="ja-JP" altLang="en-US" sz="600" dirty="0">
                          <a:solidFill>
                            <a:schemeClr val="tx1"/>
                          </a:solidFill>
                        </a:rPr>
                        <a:t>（</a:t>
                      </a:r>
                      <a:r>
                        <a:rPr kumimoji="1" lang="en-US" altLang="ja-JP" sz="600" dirty="0">
                          <a:solidFill>
                            <a:schemeClr val="tx1"/>
                          </a:solidFill>
                        </a:rPr>
                        <a:t>µg/kg-DW</a:t>
                      </a:r>
                      <a:r>
                        <a:rPr kumimoji="1" lang="ja-JP" altLang="en-US" sz="600" dirty="0">
                          <a:solidFill>
                            <a:schemeClr val="tx1"/>
                          </a:solidFill>
                        </a:rPr>
                        <a:t>）</a:t>
                      </a: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60" marR="6360" marT="636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FF4"/>
                    </a:solidFill>
                  </a:tcPr>
                </a:tc>
                <a:extLst>
                  <a:ext uri="{0D108BD9-81ED-4DB2-BD59-A6C34878D82A}">
                    <a16:rowId xmlns:a16="http://schemas.microsoft.com/office/drawing/2014/main" val="1840303563"/>
                  </a:ext>
                </a:extLst>
              </a:tr>
              <a:tr h="199767">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極弱</a:t>
                      </a:r>
                    </a:p>
                  </a:txBody>
                  <a:tcPr marL="7472" marR="7472" marT="747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r>
                        <a:rPr lang="en-US" altLang="ja-JP" sz="10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a:t>
                      </a:r>
                    </a:p>
                  </a:txBody>
                  <a:tcPr marL="7472" marR="7472" marT="7472"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431513"/>
                  </a:ext>
                </a:extLst>
              </a:tr>
              <a:tr h="199767">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弱</a:t>
                      </a:r>
                    </a:p>
                  </a:txBody>
                  <a:tcPr marL="7472" marR="7472" marT="747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13.5</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7.6</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0262011"/>
                  </a:ext>
                </a:extLst>
              </a:tr>
              <a:tr h="199767">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中以上</a:t>
                      </a:r>
                    </a:p>
                  </a:txBody>
                  <a:tcPr marL="7472" marR="7472" marT="747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52.4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34.8</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24.1</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14.8</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10.7</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8.4</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7.6</a:t>
                      </a:r>
                      <a:r>
                        <a:rPr lang="en-US" altLang="ja-JP" sz="1000" b="0" i="0" u="none" strike="noStrike" baseline="-25000" dirty="0">
                          <a:solidFill>
                            <a:srgbClr val="000000"/>
                          </a:solidFill>
                          <a:effectLst/>
                          <a:latin typeface="ＭＳ Ｐゴシック" panose="020B0600070205080204" pitchFamily="50" charset="-128"/>
                          <a:ea typeface="+mn-ea"/>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472" marR="7472" marT="7472"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96388585"/>
                  </a:ext>
                </a:extLst>
              </a:tr>
            </a:tbl>
          </a:graphicData>
        </a:graphic>
      </p:graphicFrame>
      <p:sp>
        <p:nvSpPr>
          <p:cNvPr id="42" name="テキスト ボックス 41">
            <a:extLst>
              <a:ext uri="{FF2B5EF4-FFF2-40B4-BE49-F238E27FC236}">
                <a16:creationId xmlns:a16="http://schemas.microsoft.com/office/drawing/2014/main" id="{E889F24D-8DF5-4847-BE52-91EBC2867E91}"/>
              </a:ext>
            </a:extLst>
          </p:cNvPr>
          <p:cNvSpPr txBox="1"/>
          <p:nvPr/>
        </p:nvSpPr>
        <p:spPr>
          <a:xfrm>
            <a:off x="256437" y="3037496"/>
            <a:ext cx="6529389" cy="507831"/>
          </a:xfrm>
          <a:prstGeom prst="rect">
            <a:avLst/>
          </a:prstGeom>
          <a:noFill/>
        </p:spPr>
        <p:txBody>
          <a:bodyPr wrap="square" rtlCol="0">
            <a:spAutoFit/>
          </a:bodyPr>
          <a:lstStyle/>
          <a:p>
            <a:r>
              <a:rPr kumimoji="1" lang="en-US" altLang="ja-JP" sz="900" dirty="0">
                <a:latin typeface="+mn-ea"/>
              </a:rPr>
              <a:t>※</a:t>
            </a:r>
            <a:r>
              <a:rPr kumimoji="1" lang="ja-JP" altLang="en-US" sz="900" dirty="0">
                <a:latin typeface="+mn-ea"/>
              </a:rPr>
              <a:t>１　クロピラリド濃度不明</a:t>
            </a:r>
            <a:r>
              <a:rPr lang="ja-JP" altLang="en-US" sz="900" dirty="0">
                <a:latin typeface="+mn-ea"/>
              </a:rPr>
              <a:t>の計算値</a:t>
            </a:r>
            <a:r>
              <a:rPr kumimoji="1" lang="ja-JP" altLang="en-US" sz="900" dirty="0">
                <a:latin typeface="+mn-ea"/>
              </a:rPr>
              <a:t>は、全国堆肥中クロピラリド濃度分布を基に推定した施用量の目安です。クロピラリド</a:t>
            </a:r>
            <a:r>
              <a:rPr lang="ja-JP" altLang="en-US" sz="900" dirty="0">
                <a:effectLst/>
                <a:latin typeface="+mn-ea"/>
                <a:cs typeface="Times New Roman" panose="02020603050405020304" pitchFamily="18" charset="0"/>
              </a:rPr>
              <a:t>耐性が</a:t>
            </a:r>
            <a:endParaRPr lang="en-US" altLang="ja-JP" sz="900" dirty="0">
              <a:effectLst/>
              <a:latin typeface="+mn-ea"/>
              <a:cs typeface="Times New Roman" panose="02020603050405020304" pitchFamily="18" charset="0"/>
            </a:endParaRPr>
          </a:p>
          <a:p>
            <a:r>
              <a:rPr lang="ja-JP" altLang="en-US" sz="900" dirty="0">
                <a:effectLst/>
                <a:latin typeface="+mn-ea"/>
                <a:cs typeface="Times New Roman" panose="02020603050405020304" pitchFamily="18" charset="0"/>
              </a:rPr>
              <a:t>　　　 極弱や弱の作物では、施用前に生物検定や残留分析を行い、生育障害が発生しないことを確認してから施用してください</a:t>
            </a:r>
            <a:r>
              <a:rPr kumimoji="1" lang="ja-JP" altLang="en-US" sz="900" dirty="0">
                <a:latin typeface="+mn-ea"/>
              </a:rPr>
              <a:t>。</a:t>
            </a:r>
            <a:endParaRPr kumimoji="1" lang="en-US" altLang="ja-JP" sz="900" dirty="0">
              <a:latin typeface="+mn-ea"/>
            </a:endParaRPr>
          </a:p>
          <a:p>
            <a:r>
              <a:rPr lang="en-US" altLang="ja-JP" sz="900" dirty="0">
                <a:latin typeface="+mn-ea"/>
              </a:rPr>
              <a:t>※</a:t>
            </a:r>
            <a:r>
              <a:rPr lang="ja-JP" altLang="en-US" sz="900" dirty="0">
                <a:latin typeface="+mn-ea"/>
              </a:rPr>
              <a:t>２　</a:t>
            </a:r>
            <a:r>
              <a:rPr kumimoji="1" lang="ja-JP" altLang="en-US" sz="900" dirty="0">
                <a:latin typeface="+mn-ea"/>
              </a:rPr>
              <a:t>計算上は</a:t>
            </a:r>
            <a:r>
              <a:rPr kumimoji="1" lang="en-US" altLang="ja-JP" sz="900" dirty="0">
                <a:latin typeface="+mn-ea"/>
              </a:rPr>
              <a:t>3t/10a</a:t>
            </a:r>
            <a:r>
              <a:rPr kumimoji="1" lang="ja-JP" altLang="en-US" sz="900" dirty="0">
                <a:latin typeface="+mn-ea"/>
              </a:rPr>
              <a:t>を上回りますが、都道府県の施肥基準の順守のため、ここでは</a:t>
            </a:r>
            <a:r>
              <a:rPr kumimoji="1" lang="en-US" altLang="ja-JP" sz="900" dirty="0">
                <a:latin typeface="+mn-ea"/>
              </a:rPr>
              <a:t>3t/10a</a:t>
            </a:r>
            <a:r>
              <a:rPr kumimoji="1" lang="ja-JP" altLang="en-US" sz="900" dirty="0">
                <a:latin typeface="+mn-ea"/>
              </a:rPr>
              <a:t>を上限にしています。</a:t>
            </a:r>
          </a:p>
        </p:txBody>
      </p:sp>
      <p:sp>
        <p:nvSpPr>
          <p:cNvPr id="36" name="テキスト ボックス 35">
            <a:extLst>
              <a:ext uri="{FF2B5EF4-FFF2-40B4-BE49-F238E27FC236}">
                <a16:creationId xmlns:a16="http://schemas.microsoft.com/office/drawing/2014/main" id="{AD4AF1E6-54AB-4DDB-8C63-FD2AF864923F}"/>
              </a:ext>
            </a:extLst>
          </p:cNvPr>
          <p:cNvSpPr txBox="1"/>
          <p:nvPr/>
        </p:nvSpPr>
        <p:spPr>
          <a:xfrm>
            <a:off x="2007997" y="8314707"/>
            <a:ext cx="2152246" cy="369331"/>
          </a:xfrm>
          <a:prstGeom prst="rect">
            <a:avLst/>
          </a:prstGeom>
          <a:noFill/>
          <a:ln>
            <a:noFill/>
          </a:ln>
        </p:spPr>
        <p:txBody>
          <a:bodyPr wrap="square" rtlCol="0">
            <a:spAutoFit/>
          </a:bodyPr>
          <a:lstStyle/>
          <a:p>
            <a:r>
              <a:rPr lang="ja-JP" altLang="en-US" sz="900" dirty="0">
                <a:latin typeface="ＭＳ Ｐゴシック" panose="020B0600070205080204" pitchFamily="50" charset="-128"/>
                <a:ea typeface="ＭＳ Ｐゴシック" panose="020B0600070205080204" pitchFamily="50" charset="-128"/>
              </a:rPr>
              <a:t>品目：トマト</a:t>
            </a:r>
            <a:endParaRPr lang="en-US" altLang="ja-JP" sz="900" dirty="0">
              <a:latin typeface="ＭＳ Ｐゴシック" panose="020B0600070205080204" pitchFamily="50" charset="-128"/>
              <a:ea typeface="ＭＳ Ｐゴシック" panose="020B0600070205080204" pitchFamily="50" charset="-128"/>
            </a:endParaRPr>
          </a:p>
          <a:p>
            <a:r>
              <a:rPr lang="ja-JP" altLang="en-US" sz="900" dirty="0">
                <a:latin typeface="ＭＳ Ｐゴシック" panose="020B0600070205080204" pitchFamily="50" charset="-128"/>
                <a:ea typeface="ＭＳ Ｐゴシック" panose="020B0600070205080204" pitchFamily="50" charset="-128"/>
              </a:rPr>
              <a:t>症状：葉の異常</a:t>
            </a:r>
          </a:p>
        </p:txBody>
      </p:sp>
      <p:sp>
        <p:nvSpPr>
          <p:cNvPr id="37" name="テキスト ボックス 36">
            <a:extLst>
              <a:ext uri="{FF2B5EF4-FFF2-40B4-BE49-F238E27FC236}">
                <a16:creationId xmlns:a16="http://schemas.microsoft.com/office/drawing/2014/main" id="{0705C08E-0FC6-4E28-BF20-92D9C342AEBC}"/>
              </a:ext>
            </a:extLst>
          </p:cNvPr>
          <p:cNvSpPr txBox="1"/>
          <p:nvPr/>
        </p:nvSpPr>
        <p:spPr>
          <a:xfrm>
            <a:off x="207148" y="8314707"/>
            <a:ext cx="2006349" cy="369331"/>
          </a:xfrm>
          <a:prstGeom prst="rect">
            <a:avLst/>
          </a:prstGeom>
          <a:noFill/>
          <a:ln>
            <a:noFill/>
          </a:ln>
        </p:spPr>
        <p:txBody>
          <a:bodyPr wrap="square" rtlCol="0">
            <a:spAutoFit/>
          </a:bodyPr>
          <a:lstStyle/>
          <a:p>
            <a:r>
              <a:rPr lang="ja-JP" altLang="en-US" sz="900" dirty="0">
                <a:latin typeface="ＭＳ Ｐゴシック" panose="020B0600070205080204" pitchFamily="50" charset="-128"/>
                <a:ea typeface="ＭＳ Ｐゴシック" panose="020B0600070205080204" pitchFamily="50" charset="-128"/>
              </a:rPr>
              <a:t>品目：さやえんどう</a:t>
            </a:r>
            <a:endParaRPr lang="en-US" altLang="ja-JP" sz="900" dirty="0">
              <a:latin typeface="ＭＳ Ｐゴシック" panose="020B0600070205080204" pitchFamily="50" charset="-128"/>
              <a:ea typeface="ＭＳ Ｐゴシック" panose="020B0600070205080204" pitchFamily="50" charset="-128"/>
            </a:endParaRPr>
          </a:p>
          <a:p>
            <a:r>
              <a:rPr lang="ja-JP" altLang="en-US" sz="900" dirty="0">
                <a:latin typeface="ＭＳ Ｐゴシック" panose="020B0600070205080204" pitchFamily="50" charset="-128"/>
                <a:ea typeface="ＭＳ Ｐゴシック" panose="020B0600070205080204" pitchFamily="50" charset="-128"/>
              </a:rPr>
              <a:t>症状：葉がカップ状になる</a:t>
            </a:r>
          </a:p>
        </p:txBody>
      </p:sp>
      <p:sp>
        <p:nvSpPr>
          <p:cNvPr id="38" name="テキスト ボックス 37">
            <a:extLst>
              <a:ext uri="{FF2B5EF4-FFF2-40B4-BE49-F238E27FC236}">
                <a16:creationId xmlns:a16="http://schemas.microsoft.com/office/drawing/2014/main" id="{DE3E9A62-1972-4C93-90AA-F13AACFA58E8}"/>
              </a:ext>
            </a:extLst>
          </p:cNvPr>
          <p:cNvSpPr txBox="1"/>
          <p:nvPr/>
        </p:nvSpPr>
        <p:spPr>
          <a:xfrm>
            <a:off x="3537830" y="8294829"/>
            <a:ext cx="1852045" cy="369332"/>
          </a:xfrm>
          <a:prstGeom prst="rect">
            <a:avLst/>
          </a:prstGeom>
          <a:noFill/>
          <a:ln>
            <a:noFill/>
          </a:ln>
        </p:spPr>
        <p:txBody>
          <a:bodyPr wrap="square" rtlCol="0">
            <a:spAutoFit/>
          </a:bodyPr>
          <a:lstStyle/>
          <a:p>
            <a:r>
              <a:rPr lang="ja-JP" altLang="en-US" sz="900" dirty="0">
                <a:latin typeface="ＭＳ Ｐゴシック" panose="020B0600070205080204" pitchFamily="50" charset="-128"/>
                <a:ea typeface="ＭＳ Ｐゴシック" panose="020B0600070205080204" pitchFamily="50" charset="-128"/>
              </a:rPr>
              <a:t>品目：ミニトマト</a:t>
            </a:r>
            <a:endParaRPr lang="en-US" altLang="ja-JP" sz="900" dirty="0">
              <a:latin typeface="ＭＳ Ｐゴシック" panose="020B0600070205080204" pitchFamily="50" charset="-128"/>
              <a:ea typeface="ＭＳ Ｐゴシック" panose="020B0600070205080204" pitchFamily="50" charset="-128"/>
            </a:endParaRPr>
          </a:p>
          <a:p>
            <a:r>
              <a:rPr lang="ja-JP" altLang="en-US" sz="900" dirty="0">
                <a:latin typeface="ＭＳ Ｐゴシック" panose="020B0600070205080204" pitchFamily="50" charset="-128"/>
                <a:ea typeface="ＭＳ Ｐゴシック" panose="020B0600070205080204" pitchFamily="50" charset="-128"/>
              </a:rPr>
              <a:t>症状：果実が細長く変形</a:t>
            </a:r>
          </a:p>
        </p:txBody>
      </p:sp>
      <p:sp>
        <p:nvSpPr>
          <p:cNvPr id="40" name="テキスト ボックス 39">
            <a:extLst>
              <a:ext uri="{FF2B5EF4-FFF2-40B4-BE49-F238E27FC236}">
                <a16:creationId xmlns:a16="http://schemas.microsoft.com/office/drawing/2014/main" id="{7BDB5A4E-A442-4A9D-A228-A6F22D3F3B79}"/>
              </a:ext>
            </a:extLst>
          </p:cNvPr>
          <p:cNvSpPr txBox="1"/>
          <p:nvPr/>
        </p:nvSpPr>
        <p:spPr>
          <a:xfrm>
            <a:off x="5293134" y="8338040"/>
            <a:ext cx="1550150" cy="369331"/>
          </a:xfrm>
          <a:prstGeom prst="rect">
            <a:avLst/>
          </a:prstGeom>
          <a:noFill/>
          <a:ln>
            <a:noFill/>
          </a:ln>
        </p:spPr>
        <p:txBody>
          <a:bodyPr wrap="square" rtlCol="0">
            <a:spAutoFit/>
          </a:bodyPr>
          <a:lstStyle/>
          <a:p>
            <a:r>
              <a:rPr lang="ja-JP" altLang="en-US" sz="900" dirty="0">
                <a:latin typeface="ＭＳ Ｐゴシック" panose="020B0600070205080204" pitchFamily="50" charset="-128"/>
                <a:ea typeface="ＭＳ Ｐゴシック" panose="020B0600070205080204" pitchFamily="50" charset="-128"/>
              </a:rPr>
              <a:t>品目：スイートピー</a:t>
            </a:r>
            <a:endParaRPr lang="en-US" altLang="ja-JP" sz="900" dirty="0">
              <a:latin typeface="ＭＳ Ｐゴシック" panose="020B0600070205080204" pitchFamily="50" charset="-128"/>
              <a:ea typeface="ＭＳ Ｐゴシック" panose="020B0600070205080204" pitchFamily="50" charset="-128"/>
            </a:endParaRPr>
          </a:p>
          <a:p>
            <a:r>
              <a:rPr lang="ja-JP" altLang="en-US" sz="900" dirty="0">
                <a:latin typeface="ＭＳ Ｐゴシック" panose="020B0600070205080204" pitchFamily="50" charset="-128"/>
                <a:ea typeface="ＭＳ Ｐゴシック" panose="020B0600070205080204" pitchFamily="50" charset="-128"/>
              </a:rPr>
              <a:t>症状：葉の異常</a:t>
            </a:r>
          </a:p>
        </p:txBody>
      </p:sp>
    </p:spTree>
    <p:extLst>
      <p:ext uri="{BB962C8B-B14F-4D97-AF65-F5344CB8AC3E}">
        <p14:creationId xmlns:p14="http://schemas.microsoft.com/office/powerpoint/2010/main" val="9021285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E07A6B-3BFE-4611-A532-E309764DE60D}">
  <ds:schemaRefs>
    <ds:schemaRef ds:uri="http://schemas.microsoft.com/sharepoint/v3/contenttype/forms"/>
  </ds:schemaRefs>
</ds:datastoreItem>
</file>

<file path=customXml/itemProps2.xml><?xml version="1.0" encoding="utf-8"?>
<ds:datastoreItem xmlns:ds="http://schemas.openxmlformats.org/officeDocument/2006/customXml" ds:itemID="{03B11578-37E8-4770-B17C-35BAA8A0ED9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0DCA74-DAD8-4F1F-A09C-7EB00E9B5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2235</Words>
  <Application>Microsoft Office PowerPoint</Application>
  <PresentationFormat>A4 210 x 297 mm</PresentationFormat>
  <Paragraphs>289</Paragraphs>
  <Slides>4</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ＤＦ特太ゴシック体</vt:lpstr>
      <vt:lpstr>HGPｺﾞｼｯｸM</vt:lpstr>
      <vt:lpstr>HGP教科書体</vt:lpstr>
      <vt:lpstr>HG丸ｺﾞｼｯｸM-PRO</vt:lpstr>
      <vt:lpstr>ＭＳ Ｐゴシック</vt:lpstr>
      <vt:lpstr>ＭＳ Ｐ明朝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2018-07-20T05:34:41Z</dcterms:created>
  <dcterms:modified xsi:type="dcterms:W3CDTF">2022-11-16T04:33:13Z</dcterms:modified>
</cp:coreProperties>
</file>