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9"/>
  </p:notesMasterIdLst>
  <p:sldIdLst>
    <p:sldId id="264" r:id="rId5"/>
    <p:sldId id="261" r:id="rId6"/>
    <p:sldId id="263" r:id="rId7"/>
    <p:sldId id="266" r:id="rId8"/>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433" userDrawn="1">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FF4"/>
    <a:srgbClr val="4A452A"/>
    <a:srgbClr val="EBF6F9"/>
    <a:srgbClr val="003300"/>
    <a:srgbClr val="FF6600"/>
    <a:srgbClr val="FF99CC"/>
    <a:srgbClr val="CCFF99"/>
    <a:srgbClr val="66FF66"/>
    <a:srgbClr val="00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81608" autoAdjust="0"/>
  </p:normalViewPr>
  <p:slideViewPr>
    <p:cSldViewPr snapToGrid="0">
      <p:cViewPr>
        <p:scale>
          <a:sx n="125" d="100"/>
          <a:sy n="125" d="100"/>
        </p:scale>
        <p:origin x="2112" y="-2731"/>
      </p:cViewPr>
      <p:guideLst>
        <p:guide orient="horz" pos="5433"/>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E4D1CF2B-CD33-43E0-81D5-F16A2E556619}" type="datetimeFigureOut">
              <a:rPr kumimoji="1" lang="ja-JP" altLang="en-US" smtClean="0"/>
              <a:t>2022/11/16</a:t>
            </a:fld>
            <a:endParaRPr kumimoji="1" lang="ja-JP" altLang="en-US"/>
          </a:p>
        </p:txBody>
      </p:sp>
      <p:sp>
        <p:nvSpPr>
          <p:cNvPr id="4" name="スライド イメージ プレースホルダー 3"/>
          <p:cNvSpPr>
            <a:spLocks noGrp="1" noRot="1" noChangeAspect="1"/>
          </p:cNvSpPr>
          <p:nvPr>
            <p:ph type="sldImg" idx="2"/>
          </p:nvPr>
        </p:nvSpPr>
        <p:spPr>
          <a:xfrm>
            <a:off x="2112963" y="744538"/>
            <a:ext cx="25812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D83FF2A9-917F-47FE-88E3-8F52701987D3}" type="slidenum">
              <a:rPr kumimoji="1" lang="ja-JP" altLang="en-US" smtClean="0"/>
              <a:t>‹#›</a:t>
            </a:fld>
            <a:endParaRPr kumimoji="1" lang="ja-JP" altLang="en-US"/>
          </a:p>
        </p:txBody>
      </p:sp>
    </p:spTree>
    <p:extLst>
      <p:ext uri="{BB962C8B-B14F-4D97-AF65-F5344CB8AC3E}">
        <p14:creationId xmlns:p14="http://schemas.microsoft.com/office/powerpoint/2010/main" val="4260556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A5328-261F-4A6A-B1D9-A72E2282E66E}" type="slidenum">
              <a:rPr kumimoji="1" lang="ja-JP" altLang="en-US" smtClean="0"/>
              <a:t>1</a:t>
            </a:fld>
            <a:endParaRPr kumimoji="1" lang="ja-JP" altLang="en-US"/>
          </a:p>
        </p:txBody>
      </p:sp>
    </p:spTree>
    <p:extLst>
      <p:ext uri="{BB962C8B-B14F-4D97-AF65-F5344CB8AC3E}">
        <p14:creationId xmlns:p14="http://schemas.microsoft.com/office/powerpoint/2010/main" val="1790859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39963" y="1241425"/>
            <a:ext cx="23177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38190B-6156-4447-90AD-E3CB6E85DD61}" type="slidenum">
              <a:rPr kumimoji="1" lang="ja-JP" altLang="en-US" smtClean="0"/>
              <a:t>3</a:t>
            </a:fld>
            <a:endParaRPr kumimoji="1" lang="ja-JP" altLang="en-US"/>
          </a:p>
        </p:txBody>
      </p:sp>
    </p:spTree>
    <p:extLst>
      <p:ext uri="{BB962C8B-B14F-4D97-AF65-F5344CB8AC3E}">
        <p14:creationId xmlns:p14="http://schemas.microsoft.com/office/powerpoint/2010/main" val="1852610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A5328-261F-4A6A-B1D9-A72E2282E66E}" type="slidenum">
              <a:rPr kumimoji="1" lang="ja-JP" altLang="en-US" smtClean="0"/>
              <a:t>4</a:t>
            </a:fld>
            <a:endParaRPr kumimoji="1" lang="ja-JP" altLang="en-US"/>
          </a:p>
        </p:txBody>
      </p:sp>
    </p:spTree>
    <p:extLst>
      <p:ext uri="{BB962C8B-B14F-4D97-AF65-F5344CB8AC3E}">
        <p14:creationId xmlns:p14="http://schemas.microsoft.com/office/powerpoint/2010/main" val="2250427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
        <p:nvSpPr>
          <p:cNvPr id="7" name="テキスト ボックス 6"/>
          <p:cNvSpPr txBox="1"/>
          <p:nvPr userDrawn="1"/>
        </p:nvSpPr>
        <p:spPr>
          <a:xfrm>
            <a:off x="0" y="1"/>
            <a:ext cx="836712" cy="461665"/>
          </a:xfrm>
          <a:prstGeom prst="rect">
            <a:avLst/>
          </a:prstGeom>
          <a:noFill/>
        </p:spPr>
        <p:txBody>
          <a:bodyPr wrap="square" rtlCol="0">
            <a:spAutoFit/>
          </a:bodyPr>
          <a:lstStyle/>
          <a:p>
            <a:r>
              <a:rPr kumimoji="1" lang="ja-JP" altLang="en-US" sz="1200" dirty="0"/>
              <a:t>機密性○情報</a:t>
            </a:r>
          </a:p>
        </p:txBody>
      </p:sp>
      <p:sp>
        <p:nvSpPr>
          <p:cNvPr id="8" name="テキスト ボックス 7"/>
          <p:cNvSpPr txBox="1"/>
          <p:nvPr userDrawn="1"/>
        </p:nvSpPr>
        <p:spPr>
          <a:xfrm>
            <a:off x="6291318" y="1"/>
            <a:ext cx="566682" cy="461665"/>
          </a:xfrm>
          <a:prstGeom prst="rect">
            <a:avLst/>
          </a:prstGeom>
          <a:noFill/>
        </p:spPr>
        <p:txBody>
          <a:bodyPr wrap="square" rtlCol="0">
            <a:spAutoFit/>
          </a:bodyPr>
          <a:lstStyle/>
          <a:p>
            <a:r>
              <a:rPr kumimoji="1" lang="ja-JP" altLang="en-US" sz="1200" dirty="0"/>
              <a:t>○○限り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8.png"/><Relationship Id="rId5" Type="http://schemas.microsoft.com/office/2007/relationships/hdphoto" Target="../media/hdphoto1.wdp"/><Relationship Id="rId10" Type="http://schemas.openxmlformats.org/officeDocument/2006/relationships/image" Target="../media/image7.jpeg"/><Relationship Id="rId4" Type="http://schemas.openxmlformats.org/officeDocument/2006/relationships/image" Target="../media/image2.jpeg"/><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3.png"/><Relationship Id="rId3" Type="http://schemas.openxmlformats.org/officeDocument/2006/relationships/image" Target="../media/image16.emf"/><Relationship Id="rId7" Type="http://schemas.openxmlformats.org/officeDocument/2006/relationships/image" Target="../media/image20.emf"/><Relationship Id="rId12" Type="http://schemas.openxmlformats.org/officeDocument/2006/relationships/image" Target="../media/image22.e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9.emf"/><Relationship Id="rId11" Type="http://schemas.openxmlformats.org/officeDocument/2006/relationships/hyperlink" Target="https://www.naro.go.jp/publicity_report/publication/pamphlet/tech-pamph/155030.html" TargetMode="External"/><Relationship Id="rId5" Type="http://schemas.openxmlformats.org/officeDocument/2006/relationships/image" Target="../media/image18.emf"/><Relationship Id="rId10" Type="http://schemas.openxmlformats.org/officeDocument/2006/relationships/hyperlink" Target="https://www.naro.go.jp/publicity_report/publication/laboratory/niaes/manual/155027.html" TargetMode="External"/><Relationship Id="rId4" Type="http://schemas.openxmlformats.org/officeDocument/2006/relationships/image" Target="../media/image17.emf"/><Relationship Id="rId9"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hyperlink" Target="https://www.maff.go.jp/j/seisan/kankyo/clopyralid/attach/pdf/clopyralid-1024-shougai.pdf"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1962" y="-22902"/>
            <a:ext cx="6901949" cy="9928902"/>
          </a:xfrm>
          <a:prstGeom prst="rect">
            <a:avLst/>
          </a:prstGeom>
          <a:solidFill>
            <a:srgbClr val="DCEF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 name="正方形/長方形 3"/>
          <p:cNvSpPr/>
          <p:nvPr/>
        </p:nvSpPr>
        <p:spPr>
          <a:xfrm>
            <a:off x="-5110" y="423090"/>
            <a:ext cx="6895098" cy="723900"/>
          </a:xfrm>
          <a:prstGeom prst="rect">
            <a:avLst/>
          </a:prstGeom>
          <a:gradFill flip="none" rotWithShape="1">
            <a:gsLst>
              <a:gs pos="0">
                <a:schemeClr val="accent6">
                  <a:lumMod val="75000"/>
                </a:schemeClr>
              </a:gs>
              <a:gs pos="40000">
                <a:srgbClr val="FFFF99"/>
              </a:gs>
              <a:gs pos="60000">
                <a:srgbClr val="FFFF99"/>
              </a:gs>
              <a:gs pos="100000">
                <a:srgbClr val="FF9900"/>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0070C0"/>
                </a:solidFill>
                <a:latin typeface="ＤＦ特太ゴシック体" panose="020B0509000000000000" pitchFamily="49" charset="-128"/>
                <a:ea typeface="ＤＦ特太ゴシック体" panose="020B0509000000000000" pitchFamily="49" charset="-128"/>
              </a:rPr>
              <a:t>輸入飼料を給与した家畜の排せつ物に由来する</a:t>
            </a:r>
            <a:endParaRPr lang="en-US" altLang="ja-JP" dirty="0">
              <a:solidFill>
                <a:srgbClr val="0070C0"/>
              </a:solidFill>
              <a:latin typeface="ＤＦ特太ゴシック体" panose="020B0509000000000000" pitchFamily="49" charset="-128"/>
              <a:ea typeface="ＤＦ特太ゴシック体" panose="020B0509000000000000" pitchFamily="49" charset="-128"/>
            </a:endParaRPr>
          </a:p>
          <a:p>
            <a:pPr algn="ctr"/>
            <a:r>
              <a:rPr lang="ja-JP" altLang="en-US" sz="2200" dirty="0">
                <a:solidFill>
                  <a:srgbClr val="0070C0"/>
                </a:solidFill>
                <a:latin typeface="ＤＦ特太ゴシック体" panose="020B0509000000000000" pitchFamily="49" charset="-128"/>
                <a:ea typeface="ＤＦ特太ゴシック体" panose="020B0509000000000000" pitchFamily="49" charset="-128"/>
              </a:rPr>
              <a:t>堆肥を販売・譲渡・施用する際にはご留意ください！</a:t>
            </a:r>
          </a:p>
        </p:txBody>
      </p:sp>
      <p:sp>
        <p:nvSpPr>
          <p:cNvPr id="10" name="テキスト ボックス 9"/>
          <p:cNvSpPr txBox="1"/>
          <p:nvPr/>
        </p:nvSpPr>
        <p:spPr>
          <a:xfrm>
            <a:off x="1137533" y="-22903"/>
            <a:ext cx="4544834" cy="400110"/>
          </a:xfrm>
          <a:prstGeom prst="rect">
            <a:avLst/>
          </a:prstGeom>
          <a:noFill/>
        </p:spPr>
        <p:txBody>
          <a:bodyPr wrap="none" rtlCol="0">
            <a:spAutoFit/>
          </a:bodyPr>
          <a:lstStyle/>
          <a:p>
            <a:r>
              <a:rPr kumimoji="1" lang="ja-JP" altLang="en-US" sz="2000" dirty="0">
                <a:latin typeface="ＤＦ特太ゴシック体" panose="020B0509000000000000" pitchFamily="49" charset="-128"/>
                <a:ea typeface="ＤＦ特太ゴシック体" panose="020B0509000000000000" pitchFamily="49" charset="-128"/>
              </a:rPr>
              <a:t>〇　</a:t>
            </a:r>
            <a:r>
              <a:rPr lang="ja-JP" altLang="en-US" sz="2000" dirty="0">
                <a:latin typeface="ＤＦ特太ゴシック体" panose="020B0509000000000000" pitchFamily="49" charset="-128"/>
                <a:ea typeface="ＤＦ特太ゴシック体" panose="020B0509000000000000" pitchFamily="49" charset="-128"/>
              </a:rPr>
              <a:t>堆肥製造・販売業者</a:t>
            </a:r>
            <a:r>
              <a:rPr kumimoji="1" lang="ja-JP" altLang="en-US" sz="2000" dirty="0">
                <a:latin typeface="ＤＦ特太ゴシック体" panose="020B0509000000000000" pitchFamily="49" charset="-128"/>
                <a:ea typeface="ＤＦ特太ゴシック体" panose="020B0509000000000000" pitchFamily="49" charset="-128"/>
              </a:rPr>
              <a:t>の皆様へ　</a:t>
            </a:r>
            <a:r>
              <a:rPr lang="ja-JP" altLang="en-US" sz="2000" dirty="0">
                <a:latin typeface="ＤＦ特太ゴシック体" panose="020B0509000000000000" pitchFamily="49" charset="-128"/>
                <a:ea typeface="ＤＦ特太ゴシック体" panose="020B0509000000000000" pitchFamily="49" charset="-128"/>
              </a:rPr>
              <a:t>〇</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53" name="テキスト ボックス 52">
            <a:extLst>
              <a:ext uri="{FF2B5EF4-FFF2-40B4-BE49-F238E27FC236}">
                <a16:creationId xmlns:a16="http://schemas.microsoft.com/office/drawing/2014/main" id="{30A0ABE1-A947-4945-B4F6-EBE505485D0C}"/>
              </a:ext>
            </a:extLst>
          </p:cNvPr>
          <p:cNvSpPr txBox="1"/>
          <p:nvPr/>
        </p:nvSpPr>
        <p:spPr>
          <a:xfrm>
            <a:off x="102827" y="1165619"/>
            <a:ext cx="6638920" cy="1200329"/>
          </a:xfrm>
          <a:prstGeom prst="rect">
            <a:avLst/>
          </a:prstGeom>
          <a:noFill/>
        </p:spPr>
        <p:txBody>
          <a:bodyPr wrap="square" rtlCol="0">
            <a:spAutoFit/>
          </a:bodyPr>
          <a:lstStyle/>
          <a:p>
            <a:r>
              <a:rPr kumimoji="1" lang="ja-JP" altLang="en-US" sz="1200" dirty="0"/>
              <a:t>　</a:t>
            </a:r>
            <a:r>
              <a:rPr lang="ja-JP" altLang="en-US" dirty="0"/>
              <a:t>海外で使用された農薬の成分（クロピラリド）が含まれた輸入飼料が家畜に給与された場合、</a:t>
            </a:r>
            <a:r>
              <a:rPr lang="ja-JP" altLang="en-US" b="1" dirty="0">
                <a:solidFill>
                  <a:srgbClr val="FF0000"/>
                </a:solidFill>
              </a:rPr>
              <a:t>堆肥を通じて、トマト等のナス科、スイートピー等のマメ科、ヒマワリ等のキク科等の園芸作物の生育に障害を起こす可能性</a:t>
            </a:r>
            <a:r>
              <a:rPr kumimoji="1" lang="ja-JP" altLang="en-US" dirty="0"/>
              <a:t>があります。</a:t>
            </a:r>
          </a:p>
        </p:txBody>
      </p:sp>
      <p:pic>
        <p:nvPicPr>
          <p:cNvPr id="54" name="Picture 5">
            <a:extLst>
              <a:ext uri="{FF2B5EF4-FFF2-40B4-BE49-F238E27FC236}">
                <a16:creationId xmlns:a16="http://schemas.microsoft.com/office/drawing/2014/main" id="{8E7B4A29-1C24-43EC-A84E-6383C98AD72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8801" y="2376668"/>
            <a:ext cx="1090697" cy="10072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1240B29-F687-4F45-9708-019B960494DF}">
              <a14:hiddenLine xmlns:a14="http://schemas.microsoft.com/office/drawing/2010/main" w="9525">
                <a:solidFill>
                  <a:schemeClr val="tx1"/>
                </a:solidFill>
                <a:miter lim="800000"/>
                <a:headEnd/>
                <a:tailEnd/>
              </a14:hiddenLine>
            </a:ext>
          </a:extLst>
        </p:spPr>
      </p:pic>
      <p:sp>
        <p:nvSpPr>
          <p:cNvPr id="55" name="右矢印 52">
            <a:extLst>
              <a:ext uri="{FF2B5EF4-FFF2-40B4-BE49-F238E27FC236}">
                <a16:creationId xmlns:a16="http://schemas.microsoft.com/office/drawing/2014/main" id="{C44D45F3-0AFC-4265-8670-1A32228902B5}"/>
              </a:ext>
            </a:extLst>
          </p:cNvPr>
          <p:cNvSpPr/>
          <p:nvPr/>
        </p:nvSpPr>
        <p:spPr>
          <a:xfrm>
            <a:off x="2475841" y="2719123"/>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3">
            <a:extLst>
              <a:ext uri="{FF2B5EF4-FFF2-40B4-BE49-F238E27FC236}">
                <a16:creationId xmlns:a16="http://schemas.microsoft.com/office/drawing/2014/main" id="{6CFE74A0-2291-4194-ADE0-D6F432DD6067}"/>
              </a:ext>
            </a:extLst>
          </p:cNvPr>
          <p:cNvSpPr/>
          <p:nvPr/>
        </p:nvSpPr>
        <p:spPr>
          <a:xfrm>
            <a:off x="3796641" y="2719123"/>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右矢印 54">
            <a:extLst>
              <a:ext uri="{FF2B5EF4-FFF2-40B4-BE49-F238E27FC236}">
                <a16:creationId xmlns:a16="http://schemas.microsoft.com/office/drawing/2014/main" id="{737C9693-DB16-4D5E-A167-AC568A6270EF}"/>
              </a:ext>
            </a:extLst>
          </p:cNvPr>
          <p:cNvSpPr/>
          <p:nvPr/>
        </p:nvSpPr>
        <p:spPr>
          <a:xfrm>
            <a:off x="5219041" y="2719123"/>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2362B1D4-BCFD-4141-AB44-647FB3998F1F}"/>
              </a:ext>
            </a:extLst>
          </p:cNvPr>
          <p:cNvSpPr/>
          <p:nvPr/>
        </p:nvSpPr>
        <p:spPr>
          <a:xfrm>
            <a:off x="1422860" y="3348317"/>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日本へ輸入</a:t>
            </a:r>
          </a:p>
        </p:txBody>
      </p:sp>
      <p:sp>
        <p:nvSpPr>
          <p:cNvPr id="59" name="正方形/長方形 58">
            <a:extLst>
              <a:ext uri="{FF2B5EF4-FFF2-40B4-BE49-F238E27FC236}">
                <a16:creationId xmlns:a16="http://schemas.microsoft.com/office/drawing/2014/main" id="{DD89A9CC-6F70-4B41-8532-29F4647B23DF}"/>
              </a:ext>
            </a:extLst>
          </p:cNvPr>
          <p:cNvSpPr/>
          <p:nvPr/>
        </p:nvSpPr>
        <p:spPr>
          <a:xfrm>
            <a:off x="2693309" y="3348317"/>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家畜に給与</a:t>
            </a:r>
          </a:p>
        </p:txBody>
      </p:sp>
      <p:sp>
        <p:nvSpPr>
          <p:cNvPr id="60" name="正方形/長方形 59">
            <a:extLst>
              <a:ext uri="{FF2B5EF4-FFF2-40B4-BE49-F238E27FC236}">
                <a16:creationId xmlns:a16="http://schemas.microsoft.com/office/drawing/2014/main" id="{D794C3E4-8E94-4F33-9AD3-CD72B952D92B}"/>
              </a:ext>
            </a:extLst>
          </p:cNvPr>
          <p:cNvSpPr/>
          <p:nvPr/>
        </p:nvSpPr>
        <p:spPr>
          <a:xfrm>
            <a:off x="4005429" y="3348317"/>
            <a:ext cx="1152000"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n-ea"/>
              </a:rPr>
              <a:t>ふん</a:t>
            </a:r>
            <a:r>
              <a:rPr kumimoji="1" lang="ja-JP" altLang="en-US" sz="1100" b="1" dirty="0">
                <a:latin typeface="+mn-ea"/>
              </a:rPr>
              <a:t>尿を堆肥化</a:t>
            </a:r>
          </a:p>
        </p:txBody>
      </p:sp>
      <p:grpSp>
        <p:nvGrpSpPr>
          <p:cNvPr id="61" name="グループ化 60">
            <a:extLst>
              <a:ext uri="{FF2B5EF4-FFF2-40B4-BE49-F238E27FC236}">
                <a16:creationId xmlns:a16="http://schemas.microsoft.com/office/drawing/2014/main" id="{5A047CA2-AD5A-4D91-ABEB-09CD18599EB7}"/>
              </a:ext>
            </a:extLst>
          </p:cNvPr>
          <p:cNvGrpSpPr/>
          <p:nvPr/>
        </p:nvGrpSpPr>
        <p:grpSpPr>
          <a:xfrm>
            <a:off x="5296178" y="3073400"/>
            <a:ext cx="1568410" cy="740422"/>
            <a:chOff x="5296178" y="2985038"/>
            <a:chExt cx="1568410" cy="740422"/>
          </a:xfrm>
        </p:grpSpPr>
        <p:sp>
          <p:nvSpPr>
            <p:cNvPr id="62" name="爆発 2 60">
              <a:extLst>
                <a:ext uri="{FF2B5EF4-FFF2-40B4-BE49-F238E27FC236}">
                  <a16:creationId xmlns:a16="http://schemas.microsoft.com/office/drawing/2014/main" id="{6C968F21-C02F-48EF-8C8C-14701962D9E8}"/>
                </a:ext>
              </a:extLst>
            </p:cNvPr>
            <p:cNvSpPr/>
            <p:nvPr/>
          </p:nvSpPr>
          <p:spPr>
            <a:xfrm>
              <a:off x="5296178" y="2985038"/>
              <a:ext cx="1568410" cy="740422"/>
            </a:xfrm>
            <a:prstGeom prst="irregularSeal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63" name="テキスト ボックス 62">
              <a:extLst>
                <a:ext uri="{FF2B5EF4-FFF2-40B4-BE49-F238E27FC236}">
                  <a16:creationId xmlns:a16="http://schemas.microsoft.com/office/drawing/2014/main" id="{9D334552-F0C6-4C13-B68B-5A0B6A6A69B3}"/>
                </a:ext>
              </a:extLst>
            </p:cNvPr>
            <p:cNvSpPr txBox="1"/>
            <p:nvPr/>
          </p:nvSpPr>
          <p:spPr>
            <a:xfrm>
              <a:off x="5581464" y="3142824"/>
              <a:ext cx="883575" cy="438582"/>
            </a:xfrm>
            <a:prstGeom prst="rect">
              <a:avLst/>
            </a:prstGeom>
            <a:noFill/>
          </p:spPr>
          <p:txBody>
            <a:bodyPr wrap="none" rtlCol="0">
              <a:spAutoFit/>
            </a:bodyPr>
            <a:lstStyle/>
            <a:p>
              <a:pPr algn="ctr"/>
              <a:r>
                <a:rPr kumimoji="1" lang="ja-JP" altLang="en-US" sz="1200" b="1" dirty="0">
                  <a:solidFill>
                    <a:schemeClr val="bg1"/>
                  </a:solidFill>
                  <a:latin typeface="+mn-ea"/>
                </a:rPr>
                <a:t>障害発生</a:t>
              </a:r>
              <a:endParaRPr kumimoji="1" lang="en-US" altLang="ja-JP" sz="1200" b="1" dirty="0">
                <a:solidFill>
                  <a:schemeClr val="bg1"/>
                </a:solidFill>
                <a:latin typeface="+mn-ea"/>
              </a:endParaRPr>
            </a:p>
            <a:p>
              <a:pPr algn="ctr"/>
              <a:r>
                <a:rPr lang="ja-JP" altLang="en-US" sz="1000" b="1" dirty="0">
                  <a:solidFill>
                    <a:schemeClr val="bg1"/>
                  </a:solidFill>
                  <a:latin typeface="+mn-ea"/>
                </a:rPr>
                <a:t>（トマトの例）</a:t>
              </a:r>
              <a:endParaRPr kumimoji="1" lang="ja-JP" altLang="en-US" sz="1000" b="1" dirty="0">
                <a:solidFill>
                  <a:schemeClr val="bg1"/>
                </a:solidFill>
                <a:latin typeface="+mn-ea"/>
              </a:endParaRPr>
            </a:p>
          </p:txBody>
        </p:sp>
      </p:grpSp>
      <p:pic>
        <p:nvPicPr>
          <p:cNvPr id="64" name="図 63">
            <a:extLst>
              <a:ext uri="{FF2B5EF4-FFF2-40B4-BE49-F238E27FC236}">
                <a16:creationId xmlns:a16="http://schemas.microsoft.com/office/drawing/2014/main" id="{631D5F97-C874-4A8C-AD74-83C411153AFF}"/>
              </a:ext>
            </a:extLst>
          </p:cNvPr>
          <p:cNvPicPr>
            <a:picLocks noChangeAspect="1"/>
          </p:cNvPicPr>
          <p:nvPr/>
        </p:nvPicPr>
        <p:blipFill>
          <a:blip r:embed="rId4" cstate="print">
            <a:extLst>
              <a:ext uri="{BEBA8EAE-BF5A-486C-A8C5-ECC9F3942E4B}">
                <a14:imgProps xmlns:a14="http://schemas.microsoft.com/office/drawing/2010/main">
                  <a14:imgLayer r:embed="rId5">
                    <a14:imgEffect>
                      <a14:brightnessContrast bright="59000" contrast="-26000"/>
                    </a14:imgEffect>
                  </a14:imgLayer>
                </a14:imgProps>
              </a:ext>
              <a:ext uri="{28A0092B-C50C-407E-A947-70E740481C1C}">
                <a14:useLocalDpi xmlns:a14="http://schemas.microsoft.com/office/drawing/2010/main" val="0"/>
              </a:ext>
            </a:extLst>
          </a:blip>
          <a:stretch>
            <a:fillRect/>
          </a:stretch>
        </p:blipFill>
        <p:spPr>
          <a:xfrm flipH="1">
            <a:off x="4004351" y="2385012"/>
            <a:ext cx="1153078" cy="840250"/>
          </a:xfrm>
          <a:prstGeom prst="rect">
            <a:avLst/>
          </a:prstGeom>
        </p:spPr>
      </p:pic>
      <p:pic>
        <p:nvPicPr>
          <p:cNvPr id="65" name="図 64">
            <a:extLst>
              <a:ext uri="{FF2B5EF4-FFF2-40B4-BE49-F238E27FC236}">
                <a16:creationId xmlns:a16="http://schemas.microsoft.com/office/drawing/2014/main" id="{64DCA99B-BFF5-4A2C-A6C7-B234CF85050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02834" y="2360448"/>
            <a:ext cx="857510" cy="507646"/>
          </a:xfrm>
          <a:prstGeom prst="rect">
            <a:avLst/>
          </a:prstGeom>
        </p:spPr>
      </p:pic>
      <p:pic>
        <p:nvPicPr>
          <p:cNvPr id="66" name="図 65">
            <a:extLst>
              <a:ext uri="{FF2B5EF4-FFF2-40B4-BE49-F238E27FC236}">
                <a16:creationId xmlns:a16="http://schemas.microsoft.com/office/drawing/2014/main" id="{31E9EED8-FB3C-46BC-84A4-083AAB204B4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95374" y="2866091"/>
            <a:ext cx="734175" cy="466935"/>
          </a:xfrm>
          <a:prstGeom prst="rect">
            <a:avLst/>
          </a:prstGeom>
        </p:spPr>
      </p:pic>
      <p:pic>
        <p:nvPicPr>
          <p:cNvPr id="67" name="図 66">
            <a:extLst>
              <a:ext uri="{FF2B5EF4-FFF2-40B4-BE49-F238E27FC236}">
                <a16:creationId xmlns:a16="http://schemas.microsoft.com/office/drawing/2014/main" id="{38805C7D-A058-45C6-B4B0-076118BF1107}"/>
              </a:ext>
            </a:extLst>
          </p:cNvPr>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674938">
            <a:off x="661316" y="2791338"/>
            <a:ext cx="673806" cy="673806"/>
          </a:xfrm>
          <a:prstGeom prst="rect">
            <a:avLst/>
          </a:prstGeom>
        </p:spPr>
      </p:pic>
      <p:sp>
        <p:nvSpPr>
          <p:cNvPr id="68" name="右矢印 45">
            <a:extLst>
              <a:ext uri="{FF2B5EF4-FFF2-40B4-BE49-F238E27FC236}">
                <a16:creationId xmlns:a16="http://schemas.microsoft.com/office/drawing/2014/main" id="{C6E3FF7A-D17D-49C4-BADC-981AFDD22D65}"/>
              </a:ext>
            </a:extLst>
          </p:cNvPr>
          <p:cNvSpPr/>
          <p:nvPr/>
        </p:nvSpPr>
        <p:spPr>
          <a:xfrm>
            <a:off x="1205841" y="2719123"/>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9" name="図 68">
            <a:extLst>
              <a:ext uri="{FF2B5EF4-FFF2-40B4-BE49-F238E27FC236}">
                <a16:creationId xmlns:a16="http://schemas.microsoft.com/office/drawing/2014/main" id="{2B469FC6-8CC9-4D73-B411-65B927DBDB2B}"/>
              </a:ext>
            </a:extLst>
          </p:cNvPr>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9630796">
            <a:off x="126923" y="2779083"/>
            <a:ext cx="536286" cy="671196"/>
          </a:xfrm>
          <a:prstGeom prst="rect">
            <a:avLst/>
          </a:prstGeom>
        </p:spPr>
      </p:pic>
      <p:pic>
        <p:nvPicPr>
          <p:cNvPr id="70" name="Picture 2">
            <a:extLst>
              <a:ext uri="{FF2B5EF4-FFF2-40B4-BE49-F238E27FC236}">
                <a16:creationId xmlns:a16="http://schemas.microsoft.com/office/drawing/2014/main" id="{EBC6A4C0-B952-4FA6-B52E-0CD6E485FA70}"/>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20457" y="2507391"/>
            <a:ext cx="505669" cy="505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 name="正方形/長方形 70">
            <a:extLst>
              <a:ext uri="{FF2B5EF4-FFF2-40B4-BE49-F238E27FC236}">
                <a16:creationId xmlns:a16="http://schemas.microsoft.com/office/drawing/2014/main" id="{258877FA-DB3A-42FF-A6C6-E144BEA7F85B}"/>
              </a:ext>
            </a:extLst>
          </p:cNvPr>
          <p:cNvSpPr/>
          <p:nvPr/>
        </p:nvSpPr>
        <p:spPr>
          <a:xfrm>
            <a:off x="152411" y="3348317"/>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n-ea"/>
              </a:rPr>
              <a:t>外国産飼料</a:t>
            </a:r>
            <a:endParaRPr kumimoji="1" lang="ja-JP" altLang="en-US" sz="1100" b="1" dirty="0">
              <a:latin typeface="+mn-ea"/>
            </a:endParaRPr>
          </a:p>
        </p:txBody>
      </p:sp>
      <p:grpSp>
        <p:nvGrpSpPr>
          <p:cNvPr id="73" name="グループ化 72">
            <a:extLst>
              <a:ext uri="{FF2B5EF4-FFF2-40B4-BE49-F238E27FC236}">
                <a16:creationId xmlns:a16="http://schemas.microsoft.com/office/drawing/2014/main" id="{6CDA67BB-BF3B-4AC3-87ED-183C746866BB}"/>
              </a:ext>
            </a:extLst>
          </p:cNvPr>
          <p:cNvGrpSpPr/>
          <p:nvPr/>
        </p:nvGrpSpPr>
        <p:grpSpPr>
          <a:xfrm>
            <a:off x="180986" y="2364846"/>
            <a:ext cx="974683" cy="307966"/>
            <a:chOff x="180986" y="2047884"/>
            <a:chExt cx="974683" cy="307966"/>
          </a:xfrm>
        </p:grpSpPr>
        <p:sp>
          <p:nvSpPr>
            <p:cNvPr id="74" name="下矢印吹き出し 63">
              <a:extLst>
                <a:ext uri="{FF2B5EF4-FFF2-40B4-BE49-F238E27FC236}">
                  <a16:creationId xmlns:a16="http://schemas.microsoft.com/office/drawing/2014/main" id="{A0C01438-880F-4035-97C1-EF7B818323D1}"/>
                </a:ext>
              </a:extLst>
            </p:cNvPr>
            <p:cNvSpPr/>
            <p:nvPr/>
          </p:nvSpPr>
          <p:spPr>
            <a:xfrm>
              <a:off x="213132" y="2056153"/>
              <a:ext cx="891265" cy="299697"/>
            </a:xfrm>
            <a:prstGeom prst="downArrowCallout">
              <a:avLst>
                <a:gd name="adj1" fmla="val 41728"/>
                <a:gd name="adj2" fmla="val 38420"/>
                <a:gd name="adj3" fmla="val 28138"/>
                <a:gd name="adj4" fmla="val 6181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solidFill>
                  <a:schemeClr val="tx1"/>
                </a:solidFill>
              </a:endParaRPr>
            </a:p>
          </p:txBody>
        </p:sp>
        <p:sp>
          <p:nvSpPr>
            <p:cNvPr id="75" name="テキスト ボックス 74">
              <a:extLst>
                <a:ext uri="{FF2B5EF4-FFF2-40B4-BE49-F238E27FC236}">
                  <a16:creationId xmlns:a16="http://schemas.microsoft.com/office/drawing/2014/main" id="{9C76493E-08A6-4C44-B80E-62302905F878}"/>
                </a:ext>
              </a:extLst>
            </p:cNvPr>
            <p:cNvSpPr txBox="1"/>
            <p:nvPr/>
          </p:nvSpPr>
          <p:spPr>
            <a:xfrm>
              <a:off x="180986" y="2047884"/>
              <a:ext cx="974683" cy="230832"/>
            </a:xfrm>
            <a:prstGeom prst="rect">
              <a:avLst/>
            </a:prstGeom>
            <a:noFill/>
          </p:spPr>
          <p:txBody>
            <a:bodyPr wrap="square" rtlCol="0">
              <a:spAutoFit/>
            </a:bodyPr>
            <a:lstStyle/>
            <a:p>
              <a:r>
                <a:rPr kumimoji="1" lang="ja-JP" altLang="en-US" sz="900" b="1" dirty="0"/>
                <a:t>クロピラリド使用</a:t>
              </a:r>
            </a:p>
          </p:txBody>
        </p:sp>
      </p:grpSp>
      <p:pic>
        <p:nvPicPr>
          <p:cNvPr id="76" name="図 75">
            <a:extLst>
              <a:ext uri="{FF2B5EF4-FFF2-40B4-BE49-F238E27FC236}">
                <a16:creationId xmlns:a16="http://schemas.microsoft.com/office/drawing/2014/main" id="{586AA9B4-64FE-43EF-8134-624EF854522F}"/>
              </a:ext>
            </a:extLst>
          </p:cNvPr>
          <p:cNvPicPr>
            <a:picLocks noChangeAspect="1"/>
          </p:cNvPicPr>
          <p:nvPr/>
        </p:nvPicPr>
        <p:blipFill>
          <a:blip r:embed="rId11"/>
          <a:stretch>
            <a:fillRect/>
          </a:stretch>
        </p:blipFill>
        <p:spPr>
          <a:xfrm>
            <a:off x="1418941" y="2530089"/>
            <a:ext cx="969348" cy="597460"/>
          </a:xfrm>
          <a:prstGeom prst="rect">
            <a:avLst/>
          </a:prstGeom>
        </p:spPr>
      </p:pic>
      <p:grpSp>
        <p:nvGrpSpPr>
          <p:cNvPr id="77" name="グループ化 76">
            <a:extLst>
              <a:ext uri="{FF2B5EF4-FFF2-40B4-BE49-F238E27FC236}">
                <a16:creationId xmlns:a16="http://schemas.microsoft.com/office/drawing/2014/main" id="{7F4D5E16-525D-40E9-8C4A-EC48D456122A}"/>
              </a:ext>
            </a:extLst>
          </p:cNvPr>
          <p:cNvGrpSpPr/>
          <p:nvPr/>
        </p:nvGrpSpPr>
        <p:grpSpPr>
          <a:xfrm>
            <a:off x="102827" y="3799818"/>
            <a:ext cx="6638920" cy="1822461"/>
            <a:chOff x="138317" y="6979811"/>
            <a:chExt cx="6634560" cy="1822461"/>
          </a:xfrm>
        </p:grpSpPr>
        <p:sp>
          <p:nvSpPr>
            <p:cNvPr id="78" name="対角する 2 つの角を丸めた四角形 46">
              <a:extLst>
                <a:ext uri="{FF2B5EF4-FFF2-40B4-BE49-F238E27FC236}">
                  <a16:creationId xmlns:a16="http://schemas.microsoft.com/office/drawing/2014/main" id="{8D090E55-FDD2-484F-8003-84111DC3CBC4}"/>
                </a:ext>
              </a:extLst>
            </p:cNvPr>
            <p:cNvSpPr/>
            <p:nvPr/>
          </p:nvSpPr>
          <p:spPr>
            <a:xfrm>
              <a:off x="138317" y="6979811"/>
              <a:ext cx="6634560" cy="1822461"/>
            </a:xfrm>
            <a:prstGeom prst="round2DiagRect">
              <a:avLst>
                <a:gd name="adj1" fmla="val 0"/>
                <a:gd name="adj2" fmla="val 0"/>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strike="dblStrike" dirty="0">
                <a:solidFill>
                  <a:srgbClr val="0000FF"/>
                </a:solidFill>
                <a:latin typeface="HG丸ｺﾞｼｯｸM-PRO" panose="020F0600000000000000" pitchFamily="50" charset="-128"/>
                <a:ea typeface="HG丸ｺﾞｼｯｸM-PRO" panose="020F0600000000000000" pitchFamily="50" charset="-128"/>
              </a:endParaRPr>
            </a:p>
          </p:txBody>
        </p:sp>
        <p:sp>
          <p:nvSpPr>
            <p:cNvPr id="79" name="テキスト ボックス 78">
              <a:extLst>
                <a:ext uri="{FF2B5EF4-FFF2-40B4-BE49-F238E27FC236}">
                  <a16:creationId xmlns:a16="http://schemas.microsoft.com/office/drawing/2014/main" id="{F79FB524-3862-4A48-8007-20123AF73221}"/>
                </a:ext>
              </a:extLst>
            </p:cNvPr>
            <p:cNvSpPr txBox="1"/>
            <p:nvPr/>
          </p:nvSpPr>
          <p:spPr>
            <a:xfrm>
              <a:off x="143487" y="6989871"/>
              <a:ext cx="6589395" cy="1769715"/>
            </a:xfrm>
            <a:prstGeom prst="rect">
              <a:avLst/>
            </a:prstGeom>
            <a:noFill/>
          </p:spPr>
          <p:txBody>
            <a:bodyPr wrap="square" rtlCol="0">
              <a:spAutoFit/>
            </a:bodyPr>
            <a:lstStyle/>
            <a:p>
              <a:pPr marL="88900" indent="-88900">
                <a:spcAft>
                  <a:spcPts val="300"/>
                </a:spcAft>
              </a:pPr>
              <a:r>
                <a:rPr lang="ja-JP" altLang="en-US" sz="1300" dirty="0"/>
                <a:t>①　クロピラリドは、広葉雑草（クローバーなど）を枯らす除草剤の成分で、</a:t>
              </a:r>
              <a:r>
                <a:rPr lang="ja-JP" altLang="en-US" sz="1300" u="sng" dirty="0"/>
                <a:t>我が国が粗飼料や穀類の多くを輸入している米国、豪州、カナダ等の各国で使用</a:t>
              </a:r>
              <a:r>
                <a:rPr lang="ja-JP" altLang="en-US" sz="1300" dirty="0"/>
                <a:t>されています（我が国では申請がなく農薬登録されていません）。</a:t>
              </a:r>
              <a:endParaRPr lang="en-US" altLang="ja-JP" sz="1300" dirty="0"/>
            </a:p>
            <a:p>
              <a:pPr marL="88900" indent="-88900">
                <a:spcAft>
                  <a:spcPts val="300"/>
                </a:spcAft>
              </a:pPr>
              <a:r>
                <a:rPr lang="ja-JP" altLang="en-US" sz="1300" dirty="0"/>
                <a:t>②　クロピラリドは、家畜の体内から速やかに排出され、家畜や人に対する毒性が低いため、飼料に含まれていても、</a:t>
              </a:r>
              <a:r>
                <a:rPr lang="ja-JP" altLang="en-US" sz="1300" b="1" u="sng" dirty="0">
                  <a:solidFill>
                    <a:srgbClr val="FF0000"/>
                  </a:solidFill>
                </a:rPr>
                <a:t>家畜や人の健康に影響を及ぼす心配はありません</a:t>
              </a:r>
              <a:r>
                <a:rPr lang="ja-JP" altLang="en-US" sz="1300" dirty="0"/>
                <a:t>。</a:t>
              </a:r>
              <a:endParaRPr lang="en-US" altLang="ja-JP" sz="1300" dirty="0"/>
            </a:p>
            <a:p>
              <a:pPr marL="88900" indent="-88900">
                <a:spcAft>
                  <a:spcPts val="300"/>
                </a:spcAft>
              </a:pPr>
              <a:r>
                <a:rPr lang="ja-JP" altLang="en-US" sz="1300" dirty="0"/>
                <a:t>③　クロピラリドに対する耐性は、作物や品種により大きく異なります。</a:t>
              </a:r>
              <a:r>
                <a:rPr lang="ja-JP" altLang="en-US" sz="1300" u="sng" dirty="0"/>
                <a:t>イネ科作物は耐性があるため、</a:t>
              </a:r>
              <a:r>
                <a:rPr lang="ja-JP" altLang="en-US" sz="1300" u="sng" dirty="0">
                  <a:solidFill>
                    <a:srgbClr val="0070C0"/>
                  </a:solidFill>
                </a:rPr>
                <a:t>通常の施用量では稲、麦、とうもろこしやイネ科牧草の生産に障害を引き起こす心配はありません</a:t>
              </a:r>
              <a:r>
                <a:rPr lang="ja-JP" altLang="en-US" sz="1300" dirty="0">
                  <a:solidFill>
                    <a:srgbClr val="0070C0"/>
                  </a:solidFill>
                </a:rPr>
                <a:t> </a:t>
              </a:r>
              <a:r>
                <a:rPr lang="ja-JP" altLang="en-US" sz="1300" dirty="0"/>
                <a:t>。</a:t>
              </a:r>
            </a:p>
          </p:txBody>
        </p:sp>
      </p:grpSp>
      <p:sp>
        <p:nvSpPr>
          <p:cNvPr id="39" name="テキスト ボックス 38">
            <a:extLst>
              <a:ext uri="{FF2B5EF4-FFF2-40B4-BE49-F238E27FC236}">
                <a16:creationId xmlns:a16="http://schemas.microsoft.com/office/drawing/2014/main" id="{4BB39BFB-7373-41B2-9651-8125DD6EB34D}"/>
              </a:ext>
            </a:extLst>
          </p:cNvPr>
          <p:cNvSpPr txBox="1"/>
          <p:nvPr/>
        </p:nvSpPr>
        <p:spPr>
          <a:xfrm>
            <a:off x="98555" y="6167628"/>
            <a:ext cx="6791432" cy="584775"/>
          </a:xfrm>
          <a:prstGeom prst="rect">
            <a:avLst/>
          </a:prstGeom>
          <a:noFill/>
        </p:spPr>
        <p:txBody>
          <a:bodyPr wrap="square" rtlCol="0">
            <a:spAutoFit/>
          </a:bodyPr>
          <a:lstStyle/>
          <a:p>
            <a:r>
              <a:rPr lang="ja-JP" altLang="en-US" sz="1600" dirty="0">
                <a:solidFill>
                  <a:srgbClr val="0070C0"/>
                </a:solidFill>
                <a:latin typeface="ＤＦ特太ゴシック体" panose="020B0509000000000000" pitchFamily="49" charset="-128"/>
                <a:ea typeface="ＤＦ特太ゴシック体" panose="020B0509000000000000" pitchFamily="49" charset="-128"/>
              </a:rPr>
              <a:t>①牛や馬に由来する堆肥</a:t>
            </a:r>
            <a:r>
              <a:rPr lang="en-US" altLang="ja-JP" sz="1600" baseline="30000" dirty="0">
                <a:solidFill>
                  <a:srgbClr val="0070C0"/>
                </a:solidFill>
                <a:latin typeface="ＤＦ特太ゴシック体" panose="020B0509000000000000" pitchFamily="49" charset="-128"/>
                <a:ea typeface="ＤＦ特太ゴシック体" panose="020B0509000000000000" pitchFamily="49" charset="-128"/>
              </a:rPr>
              <a:t>※</a:t>
            </a:r>
            <a:r>
              <a:rPr lang="ja-JP" altLang="en-US" sz="1600" baseline="30000" dirty="0">
                <a:solidFill>
                  <a:srgbClr val="0070C0"/>
                </a:solidFill>
                <a:latin typeface="ＤＦ特太ゴシック体" panose="020B0509000000000000" pitchFamily="49" charset="-128"/>
                <a:ea typeface="ＤＦ特太ゴシック体" panose="020B0509000000000000" pitchFamily="49" charset="-128"/>
              </a:rPr>
              <a:t>１</a:t>
            </a:r>
            <a:r>
              <a:rPr lang="ja-JP" altLang="en-US" sz="1600" dirty="0">
                <a:solidFill>
                  <a:srgbClr val="0070C0"/>
                </a:solidFill>
                <a:latin typeface="ＤＦ特太ゴシック体" panose="020B0509000000000000" pitchFamily="49" charset="-128"/>
                <a:ea typeface="ＤＦ特太ゴシック体" panose="020B0509000000000000" pitchFamily="49" charset="-128"/>
              </a:rPr>
              <a:t>を販売・譲渡する際には、情報を共有しま</a:t>
            </a:r>
            <a:endParaRPr lang="en-US" altLang="ja-JP" sz="1600" dirty="0">
              <a:solidFill>
                <a:srgbClr val="0070C0"/>
              </a:solidFill>
              <a:latin typeface="ＤＦ特太ゴシック体" panose="020B0509000000000000" pitchFamily="49" charset="-128"/>
              <a:ea typeface="ＤＦ特太ゴシック体" panose="020B0509000000000000" pitchFamily="49" charset="-128"/>
            </a:endParaRPr>
          </a:p>
          <a:p>
            <a:r>
              <a:rPr lang="ja-JP" altLang="en-US" sz="1600" dirty="0">
                <a:solidFill>
                  <a:srgbClr val="0070C0"/>
                </a:solidFill>
                <a:latin typeface="ＤＦ特太ゴシック体" panose="020B0509000000000000" pitchFamily="49" charset="-128"/>
                <a:ea typeface="ＤＦ特太ゴシック体" panose="020B0509000000000000" pitchFamily="49" charset="-128"/>
              </a:rPr>
              <a:t>　しょう。</a:t>
            </a:r>
          </a:p>
        </p:txBody>
      </p:sp>
      <p:sp>
        <p:nvSpPr>
          <p:cNvPr id="40" name="テキスト ボックス 39">
            <a:extLst>
              <a:ext uri="{FF2B5EF4-FFF2-40B4-BE49-F238E27FC236}">
                <a16:creationId xmlns:a16="http://schemas.microsoft.com/office/drawing/2014/main" id="{C474BD5B-FF6B-472C-AFF9-C5DAE121AD64}"/>
              </a:ext>
            </a:extLst>
          </p:cNvPr>
          <p:cNvSpPr txBox="1"/>
          <p:nvPr/>
        </p:nvSpPr>
        <p:spPr>
          <a:xfrm>
            <a:off x="258413" y="6679052"/>
            <a:ext cx="6534207" cy="1315745"/>
          </a:xfrm>
          <a:prstGeom prst="rect">
            <a:avLst/>
          </a:prstGeom>
          <a:noFill/>
        </p:spPr>
        <p:txBody>
          <a:bodyPr wrap="square" rtlCol="0">
            <a:spAutoFit/>
          </a:bodyPr>
          <a:lstStyle/>
          <a:p>
            <a:r>
              <a:rPr kumimoji="1" lang="ja-JP" altLang="en-US" sz="1400" u="sng" dirty="0">
                <a:latin typeface="+mn-ea"/>
              </a:rPr>
              <a:t>牛又は馬に由来する堆肥を、</a:t>
            </a:r>
            <a:r>
              <a:rPr lang="ja-JP" altLang="en-US" sz="1400" u="sng" dirty="0">
                <a:latin typeface="+mn-ea"/>
              </a:rPr>
              <a:t>耕種</a:t>
            </a:r>
            <a:r>
              <a:rPr kumimoji="1" lang="ja-JP" altLang="en-US" sz="1400" u="sng" dirty="0">
                <a:latin typeface="+mn-ea"/>
              </a:rPr>
              <a:t>農家や販売業者に販売・譲渡</a:t>
            </a:r>
            <a:r>
              <a:rPr kumimoji="1" lang="ja-JP" altLang="en-US" sz="1400" dirty="0">
                <a:latin typeface="+mn-ea"/>
              </a:rPr>
              <a:t>する際には、</a:t>
            </a:r>
            <a:r>
              <a:rPr kumimoji="1" lang="ja-JP" altLang="en-US" sz="1400" b="1" u="sng" dirty="0">
                <a:solidFill>
                  <a:srgbClr val="FF0000"/>
                </a:solidFill>
                <a:latin typeface="+mn-ea"/>
              </a:rPr>
              <a:t>「</a:t>
            </a:r>
            <a:r>
              <a:rPr lang="ja-JP" altLang="en-US" sz="1400" b="1" u="sng" dirty="0">
                <a:solidFill>
                  <a:srgbClr val="FF0000"/>
                </a:solidFill>
                <a:latin typeface="+mn-ea"/>
              </a:rPr>
              <a:t>牛又は馬に由来する</a:t>
            </a:r>
            <a:r>
              <a:rPr kumimoji="1" lang="ja-JP" altLang="en-US" sz="1400" b="1" u="sng" dirty="0">
                <a:solidFill>
                  <a:srgbClr val="FF0000"/>
                </a:solidFill>
                <a:latin typeface="+mn-ea"/>
              </a:rPr>
              <a:t>堆肥には、クロ</a:t>
            </a:r>
            <a:r>
              <a:rPr lang="ja-JP" altLang="en-US" sz="1400" b="1" u="sng" dirty="0">
                <a:solidFill>
                  <a:srgbClr val="FF0000"/>
                </a:solidFill>
                <a:latin typeface="+mn-ea"/>
              </a:rPr>
              <a:t>ピラリドが含まれている可能性があるため、施用に当たっては作物の種類や施用量等に留意する必要がある</a:t>
            </a:r>
            <a:r>
              <a:rPr kumimoji="1" lang="ja-JP" altLang="en-US" sz="1400" b="1" u="sng" dirty="0">
                <a:solidFill>
                  <a:srgbClr val="FF0000"/>
                </a:solidFill>
                <a:latin typeface="+mn-ea"/>
              </a:rPr>
              <a:t>」旨の情報を共有</a:t>
            </a:r>
            <a:r>
              <a:rPr kumimoji="1" lang="ja-JP" altLang="en-US" sz="1400" dirty="0">
                <a:latin typeface="+mn-ea"/>
              </a:rPr>
              <a:t>しましょう。</a:t>
            </a:r>
            <a:endParaRPr kumimoji="1" lang="en-US" altLang="ja-JP" sz="1400" dirty="0">
              <a:latin typeface="+mn-ea"/>
            </a:endParaRPr>
          </a:p>
          <a:p>
            <a:pPr lvl="0"/>
            <a:endParaRPr lang="en-US" altLang="ja-JP" sz="600" dirty="0">
              <a:solidFill>
                <a:srgbClr val="EEECE1">
                  <a:lumMod val="25000"/>
                </a:srgbClr>
              </a:solidFill>
              <a:latin typeface="+mn-ea"/>
            </a:endParaRPr>
          </a:p>
          <a:p>
            <a:pPr marL="92075" indent="-92075"/>
            <a:r>
              <a:rPr lang="en-US" altLang="ja-JP" sz="1050" dirty="0">
                <a:latin typeface="+mn-ea"/>
              </a:rPr>
              <a:t>※</a:t>
            </a:r>
            <a:r>
              <a:rPr lang="ja-JP" altLang="en-US" sz="1050" dirty="0">
                <a:latin typeface="+mn-ea"/>
              </a:rPr>
              <a:t>１　豚ぷん堆肥や鶏ふん堆肥もクロピラリドを含有することが判明しています。施用量が少ないことから生育障害　</a:t>
            </a:r>
            <a:endParaRPr lang="en-US" altLang="ja-JP" sz="1050" dirty="0">
              <a:latin typeface="+mn-ea"/>
            </a:endParaRPr>
          </a:p>
          <a:p>
            <a:pPr marL="92075" indent="-92075"/>
            <a:r>
              <a:rPr lang="ja-JP" altLang="en-US" sz="1050" dirty="0">
                <a:latin typeface="+mn-ea"/>
              </a:rPr>
              <a:t>　　が発生する可能性は低いと考えられますが、念のために適正施用量の遵守や土壌との混和をしっかり行う等の</a:t>
            </a:r>
            <a:endParaRPr lang="en-US" altLang="ja-JP" sz="1050" dirty="0">
              <a:latin typeface="+mn-ea"/>
            </a:endParaRPr>
          </a:p>
          <a:p>
            <a:pPr marL="92075" indent="-92075"/>
            <a:r>
              <a:rPr lang="ja-JP" altLang="en-US" sz="1050" dirty="0">
                <a:latin typeface="+mn-ea"/>
              </a:rPr>
              <a:t>　　対策を取ることが必要です。</a:t>
            </a:r>
            <a:endParaRPr lang="en-US" altLang="ja-JP" sz="1050" dirty="0">
              <a:latin typeface="+mn-ea"/>
            </a:endParaRPr>
          </a:p>
        </p:txBody>
      </p:sp>
      <p:sp>
        <p:nvSpPr>
          <p:cNvPr id="41" name="テキスト ボックス 40">
            <a:extLst>
              <a:ext uri="{FF2B5EF4-FFF2-40B4-BE49-F238E27FC236}">
                <a16:creationId xmlns:a16="http://schemas.microsoft.com/office/drawing/2014/main" id="{BEDB4D69-A5C5-43F7-A3D3-D2F32B1FD54B}"/>
              </a:ext>
            </a:extLst>
          </p:cNvPr>
          <p:cNvSpPr txBox="1"/>
          <p:nvPr/>
        </p:nvSpPr>
        <p:spPr>
          <a:xfrm>
            <a:off x="106692" y="8238453"/>
            <a:ext cx="6587750" cy="830997"/>
          </a:xfrm>
          <a:prstGeom prst="rect">
            <a:avLst/>
          </a:prstGeom>
          <a:noFill/>
        </p:spPr>
        <p:txBody>
          <a:bodyPr wrap="square" rtlCol="0">
            <a:spAutoFit/>
          </a:bodyPr>
          <a:lstStyle/>
          <a:p>
            <a:pPr marL="176213" indent="-176213"/>
            <a:r>
              <a:rPr lang="ja-JP" altLang="en-US" sz="1600" dirty="0">
                <a:solidFill>
                  <a:srgbClr val="0070C0"/>
                </a:solidFill>
                <a:latin typeface="ＤＦ特太ゴシック体" panose="020B0509000000000000" pitchFamily="49" charset="-128"/>
                <a:ea typeface="ＤＦ特太ゴシック体" panose="020B0509000000000000" pitchFamily="49" charset="-128"/>
              </a:rPr>
              <a:t>②クロピラリド検査</a:t>
            </a:r>
            <a:r>
              <a:rPr lang="en-US" altLang="ja-JP" sz="1600" baseline="30000" dirty="0">
                <a:solidFill>
                  <a:srgbClr val="0070C0"/>
                </a:solidFill>
                <a:latin typeface="ＤＦ特太ゴシック体" panose="020B0509000000000000" pitchFamily="49" charset="-128"/>
                <a:ea typeface="ＤＦ特太ゴシック体" panose="020B0509000000000000" pitchFamily="49" charset="-128"/>
              </a:rPr>
              <a:t>※</a:t>
            </a:r>
            <a:r>
              <a:rPr lang="ja-JP" altLang="en-US" sz="1600" baseline="30000" dirty="0">
                <a:solidFill>
                  <a:srgbClr val="0070C0"/>
                </a:solidFill>
                <a:latin typeface="ＤＦ特太ゴシック体" panose="020B0509000000000000" pitchFamily="49" charset="-128"/>
                <a:ea typeface="ＤＦ特太ゴシック体" panose="020B0509000000000000" pitchFamily="49" charset="-128"/>
              </a:rPr>
              <a:t>２</a:t>
            </a:r>
            <a:r>
              <a:rPr lang="ja-JP" altLang="en-US" sz="1600" dirty="0">
                <a:solidFill>
                  <a:srgbClr val="0070C0"/>
                </a:solidFill>
                <a:latin typeface="ＤＦ特太ゴシック体" panose="020B0509000000000000" pitchFamily="49" charset="-128"/>
                <a:ea typeface="ＤＦ特太ゴシック体" panose="020B0509000000000000" pitchFamily="49" charset="-128"/>
              </a:rPr>
              <a:t>をした時で、提供先がポットや施設栽培でクロピラリドに対する耐性が弱い作物に施用する場合は、提供先に結果を伝達しましょう。</a:t>
            </a:r>
            <a:endParaRPr lang="en-US" altLang="ja-JP" sz="1600" dirty="0">
              <a:solidFill>
                <a:srgbClr val="0070C0"/>
              </a:solidFill>
              <a:latin typeface="ＤＦ特太ゴシック体" panose="020B0509000000000000" pitchFamily="49" charset="-128"/>
              <a:ea typeface="ＤＦ特太ゴシック体" panose="020B0509000000000000" pitchFamily="49" charset="-128"/>
            </a:endParaRPr>
          </a:p>
        </p:txBody>
      </p:sp>
      <p:sp>
        <p:nvSpPr>
          <p:cNvPr id="42" name="テキスト ボックス 41">
            <a:extLst>
              <a:ext uri="{FF2B5EF4-FFF2-40B4-BE49-F238E27FC236}">
                <a16:creationId xmlns:a16="http://schemas.microsoft.com/office/drawing/2014/main" id="{046D0081-E121-4F8B-818D-41B3CAA000B7}"/>
              </a:ext>
            </a:extLst>
          </p:cNvPr>
          <p:cNvSpPr txBox="1"/>
          <p:nvPr/>
        </p:nvSpPr>
        <p:spPr>
          <a:xfrm>
            <a:off x="258413" y="9069289"/>
            <a:ext cx="6555615" cy="415498"/>
          </a:xfrm>
          <a:prstGeom prst="rect">
            <a:avLst/>
          </a:prstGeom>
          <a:noFill/>
        </p:spPr>
        <p:txBody>
          <a:bodyPr wrap="square" rtlCol="0">
            <a:spAutoFit/>
          </a:bodyPr>
          <a:lstStyle/>
          <a:p>
            <a:r>
              <a:rPr lang="en-US" altLang="ja-JP" sz="1050" dirty="0">
                <a:latin typeface="+mn-ea"/>
              </a:rPr>
              <a:t>※</a:t>
            </a:r>
            <a:r>
              <a:rPr lang="ja-JP" altLang="en-US" sz="1050" dirty="0">
                <a:latin typeface="+mn-ea"/>
              </a:rPr>
              <a:t>２　クロピラリド検査とは、クロピラリド耐性の弱い作物を用いた生物検定や残留農薬分析のことをいいます。</a:t>
            </a:r>
            <a:endParaRPr lang="en-US" altLang="ja-JP" sz="1050" dirty="0">
              <a:latin typeface="+mn-ea"/>
            </a:endParaRPr>
          </a:p>
          <a:p>
            <a:r>
              <a:rPr lang="ja-JP" altLang="en-US" sz="1050" dirty="0">
                <a:latin typeface="+mn-ea"/>
              </a:rPr>
              <a:t>　　生物検定の方法については２～３ページをご参照ください。</a:t>
            </a:r>
          </a:p>
        </p:txBody>
      </p:sp>
      <p:sp>
        <p:nvSpPr>
          <p:cNvPr id="47" name="テキスト ボックス 46">
            <a:extLst>
              <a:ext uri="{FF2B5EF4-FFF2-40B4-BE49-F238E27FC236}">
                <a16:creationId xmlns:a16="http://schemas.microsoft.com/office/drawing/2014/main" id="{33B921CA-D9C0-4121-97D0-8E85EE4AD4F3}"/>
              </a:ext>
            </a:extLst>
          </p:cNvPr>
          <p:cNvSpPr txBox="1"/>
          <p:nvPr/>
        </p:nvSpPr>
        <p:spPr>
          <a:xfrm>
            <a:off x="133621" y="5786106"/>
            <a:ext cx="6560821" cy="369332"/>
          </a:xfrm>
          <a:prstGeom prst="rect">
            <a:avLst/>
          </a:prstGeom>
          <a:solidFill>
            <a:srgbClr val="FDE787"/>
          </a:solidFill>
          <a:ln w="12700" cap="rnd">
            <a:solidFill>
              <a:srgbClr val="FF9900"/>
            </a:solidFill>
          </a:ln>
        </p:spPr>
        <p:txBody>
          <a:bodyPr wrap="square" rtlCol="0" anchor="ctr">
            <a:spAutoFit/>
          </a:bodyPr>
          <a:lstStyle/>
          <a:p>
            <a:r>
              <a:rPr lang="ja-JP" altLang="en-US" b="1" dirty="0"/>
              <a:t>  園芸作物等の生育障害の発生を防止するために</a:t>
            </a:r>
            <a:endParaRPr lang="en-US" altLang="ja-JP" b="1" dirty="0"/>
          </a:p>
        </p:txBody>
      </p:sp>
      <p:sp>
        <p:nvSpPr>
          <p:cNvPr id="48" name="テキスト ボックス 47">
            <a:extLst>
              <a:ext uri="{FF2B5EF4-FFF2-40B4-BE49-F238E27FC236}">
                <a16:creationId xmlns:a16="http://schemas.microsoft.com/office/drawing/2014/main" id="{6A898668-96E1-43C5-BE83-FE6B72893D92}"/>
              </a:ext>
            </a:extLst>
          </p:cNvPr>
          <p:cNvSpPr txBox="1"/>
          <p:nvPr/>
        </p:nvSpPr>
        <p:spPr>
          <a:xfrm>
            <a:off x="0" y="9648000"/>
            <a:ext cx="6858000" cy="276999"/>
          </a:xfrm>
          <a:prstGeom prst="rect">
            <a:avLst/>
          </a:prstGeom>
          <a:noFill/>
        </p:spPr>
        <p:txBody>
          <a:bodyPr wrap="square" rtlCol="0">
            <a:spAutoFit/>
          </a:bodyPr>
          <a:lstStyle/>
          <a:p>
            <a:pPr algn="ctr"/>
            <a:r>
              <a:rPr kumimoji="1" lang="en-US" altLang="ja-JP" sz="1200" dirty="0"/>
              <a:t>-1-</a:t>
            </a:r>
            <a:endParaRPr kumimoji="1" lang="ja-JP" altLang="en-US" sz="1200" dirty="0"/>
          </a:p>
        </p:txBody>
      </p:sp>
    </p:spTree>
    <p:extLst>
      <p:ext uri="{BB962C8B-B14F-4D97-AF65-F5344CB8AC3E}">
        <p14:creationId xmlns:p14="http://schemas.microsoft.com/office/powerpoint/2010/main" val="497851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80550" y="144000"/>
            <a:ext cx="6670294" cy="9448800"/>
            <a:chOff x="80550" y="228600"/>
            <a:chExt cx="6670294" cy="9448800"/>
          </a:xfrm>
        </p:grpSpPr>
        <p:sp>
          <p:nvSpPr>
            <p:cNvPr id="4" name="テキスト ボックス 3"/>
            <p:cNvSpPr txBox="1"/>
            <p:nvPr/>
          </p:nvSpPr>
          <p:spPr>
            <a:xfrm>
              <a:off x="80550" y="232030"/>
              <a:ext cx="6670293" cy="559833"/>
            </a:xfrm>
            <a:prstGeom prst="rect">
              <a:avLst/>
            </a:prstGeom>
            <a:solidFill>
              <a:schemeClr val="accent6">
                <a:lumMod val="40000"/>
                <a:lumOff val="60000"/>
              </a:schemeClr>
            </a:solidFill>
          </p:spPr>
          <p:txBody>
            <a:bodyPr wrap="square" rtlCol="0">
              <a:spAutoFit/>
            </a:bodyPr>
            <a:lstStyle/>
            <a:p>
              <a:pPr algn="ctr"/>
              <a:r>
                <a:rPr lang="ja-JP" altLang="en-US" sz="3038" dirty="0"/>
                <a:t>～生物検定の</a:t>
              </a:r>
              <a:r>
                <a:rPr lang="ja-JP" altLang="en-US" sz="3038" dirty="0">
                  <a:solidFill>
                    <a:schemeClr val="tx1">
                      <a:lumMod val="95000"/>
                      <a:lumOff val="5000"/>
                    </a:schemeClr>
                  </a:solidFill>
                </a:rPr>
                <a:t>方法</a:t>
              </a:r>
              <a:r>
                <a:rPr lang="ja-JP" altLang="en-US" sz="3038" dirty="0"/>
                <a:t>～</a:t>
              </a:r>
            </a:p>
          </p:txBody>
        </p:sp>
        <p:sp>
          <p:nvSpPr>
            <p:cNvPr id="5" name="テキスト ボックス 4"/>
            <p:cNvSpPr txBox="1"/>
            <p:nvPr/>
          </p:nvSpPr>
          <p:spPr>
            <a:xfrm>
              <a:off x="192233" y="899290"/>
              <a:ext cx="6471891" cy="646331"/>
            </a:xfrm>
            <a:prstGeom prst="rect">
              <a:avLst/>
            </a:prstGeom>
            <a:noFill/>
          </p:spPr>
          <p:txBody>
            <a:bodyPr wrap="square" rtlCol="0">
              <a:spAutoFit/>
            </a:bodyPr>
            <a:lstStyle/>
            <a:p>
              <a:r>
                <a:rPr lang="ja-JP" altLang="en-US" sz="1800" dirty="0">
                  <a:latin typeface="+mn-ea"/>
                </a:rPr>
                <a:t>堆肥中に含まれるクロピラリドにより、</a:t>
              </a:r>
              <a:r>
                <a:rPr lang="ja-JP" altLang="en-US" sz="1800" dirty="0">
                  <a:solidFill>
                    <a:schemeClr val="tx1">
                      <a:lumMod val="95000"/>
                      <a:lumOff val="5000"/>
                    </a:schemeClr>
                  </a:solidFill>
                  <a:latin typeface="+mn-ea"/>
                </a:rPr>
                <a:t>作物</a:t>
              </a:r>
              <a:r>
                <a:rPr lang="ja-JP" altLang="en-US" sz="1800" dirty="0">
                  <a:latin typeface="+mn-ea"/>
                </a:rPr>
                <a:t>の生育障害を引き起こすか否かを確認するために、生物検定を実施しましょう。</a:t>
              </a:r>
            </a:p>
          </p:txBody>
        </p:sp>
        <p:sp>
          <p:nvSpPr>
            <p:cNvPr id="6" name="正方形/長方形 5"/>
            <p:cNvSpPr/>
            <p:nvPr/>
          </p:nvSpPr>
          <p:spPr>
            <a:xfrm>
              <a:off x="80551" y="228600"/>
              <a:ext cx="6670293" cy="9448800"/>
            </a:xfrm>
            <a:prstGeom prst="rect">
              <a:avLst/>
            </a:prstGeom>
            <a:noFill/>
            <a:ln w="60325" cmpd="sng">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12" name="テキスト ボックス 11"/>
            <p:cNvSpPr txBox="1"/>
            <p:nvPr/>
          </p:nvSpPr>
          <p:spPr>
            <a:xfrm>
              <a:off x="80551" y="1657530"/>
              <a:ext cx="6670293" cy="369332"/>
            </a:xfrm>
            <a:prstGeom prst="rect">
              <a:avLst/>
            </a:prstGeom>
            <a:solidFill>
              <a:schemeClr val="tx1"/>
            </a:solidFill>
          </p:spPr>
          <p:txBody>
            <a:bodyPr wrap="square" rtlCol="0">
              <a:spAutoFit/>
            </a:bodyPr>
            <a:lstStyle/>
            <a:p>
              <a:r>
                <a:rPr lang="ja-JP" altLang="en-US" sz="1800" b="1" dirty="0">
                  <a:solidFill>
                    <a:schemeClr val="bg1"/>
                  </a:solidFill>
                </a:rPr>
                <a:t>＜さやえんどうを用いた生物検定方法＞</a:t>
              </a:r>
            </a:p>
          </p:txBody>
        </p:sp>
        <p:pic>
          <p:nvPicPr>
            <p:cNvPr id="15" name="図 14"/>
            <p:cNvPicPr>
              <a:picLocks noChangeAspect="1"/>
            </p:cNvPicPr>
            <p:nvPr/>
          </p:nvPicPr>
          <p:blipFill>
            <a:blip r:embed="rId2"/>
            <a:stretch>
              <a:fillRect/>
            </a:stretch>
          </p:blipFill>
          <p:spPr>
            <a:xfrm>
              <a:off x="2431117" y="3130949"/>
              <a:ext cx="599636" cy="346668"/>
            </a:xfrm>
            <a:prstGeom prst="rect">
              <a:avLst/>
            </a:prstGeom>
          </p:spPr>
        </p:pic>
        <p:pic>
          <p:nvPicPr>
            <p:cNvPr id="19" name="図 18"/>
            <p:cNvPicPr>
              <a:picLocks noChangeAspect="1"/>
            </p:cNvPicPr>
            <p:nvPr/>
          </p:nvPicPr>
          <p:blipFill>
            <a:blip r:embed="rId3"/>
            <a:stretch>
              <a:fillRect/>
            </a:stretch>
          </p:blipFill>
          <p:spPr>
            <a:xfrm>
              <a:off x="2400879" y="3920236"/>
              <a:ext cx="611089" cy="539200"/>
            </a:xfrm>
            <a:prstGeom prst="rect">
              <a:avLst/>
            </a:prstGeom>
          </p:spPr>
        </p:pic>
        <p:pic>
          <p:nvPicPr>
            <p:cNvPr id="21" name="図 20"/>
            <p:cNvPicPr>
              <a:picLocks noChangeAspect="1"/>
            </p:cNvPicPr>
            <p:nvPr/>
          </p:nvPicPr>
          <p:blipFill>
            <a:blip r:embed="rId4"/>
            <a:stretch>
              <a:fillRect/>
            </a:stretch>
          </p:blipFill>
          <p:spPr>
            <a:xfrm>
              <a:off x="1366993" y="4639407"/>
              <a:ext cx="1617558" cy="487561"/>
            </a:xfrm>
            <a:prstGeom prst="rect">
              <a:avLst/>
            </a:prstGeom>
          </p:spPr>
        </p:pic>
        <p:cxnSp>
          <p:nvCxnSpPr>
            <p:cNvPr id="25" name="直線矢印コネクタ 24"/>
            <p:cNvCxnSpPr/>
            <p:nvPr/>
          </p:nvCxnSpPr>
          <p:spPr>
            <a:xfrm flipH="1">
              <a:off x="2431118" y="4398085"/>
              <a:ext cx="140824" cy="404693"/>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2720877" y="3558733"/>
              <a:ext cx="886781" cy="438582"/>
            </a:xfrm>
            <a:prstGeom prst="rect">
              <a:avLst/>
            </a:prstGeom>
            <a:noFill/>
          </p:spPr>
          <p:txBody>
            <a:bodyPr wrap="none" rtlCol="0">
              <a:spAutoFit/>
            </a:bodyPr>
            <a:lstStyle/>
            <a:p>
              <a:r>
                <a:rPr lang="ja-JP" altLang="en-US" sz="1125" dirty="0"/>
                <a:t>砕いた堆肥</a:t>
              </a:r>
              <a:endParaRPr lang="en-US" altLang="ja-JP" sz="1125" dirty="0"/>
            </a:p>
            <a:p>
              <a:r>
                <a:rPr lang="en-US" altLang="ja-JP" sz="1125" dirty="0"/>
                <a:t>100mL</a:t>
              </a:r>
              <a:endParaRPr lang="ja-JP" altLang="en-US" sz="1125" dirty="0"/>
            </a:p>
          </p:txBody>
        </p:sp>
        <p:cxnSp>
          <p:nvCxnSpPr>
            <p:cNvPr id="29" name="直線矢印コネクタ 28"/>
            <p:cNvCxnSpPr>
              <a:endCxn id="19" idx="0"/>
            </p:cNvCxnSpPr>
            <p:nvPr/>
          </p:nvCxnSpPr>
          <p:spPr>
            <a:xfrm flipH="1">
              <a:off x="2706423" y="3586952"/>
              <a:ext cx="5726" cy="333284"/>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592191" y="4130843"/>
              <a:ext cx="934871" cy="300082"/>
            </a:xfrm>
            <a:prstGeom prst="rect">
              <a:avLst/>
            </a:prstGeom>
            <a:noFill/>
          </p:spPr>
          <p:txBody>
            <a:bodyPr wrap="none" rtlCol="0">
              <a:spAutoFit/>
            </a:bodyPr>
            <a:lstStyle/>
            <a:p>
              <a:r>
                <a:rPr lang="ja-JP" altLang="en-US" sz="1350" b="1" dirty="0">
                  <a:solidFill>
                    <a:srgbClr val="FF0000"/>
                  </a:solidFill>
                </a:rPr>
                <a:t>よく混ぜる</a:t>
              </a:r>
            </a:p>
          </p:txBody>
        </p:sp>
        <p:pic>
          <p:nvPicPr>
            <p:cNvPr id="34" name="図 33"/>
            <p:cNvPicPr>
              <a:picLocks noChangeAspect="1"/>
            </p:cNvPicPr>
            <p:nvPr/>
          </p:nvPicPr>
          <p:blipFill>
            <a:blip r:embed="rId5"/>
            <a:stretch>
              <a:fillRect/>
            </a:stretch>
          </p:blipFill>
          <p:spPr>
            <a:xfrm>
              <a:off x="1828391" y="5444946"/>
              <a:ext cx="675084" cy="653653"/>
            </a:xfrm>
            <a:prstGeom prst="rect">
              <a:avLst/>
            </a:prstGeom>
          </p:spPr>
        </p:pic>
        <p:sp>
          <p:nvSpPr>
            <p:cNvPr id="35" name="テキスト ボックス 34"/>
            <p:cNvSpPr txBox="1"/>
            <p:nvPr/>
          </p:nvSpPr>
          <p:spPr>
            <a:xfrm>
              <a:off x="2194354" y="5133310"/>
              <a:ext cx="1109599" cy="300082"/>
            </a:xfrm>
            <a:prstGeom prst="rect">
              <a:avLst/>
            </a:prstGeom>
            <a:noFill/>
          </p:spPr>
          <p:txBody>
            <a:bodyPr wrap="none" rtlCol="0">
              <a:spAutoFit/>
            </a:bodyPr>
            <a:lstStyle/>
            <a:p>
              <a:r>
                <a:rPr lang="ja-JP" altLang="en-US" sz="1350" dirty="0"/>
                <a:t>カップに移す</a:t>
              </a:r>
            </a:p>
          </p:txBody>
        </p:sp>
        <p:sp>
          <p:nvSpPr>
            <p:cNvPr id="36" name="テキスト ボックス 35"/>
            <p:cNvSpPr txBox="1"/>
            <p:nvPr/>
          </p:nvSpPr>
          <p:spPr>
            <a:xfrm>
              <a:off x="490269" y="5621234"/>
              <a:ext cx="1173203" cy="507831"/>
            </a:xfrm>
            <a:prstGeom prst="rect">
              <a:avLst/>
            </a:prstGeom>
            <a:noFill/>
          </p:spPr>
          <p:txBody>
            <a:bodyPr wrap="square" rtlCol="0">
              <a:spAutoFit/>
            </a:bodyPr>
            <a:lstStyle/>
            <a:p>
              <a:r>
                <a:rPr lang="ja-JP" altLang="en-US" sz="1350" b="1" dirty="0">
                  <a:solidFill>
                    <a:srgbClr val="FF0000"/>
                  </a:solidFill>
                </a:rPr>
                <a:t>２箇所に２粒ずつ播種</a:t>
              </a:r>
            </a:p>
          </p:txBody>
        </p:sp>
        <p:pic>
          <p:nvPicPr>
            <p:cNvPr id="37" name="図 36"/>
            <p:cNvPicPr>
              <a:picLocks noChangeAspect="1"/>
            </p:cNvPicPr>
            <p:nvPr/>
          </p:nvPicPr>
          <p:blipFill>
            <a:blip r:embed="rId6"/>
            <a:stretch>
              <a:fillRect/>
            </a:stretch>
          </p:blipFill>
          <p:spPr>
            <a:xfrm>
              <a:off x="1878032" y="6594078"/>
              <a:ext cx="653653" cy="857250"/>
            </a:xfrm>
            <a:prstGeom prst="rect">
              <a:avLst/>
            </a:prstGeom>
          </p:spPr>
        </p:pic>
        <p:sp>
          <p:nvSpPr>
            <p:cNvPr id="40" name="テキスト ボックス 39"/>
            <p:cNvSpPr txBox="1"/>
            <p:nvPr/>
          </p:nvSpPr>
          <p:spPr>
            <a:xfrm>
              <a:off x="532433" y="6660398"/>
              <a:ext cx="1088277" cy="715581"/>
            </a:xfrm>
            <a:prstGeom prst="rect">
              <a:avLst/>
            </a:prstGeom>
            <a:noFill/>
          </p:spPr>
          <p:txBody>
            <a:bodyPr wrap="square" rtlCol="0">
              <a:spAutoFit/>
            </a:bodyPr>
            <a:lstStyle/>
            <a:p>
              <a:r>
                <a:rPr lang="ja-JP" altLang="en-US" sz="1350" b="1" dirty="0">
                  <a:solidFill>
                    <a:srgbClr val="FF0000"/>
                  </a:solidFill>
                </a:rPr>
                <a:t>間引いて</a:t>
              </a:r>
              <a:endParaRPr lang="en-US" altLang="ja-JP" sz="1350" b="1" dirty="0">
                <a:solidFill>
                  <a:srgbClr val="FF0000"/>
                </a:solidFill>
              </a:endParaRPr>
            </a:p>
            <a:p>
              <a:r>
                <a:rPr lang="ja-JP" altLang="en-US" sz="1350" b="1" dirty="0">
                  <a:solidFill>
                    <a:srgbClr val="FF0000"/>
                  </a:solidFill>
                </a:rPr>
                <a:t>２本仕立てに</a:t>
              </a:r>
            </a:p>
          </p:txBody>
        </p:sp>
        <p:sp>
          <p:nvSpPr>
            <p:cNvPr id="7" name="テキスト ボックス 6"/>
            <p:cNvSpPr txBox="1"/>
            <p:nvPr/>
          </p:nvSpPr>
          <p:spPr>
            <a:xfrm>
              <a:off x="3726827" y="2828128"/>
              <a:ext cx="2671844" cy="507831"/>
            </a:xfrm>
            <a:prstGeom prst="rect">
              <a:avLst/>
            </a:prstGeom>
            <a:noFill/>
          </p:spPr>
          <p:txBody>
            <a:bodyPr wrap="square" rtlCol="0">
              <a:spAutoFit/>
            </a:bodyPr>
            <a:lstStyle/>
            <a:p>
              <a:r>
                <a:rPr lang="ja-JP" altLang="en-US" sz="1350" b="1" dirty="0">
                  <a:latin typeface="+mn-ea"/>
                </a:rPr>
                <a:t>堆肥をできるだけ細かく砕きます。（均一に混合するため。）</a:t>
              </a:r>
              <a:endParaRPr lang="en-US" altLang="ja-JP" sz="1350" b="1" dirty="0">
                <a:latin typeface="+mn-ea"/>
              </a:endParaRPr>
            </a:p>
          </p:txBody>
        </p:sp>
        <p:sp>
          <p:nvSpPr>
            <p:cNvPr id="8" name="テキスト ボックス 7"/>
            <p:cNvSpPr txBox="1"/>
            <p:nvPr/>
          </p:nvSpPr>
          <p:spPr>
            <a:xfrm>
              <a:off x="3771964" y="3659542"/>
              <a:ext cx="2738570" cy="1425455"/>
            </a:xfrm>
            <a:prstGeom prst="rect">
              <a:avLst/>
            </a:prstGeom>
            <a:noFill/>
          </p:spPr>
          <p:txBody>
            <a:bodyPr wrap="square" rtlCol="0">
              <a:spAutoFit/>
            </a:bodyPr>
            <a:lstStyle/>
            <a:p>
              <a:r>
                <a:rPr lang="ja-JP" altLang="en-US" sz="1350" b="1" dirty="0">
                  <a:latin typeface="+mn-ea"/>
                </a:rPr>
                <a:t>堆肥</a:t>
              </a:r>
              <a:r>
                <a:rPr lang="en-US" altLang="ja-JP" sz="1350" b="1" dirty="0">
                  <a:latin typeface="+mn-ea"/>
                </a:rPr>
                <a:t>100mL</a:t>
              </a:r>
              <a:r>
                <a:rPr lang="ja-JP" altLang="en-US" sz="1350" b="1" dirty="0" err="1">
                  <a:latin typeface="+mn-ea"/>
                </a:rPr>
                <a:t>と培</a:t>
              </a:r>
              <a:r>
                <a:rPr lang="ja-JP" altLang="en-US" sz="1350" b="1" dirty="0">
                  <a:latin typeface="+mn-ea"/>
                </a:rPr>
                <a:t>土</a:t>
              </a:r>
              <a:r>
                <a:rPr lang="en-US" altLang="ja-JP" sz="1350" b="1" dirty="0">
                  <a:latin typeface="+mn-ea"/>
                </a:rPr>
                <a:t>500mL</a:t>
              </a:r>
              <a:r>
                <a:rPr lang="ja-JP" altLang="en-US" sz="1350" b="1" dirty="0">
                  <a:latin typeface="+mn-ea"/>
                </a:rPr>
                <a:t>をそれぞれ量り取り、別容器内で均一に混合してカップに入れます。</a:t>
              </a:r>
              <a:endParaRPr lang="en-US" altLang="ja-JP" sz="1350" b="1" dirty="0">
                <a:latin typeface="+mn-ea"/>
              </a:endParaRPr>
            </a:p>
            <a:p>
              <a:endParaRPr lang="en-US" altLang="ja-JP" sz="563" b="1" dirty="0">
                <a:latin typeface="+mn-ea"/>
              </a:endParaRPr>
            </a:p>
            <a:p>
              <a:r>
                <a:rPr lang="ja-JP" altLang="en-US" sz="1350" b="1" dirty="0">
                  <a:latin typeface="+mn-ea"/>
                </a:rPr>
                <a:t>　それとは別に比較対象として、堆肥を混ぜない培土のみを</a:t>
              </a:r>
              <a:r>
                <a:rPr lang="en-US" altLang="ja-JP" sz="1350" b="1" dirty="0">
                  <a:latin typeface="+mn-ea"/>
                </a:rPr>
                <a:t>600mL</a:t>
              </a:r>
              <a:r>
                <a:rPr lang="ja-JP" altLang="en-US" sz="1350" b="1" dirty="0">
                  <a:latin typeface="+mn-ea"/>
                </a:rPr>
                <a:t>いれたカップを準備します。　</a:t>
              </a:r>
            </a:p>
          </p:txBody>
        </p:sp>
        <p:sp>
          <p:nvSpPr>
            <p:cNvPr id="9" name="テキスト ボックス 8"/>
            <p:cNvSpPr txBox="1"/>
            <p:nvPr/>
          </p:nvSpPr>
          <p:spPr>
            <a:xfrm>
              <a:off x="3664445" y="5415027"/>
              <a:ext cx="2913595" cy="715581"/>
            </a:xfrm>
            <a:prstGeom prst="rect">
              <a:avLst/>
            </a:prstGeom>
            <a:noFill/>
          </p:spPr>
          <p:txBody>
            <a:bodyPr wrap="square" rtlCol="0">
              <a:spAutoFit/>
            </a:bodyPr>
            <a:lstStyle/>
            <a:p>
              <a:r>
                <a:rPr lang="ja-JP" altLang="en-US" sz="1350" b="1" dirty="0">
                  <a:latin typeface="+mn-ea"/>
                </a:rPr>
                <a:t>さやえんどうの種子を２粒ずつ２か所にまき、</a:t>
              </a:r>
              <a:r>
                <a:rPr lang="en-US" altLang="ja-JP" sz="1350" b="1" dirty="0">
                  <a:latin typeface="+mn-ea"/>
                </a:rPr>
                <a:t>1cm</a:t>
              </a:r>
              <a:r>
                <a:rPr lang="ja-JP" altLang="en-US" sz="1350" b="1" dirty="0">
                  <a:latin typeface="+mn-ea"/>
                </a:rPr>
                <a:t>程度覆土をして、</a:t>
              </a:r>
              <a:r>
                <a:rPr lang="en-US" altLang="ja-JP" sz="1350" b="1" dirty="0">
                  <a:latin typeface="+mn-ea"/>
                </a:rPr>
                <a:t>100mL</a:t>
              </a:r>
              <a:r>
                <a:rPr lang="ja-JP" altLang="en-US" sz="1350" b="1" dirty="0">
                  <a:latin typeface="+mn-ea"/>
                </a:rPr>
                <a:t>程度ゆっくり水をやります。</a:t>
              </a:r>
            </a:p>
          </p:txBody>
        </p:sp>
        <p:sp>
          <p:nvSpPr>
            <p:cNvPr id="10" name="テキスト ボックス 9"/>
            <p:cNvSpPr txBox="1"/>
            <p:nvPr/>
          </p:nvSpPr>
          <p:spPr>
            <a:xfrm>
              <a:off x="3703815" y="6496710"/>
              <a:ext cx="2828050" cy="507831"/>
            </a:xfrm>
            <a:prstGeom prst="rect">
              <a:avLst/>
            </a:prstGeom>
            <a:noFill/>
          </p:spPr>
          <p:txBody>
            <a:bodyPr wrap="square" rtlCol="0">
              <a:spAutoFit/>
            </a:bodyPr>
            <a:lstStyle/>
            <a:p>
              <a:r>
                <a:rPr lang="ja-JP" altLang="en-US" sz="1350" b="1" dirty="0">
                  <a:latin typeface="+mn-ea"/>
                </a:rPr>
                <a:t>芽が出たら、間引きを行い、２本仕立てとします。</a:t>
              </a:r>
              <a:endParaRPr lang="en-US" altLang="ja-JP" sz="1350" b="1" dirty="0">
                <a:latin typeface="+mn-ea"/>
              </a:endParaRPr>
            </a:p>
          </p:txBody>
        </p:sp>
        <p:sp>
          <p:nvSpPr>
            <p:cNvPr id="11" name="テキスト ボックス 10"/>
            <p:cNvSpPr txBox="1"/>
            <p:nvPr/>
          </p:nvSpPr>
          <p:spPr>
            <a:xfrm>
              <a:off x="3783576" y="8714657"/>
              <a:ext cx="2769821" cy="715581"/>
            </a:xfrm>
            <a:prstGeom prst="rect">
              <a:avLst/>
            </a:prstGeom>
            <a:noFill/>
          </p:spPr>
          <p:txBody>
            <a:bodyPr wrap="square" rtlCol="0">
              <a:spAutoFit/>
            </a:bodyPr>
            <a:lstStyle/>
            <a:p>
              <a:r>
                <a:rPr lang="ja-JP" altLang="en-US" sz="1350" b="1" dirty="0"/>
                <a:t>比較対象のカップのさやえんどうの第５葉が完全に展開したら判定を行います。</a:t>
              </a:r>
            </a:p>
          </p:txBody>
        </p:sp>
        <p:sp>
          <p:nvSpPr>
            <p:cNvPr id="13" name="テキスト ボックス 12"/>
            <p:cNvSpPr txBox="1"/>
            <p:nvPr/>
          </p:nvSpPr>
          <p:spPr>
            <a:xfrm>
              <a:off x="3639447" y="7199381"/>
              <a:ext cx="2894719" cy="1338828"/>
            </a:xfrm>
            <a:prstGeom prst="rect">
              <a:avLst/>
            </a:prstGeom>
            <a:noFill/>
          </p:spPr>
          <p:txBody>
            <a:bodyPr wrap="square" rtlCol="0">
              <a:spAutoFit/>
            </a:bodyPr>
            <a:lstStyle/>
            <a:p>
              <a:r>
                <a:rPr lang="ja-JP" altLang="en-US" sz="1350" b="1" dirty="0">
                  <a:latin typeface="+mn-ea"/>
                </a:rPr>
                <a:t>　平均気温</a:t>
              </a:r>
              <a:r>
                <a:rPr lang="en-US" altLang="ja-JP" sz="1350" b="1" dirty="0">
                  <a:latin typeface="+mn-ea"/>
                </a:rPr>
                <a:t>20</a:t>
              </a:r>
              <a:r>
                <a:rPr lang="ja-JP" altLang="en-US" sz="1350" b="1" dirty="0">
                  <a:latin typeface="+mn-ea"/>
                </a:rPr>
                <a:t>～</a:t>
              </a:r>
              <a:r>
                <a:rPr lang="en-US" altLang="ja-JP" sz="1350" b="1" dirty="0">
                  <a:latin typeface="+mn-ea"/>
                </a:rPr>
                <a:t>25</a:t>
              </a:r>
              <a:r>
                <a:rPr lang="ja-JP" altLang="en-US" sz="1350" b="1" dirty="0">
                  <a:latin typeface="+mn-ea"/>
                </a:rPr>
                <a:t>℃となるような日当たりが良く雨の当たらない場所に置きます。乾燥させないように作物の生育に応じて、適宜水をやります。</a:t>
              </a:r>
              <a:endParaRPr lang="en-US" altLang="ja-JP" sz="1350" b="1" dirty="0">
                <a:latin typeface="+mn-ea"/>
              </a:endParaRPr>
            </a:p>
            <a:p>
              <a:r>
                <a:rPr lang="ja-JP" altLang="en-US" sz="1350" b="1" dirty="0">
                  <a:latin typeface="+mn-ea"/>
                </a:rPr>
                <a:t>底穴がないので、過湿にならないように注意してください。</a:t>
              </a:r>
              <a:endParaRPr lang="en-US" altLang="ja-JP" sz="1350" b="1" dirty="0">
                <a:latin typeface="+mn-ea"/>
              </a:endParaRPr>
            </a:p>
          </p:txBody>
        </p:sp>
        <p:pic>
          <p:nvPicPr>
            <p:cNvPr id="14" name="図 13"/>
            <p:cNvPicPr>
              <a:picLocks noChangeAspect="1"/>
            </p:cNvPicPr>
            <p:nvPr/>
          </p:nvPicPr>
          <p:blipFill>
            <a:blip r:embed="rId7"/>
            <a:stretch>
              <a:fillRect/>
            </a:stretch>
          </p:blipFill>
          <p:spPr>
            <a:xfrm>
              <a:off x="1340590" y="2978580"/>
              <a:ext cx="682585" cy="547611"/>
            </a:xfrm>
            <a:prstGeom prst="rect">
              <a:avLst/>
            </a:prstGeom>
          </p:spPr>
        </p:pic>
        <p:pic>
          <p:nvPicPr>
            <p:cNvPr id="20" name="図 19"/>
            <p:cNvPicPr>
              <a:picLocks noChangeAspect="1"/>
            </p:cNvPicPr>
            <p:nvPr/>
          </p:nvPicPr>
          <p:blipFill>
            <a:blip r:embed="rId3"/>
            <a:stretch>
              <a:fillRect/>
            </a:stretch>
          </p:blipFill>
          <p:spPr>
            <a:xfrm>
              <a:off x="722755" y="3824849"/>
              <a:ext cx="959864" cy="826022"/>
            </a:xfrm>
            <a:prstGeom prst="rect">
              <a:avLst/>
            </a:prstGeom>
          </p:spPr>
        </p:pic>
        <p:cxnSp>
          <p:nvCxnSpPr>
            <p:cNvPr id="24" name="直線矢印コネクタ 23"/>
            <p:cNvCxnSpPr/>
            <p:nvPr/>
          </p:nvCxnSpPr>
          <p:spPr>
            <a:xfrm>
              <a:off x="1541430" y="4422444"/>
              <a:ext cx="275344" cy="393058"/>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891195" y="3988848"/>
              <a:ext cx="582211" cy="438582"/>
            </a:xfrm>
            <a:prstGeom prst="rect">
              <a:avLst/>
            </a:prstGeom>
            <a:noFill/>
          </p:spPr>
          <p:txBody>
            <a:bodyPr wrap="none" rtlCol="0">
              <a:spAutoFit/>
            </a:bodyPr>
            <a:lstStyle/>
            <a:p>
              <a:r>
                <a:rPr lang="ja-JP" altLang="en-US" sz="1125" dirty="0"/>
                <a:t>培土</a:t>
              </a:r>
              <a:endParaRPr lang="en-US" altLang="ja-JP" sz="1125" dirty="0"/>
            </a:p>
            <a:p>
              <a:r>
                <a:rPr lang="en-US" altLang="ja-JP" sz="1125" dirty="0"/>
                <a:t>500mL</a:t>
              </a:r>
              <a:endParaRPr lang="ja-JP" altLang="en-US" sz="1125" dirty="0"/>
            </a:p>
          </p:txBody>
        </p:sp>
        <p:cxnSp>
          <p:nvCxnSpPr>
            <p:cNvPr id="32" name="直線矢印コネクタ 31"/>
            <p:cNvCxnSpPr/>
            <p:nvPr/>
          </p:nvCxnSpPr>
          <p:spPr>
            <a:xfrm>
              <a:off x="2154406" y="5046166"/>
              <a:ext cx="2785" cy="490118"/>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2166771" y="6137744"/>
              <a:ext cx="6521" cy="448248"/>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a:off x="2194354" y="7557288"/>
              <a:ext cx="5717" cy="783679"/>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545851" y="7706002"/>
              <a:ext cx="1225454" cy="507831"/>
            </a:xfrm>
            <a:prstGeom prst="rect">
              <a:avLst/>
            </a:prstGeom>
            <a:noFill/>
          </p:spPr>
          <p:txBody>
            <a:bodyPr wrap="square" rtlCol="0">
              <a:spAutoFit/>
            </a:bodyPr>
            <a:lstStyle/>
            <a:p>
              <a:r>
                <a:rPr lang="ja-JP" altLang="en-US" sz="1350" b="1" dirty="0">
                  <a:solidFill>
                    <a:srgbClr val="FF0000"/>
                  </a:solidFill>
                </a:rPr>
                <a:t>３週間程度</a:t>
              </a:r>
              <a:endParaRPr lang="en-US" altLang="ja-JP" sz="1350" b="1" dirty="0">
                <a:solidFill>
                  <a:srgbClr val="FF0000"/>
                </a:solidFill>
              </a:endParaRPr>
            </a:p>
            <a:p>
              <a:r>
                <a:rPr lang="ja-JP" altLang="en-US" sz="1350" b="1" dirty="0">
                  <a:solidFill>
                    <a:srgbClr val="FF0000"/>
                  </a:solidFill>
                </a:rPr>
                <a:t>の栽培管理</a:t>
              </a:r>
            </a:p>
          </p:txBody>
        </p:sp>
        <p:pic>
          <p:nvPicPr>
            <p:cNvPr id="46" name="図 45"/>
            <p:cNvPicPr>
              <a:picLocks noChangeAspect="1"/>
            </p:cNvPicPr>
            <p:nvPr/>
          </p:nvPicPr>
          <p:blipFill>
            <a:blip r:embed="rId8"/>
            <a:stretch>
              <a:fillRect/>
            </a:stretch>
          </p:blipFill>
          <p:spPr>
            <a:xfrm>
              <a:off x="1996565" y="8379101"/>
              <a:ext cx="717947" cy="1056977"/>
            </a:xfrm>
            <a:prstGeom prst="rect">
              <a:avLst/>
            </a:prstGeom>
          </p:spPr>
        </p:pic>
        <p:sp>
          <p:nvSpPr>
            <p:cNvPr id="17" name="テキスト ボックス 16"/>
            <p:cNvSpPr txBox="1"/>
            <p:nvPr/>
          </p:nvSpPr>
          <p:spPr>
            <a:xfrm>
              <a:off x="127461" y="2064029"/>
              <a:ext cx="6536663" cy="507831"/>
            </a:xfrm>
            <a:prstGeom prst="rect">
              <a:avLst/>
            </a:prstGeom>
            <a:noFill/>
          </p:spPr>
          <p:txBody>
            <a:bodyPr wrap="square" rtlCol="0">
              <a:spAutoFit/>
            </a:bodyPr>
            <a:lstStyle/>
            <a:p>
              <a:r>
                <a:rPr lang="ja-JP" altLang="en-US" sz="1350" b="1" dirty="0">
                  <a:latin typeface="+mn-ea"/>
                </a:rPr>
                <a:t>○準備するもの：堆肥、培土、カップ（底穴のないもの）、</a:t>
              </a:r>
              <a:endParaRPr lang="en-US" altLang="ja-JP" sz="1350" b="1" dirty="0">
                <a:latin typeface="+mn-ea"/>
              </a:endParaRPr>
            </a:p>
            <a:p>
              <a:r>
                <a:rPr lang="en-US" altLang="ja-JP" sz="1350" b="1" dirty="0">
                  <a:latin typeface="+mn-ea"/>
                </a:rPr>
                <a:t>                       </a:t>
              </a:r>
              <a:r>
                <a:rPr lang="ja-JP" altLang="en-US" sz="1350" b="1" dirty="0">
                  <a:latin typeface="+mn-ea"/>
                </a:rPr>
                <a:t>さやえんどうの種（ 「あずみ野</a:t>
              </a:r>
              <a:r>
                <a:rPr lang="en-US" altLang="ja-JP" sz="1350" b="1" dirty="0">
                  <a:latin typeface="+mn-ea"/>
                </a:rPr>
                <a:t>30</a:t>
              </a:r>
              <a:r>
                <a:rPr lang="ja-JP" altLang="en-US" sz="1350" b="1" dirty="0">
                  <a:latin typeface="+mn-ea"/>
                </a:rPr>
                <a:t>日絹莢</a:t>
              </a:r>
              <a:r>
                <a:rPr lang="en-US" altLang="ja-JP" sz="1350" b="1" dirty="0">
                  <a:latin typeface="+mn-ea"/>
                </a:rPr>
                <a:t>PMR</a:t>
              </a:r>
              <a:r>
                <a:rPr lang="ja-JP" altLang="en-US" sz="1350" b="1" dirty="0">
                  <a:latin typeface="+mn-ea"/>
                </a:rPr>
                <a:t>」または 「兵庫絹莢」）</a:t>
              </a:r>
            </a:p>
          </p:txBody>
        </p:sp>
        <p:sp>
          <p:nvSpPr>
            <p:cNvPr id="18" name="正方形/長方形 17"/>
            <p:cNvSpPr/>
            <p:nvPr/>
          </p:nvSpPr>
          <p:spPr>
            <a:xfrm>
              <a:off x="184323" y="2707510"/>
              <a:ext cx="1762021" cy="300082"/>
            </a:xfrm>
            <a:prstGeom prst="rect">
              <a:avLst/>
            </a:prstGeom>
          </p:spPr>
          <p:txBody>
            <a:bodyPr wrap="none">
              <a:spAutoFit/>
            </a:bodyPr>
            <a:lstStyle/>
            <a:p>
              <a:r>
                <a:rPr lang="ja-JP" altLang="en-US" sz="1350" b="1" u="sng" dirty="0"/>
                <a:t>１．サンプルの前処理</a:t>
              </a:r>
              <a:endParaRPr lang="en-US" altLang="ja-JP" sz="1350" b="1" u="sng" dirty="0"/>
            </a:p>
          </p:txBody>
        </p:sp>
        <p:sp>
          <p:nvSpPr>
            <p:cNvPr id="22" name="正方形/長方形 21"/>
            <p:cNvSpPr/>
            <p:nvPr/>
          </p:nvSpPr>
          <p:spPr>
            <a:xfrm>
              <a:off x="240056" y="3487317"/>
              <a:ext cx="1244251" cy="300082"/>
            </a:xfrm>
            <a:prstGeom prst="rect">
              <a:avLst/>
            </a:prstGeom>
          </p:spPr>
          <p:txBody>
            <a:bodyPr wrap="none">
              <a:spAutoFit/>
            </a:bodyPr>
            <a:lstStyle/>
            <a:p>
              <a:r>
                <a:rPr lang="ja-JP" altLang="en-US" sz="1350" b="1" u="sng" dirty="0"/>
                <a:t>２．培土と混合</a:t>
              </a:r>
              <a:endParaRPr lang="en-US" altLang="ja-JP" sz="1350" b="1" u="sng" dirty="0"/>
            </a:p>
          </p:txBody>
        </p:sp>
        <p:sp>
          <p:nvSpPr>
            <p:cNvPr id="23" name="正方形/長方形 22"/>
            <p:cNvSpPr/>
            <p:nvPr/>
          </p:nvSpPr>
          <p:spPr>
            <a:xfrm>
              <a:off x="256662" y="5369492"/>
              <a:ext cx="764953" cy="300082"/>
            </a:xfrm>
            <a:prstGeom prst="rect">
              <a:avLst/>
            </a:prstGeom>
          </p:spPr>
          <p:txBody>
            <a:bodyPr wrap="none">
              <a:spAutoFit/>
            </a:bodyPr>
            <a:lstStyle/>
            <a:p>
              <a:r>
                <a:rPr lang="ja-JP" altLang="en-US" sz="1350" b="1" u="sng" dirty="0"/>
                <a:t>３．播種</a:t>
              </a:r>
              <a:endParaRPr lang="en-US" altLang="ja-JP" sz="1350" b="1" u="sng" dirty="0"/>
            </a:p>
          </p:txBody>
        </p:sp>
        <p:sp>
          <p:nvSpPr>
            <p:cNvPr id="26" name="正方形/長方形 25"/>
            <p:cNvSpPr/>
            <p:nvPr/>
          </p:nvSpPr>
          <p:spPr>
            <a:xfrm>
              <a:off x="278882" y="6405030"/>
              <a:ext cx="912429" cy="300082"/>
            </a:xfrm>
            <a:prstGeom prst="rect">
              <a:avLst/>
            </a:prstGeom>
          </p:spPr>
          <p:txBody>
            <a:bodyPr wrap="none">
              <a:spAutoFit/>
            </a:bodyPr>
            <a:lstStyle/>
            <a:p>
              <a:r>
                <a:rPr lang="ja-JP" altLang="en-US" sz="1350" b="1" u="sng" dirty="0"/>
                <a:t>４．間引き</a:t>
              </a:r>
              <a:endParaRPr lang="en-US" altLang="ja-JP" sz="1350" b="1" u="sng" dirty="0"/>
            </a:p>
          </p:txBody>
        </p:sp>
        <p:sp>
          <p:nvSpPr>
            <p:cNvPr id="27" name="正方形/長方形 26"/>
            <p:cNvSpPr/>
            <p:nvPr/>
          </p:nvSpPr>
          <p:spPr>
            <a:xfrm>
              <a:off x="260737" y="7379576"/>
              <a:ext cx="1111202" cy="300082"/>
            </a:xfrm>
            <a:prstGeom prst="rect">
              <a:avLst/>
            </a:prstGeom>
          </p:spPr>
          <p:txBody>
            <a:bodyPr wrap="none">
              <a:spAutoFit/>
            </a:bodyPr>
            <a:lstStyle/>
            <a:p>
              <a:r>
                <a:rPr lang="ja-JP" altLang="en-US" sz="1350" b="1" u="sng" dirty="0"/>
                <a:t>５．栽培管理</a:t>
              </a:r>
              <a:endParaRPr lang="en-US" altLang="ja-JP" sz="1350" b="1" u="sng" dirty="0"/>
            </a:p>
          </p:txBody>
        </p:sp>
        <p:sp>
          <p:nvSpPr>
            <p:cNvPr id="33" name="正方形/長方形 32"/>
            <p:cNvSpPr/>
            <p:nvPr/>
          </p:nvSpPr>
          <p:spPr>
            <a:xfrm>
              <a:off x="262447" y="8458968"/>
              <a:ext cx="764953" cy="715581"/>
            </a:xfrm>
            <a:prstGeom prst="rect">
              <a:avLst/>
            </a:prstGeom>
          </p:spPr>
          <p:txBody>
            <a:bodyPr wrap="none">
              <a:spAutoFit/>
            </a:bodyPr>
            <a:lstStyle/>
            <a:p>
              <a:r>
                <a:rPr lang="ja-JP" altLang="en-US" sz="1350" b="1" u="sng" dirty="0">
                  <a:latin typeface="+mn-ea"/>
                </a:rPr>
                <a:t>６．判定</a:t>
              </a:r>
              <a:endParaRPr lang="en-US" altLang="ja-JP" sz="1350" b="1" u="sng" dirty="0">
                <a:latin typeface="+mn-ea"/>
              </a:endParaRPr>
            </a:p>
            <a:p>
              <a:endParaRPr lang="en-US" altLang="ja-JP" sz="1350" b="1" dirty="0">
                <a:solidFill>
                  <a:srgbClr val="FF0000"/>
                </a:solidFill>
              </a:endParaRPr>
            </a:p>
            <a:p>
              <a:endParaRPr lang="en-US" altLang="ja-JP" sz="1350" b="1" u="sng" dirty="0">
                <a:latin typeface="+mn-ea"/>
              </a:endParaRPr>
            </a:p>
          </p:txBody>
        </p:sp>
        <p:sp>
          <p:nvSpPr>
            <p:cNvPr id="41" name="角丸四角形吹き出し 40"/>
            <p:cNvSpPr/>
            <p:nvPr/>
          </p:nvSpPr>
          <p:spPr>
            <a:xfrm>
              <a:off x="3683320" y="2780907"/>
              <a:ext cx="2884484" cy="590919"/>
            </a:xfrm>
            <a:prstGeom prst="wedgeRoundRectCallout">
              <a:avLst>
                <a:gd name="adj1" fmla="val -71964"/>
                <a:gd name="adj2" fmla="val 2690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75" dirty="0">
                <a:latin typeface="+mn-ea"/>
              </a:endParaRPr>
            </a:p>
          </p:txBody>
        </p:sp>
        <p:sp>
          <p:nvSpPr>
            <p:cNvPr id="48" name="角丸四角形吹き出し 47"/>
            <p:cNvSpPr/>
            <p:nvPr/>
          </p:nvSpPr>
          <p:spPr>
            <a:xfrm>
              <a:off x="3683320" y="3580873"/>
              <a:ext cx="2879138" cy="1612688"/>
            </a:xfrm>
            <a:prstGeom prst="wedgeRoundRectCallout">
              <a:avLst>
                <a:gd name="adj1" fmla="val -80586"/>
                <a:gd name="adj2" fmla="val 291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49" name="角丸四角形吹き出し 48"/>
            <p:cNvSpPr/>
            <p:nvPr/>
          </p:nvSpPr>
          <p:spPr>
            <a:xfrm>
              <a:off x="3664445" y="5339213"/>
              <a:ext cx="2933136" cy="947131"/>
            </a:xfrm>
            <a:prstGeom prst="wedgeRoundRectCallout">
              <a:avLst>
                <a:gd name="adj1" fmla="val -85628"/>
                <a:gd name="adj2" fmla="val -1561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50" name="角丸四角形吹き出し 49"/>
            <p:cNvSpPr/>
            <p:nvPr/>
          </p:nvSpPr>
          <p:spPr>
            <a:xfrm>
              <a:off x="3683320" y="6464346"/>
              <a:ext cx="2943544" cy="534304"/>
            </a:xfrm>
            <a:prstGeom prst="wedgeRoundRectCallout">
              <a:avLst>
                <a:gd name="adj1" fmla="val -90163"/>
                <a:gd name="adj2" fmla="val 3324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51" name="角丸四角形吹き出し 50"/>
            <p:cNvSpPr/>
            <p:nvPr/>
          </p:nvSpPr>
          <p:spPr>
            <a:xfrm>
              <a:off x="3630702" y="7144302"/>
              <a:ext cx="2981079" cy="1395186"/>
            </a:xfrm>
            <a:prstGeom prst="wedgeRoundRectCallout">
              <a:avLst>
                <a:gd name="adj1" fmla="val -95286"/>
                <a:gd name="adj2" fmla="val 71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52" name="角丸四角形吹き出し 51"/>
            <p:cNvSpPr/>
            <p:nvPr/>
          </p:nvSpPr>
          <p:spPr>
            <a:xfrm>
              <a:off x="3683320" y="8692808"/>
              <a:ext cx="2980804" cy="781403"/>
            </a:xfrm>
            <a:prstGeom prst="wedgeRoundRectCallout">
              <a:avLst>
                <a:gd name="adj1" fmla="val -83739"/>
                <a:gd name="adj2" fmla="val -2166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dirty="0"/>
            </a:p>
          </p:txBody>
        </p:sp>
        <p:sp>
          <p:nvSpPr>
            <p:cNvPr id="53" name="テキスト ボックス 52"/>
            <p:cNvSpPr txBox="1"/>
            <p:nvPr/>
          </p:nvSpPr>
          <p:spPr>
            <a:xfrm>
              <a:off x="2173292" y="2820116"/>
              <a:ext cx="1404552" cy="300082"/>
            </a:xfrm>
            <a:prstGeom prst="rect">
              <a:avLst/>
            </a:prstGeom>
            <a:noFill/>
          </p:spPr>
          <p:txBody>
            <a:bodyPr wrap="none" rtlCol="0">
              <a:spAutoFit/>
            </a:bodyPr>
            <a:lstStyle/>
            <a:p>
              <a:r>
                <a:rPr lang="ja-JP" altLang="en-US" sz="1350" b="1" dirty="0">
                  <a:solidFill>
                    <a:srgbClr val="FF0000"/>
                  </a:solidFill>
                </a:rPr>
                <a:t>堆肥を細かく砕く</a:t>
              </a:r>
            </a:p>
          </p:txBody>
        </p:sp>
        <p:sp>
          <p:nvSpPr>
            <p:cNvPr id="57" name="下カーブ矢印 56"/>
            <p:cNvSpPr/>
            <p:nvPr/>
          </p:nvSpPr>
          <p:spPr>
            <a:xfrm rot="5400000">
              <a:off x="2258009" y="4753534"/>
              <a:ext cx="238423" cy="252509"/>
            </a:xfrm>
            <a:prstGeom prst="curved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solidFill>
                  <a:schemeClr val="tx1"/>
                </a:solidFill>
              </a:endParaRPr>
            </a:p>
          </p:txBody>
        </p:sp>
        <p:sp>
          <p:nvSpPr>
            <p:cNvPr id="58" name="下カーブ矢印 57"/>
            <p:cNvSpPr/>
            <p:nvPr/>
          </p:nvSpPr>
          <p:spPr>
            <a:xfrm rot="16786054">
              <a:off x="1817323" y="4711851"/>
              <a:ext cx="239533" cy="272225"/>
            </a:xfrm>
            <a:prstGeom prst="curved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solidFill>
                  <a:schemeClr val="tx1"/>
                </a:solidFill>
              </a:endParaRPr>
            </a:p>
          </p:txBody>
        </p:sp>
        <p:sp>
          <p:nvSpPr>
            <p:cNvPr id="59" name="テキスト ボックス 58"/>
            <p:cNvSpPr txBox="1"/>
            <p:nvPr/>
          </p:nvSpPr>
          <p:spPr>
            <a:xfrm>
              <a:off x="1835391" y="4377890"/>
              <a:ext cx="582211" cy="265457"/>
            </a:xfrm>
            <a:prstGeom prst="rect">
              <a:avLst/>
            </a:prstGeom>
            <a:noFill/>
          </p:spPr>
          <p:txBody>
            <a:bodyPr wrap="none" rtlCol="0">
              <a:spAutoFit/>
            </a:bodyPr>
            <a:lstStyle/>
            <a:p>
              <a:r>
                <a:rPr lang="en-US" altLang="ja-JP" sz="1125" dirty="0"/>
                <a:t>600mL</a:t>
              </a:r>
              <a:endParaRPr lang="ja-JP" altLang="en-US" sz="1125" dirty="0"/>
            </a:p>
          </p:txBody>
        </p:sp>
        <p:sp>
          <p:nvSpPr>
            <p:cNvPr id="16" name="右矢印 15"/>
            <p:cNvSpPr/>
            <p:nvPr/>
          </p:nvSpPr>
          <p:spPr>
            <a:xfrm>
              <a:off x="2025562" y="3018809"/>
              <a:ext cx="384647" cy="516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3" name="正方形/長方形 2"/>
            <p:cNvSpPr/>
            <p:nvPr/>
          </p:nvSpPr>
          <p:spPr>
            <a:xfrm>
              <a:off x="269653" y="8794993"/>
              <a:ext cx="1879286" cy="507831"/>
            </a:xfrm>
            <a:prstGeom prst="rect">
              <a:avLst/>
            </a:prstGeom>
          </p:spPr>
          <p:txBody>
            <a:bodyPr wrap="square">
              <a:spAutoFit/>
            </a:bodyPr>
            <a:lstStyle/>
            <a:p>
              <a:r>
                <a:rPr lang="ja-JP" altLang="en-US" sz="1350" b="1" dirty="0">
                  <a:solidFill>
                    <a:srgbClr val="FF0000"/>
                  </a:solidFill>
                </a:rPr>
                <a:t>第５葉展開時に判定</a:t>
              </a:r>
            </a:p>
            <a:p>
              <a:r>
                <a:rPr lang="ja-JP" altLang="en-US" sz="1350" b="1" u="sng" dirty="0">
                  <a:latin typeface="+mn-ea"/>
                </a:rPr>
                <a:t>（播種から３週間程度）</a:t>
              </a:r>
              <a:endParaRPr lang="en-US" altLang="ja-JP" sz="1350" b="1" u="sng" dirty="0">
                <a:latin typeface="+mn-ea"/>
              </a:endParaRPr>
            </a:p>
          </p:txBody>
        </p:sp>
      </p:grpSp>
      <p:sp>
        <p:nvSpPr>
          <p:cNvPr id="54" name="テキスト ボックス 53"/>
          <p:cNvSpPr txBox="1"/>
          <p:nvPr/>
        </p:nvSpPr>
        <p:spPr>
          <a:xfrm>
            <a:off x="0" y="9648000"/>
            <a:ext cx="6858000" cy="276999"/>
          </a:xfrm>
          <a:prstGeom prst="rect">
            <a:avLst/>
          </a:prstGeom>
          <a:noFill/>
        </p:spPr>
        <p:txBody>
          <a:bodyPr wrap="square" rtlCol="0">
            <a:spAutoFit/>
          </a:bodyPr>
          <a:lstStyle/>
          <a:p>
            <a:pPr algn="ctr"/>
            <a:r>
              <a:rPr kumimoji="1" lang="en-US" altLang="ja-JP" sz="1200" dirty="0"/>
              <a:t>-2-</a:t>
            </a:r>
            <a:endParaRPr kumimoji="1" lang="ja-JP" altLang="en-US" sz="1200" dirty="0"/>
          </a:p>
        </p:txBody>
      </p:sp>
    </p:spTree>
    <p:extLst>
      <p:ext uri="{BB962C8B-B14F-4D97-AF65-F5344CB8AC3E}">
        <p14:creationId xmlns:p14="http://schemas.microsoft.com/office/powerpoint/2010/main" val="2118889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240090" y="7201418"/>
            <a:ext cx="6446883" cy="71550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pic>
        <p:nvPicPr>
          <p:cNvPr id="3" name="図 2"/>
          <p:cNvPicPr>
            <a:picLocks noChangeAspect="1"/>
          </p:cNvPicPr>
          <p:nvPr/>
        </p:nvPicPr>
        <p:blipFill>
          <a:blip r:embed="rId3"/>
          <a:stretch>
            <a:fillRect/>
          </a:stretch>
        </p:blipFill>
        <p:spPr>
          <a:xfrm rot="16200000">
            <a:off x="271955" y="2108212"/>
            <a:ext cx="1257576" cy="907480"/>
          </a:xfrm>
          <a:prstGeom prst="rect">
            <a:avLst/>
          </a:prstGeom>
        </p:spPr>
      </p:pic>
      <p:pic>
        <p:nvPicPr>
          <p:cNvPr id="4" name="図 3"/>
          <p:cNvPicPr>
            <a:picLocks noChangeAspect="1"/>
          </p:cNvPicPr>
          <p:nvPr/>
        </p:nvPicPr>
        <p:blipFill>
          <a:blip r:embed="rId4"/>
          <a:stretch>
            <a:fillRect/>
          </a:stretch>
        </p:blipFill>
        <p:spPr>
          <a:xfrm rot="16200000">
            <a:off x="1316081" y="2105112"/>
            <a:ext cx="1253710" cy="907480"/>
          </a:xfrm>
          <a:prstGeom prst="rect">
            <a:avLst/>
          </a:prstGeom>
        </p:spPr>
      </p:pic>
      <p:pic>
        <p:nvPicPr>
          <p:cNvPr id="5" name="図 4"/>
          <p:cNvPicPr>
            <a:picLocks noChangeAspect="1"/>
          </p:cNvPicPr>
          <p:nvPr/>
        </p:nvPicPr>
        <p:blipFill>
          <a:blip r:embed="rId5"/>
          <a:stretch>
            <a:fillRect/>
          </a:stretch>
        </p:blipFill>
        <p:spPr>
          <a:xfrm rot="16200000">
            <a:off x="2324013" y="2112069"/>
            <a:ext cx="1257576" cy="907480"/>
          </a:xfrm>
          <a:prstGeom prst="rect">
            <a:avLst/>
          </a:prstGeom>
        </p:spPr>
      </p:pic>
      <p:pic>
        <p:nvPicPr>
          <p:cNvPr id="6" name="図 5"/>
          <p:cNvPicPr>
            <a:picLocks noChangeAspect="1"/>
          </p:cNvPicPr>
          <p:nvPr/>
        </p:nvPicPr>
        <p:blipFill>
          <a:blip r:embed="rId6"/>
          <a:stretch>
            <a:fillRect/>
          </a:stretch>
        </p:blipFill>
        <p:spPr>
          <a:xfrm rot="16200000">
            <a:off x="3385000" y="2107046"/>
            <a:ext cx="1257576" cy="907480"/>
          </a:xfrm>
          <a:prstGeom prst="rect">
            <a:avLst/>
          </a:prstGeom>
        </p:spPr>
      </p:pic>
      <p:pic>
        <p:nvPicPr>
          <p:cNvPr id="7" name="図 6"/>
          <p:cNvPicPr>
            <a:picLocks noChangeAspect="1"/>
          </p:cNvPicPr>
          <p:nvPr/>
        </p:nvPicPr>
        <p:blipFill>
          <a:blip r:embed="rId7"/>
          <a:stretch>
            <a:fillRect/>
          </a:stretch>
        </p:blipFill>
        <p:spPr>
          <a:xfrm rot="16200000">
            <a:off x="4390814" y="2122503"/>
            <a:ext cx="1257576" cy="878898"/>
          </a:xfrm>
          <a:prstGeom prst="rect">
            <a:avLst/>
          </a:prstGeom>
        </p:spPr>
      </p:pic>
      <p:sp>
        <p:nvSpPr>
          <p:cNvPr id="9" name="テキスト ボックス 8"/>
          <p:cNvSpPr txBox="1"/>
          <p:nvPr/>
        </p:nvSpPr>
        <p:spPr>
          <a:xfrm>
            <a:off x="595426" y="3266684"/>
            <a:ext cx="668773" cy="400110"/>
          </a:xfrm>
          <a:prstGeom prst="rect">
            <a:avLst/>
          </a:prstGeom>
          <a:noFill/>
        </p:spPr>
        <p:txBody>
          <a:bodyPr wrap="none" rtlCol="0">
            <a:spAutoFit/>
          </a:bodyPr>
          <a:lstStyle/>
          <a:p>
            <a:r>
              <a:rPr lang="ja-JP" altLang="en-US" sz="1000" b="1" dirty="0"/>
              <a:t>障害無し</a:t>
            </a:r>
            <a:endParaRPr lang="en-US" altLang="ja-JP" sz="1000" b="1" dirty="0"/>
          </a:p>
          <a:p>
            <a:pPr algn="ctr"/>
            <a:r>
              <a:rPr lang="ja-JP" altLang="en-US" sz="1000" b="1" dirty="0"/>
              <a:t>＝０</a:t>
            </a:r>
          </a:p>
        </p:txBody>
      </p:sp>
      <p:sp>
        <p:nvSpPr>
          <p:cNvPr id="10" name="テキスト ボックス 9"/>
          <p:cNvSpPr txBox="1"/>
          <p:nvPr/>
        </p:nvSpPr>
        <p:spPr>
          <a:xfrm>
            <a:off x="1409705" y="3250647"/>
            <a:ext cx="1132041" cy="400110"/>
          </a:xfrm>
          <a:prstGeom prst="rect">
            <a:avLst/>
          </a:prstGeom>
          <a:noFill/>
        </p:spPr>
        <p:txBody>
          <a:bodyPr wrap="none" rtlCol="0">
            <a:spAutoFit/>
          </a:bodyPr>
          <a:lstStyle/>
          <a:p>
            <a:r>
              <a:rPr lang="ja-JP" altLang="en-US" sz="1000" b="1" dirty="0"/>
              <a:t>わずかにカップ状</a:t>
            </a:r>
            <a:endParaRPr lang="en-US" altLang="ja-JP" sz="1000" b="1" dirty="0"/>
          </a:p>
          <a:p>
            <a:pPr algn="ctr"/>
            <a:r>
              <a:rPr lang="ja-JP" altLang="en-US" sz="1000" b="1" dirty="0"/>
              <a:t>＝０．５</a:t>
            </a:r>
          </a:p>
        </p:txBody>
      </p:sp>
      <p:sp>
        <p:nvSpPr>
          <p:cNvPr id="11" name="テキスト ボックス 10"/>
          <p:cNvSpPr txBox="1"/>
          <p:nvPr/>
        </p:nvSpPr>
        <p:spPr>
          <a:xfrm>
            <a:off x="2484846" y="3283367"/>
            <a:ext cx="1109599" cy="400110"/>
          </a:xfrm>
          <a:prstGeom prst="rect">
            <a:avLst/>
          </a:prstGeom>
          <a:noFill/>
        </p:spPr>
        <p:txBody>
          <a:bodyPr wrap="none" rtlCol="0">
            <a:spAutoFit/>
          </a:bodyPr>
          <a:lstStyle/>
          <a:p>
            <a:r>
              <a:rPr lang="ja-JP" altLang="en-US" sz="1000" b="1" dirty="0"/>
              <a:t>明らかにカップ状</a:t>
            </a:r>
            <a:endParaRPr lang="en-US" altLang="ja-JP" sz="1000" b="1" dirty="0"/>
          </a:p>
          <a:p>
            <a:pPr algn="ctr"/>
            <a:r>
              <a:rPr lang="ja-JP" altLang="en-US" sz="1000" b="1" dirty="0"/>
              <a:t>＝１</a:t>
            </a:r>
          </a:p>
        </p:txBody>
      </p:sp>
      <p:sp>
        <p:nvSpPr>
          <p:cNvPr id="12" name="テキスト ボックス 11"/>
          <p:cNvSpPr txBox="1"/>
          <p:nvPr/>
        </p:nvSpPr>
        <p:spPr>
          <a:xfrm>
            <a:off x="3584023" y="3170891"/>
            <a:ext cx="859531" cy="553998"/>
          </a:xfrm>
          <a:prstGeom prst="rect">
            <a:avLst/>
          </a:prstGeom>
          <a:noFill/>
        </p:spPr>
        <p:txBody>
          <a:bodyPr wrap="none" rtlCol="0">
            <a:spAutoFit/>
          </a:bodyPr>
          <a:lstStyle/>
          <a:p>
            <a:r>
              <a:rPr lang="ja-JP" altLang="en-US" sz="1000" b="1" dirty="0"/>
              <a:t>カップ状から</a:t>
            </a:r>
            <a:endParaRPr lang="en-US" altLang="ja-JP" sz="1000" b="1" dirty="0"/>
          </a:p>
          <a:p>
            <a:r>
              <a:rPr lang="ja-JP" altLang="en-US" sz="1000" b="1" dirty="0"/>
              <a:t>さらに変形</a:t>
            </a:r>
            <a:endParaRPr lang="en-US" altLang="ja-JP" sz="1000" b="1" dirty="0"/>
          </a:p>
          <a:p>
            <a:pPr algn="ctr"/>
            <a:r>
              <a:rPr lang="ja-JP" altLang="en-US" sz="1000" b="1" dirty="0"/>
              <a:t>＝２</a:t>
            </a:r>
          </a:p>
        </p:txBody>
      </p:sp>
      <p:sp>
        <p:nvSpPr>
          <p:cNvPr id="13" name="テキスト ボックス 12"/>
          <p:cNvSpPr txBox="1"/>
          <p:nvPr/>
        </p:nvSpPr>
        <p:spPr>
          <a:xfrm>
            <a:off x="4527016" y="3159385"/>
            <a:ext cx="1130438" cy="553998"/>
          </a:xfrm>
          <a:prstGeom prst="rect">
            <a:avLst/>
          </a:prstGeom>
          <a:noFill/>
        </p:spPr>
        <p:txBody>
          <a:bodyPr wrap="none" rtlCol="0">
            <a:spAutoFit/>
          </a:bodyPr>
          <a:lstStyle/>
          <a:p>
            <a:r>
              <a:rPr lang="ja-JP" altLang="en-US" sz="1000" b="1" dirty="0"/>
              <a:t>ひどく変形し</a:t>
            </a:r>
            <a:endParaRPr lang="en-US" altLang="ja-JP" sz="1000" b="1" dirty="0"/>
          </a:p>
          <a:p>
            <a:r>
              <a:rPr lang="ja-JP" altLang="en-US" sz="1000" b="1" dirty="0"/>
              <a:t>原型をとどめない</a:t>
            </a:r>
            <a:endParaRPr lang="en-US" altLang="ja-JP" sz="1000" b="1" dirty="0"/>
          </a:p>
          <a:p>
            <a:pPr algn="ctr"/>
            <a:r>
              <a:rPr lang="ja-JP" altLang="en-US" sz="1000" b="1" dirty="0"/>
              <a:t>＝３</a:t>
            </a:r>
          </a:p>
        </p:txBody>
      </p:sp>
      <p:sp>
        <p:nvSpPr>
          <p:cNvPr id="20" name="テキスト ボックス 19"/>
          <p:cNvSpPr txBox="1"/>
          <p:nvPr/>
        </p:nvSpPr>
        <p:spPr>
          <a:xfrm>
            <a:off x="256106" y="4047443"/>
            <a:ext cx="6464675" cy="317459"/>
          </a:xfrm>
          <a:prstGeom prst="rect">
            <a:avLst/>
          </a:prstGeom>
          <a:noFill/>
          <a:ln>
            <a:noFill/>
          </a:ln>
        </p:spPr>
        <p:txBody>
          <a:bodyPr wrap="square" rtlCol="0">
            <a:spAutoFit/>
          </a:bodyPr>
          <a:lstStyle/>
          <a:p>
            <a:r>
              <a:rPr lang="ja-JP" altLang="en-US" sz="1463" b="1" dirty="0">
                <a:latin typeface="+mn-ea"/>
              </a:rPr>
              <a:t>残留指数＝（第１葉</a:t>
            </a:r>
            <a:r>
              <a:rPr lang="en-US" altLang="ja-JP" sz="1463" b="1" dirty="0">
                <a:latin typeface="+mn-ea"/>
              </a:rPr>
              <a:t>×5</a:t>
            </a:r>
            <a:r>
              <a:rPr lang="ja-JP" altLang="en-US" sz="1463" b="1" dirty="0">
                <a:latin typeface="+mn-ea"/>
              </a:rPr>
              <a:t>＋第２葉</a:t>
            </a:r>
            <a:r>
              <a:rPr lang="en-US" altLang="ja-JP" sz="1463" b="1" dirty="0">
                <a:latin typeface="+mn-ea"/>
              </a:rPr>
              <a:t>×4</a:t>
            </a:r>
            <a:r>
              <a:rPr lang="ja-JP" altLang="en-US" sz="1463" b="1" dirty="0">
                <a:latin typeface="+mn-ea"/>
              </a:rPr>
              <a:t>＋第３葉</a:t>
            </a:r>
            <a:r>
              <a:rPr lang="en-US" altLang="ja-JP" sz="1463" b="1" dirty="0">
                <a:latin typeface="+mn-ea"/>
              </a:rPr>
              <a:t>×3</a:t>
            </a:r>
            <a:r>
              <a:rPr lang="ja-JP" altLang="en-US" sz="1463" b="1" dirty="0">
                <a:latin typeface="+mn-ea"/>
              </a:rPr>
              <a:t>＋第４葉</a:t>
            </a:r>
            <a:r>
              <a:rPr lang="en-US" altLang="ja-JP" sz="1463" b="1" dirty="0">
                <a:latin typeface="+mn-ea"/>
              </a:rPr>
              <a:t>×2</a:t>
            </a:r>
            <a:r>
              <a:rPr lang="ja-JP" altLang="en-US" sz="1463" b="1" dirty="0">
                <a:latin typeface="+mn-ea"/>
              </a:rPr>
              <a:t>＋第５葉</a:t>
            </a:r>
            <a:r>
              <a:rPr lang="en-US" altLang="ja-JP" sz="1463" b="1" dirty="0">
                <a:latin typeface="+mn-ea"/>
              </a:rPr>
              <a:t>×1</a:t>
            </a:r>
            <a:r>
              <a:rPr lang="ja-JP" altLang="en-US" sz="1463" b="1" dirty="0">
                <a:latin typeface="+mn-ea"/>
              </a:rPr>
              <a:t>）／５</a:t>
            </a:r>
          </a:p>
        </p:txBody>
      </p:sp>
      <p:sp>
        <p:nvSpPr>
          <p:cNvPr id="23" name="テキスト ボックス 22"/>
          <p:cNvSpPr txBox="1"/>
          <p:nvPr/>
        </p:nvSpPr>
        <p:spPr>
          <a:xfrm>
            <a:off x="240090" y="57150"/>
            <a:ext cx="1569660" cy="369332"/>
          </a:xfrm>
          <a:prstGeom prst="rect">
            <a:avLst/>
          </a:prstGeom>
          <a:noFill/>
        </p:spPr>
        <p:txBody>
          <a:bodyPr wrap="none" rtlCol="0">
            <a:spAutoFit/>
          </a:bodyPr>
          <a:lstStyle/>
          <a:p>
            <a:r>
              <a:rPr lang="ja-JP" altLang="en-US" sz="1800" dirty="0"/>
              <a:t>＜判定方法＞</a:t>
            </a:r>
          </a:p>
        </p:txBody>
      </p:sp>
      <p:pic>
        <p:nvPicPr>
          <p:cNvPr id="26" name="図 25"/>
          <p:cNvPicPr>
            <a:picLocks noChangeAspect="1"/>
          </p:cNvPicPr>
          <p:nvPr/>
        </p:nvPicPr>
        <p:blipFill>
          <a:blip r:embed="rId8"/>
          <a:stretch>
            <a:fillRect/>
          </a:stretch>
        </p:blipFill>
        <p:spPr>
          <a:xfrm>
            <a:off x="346295" y="4442256"/>
            <a:ext cx="1906128" cy="2652335"/>
          </a:xfrm>
          <a:prstGeom prst="rect">
            <a:avLst/>
          </a:prstGeom>
        </p:spPr>
      </p:pic>
      <p:sp>
        <p:nvSpPr>
          <p:cNvPr id="29" name="テキスト ボックス 28"/>
          <p:cNvSpPr txBox="1"/>
          <p:nvPr/>
        </p:nvSpPr>
        <p:spPr>
          <a:xfrm>
            <a:off x="218708" y="7425214"/>
            <a:ext cx="6920419" cy="261610"/>
          </a:xfrm>
          <a:prstGeom prst="rect">
            <a:avLst/>
          </a:prstGeom>
          <a:noFill/>
        </p:spPr>
        <p:txBody>
          <a:bodyPr wrap="square" rtlCol="0">
            <a:spAutoFit/>
          </a:bodyPr>
          <a:lstStyle/>
          <a:p>
            <a:r>
              <a:rPr lang="ja-JP" altLang="en-US" sz="1100" b="1" dirty="0">
                <a:latin typeface="+mn-ea"/>
              </a:rPr>
              <a:t>残留指数＝（第１葉</a:t>
            </a:r>
            <a:r>
              <a:rPr lang="en-US" altLang="ja-JP" sz="1100" b="1" dirty="0">
                <a:latin typeface="+mn-ea"/>
              </a:rPr>
              <a:t>”</a:t>
            </a:r>
            <a:r>
              <a:rPr lang="ja-JP" altLang="en-US" sz="1100" b="1" dirty="0">
                <a:latin typeface="+mn-ea"/>
              </a:rPr>
              <a:t>０</a:t>
            </a:r>
            <a:r>
              <a:rPr lang="en-US" altLang="ja-JP" sz="1100" b="1" dirty="0">
                <a:latin typeface="+mn-ea"/>
              </a:rPr>
              <a:t>”×5</a:t>
            </a:r>
            <a:r>
              <a:rPr lang="ja-JP" altLang="en-US" sz="1100" b="1" dirty="0">
                <a:latin typeface="+mn-ea"/>
              </a:rPr>
              <a:t>＋第２葉</a:t>
            </a:r>
            <a:r>
              <a:rPr lang="en-US" altLang="ja-JP" sz="1100" b="1" dirty="0">
                <a:latin typeface="+mn-ea"/>
              </a:rPr>
              <a:t>”</a:t>
            </a:r>
            <a:r>
              <a:rPr lang="ja-JP" altLang="en-US" sz="1100" b="1" dirty="0">
                <a:latin typeface="+mn-ea"/>
              </a:rPr>
              <a:t>０</a:t>
            </a:r>
            <a:r>
              <a:rPr lang="en-US" altLang="ja-JP" sz="1100" b="1" dirty="0">
                <a:latin typeface="+mn-ea"/>
              </a:rPr>
              <a:t>”×4</a:t>
            </a:r>
            <a:r>
              <a:rPr lang="ja-JP" altLang="en-US" sz="1100" b="1" dirty="0">
                <a:latin typeface="+mn-ea"/>
              </a:rPr>
              <a:t>＋第３葉</a:t>
            </a:r>
            <a:r>
              <a:rPr lang="en-US" altLang="ja-JP" sz="1100" b="1" dirty="0">
                <a:latin typeface="+mn-ea"/>
              </a:rPr>
              <a:t>”</a:t>
            </a:r>
            <a:r>
              <a:rPr lang="ja-JP" altLang="en-US" sz="1100" b="1" dirty="0">
                <a:latin typeface="+mn-ea"/>
              </a:rPr>
              <a:t>０</a:t>
            </a:r>
            <a:r>
              <a:rPr lang="en-US" altLang="ja-JP" sz="1100" b="1" dirty="0">
                <a:latin typeface="+mn-ea"/>
              </a:rPr>
              <a:t>”×3</a:t>
            </a:r>
            <a:r>
              <a:rPr lang="ja-JP" altLang="en-US" sz="1100" b="1" dirty="0">
                <a:latin typeface="+mn-ea"/>
              </a:rPr>
              <a:t>＋第４葉</a:t>
            </a:r>
            <a:r>
              <a:rPr lang="en-US" altLang="ja-JP" sz="1100" b="1" dirty="0">
                <a:latin typeface="+mn-ea"/>
              </a:rPr>
              <a:t>”0.5”×2</a:t>
            </a:r>
            <a:r>
              <a:rPr lang="ja-JP" altLang="en-US" sz="1100" b="1" dirty="0">
                <a:latin typeface="+mn-ea"/>
              </a:rPr>
              <a:t>＋第５葉</a:t>
            </a:r>
            <a:r>
              <a:rPr lang="en-US" altLang="ja-JP" sz="1100" b="1" dirty="0">
                <a:latin typeface="+mn-ea"/>
              </a:rPr>
              <a:t>”1.0”×1)</a:t>
            </a:r>
            <a:r>
              <a:rPr lang="ja-JP" altLang="en-US" sz="1100" b="1" dirty="0">
                <a:latin typeface="+mn-ea"/>
              </a:rPr>
              <a:t>／５　</a:t>
            </a:r>
            <a:r>
              <a:rPr lang="en-US" altLang="ja-JP" sz="1100" b="1" dirty="0">
                <a:latin typeface="+mn-ea"/>
              </a:rPr>
              <a:t>=</a:t>
            </a:r>
            <a:r>
              <a:rPr lang="ja-JP" altLang="en-US" sz="1100" b="1" u="sng" dirty="0">
                <a:latin typeface="+mn-ea"/>
              </a:rPr>
              <a:t>０．４</a:t>
            </a:r>
            <a:endParaRPr lang="en-US" altLang="ja-JP" sz="1100" b="1" u="sng" dirty="0">
              <a:latin typeface="+mn-ea"/>
            </a:endParaRPr>
          </a:p>
        </p:txBody>
      </p:sp>
      <p:pic>
        <p:nvPicPr>
          <p:cNvPr id="27" name="図 26"/>
          <p:cNvPicPr>
            <a:picLocks noChangeAspect="1"/>
          </p:cNvPicPr>
          <p:nvPr/>
        </p:nvPicPr>
        <p:blipFill>
          <a:blip r:embed="rId9"/>
          <a:stretch>
            <a:fillRect/>
          </a:stretch>
        </p:blipFill>
        <p:spPr>
          <a:xfrm>
            <a:off x="250434" y="737436"/>
            <a:ext cx="530786" cy="781435"/>
          </a:xfrm>
          <a:prstGeom prst="rect">
            <a:avLst/>
          </a:prstGeom>
        </p:spPr>
      </p:pic>
      <p:sp>
        <p:nvSpPr>
          <p:cNvPr id="30" name="正方形/長方形 29"/>
          <p:cNvSpPr/>
          <p:nvPr/>
        </p:nvSpPr>
        <p:spPr>
          <a:xfrm>
            <a:off x="256106" y="437354"/>
            <a:ext cx="6354761" cy="300082"/>
          </a:xfrm>
          <a:prstGeom prst="rect">
            <a:avLst/>
          </a:prstGeom>
          <a:solidFill>
            <a:schemeClr val="tx1"/>
          </a:solidFill>
        </p:spPr>
        <p:txBody>
          <a:bodyPr wrap="square">
            <a:spAutoFit/>
          </a:bodyPr>
          <a:lstStyle/>
          <a:p>
            <a:r>
              <a:rPr lang="ja-JP" altLang="en-US" sz="1350" b="1" dirty="0">
                <a:solidFill>
                  <a:schemeClr val="bg1"/>
                </a:solidFill>
              </a:rPr>
              <a:t> </a:t>
            </a:r>
            <a:r>
              <a:rPr lang="ja-JP" altLang="en-US" sz="1350" b="1" u="sng" dirty="0">
                <a:solidFill>
                  <a:schemeClr val="bg1"/>
                </a:solidFill>
              </a:rPr>
              <a:t>５葉展開時　（播種から３週間程度）</a:t>
            </a:r>
            <a:endParaRPr lang="en-US" altLang="ja-JP" sz="1350" b="1" u="sng" dirty="0">
              <a:solidFill>
                <a:schemeClr val="bg1"/>
              </a:solidFill>
            </a:endParaRPr>
          </a:p>
        </p:txBody>
      </p:sp>
      <p:sp>
        <p:nvSpPr>
          <p:cNvPr id="2" name="正方形/長方形 1"/>
          <p:cNvSpPr/>
          <p:nvPr/>
        </p:nvSpPr>
        <p:spPr>
          <a:xfrm>
            <a:off x="759058" y="781034"/>
            <a:ext cx="5867826" cy="784830"/>
          </a:xfrm>
          <a:prstGeom prst="rect">
            <a:avLst/>
          </a:prstGeom>
        </p:spPr>
        <p:txBody>
          <a:bodyPr wrap="square">
            <a:spAutoFit/>
          </a:bodyPr>
          <a:lstStyle/>
          <a:p>
            <a:r>
              <a:rPr lang="ja-JP" altLang="en-US" sz="1500" dirty="0"/>
              <a:t>　クロピラリドが残留していれば特徴的な生育障害が見られます。展開した５枚の葉のそれぞれの生育状況について、</a:t>
            </a:r>
            <a:r>
              <a:rPr lang="ja-JP" altLang="en-US" sz="1500" u="sng" dirty="0"/>
              <a:t>以下の症状により数値化</a:t>
            </a:r>
            <a:r>
              <a:rPr lang="ja-JP" altLang="en-US" sz="1500" dirty="0"/>
              <a:t>し、２株の平均値から</a:t>
            </a:r>
            <a:r>
              <a:rPr lang="ja-JP" altLang="en-US" sz="1500" u="sng" dirty="0"/>
              <a:t>以下の式により残留指数を算出</a:t>
            </a:r>
            <a:r>
              <a:rPr lang="ja-JP" altLang="en-US" sz="1500" dirty="0"/>
              <a:t>します。</a:t>
            </a:r>
            <a:endParaRPr lang="en-US" altLang="ja-JP" sz="1500" dirty="0"/>
          </a:p>
        </p:txBody>
      </p:sp>
      <p:sp>
        <p:nvSpPr>
          <p:cNvPr id="31" name="正方形/長方形 30"/>
          <p:cNvSpPr/>
          <p:nvPr/>
        </p:nvSpPr>
        <p:spPr>
          <a:xfrm>
            <a:off x="256106" y="1561448"/>
            <a:ext cx="6370778" cy="334707"/>
          </a:xfrm>
          <a:prstGeom prst="rect">
            <a:avLst/>
          </a:prstGeom>
          <a:solidFill>
            <a:schemeClr val="tx1"/>
          </a:solidFill>
        </p:spPr>
        <p:txBody>
          <a:bodyPr wrap="square">
            <a:spAutoFit/>
          </a:bodyPr>
          <a:lstStyle/>
          <a:p>
            <a:r>
              <a:rPr lang="ja-JP" altLang="en-US" sz="1350" b="1" dirty="0">
                <a:solidFill>
                  <a:schemeClr val="bg1"/>
                </a:solidFill>
              </a:rPr>
              <a:t> </a:t>
            </a:r>
            <a:r>
              <a:rPr lang="ja-JP" altLang="en-US" sz="1575" b="1" u="sng" dirty="0">
                <a:solidFill>
                  <a:schemeClr val="bg1"/>
                </a:solidFill>
              </a:rPr>
              <a:t>症状による数値化</a:t>
            </a:r>
            <a:endParaRPr lang="en-US" altLang="ja-JP" sz="1575" b="1" u="sng" dirty="0">
              <a:solidFill>
                <a:schemeClr val="bg1"/>
              </a:solidFill>
            </a:endParaRPr>
          </a:p>
        </p:txBody>
      </p:sp>
      <p:sp>
        <p:nvSpPr>
          <p:cNvPr id="32" name="正方形/長方形 31"/>
          <p:cNvSpPr/>
          <p:nvPr/>
        </p:nvSpPr>
        <p:spPr>
          <a:xfrm>
            <a:off x="273898" y="3683531"/>
            <a:ext cx="6370778" cy="334707"/>
          </a:xfrm>
          <a:prstGeom prst="rect">
            <a:avLst/>
          </a:prstGeom>
          <a:solidFill>
            <a:schemeClr val="tx1"/>
          </a:solidFill>
        </p:spPr>
        <p:txBody>
          <a:bodyPr wrap="square">
            <a:spAutoFit/>
          </a:bodyPr>
          <a:lstStyle/>
          <a:p>
            <a:r>
              <a:rPr lang="ja-JP" altLang="en-US" sz="1350" b="1" dirty="0">
                <a:solidFill>
                  <a:schemeClr val="bg1"/>
                </a:solidFill>
              </a:rPr>
              <a:t> </a:t>
            </a:r>
            <a:r>
              <a:rPr lang="ja-JP" altLang="en-US" sz="1575" b="1" u="sng" dirty="0">
                <a:solidFill>
                  <a:schemeClr val="bg1"/>
                </a:solidFill>
              </a:rPr>
              <a:t>残留指数の算出（式）</a:t>
            </a:r>
            <a:endParaRPr lang="en-US" altLang="ja-JP" sz="1575" b="1" u="sng" dirty="0">
              <a:solidFill>
                <a:schemeClr val="bg1"/>
              </a:solidFill>
            </a:endParaRPr>
          </a:p>
        </p:txBody>
      </p:sp>
      <p:sp>
        <p:nvSpPr>
          <p:cNvPr id="33" name="正方形/長方形 32"/>
          <p:cNvSpPr/>
          <p:nvPr/>
        </p:nvSpPr>
        <p:spPr>
          <a:xfrm>
            <a:off x="2334818" y="4700873"/>
            <a:ext cx="4286768" cy="292388"/>
          </a:xfrm>
          <a:prstGeom prst="rect">
            <a:avLst/>
          </a:prstGeom>
          <a:solidFill>
            <a:schemeClr val="tx1"/>
          </a:solidFill>
        </p:spPr>
        <p:txBody>
          <a:bodyPr wrap="square">
            <a:spAutoFit/>
          </a:bodyPr>
          <a:lstStyle/>
          <a:p>
            <a:r>
              <a:rPr lang="ja-JP" altLang="en-US" sz="1300" b="1" dirty="0">
                <a:solidFill>
                  <a:schemeClr val="bg1"/>
                </a:solidFill>
              </a:rPr>
              <a:t> 　　　　　</a:t>
            </a:r>
            <a:r>
              <a:rPr lang="ja-JP" altLang="en-US" sz="1300" b="1" u="sng" dirty="0">
                <a:solidFill>
                  <a:schemeClr val="bg1"/>
                </a:solidFill>
              </a:rPr>
              <a:t>残留指数に基づく堆肥施用量の判断基準</a:t>
            </a:r>
            <a:endParaRPr lang="en-US" altLang="ja-JP" sz="1300" b="1" u="sng" dirty="0">
              <a:solidFill>
                <a:schemeClr val="bg1"/>
              </a:solidFill>
            </a:endParaRPr>
          </a:p>
        </p:txBody>
      </p:sp>
      <p:sp>
        <p:nvSpPr>
          <p:cNvPr id="34" name="正方形/長方形 33"/>
          <p:cNvSpPr/>
          <p:nvPr/>
        </p:nvSpPr>
        <p:spPr>
          <a:xfrm>
            <a:off x="2323216" y="6380434"/>
            <a:ext cx="4302784" cy="292388"/>
          </a:xfrm>
          <a:prstGeom prst="rect">
            <a:avLst/>
          </a:prstGeom>
          <a:solidFill>
            <a:srgbClr val="FF0000"/>
          </a:solidFill>
        </p:spPr>
        <p:txBody>
          <a:bodyPr wrap="square">
            <a:spAutoFit/>
          </a:bodyPr>
          <a:lstStyle/>
          <a:p>
            <a:pPr algn="ctr"/>
            <a:r>
              <a:rPr lang="ja-JP" altLang="en-US" sz="1300" b="1" dirty="0">
                <a:solidFill>
                  <a:schemeClr val="bg1"/>
                </a:solidFill>
              </a:rPr>
              <a:t> </a:t>
            </a:r>
            <a:r>
              <a:rPr lang="ja-JP" altLang="en-US" sz="1300" b="1" u="sng" dirty="0">
                <a:solidFill>
                  <a:schemeClr val="bg1"/>
                </a:solidFill>
              </a:rPr>
              <a:t>判断基準に基づく堆肥施用量の目安</a:t>
            </a:r>
            <a:endParaRPr lang="en-US" altLang="ja-JP" sz="1300" b="1" u="sng" dirty="0">
              <a:solidFill>
                <a:schemeClr val="bg1"/>
              </a:solidFill>
            </a:endParaRPr>
          </a:p>
        </p:txBody>
      </p:sp>
      <p:sp>
        <p:nvSpPr>
          <p:cNvPr id="16" name="正方形/長方形 15"/>
          <p:cNvSpPr/>
          <p:nvPr/>
        </p:nvSpPr>
        <p:spPr>
          <a:xfrm>
            <a:off x="2742070" y="6681997"/>
            <a:ext cx="1426994" cy="246221"/>
          </a:xfrm>
          <a:prstGeom prst="rect">
            <a:avLst/>
          </a:prstGeom>
        </p:spPr>
        <p:txBody>
          <a:bodyPr wrap="none">
            <a:spAutoFit/>
          </a:bodyPr>
          <a:lstStyle/>
          <a:p>
            <a:pPr fontAlgn="b"/>
            <a:r>
              <a:rPr lang="ja-JP" altLang="en-US" sz="1000" b="1" dirty="0">
                <a:latin typeface="+mn-ea"/>
              </a:rPr>
              <a:t>◎ ３</a:t>
            </a:r>
            <a:r>
              <a:rPr lang="en-US" altLang="ja-JP" sz="1000" b="1" dirty="0">
                <a:latin typeface="+mn-ea"/>
              </a:rPr>
              <a:t>t</a:t>
            </a:r>
            <a:r>
              <a:rPr lang="ja-JP" altLang="en-US" sz="1000" b="1" dirty="0">
                <a:latin typeface="+mn-ea"/>
              </a:rPr>
              <a:t>／</a:t>
            </a:r>
            <a:r>
              <a:rPr lang="en-US" altLang="ja-JP" sz="1000" b="1" dirty="0">
                <a:latin typeface="+mn-ea"/>
              </a:rPr>
              <a:t>10a</a:t>
            </a:r>
            <a:r>
              <a:rPr lang="ja-JP" altLang="en-US" sz="1000" b="1" dirty="0">
                <a:latin typeface="+mn-ea"/>
              </a:rPr>
              <a:t>以下</a:t>
            </a:r>
            <a:r>
              <a:rPr lang="ja-JP" altLang="en-US" sz="1000" b="1" dirty="0">
                <a:solidFill>
                  <a:schemeClr val="tx1">
                    <a:lumMod val="95000"/>
                    <a:lumOff val="5000"/>
                  </a:schemeClr>
                </a:solidFill>
                <a:latin typeface="+mn-ea"/>
              </a:rPr>
              <a:t>を推奨</a:t>
            </a:r>
            <a:endParaRPr lang="ja-JP" altLang="en-US" sz="1000" b="1" strike="sngStrike" dirty="0">
              <a:solidFill>
                <a:schemeClr val="tx1">
                  <a:lumMod val="95000"/>
                  <a:lumOff val="5000"/>
                </a:schemeClr>
              </a:solidFill>
              <a:latin typeface="+mn-ea"/>
            </a:endParaRPr>
          </a:p>
        </p:txBody>
      </p:sp>
      <p:sp>
        <p:nvSpPr>
          <p:cNvPr id="17" name="正方形/長方形 16"/>
          <p:cNvSpPr/>
          <p:nvPr/>
        </p:nvSpPr>
        <p:spPr>
          <a:xfrm>
            <a:off x="4774666" y="6673252"/>
            <a:ext cx="1465466" cy="246221"/>
          </a:xfrm>
          <a:prstGeom prst="rect">
            <a:avLst/>
          </a:prstGeom>
        </p:spPr>
        <p:txBody>
          <a:bodyPr wrap="none">
            <a:spAutoFit/>
          </a:bodyPr>
          <a:lstStyle/>
          <a:p>
            <a:pPr fontAlgn="b"/>
            <a:r>
              <a:rPr lang="ja-JP" altLang="en-US" sz="1000" b="1" dirty="0">
                <a:latin typeface="+mn-ea"/>
              </a:rPr>
              <a:t>○  ２ｔ／</a:t>
            </a:r>
            <a:r>
              <a:rPr lang="en-US" altLang="ja-JP" sz="1000" b="1" dirty="0">
                <a:latin typeface="+mn-ea"/>
              </a:rPr>
              <a:t>10a</a:t>
            </a:r>
            <a:r>
              <a:rPr lang="ja-JP" altLang="en-US" sz="1000" b="1" dirty="0">
                <a:latin typeface="+mn-ea"/>
              </a:rPr>
              <a:t>以下</a:t>
            </a:r>
            <a:r>
              <a:rPr lang="ja-JP" altLang="en-US" sz="1000" b="1" dirty="0">
                <a:solidFill>
                  <a:schemeClr val="tx1">
                    <a:lumMod val="95000"/>
                    <a:lumOff val="5000"/>
                  </a:schemeClr>
                </a:solidFill>
                <a:latin typeface="+mn-ea"/>
              </a:rPr>
              <a:t>を推奨</a:t>
            </a:r>
            <a:endParaRPr lang="ja-JP" altLang="en-US" sz="1000" b="1" strike="sngStrike" dirty="0">
              <a:solidFill>
                <a:schemeClr val="tx1">
                  <a:lumMod val="95000"/>
                  <a:lumOff val="5000"/>
                </a:schemeClr>
              </a:solidFill>
              <a:latin typeface="+mn-ea"/>
            </a:endParaRPr>
          </a:p>
        </p:txBody>
      </p:sp>
      <p:sp>
        <p:nvSpPr>
          <p:cNvPr id="18" name="正方形/長方形 17"/>
          <p:cNvSpPr/>
          <p:nvPr/>
        </p:nvSpPr>
        <p:spPr>
          <a:xfrm>
            <a:off x="2742070" y="6882635"/>
            <a:ext cx="1425390" cy="246221"/>
          </a:xfrm>
          <a:prstGeom prst="rect">
            <a:avLst/>
          </a:prstGeom>
        </p:spPr>
        <p:txBody>
          <a:bodyPr wrap="none">
            <a:spAutoFit/>
          </a:bodyPr>
          <a:lstStyle/>
          <a:p>
            <a:pPr fontAlgn="b"/>
            <a:r>
              <a:rPr lang="ja-JP" altLang="en-US" sz="1000" b="1" dirty="0">
                <a:latin typeface="+mn-ea"/>
              </a:rPr>
              <a:t>△ １ｔ／</a:t>
            </a:r>
            <a:r>
              <a:rPr lang="en-US" altLang="ja-JP" sz="1000" b="1" dirty="0">
                <a:latin typeface="+mn-ea"/>
              </a:rPr>
              <a:t>10a</a:t>
            </a:r>
            <a:r>
              <a:rPr lang="ja-JP" altLang="en-US" sz="1000" b="1" dirty="0">
                <a:latin typeface="+mn-ea"/>
              </a:rPr>
              <a:t>以下</a:t>
            </a:r>
            <a:r>
              <a:rPr lang="ja-JP" altLang="en-US" sz="1000" b="1" dirty="0">
                <a:solidFill>
                  <a:schemeClr val="tx1">
                    <a:lumMod val="95000"/>
                    <a:lumOff val="5000"/>
                  </a:schemeClr>
                </a:solidFill>
                <a:latin typeface="+mn-ea"/>
              </a:rPr>
              <a:t>を推奨</a:t>
            </a:r>
            <a:endParaRPr lang="ja-JP" altLang="en-US" sz="1000" b="1" strike="sngStrike" dirty="0">
              <a:solidFill>
                <a:schemeClr val="tx1">
                  <a:lumMod val="95000"/>
                  <a:lumOff val="5000"/>
                </a:schemeClr>
              </a:solidFill>
              <a:latin typeface="+mn-ea"/>
            </a:endParaRPr>
          </a:p>
        </p:txBody>
      </p:sp>
      <p:sp>
        <p:nvSpPr>
          <p:cNvPr id="35" name="正方形/長方形 34"/>
          <p:cNvSpPr/>
          <p:nvPr/>
        </p:nvSpPr>
        <p:spPr>
          <a:xfrm>
            <a:off x="4785135" y="6894516"/>
            <a:ext cx="1600118" cy="246221"/>
          </a:xfrm>
          <a:prstGeom prst="rect">
            <a:avLst/>
          </a:prstGeom>
        </p:spPr>
        <p:txBody>
          <a:bodyPr wrap="none">
            <a:spAutoFit/>
          </a:bodyPr>
          <a:lstStyle/>
          <a:p>
            <a:pPr fontAlgn="b"/>
            <a:r>
              <a:rPr lang="en-US" altLang="ja-JP" sz="1000" b="1" dirty="0">
                <a:solidFill>
                  <a:srgbClr val="FF0000"/>
                </a:solidFill>
                <a:latin typeface="+mn-ea"/>
              </a:rPr>
              <a:t>×</a:t>
            </a:r>
            <a:r>
              <a:rPr lang="ja-JP" altLang="en-US" sz="1000" b="1" dirty="0">
                <a:solidFill>
                  <a:srgbClr val="FF0000"/>
                </a:solidFill>
                <a:latin typeface="+mn-ea"/>
              </a:rPr>
              <a:t> 堆肥施用を見合わせる</a:t>
            </a:r>
          </a:p>
        </p:txBody>
      </p:sp>
      <p:sp>
        <p:nvSpPr>
          <p:cNvPr id="36" name="正方形/長方形 35"/>
          <p:cNvSpPr/>
          <p:nvPr/>
        </p:nvSpPr>
        <p:spPr>
          <a:xfrm>
            <a:off x="2325857" y="6698208"/>
            <a:ext cx="4300143" cy="4600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37" name="正方形/長方形 36"/>
          <p:cNvSpPr/>
          <p:nvPr/>
        </p:nvSpPr>
        <p:spPr>
          <a:xfrm>
            <a:off x="261760" y="7219029"/>
            <a:ext cx="1771639" cy="265457"/>
          </a:xfrm>
          <a:prstGeom prst="rect">
            <a:avLst/>
          </a:prstGeom>
        </p:spPr>
        <p:txBody>
          <a:bodyPr wrap="none">
            <a:spAutoFit/>
          </a:bodyPr>
          <a:lstStyle/>
          <a:p>
            <a:r>
              <a:rPr lang="ja-JP" altLang="en-US" sz="1125" b="1" dirty="0">
                <a:latin typeface="+mn-ea"/>
              </a:rPr>
              <a:t>＜写真の場合（算定例）＞</a:t>
            </a:r>
            <a:endParaRPr lang="en-US" altLang="ja-JP" sz="1125" b="1" dirty="0">
              <a:latin typeface="+mn-ea"/>
            </a:endParaRPr>
          </a:p>
        </p:txBody>
      </p:sp>
      <p:sp>
        <p:nvSpPr>
          <p:cNvPr id="38" name="正方形/長方形 37"/>
          <p:cNvSpPr/>
          <p:nvPr/>
        </p:nvSpPr>
        <p:spPr>
          <a:xfrm>
            <a:off x="207300" y="7651470"/>
            <a:ext cx="6175118" cy="265457"/>
          </a:xfrm>
          <a:prstGeom prst="rect">
            <a:avLst/>
          </a:prstGeom>
        </p:spPr>
        <p:txBody>
          <a:bodyPr wrap="square">
            <a:spAutoFit/>
          </a:bodyPr>
          <a:lstStyle/>
          <a:p>
            <a:r>
              <a:rPr lang="ja-JP" altLang="en-US" sz="1125" b="1" dirty="0">
                <a:latin typeface="+mn-ea"/>
              </a:rPr>
              <a:t>残留指数が</a:t>
            </a:r>
            <a:r>
              <a:rPr lang="en-US" altLang="ja-JP" sz="1125" b="1" dirty="0">
                <a:latin typeface="+mn-ea"/>
              </a:rPr>
              <a:t>0.5</a:t>
            </a:r>
            <a:r>
              <a:rPr lang="ja-JP" altLang="en-US" sz="1125" b="1" dirty="0">
                <a:latin typeface="+mn-ea"/>
              </a:rPr>
              <a:t>未満なので、特に弱い（極弱） トマト</a:t>
            </a:r>
            <a:r>
              <a:rPr lang="ja-JP" altLang="en-US" sz="1125" b="1" dirty="0">
                <a:solidFill>
                  <a:schemeClr val="tx1">
                    <a:lumMod val="95000"/>
                    <a:lumOff val="5000"/>
                  </a:schemeClr>
                </a:solidFill>
                <a:latin typeface="+mn-ea"/>
              </a:rPr>
              <a:t>では ３ｔ／</a:t>
            </a:r>
            <a:r>
              <a:rPr lang="en-US" altLang="ja-JP" sz="1125" b="1" dirty="0">
                <a:solidFill>
                  <a:schemeClr val="tx1">
                    <a:lumMod val="95000"/>
                    <a:lumOff val="5000"/>
                  </a:schemeClr>
                </a:solidFill>
                <a:latin typeface="+mn-ea"/>
              </a:rPr>
              <a:t>10a</a:t>
            </a:r>
            <a:r>
              <a:rPr lang="ja-JP" altLang="en-US" sz="1125" b="1" dirty="0">
                <a:solidFill>
                  <a:schemeClr val="tx1">
                    <a:lumMod val="95000"/>
                    <a:lumOff val="5000"/>
                  </a:schemeClr>
                </a:solidFill>
                <a:latin typeface="+mn-ea"/>
              </a:rPr>
              <a:t>以下の堆肥施用を推奨します。</a:t>
            </a:r>
            <a:endParaRPr lang="en-US" altLang="ja-JP" sz="1125" b="1" dirty="0">
              <a:latin typeface="+mn-ea"/>
            </a:endParaRPr>
          </a:p>
        </p:txBody>
      </p:sp>
      <p:sp>
        <p:nvSpPr>
          <p:cNvPr id="39" name="正方形/長方形 38"/>
          <p:cNvSpPr/>
          <p:nvPr/>
        </p:nvSpPr>
        <p:spPr>
          <a:xfrm>
            <a:off x="2266412" y="4292769"/>
            <a:ext cx="4355174" cy="461665"/>
          </a:xfrm>
          <a:prstGeom prst="rect">
            <a:avLst/>
          </a:prstGeom>
        </p:spPr>
        <p:txBody>
          <a:bodyPr wrap="square">
            <a:spAutoFit/>
          </a:bodyPr>
          <a:lstStyle/>
          <a:p>
            <a:r>
              <a:rPr lang="ja-JP" altLang="en-US" sz="1200" b="1" dirty="0">
                <a:latin typeface="+mn-ea"/>
              </a:rPr>
              <a:t>残留指数の数値を以下の判定基準に照らし合わせて堆肥施用量の目安にしてください。</a:t>
            </a:r>
          </a:p>
        </p:txBody>
      </p:sp>
      <p:sp>
        <p:nvSpPr>
          <p:cNvPr id="22" name="正方形/長方形 21"/>
          <p:cNvSpPr/>
          <p:nvPr/>
        </p:nvSpPr>
        <p:spPr>
          <a:xfrm>
            <a:off x="77693" y="7892102"/>
            <a:ext cx="6732181" cy="1869743"/>
          </a:xfrm>
          <a:prstGeom prst="rect">
            <a:avLst/>
          </a:prstGeom>
        </p:spPr>
        <p:txBody>
          <a:bodyPr wrap="square">
            <a:spAutoFit/>
          </a:bodyPr>
          <a:lstStyle/>
          <a:p>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　生物検定の方法については、 「飼料及び堆肥に残留する除草剤（クロピラリド）の簡易判定法と被害軽</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減対策マニュアル（第３版）」から転載しました。なお、無断転載は禁止させていただきます。</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a:latin typeface="HG丸ｺﾞｼｯｸM-PRO" panose="020F0600000000000000" pitchFamily="50" charset="-128"/>
                <a:ea typeface="HG丸ｺﾞｼｯｸM-PRO" panose="020F0600000000000000" pitchFamily="50" charset="-128"/>
              </a:rPr>
              <a:t>また、本検定法は牛</a:t>
            </a:r>
            <a:r>
              <a:rPr lang="ja-JP" altLang="ja-JP" sz="1050" dirty="0" err="1">
                <a:latin typeface="HG丸ｺﾞｼｯｸM-PRO" panose="020F0600000000000000" pitchFamily="50" charset="-128"/>
                <a:ea typeface="HG丸ｺﾞｼｯｸM-PRO" panose="020F0600000000000000" pitchFamily="50" charset="-128"/>
              </a:rPr>
              <a:t>ふん堆</a:t>
            </a:r>
            <a:r>
              <a:rPr lang="ja-JP" altLang="ja-JP" sz="1050" dirty="0">
                <a:latin typeface="HG丸ｺﾞｼｯｸM-PRO" panose="020F0600000000000000" pitchFamily="50" charset="-128"/>
                <a:ea typeface="HG丸ｺﾞｼｯｸM-PRO" panose="020F0600000000000000" pitchFamily="50" charset="-128"/>
              </a:rPr>
              <a:t>肥を対象に開発された手法であり、その他の家畜由来堆肥では、塩類障害によ</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err="1">
                <a:latin typeface="HG丸ｺﾞｼｯｸM-PRO" panose="020F0600000000000000" pitchFamily="50" charset="-128"/>
                <a:ea typeface="HG丸ｺﾞｼｯｸM-PRO" panose="020F0600000000000000" pitchFamily="50" charset="-128"/>
              </a:rPr>
              <a:t>る</a:t>
            </a:r>
            <a:r>
              <a:rPr lang="ja-JP" altLang="ja-JP" sz="1050" dirty="0">
                <a:latin typeface="HG丸ｺﾞｼｯｸM-PRO" panose="020F0600000000000000" pitchFamily="50" charset="-128"/>
                <a:ea typeface="HG丸ｺﾞｼｯｸM-PRO" panose="020F0600000000000000" pitchFamily="50" charset="-128"/>
              </a:rPr>
              <a:t>発芽不良等が生じる可能性があります。このため、牛ふん以外の堆肥を用いる場合は、堆肥の混合割合等</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a:latin typeface="HG丸ｺﾞｼｯｸM-PRO" panose="020F0600000000000000" pitchFamily="50" charset="-128"/>
                <a:ea typeface="HG丸ｺﾞｼｯｸM-PRO" panose="020F0600000000000000" pitchFamily="50" charset="-128"/>
              </a:rPr>
              <a:t>を実際の栽培条件に合わせて、実際に栽培する作物について、カップで試し栽培を行い、初期生育を観察す</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err="1">
                <a:latin typeface="HG丸ｺﾞｼｯｸM-PRO" panose="020F0600000000000000" pitchFamily="50" charset="-128"/>
                <a:ea typeface="HG丸ｺﾞｼｯｸM-PRO" panose="020F0600000000000000" pitchFamily="50" charset="-128"/>
              </a:rPr>
              <a:t>る</a:t>
            </a:r>
            <a:r>
              <a:rPr lang="ja-JP" altLang="ja-JP" sz="1050" dirty="0">
                <a:latin typeface="HG丸ｺﾞｼｯｸM-PRO" panose="020F0600000000000000" pitchFamily="50" charset="-128"/>
                <a:ea typeface="HG丸ｺﾞｼｯｸM-PRO" panose="020F0600000000000000" pitchFamily="50" charset="-128"/>
              </a:rPr>
              <a:t>ことにより生育障害が発生しないかどうかをご確認ください</a:t>
            </a:r>
            <a:r>
              <a:rPr lang="ja-JP" altLang="en-US" sz="1050" dirty="0">
                <a:latin typeface="HG丸ｺﾞｼｯｸM-PRO" panose="020F0600000000000000" pitchFamily="50" charset="-128"/>
                <a:ea typeface="HG丸ｺﾞｼｯｸM-PRO" panose="020F0600000000000000" pitchFamily="50" charset="-128"/>
              </a:rPr>
              <a:t>。</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a:latin typeface="HG丸ｺﾞｼｯｸM-PRO" panose="020F0600000000000000" pitchFamily="50" charset="-128"/>
                <a:ea typeface="HG丸ｺﾞｼｯｸM-PRO" panose="020F0600000000000000" pitchFamily="50" charset="-128"/>
              </a:rPr>
              <a:t>（例：堆肥投入量</a:t>
            </a:r>
            <a:r>
              <a:rPr lang="en-US" altLang="ja-JP" sz="1050" dirty="0">
                <a:latin typeface="HG丸ｺﾞｼｯｸM-PRO" panose="020F0600000000000000" pitchFamily="50" charset="-128"/>
                <a:ea typeface="HG丸ｺﾞｼｯｸM-PRO" panose="020F0600000000000000" pitchFamily="50" charset="-128"/>
              </a:rPr>
              <a:t>0.5t/10a</a:t>
            </a:r>
            <a:r>
              <a:rPr lang="ja-JP" altLang="ja-JP" sz="1050" dirty="0" err="1">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作土層</a:t>
            </a:r>
            <a:r>
              <a:rPr lang="en-US" altLang="ja-JP" sz="1050" dirty="0">
                <a:latin typeface="HG丸ｺﾞｼｯｸM-PRO" panose="020F0600000000000000" pitchFamily="50" charset="-128"/>
                <a:ea typeface="HG丸ｺﾞｼｯｸM-PRO" panose="020F0600000000000000" pitchFamily="50" charset="-128"/>
              </a:rPr>
              <a:t>20cm</a:t>
            </a:r>
            <a:r>
              <a:rPr lang="ja-JP" altLang="ja-JP" sz="1050" dirty="0">
                <a:latin typeface="HG丸ｺﾞｼｯｸM-PRO" panose="020F0600000000000000" pitchFamily="50" charset="-128"/>
                <a:ea typeface="HG丸ｺﾞｼｯｸM-PRO" panose="020F0600000000000000" pitchFamily="50" charset="-128"/>
              </a:rPr>
              <a:t>の場合、培土</a:t>
            </a:r>
            <a:r>
              <a:rPr lang="en-US" altLang="ja-JP" sz="1050" dirty="0">
                <a:latin typeface="HG丸ｺﾞｼｯｸM-PRO" panose="020F0600000000000000" pitchFamily="50" charset="-128"/>
                <a:ea typeface="HG丸ｺﾞｼｯｸM-PRO" panose="020F0600000000000000" pitchFamily="50" charset="-128"/>
              </a:rPr>
              <a:t>500</a:t>
            </a:r>
            <a:r>
              <a:rPr lang="ja-JP" altLang="ja-JP" sz="1050" dirty="0" err="1">
                <a:latin typeface="HG丸ｺﾞｼｯｸM-PRO" panose="020F0600000000000000" pitchFamily="50" charset="-128"/>
                <a:ea typeface="HG丸ｺﾞｼｯｸM-PRO" panose="020F0600000000000000" pitchFamily="50" charset="-128"/>
              </a:rPr>
              <a:t>ｇ</a:t>
            </a:r>
            <a:r>
              <a:rPr lang="ja-JP" altLang="ja-JP" sz="1050" dirty="0">
                <a:latin typeface="HG丸ｺﾞｼｯｸM-PRO" panose="020F0600000000000000" pitchFamily="50" charset="-128"/>
                <a:ea typeface="HG丸ｺﾞｼｯｸM-PRO" panose="020F0600000000000000" pitchFamily="50" charset="-128"/>
              </a:rPr>
              <a:t>に対し、堆肥</a:t>
            </a:r>
            <a:r>
              <a:rPr lang="en-US" altLang="ja-JP" sz="1050" dirty="0">
                <a:latin typeface="HG丸ｺﾞｼｯｸM-PRO" panose="020F0600000000000000" pitchFamily="50" charset="-128"/>
                <a:ea typeface="HG丸ｺﾞｼｯｸM-PRO" panose="020F0600000000000000" pitchFamily="50" charset="-128"/>
              </a:rPr>
              <a:t>1.25g )</a:t>
            </a:r>
            <a:r>
              <a:rPr lang="ja-JP" altLang="en-US" sz="1050" dirty="0">
                <a:latin typeface="HG丸ｺﾞｼｯｸM-PRO" panose="020F0600000000000000" pitchFamily="50" charset="-128"/>
                <a:ea typeface="HG丸ｺﾞｼｯｸM-PRO" panose="020F0600000000000000" pitchFamily="50" charset="-128"/>
              </a:rPr>
              <a:t>　　</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検定方法の詳細については、以下の</a:t>
            </a:r>
            <a:r>
              <a:rPr lang="en-US" altLang="ja-JP" sz="1050" dirty="0">
                <a:latin typeface="HG丸ｺﾞｼｯｸM-PRO" panose="020F0600000000000000" pitchFamily="50" charset="-128"/>
                <a:ea typeface="HG丸ｺﾞｼｯｸM-PRO" panose="020F0600000000000000" pitchFamily="50" charset="-128"/>
              </a:rPr>
              <a:t>URL</a:t>
            </a:r>
            <a:r>
              <a:rPr lang="ja-JP" altLang="en-US" sz="1050" dirty="0">
                <a:latin typeface="HG丸ｺﾞｼｯｸM-PRO" panose="020F0600000000000000" pitchFamily="50" charset="-128"/>
                <a:ea typeface="HG丸ｺﾞｼｯｸM-PRO" panose="020F0600000000000000" pitchFamily="50" charset="-128"/>
              </a:rPr>
              <a:t>を参照してください。</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en-US" altLang="ja-JP" sz="1050" dirty="0">
                <a:latin typeface="HG丸ｺﾞｼｯｸM-PRO" panose="020F0600000000000000" pitchFamily="50" charset="-128"/>
                <a:ea typeface="HG丸ｺﾞｼｯｸM-PRO" panose="020F0600000000000000" pitchFamily="50" charset="-128"/>
                <a:hlinkClick r:id="rId10"/>
              </a:rPr>
              <a:t>https://www.naro.go.jp/publicity_report/publication/laboratory/niaes/manual/155027.html</a:t>
            </a:r>
            <a:endPar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　また、初期生育の影響については、以下の</a:t>
            </a:r>
            <a:r>
              <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URL</a:t>
            </a:r>
            <a:r>
              <a:rPr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を参照してください。</a:t>
            </a:r>
            <a:endPar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　</a:t>
            </a:r>
            <a:r>
              <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hlinkClick r:id="rId11"/>
              </a:rPr>
              <a:t>https://www.naro.go.jp/publicity_report/publication/pamphlet/tech-pamph/155030.html</a:t>
            </a:r>
            <a:endPar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p:txBody>
      </p:sp>
      <p:pic>
        <p:nvPicPr>
          <p:cNvPr id="21" name="図 20"/>
          <p:cNvPicPr>
            <a:picLocks noChangeAspect="1"/>
          </p:cNvPicPr>
          <p:nvPr/>
        </p:nvPicPr>
        <p:blipFill>
          <a:blip r:embed="rId12"/>
          <a:stretch>
            <a:fillRect/>
          </a:stretch>
        </p:blipFill>
        <p:spPr>
          <a:xfrm>
            <a:off x="2328693" y="5012664"/>
            <a:ext cx="4298190" cy="1300274"/>
          </a:xfrm>
          <a:prstGeom prst="rect">
            <a:avLst/>
          </a:prstGeom>
        </p:spPr>
      </p:pic>
      <p:sp>
        <p:nvSpPr>
          <p:cNvPr id="42" name="テキスト ボックス 41"/>
          <p:cNvSpPr txBox="1"/>
          <p:nvPr/>
        </p:nvSpPr>
        <p:spPr>
          <a:xfrm>
            <a:off x="0" y="9648000"/>
            <a:ext cx="6858000" cy="276999"/>
          </a:xfrm>
          <a:prstGeom prst="rect">
            <a:avLst/>
          </a:prstGeom>
          <a:noFill/>
        </p:spPr>
        <p:txBody>
          <a:bodyPr wrap="square" rtlCol="0">
            <a:spAutoFit/>
          </a:bodyPr>
          <a:lstStyle/>
          <a:p>
            <a:pPr algn="ctr"/>
            <a:r>
              <a:rPr kumimoji="1" lang="en-US" altLang="ja-JP" sz="1200" dirty="0"/>
              <a:t>-3-</a:t>
            </a:r>
            <a:endParaRPr kumimoji="1" lang="ja-JP" altLang="en-US" sz="1200" dirty="0"/>
          </a:p>
        </p:txBody>
      </p:sp>
      <p:sp>
        <p:nvSpPr>
          <p:cNvPr id="41" name="テキスト ボックス 40">
            <a:extLst>
              <a:ext uri="{FF2B5EF4-FFF2-40B4-BE49-F238E27FC236}">
                <a16:creationId xmlns:a16="http://schemas.microsoft.com/office/drawing/2014/main" id="{C17109F0-41BA-4060-B406-AA28A99A3AFC}"/>
              </a:ext>
            </a:extLst>
          </p:cNvPr>
          <p:cNvSpPr txBox="1"/>
          <p:nvPr/>
        </p:nvSpPr>
        <p:spPr>
          <a:xfrm>
            <a:off x="5633122" y="3170809"/>
            <a:ext cx="780983" cy="553998"/>
          </a:xfrm>
          <a:prstGeom prst="rect">
            <a:avLst/>
          </a:prstGeom>
          <a:noFill/>
        </p:spPr>
        <p:txBody>
          <a:bodyPr wrap="none" rtlCol="0">
            <a:spAutoFit/>
          </a:bodyPr>
          <a:lstStyle/>
          <a:p>
            <a:pPr algn="ctr"/>
            <a:r>
              <a:rPr lang="ja-JP" altLang="en-US" sz="1000" b="1" dirty="0"/>
              <a:t>展葉なし</a:t>
            </a:r>
            <a:endParaRPr lang="en-US" altLang="ja-JP" sz="1000" b="1" dirty="0"/>
          </a:p>
          <a:p>
            <a:pPr algn="ctr"/>
            <a:r>
              <a:rPr lang="ja-JP" altLang="en-US" sz="1000" b="1" dirty="0"/>
              <a:t>（芯止まり）</a:t>
            </a:r>
            <a:endParaRPr lang="en-US" altLang="ja-JP" sz="1000" b="1" dirty="0"/>
          </a:p>
          <a:p>
            <a:pPr algn="ctr"/>
            <a:r>
              <a:rPr lang="ja-JP" altLang="en-US" sz="1000" b="1" dirty="0"/>
              <a:t>＝４</a:t>
            </a:r>
          </a:p>
        </p:txBody>
      </p:sp>
      <p:pic>
        <p:nvPicPr>
          <p:cNvPr id="43" name="図 42">
            <a:extLst>
              <a:ext uri="{FF2B5EF4-FFF2-40B4-BE49-F238E27FC236}">
                <a16:creationId xmlns:a16="http://schemas.microsoft.com/office/drawing/2014/main" id="{1F316391-4CB1-43ED-9E0C-D77855190104}"/>
              </a:ext>
            </a:extLst>
          </p:cNvPr>
          <p:cNvPicPr>
            <a:picLocks noChangeAspect="1"/>
          </p:cNvPicPr>
          <p:nvPr/>
        </p:nvPicPr>
        <p:blipFill>
          <a:blip r:embed="rId13"/>
          <a:stretch>
            <a:fillRect/>
          </a:stretch>
        </p:blipFill>
        <p:spPr>
          <a:xfrm>
            <a:off x="5497801" y="1931996"/>
            <a:ext cx="913197" cy="1262601"/>
          </a:xfrm>
          <a:prstGeom prst="rect">
            <a:avLst/>
          </a:prstGeom>
        </p:spPr>
      </p:pic>
    </p:spTree>
    <p:extLst>
      <p:ext uri="{BB962C8B-B14F-4D97-AF65-F5344CB8AC3E}">
        <p14:creationId xmlns:p14="http://schemas.microsoft.com/office/powerpoint/2010/main" val="1030907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54000" y="3000"/>
            <a:ext cx="6912000" cy="9903000"/>
          </a:xfrm>
          <a:prstGeom prst="rect">
            <a:avLst/>
          </a:prstGeom>
          <a:solidFill>
            <a:srgbClr val="DCEF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13" name="テキスト ボックス 12"/>
          <p:cNvSpPr txBox="1"/>
          <p:nvPr/>
        </p:nvSpPr>
        <p:spPr>
          <a:xfrm>
            <a:off x="0" y="9648000"/>
            <a:ext cx="6890238" cy="276999"/>
          </a:xfrm>
          <a:prstGeom prst="rect">
            <a:avLst/>
          </a:prstGeom>
          <a:noFill/>
        </p:spPr>
        <p:txBody>
          <a:bodyPr wrap="square" rtlCol="0">
            <a:spAutoFit/>
          </a:bodyPr>
          <a:lstStyle/>
          <a:p>
            <a:pPr algn="ctr"/>
            <a:r>
              <a:rPr kumimoji="1" lang="en-US" altLang="ja-JP" sz="1200" dirty="0"/>
              <a:t>-</a:t>
            </a:r>
            <a:r>
              <a:rPr lang="en-US" altLang="ja-JP" sz="1200" dirty="0"/>
              <a:t>4</a:t>
            </a:r>
            <a:r>
              <a:rPr kumimoji="1" lang="en-US" altLang="ja-JP" sz="1200" dirty="0"/>
              <a:t>-</a:t>
            </a:r>
            <a:endParaRPr kumimoji="1" lang="ja-JP" altLang="en-US" sz="1200" dirty="0"/>
          </a:p>
        </p:txBody>
      </p:sp>
      <p:sp>
        <p:nvSpPr>
          <p:cNvPr id="62" name="角丸四角形 21">
            <a:extLst>
              <a:ext uri="{FF2B5EF4-FFF2-40B4-BE49-F238E27FC236}">
                <a16:creationId xmlns:a16="http://schemas.microsoft.com/office/drawing/2014/main" id="{85AD361C-65D9-48F0-A719-A866078FE912}"/>
              </a:ext>
            </a:extLst>
          </p:cNvPr>
          <p:cNvSpPr/>
          <p:nvPr/>
        </p:nvSpPr>
        <p:spPr>
          <a:xfrm>
            <a:off x="141088" y="8824258"/>
            <a:ext cx="6560820" cy="585009"/>
          </a:xfrm>
          <a:prstGeom prst="roundRect">
            <a:avLst>
              <a:gd name="adj" fmla="val 17703"/>
            </a:avLst>
          </a:prstGeom>
          <a:solidFill>
            <a:schemeClr val="bg1"/>
          </a:solidFill>
          <a:ln w="73025"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n-ea"/>
              </a:rPr>
              <a:t>お問い合わせ先　</a:t>
            </a:r>
            <a:endParaRPr kumimoji="1" lang="en-US" altLang="ja-JP" sz="1400" dirty="0">
              <a:solidFill>
                <a:schemeClr val="tx1"/>
              </a:solidFill>
              <a:latin typeface="+mn-ea"/>
            </a:endParaRPr>
          </a:p>
          <a:p>
            <a:pPr algn="ctr"/>
            <a:r>
              <a:rPr lang="ja-JP" altLang="en-US" sz="1400" dirty="0" smtClean="0">
                <a:solidFill>
                  <a:schemeClr val="tx1"/>
                </a:solidFill>
                <a:latin typeface="+mn-ea"/>
              </a:rPr>
              <a:t>岩手県農林水産部農業普及技術課</a:t>
            </a:r>
            <a:r>
              <a:rPr lang="ja-JP" altLang="en-US" sz="1400" dirty="0">
                <a:solidFill>
                  <a:schemeClr val="tx1"/>
                </a:solidFill>
                <a:latin typeface="+mn-ea"/>
              </a:rPr>
              <a:t>　</a:t>
            </a:r>
            <a:r>
              <a:rPr lang="en-US" altLang="ja-JP" sz="1400" dirty="0">
                <a:solidFill>
                  <a:schemeClr val="tx1"/>
                </a:solidFill>
                <a:latin typeface="+mn-ea"/>
              </a:rPr>
              <a:t>TEL</a:t>
            </a:r>
            <a:r>
              <a:rPr lang="ja-JP" altLang="en-US" sz="1400" dirty="0">
                <a:solidFill>
                  <a:schemeClr val="tx1"/>
                </a:solidFill>
                <a:latin typeface="+mn-ea"/>
              </a:rPr>
              <a:t>　</a:t>
            </a:r>
            <a:r>
              <a:rPr lang="en-US" altLang="ja-JP" sz="1400" dirty="0" smtClean="0">
                <a:solidFill>
                  <a:schemeClr val="tx1"/>
                </a:solidFill>
                <a:latin typeface="+mn-ea"/>
              </a:rPr>
              <a:t>019</a:t>
            </a:r>
            <a:r>
              <a:rPr lang="en-US" altLang="ja-JP" sz="1400" dirty="0" smtClean="0">
                <a:solidFill>
                  <a:schemeClr val="tx1"/>
                </a:solidFill>
                <a:latin typeface="+mn-ea"/>
              </a:rPr>
              <a:t>-629-5656</a:t>
            </a:r>
            <a:endParaRPr lang="en-US" altLang="ja-JP" sz="1400" dirty="0">
              <a:solidFill>
                <a:schemeClr val="tx1"/>
              </a:solidFill>
              <a:latin typeface="+mn-ea"/>
            </a:endParaRPr>
          </a:p>
        </p:txBody>
      </p:sp>
      <p:sp>
        <p:nvSpPr>
          <p:cNvPr id="63" name="テキスト ボックス 62">
            <a:extLst>
              <a:ext uri="{FF2B5EF4-FFF2-40B4-BE49-F238E27FC236}">
                <a16:creationId xmlns:a16="http://schemas.microsoft.com/office/drawing/2014/main" id="{906F6AEA-B1D9-4EF5-8258-F907E2934EF7}"/>
              </a:ext>
            </a:extLst>
          </p:cNvPr>
          <p:cNvSpPr txBox="1"/>
          <p:nvPr/>
        </p:nvSpPr>
        <p:spPr>
          <a:xfrm>
            <a:off x="-17780" y="9416026"/>
            <a:ext cx="6855460" cy="276999"/>
          </a:xfrm>
          <a:prstGeom prst="rect">
            <a:avLst/>
          </a:prstGeom>
          <a:noFill/>
        </p:spPr>
        <p:txBody>
          <a:bodyPr wrap="square" rtlCol="0">
            <a:spAutoFit/>
          </a:bodyPr>
          <a:lstStyle/>
          <a:p>
            <a:pPr algn="ctr"/>
            <a:r>
              <a:rPr lang="ja-JP" altLang="en-US" sz="1200" dirty="0">
                <a:latin typeface="+mj-ea"/>
                <a:ea typeface="+mj-ea"/>
              </a:rPr>
              <a:t>令和４年</a:t>
            </a:r>
            <a:r>
              <a:rPr lang="en-US" altLang="ja-JP" sz="1200" dirty="0">
                <a:latin typeface="+mj-ea"/>
                <a:ea typeface="+mj-ea"/>
              </a:rPr>
              <a:t>10</a:t>
            </a:r>
            <a:r>
              <a:rPr lang="ja-JP" altLang="en-US" sz="1200" dirty="0">
                <a:latin typeface="+mj-ea"/>
                <a:ea typeface="+mj-ea"/>
              </a:rPr>
              <a:t>月　農林水産省 消費・安全局　農産安全管理課</a:t>
            </a:r>
            <a:endParaRPr lang="en-US" altLang="ja-JP" sz="1200" dirty="0">
              <a:latin typeface="+mj-ea"/>
              <a:ea typeface="+mj-ea"/>
            </a:endParaRPr>
          </a:p>
        </p:txBody>
      </p:sp>
      <p:sp>
        <p:nvSpPr>
          <p:cNvPr id="48" name="角丸四角形 43">
            <a:extLst>
              <a:ext uri="{FF2B5EF4-FFF2-40B4-BE49-F238E27FC236}">
                <a16:creationId xmlns:a16="http://schemas.microsoft.com/office/drawing/2014/main" id="{0E819F73-37C6-4C0A-B9B2-EFB6A76A5FB6}"/>
              </a:ext>
            </a:extLst>
          </p:cNvPr>
          <p:cNvSpPr/>
          <p:nvPr/>
        </p:nvSpPr>
        <p:spPr>
          <a:xfrm>
            <a:off x="12214" y="268388"/>
            <a:ext cx="6772457" cy="5528095"/>
          </a:xfrm>
          <a:prstGeom prst="roundRect">
            <a:avLst>
              <a:gd name="adj" fmla="val 5177"/>
            </a:avLst>
          </a:prstGeom>
          <a:solidFill>
            <a:schemeClr val="bg1"/>
          </a:solid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graphicFrame>
        <p:nvGraphicFramePr>
          <p:cNvPr id="39" name="表 38">
            <a:extLst>
              <a:ext uri="{FF2B5EF4-FFF2-40B4-BE49-F238E27FC236}">
                <a16:creationId xmlns:a16="http://schemas.microsoft.com/office/drawing/2014/main" id="{46DB9E07-2C24-4C95-9077-BF35BF939576}"/>
              </a:ext>
            </a:extLst>
          </p:cNvPr>
          <p:cNvGraphicFramePr>
            <a:graphicFrameLocks noGrp="1"/>
          </p:cNvGraphicFramePr>
          <p:nvPr>
            <p:extLst>
              <p:ext uri="{D42A27DB-BD31-4B8C-83A1-F6EECF244321}">
                <p14:modId xmlns:p14="http://schemas.microsoft.com/office/powerpoint/2010/main" val="2296707030"/>
              </p:ext>
            </p:extLst>
          </p:nvPr>
        </p:nvGraphicFramePr>
        <p:xfrm>
          <a:off x="371251" y="1930486"/>
          <a:ext cx="6289667" cy="1250840"/>
        </p:xfrm>
        <a:graphic>
          <a:graphicData uri="http://schemas.openxmlformats.org/drawingml/2006/table">
            <a:tbl>
              <a:tblPr/>
              <a:tblGrid>
                <a:gridCol w="1065704">
                  <a:extLst>
                    <a:ext uri="{9D8B030D-6E8A-4147-A177-3AD203B41FA5}">
                      <a16:colId xmlns:a16="http://schemas.microsoft.com/office/drawing/2014/main" val="3745420024"/>
                    </a:ext>
                  </a:extLst>
                </a:gridCol>
                <a:gridCol w="463416">
                  <a:extLst>
                    <a:ext uri="{9D8B030D-6E8A-4147-A177-3AD203B41FA5}">
                      <a16:colId xmlns:a16="http://schemas.microsoft.com/office/drawing/2014/main" val="1557473432"/>
                    </a:ext>
                  </a:extLst>
                </a:gridCol>
                <a:gridCol w="463416">
                  <a:extLst>
                    <a:ext uri="{9D8B030D-6E8A-4147-A177-3AD203B41FA5}">
                      <a16:colId xmlns:a16="http://schemas.microsoft.com/office/drawing/2014/main" val="4050818841"/>
                    </a:ext>
                  </a:extLst>
                </a:gridCol>
                <a:gridCol w="463416">
                  <a:extLst>
                    <a:ext uri="{9D8B030D-6E8A-4147-A177-3AD203B41FA5}">
                      <a16:colId xmlns:a16="http://schemas.microsoft.com/office/drawing/2014/main" val="3292512624"/>
                    </a:ext>
                  </a:extLst>
                </a:gridCol>
                <a:gridCol w="463416">
                  <a:extLst>
                    <a:ext uri="{9D8B030D-6E8A-4147-A177-3AD203B41FA5}">
                      <a16:colId xmlns:a16="http://schemas.microsoft.com/office/drawing/2014/main" val="206849068"/>
                    </a:ext>
                  </a:extLst>
                </a:gridCol>
                <a:gridCol w="463416">
                  <a:extLst>
                    <a:ext uri="{9D8B030D-6E8A-4147-A177-3AD203B41FA5}">
                      <a16:colId xmlns:a16="http://schemas.microsoft.com/office/drawing/2014/main" val="2777442742"/>
                    </a:ext>
                  </a:extLst>
                </a:gridCol>
                <a:gridCol w="463416">
                  <a:extLst>
                    <a:ext uri="{9D8B030D-6E8A-4147-A177-3AD203B41FA5}">
                      <a16:colId xmlns:a16="http://schemas.microsoft.com/office/drawing/2014/main" val="1824285469"/>
                    </a:ext>
                  </a:extLst>
                </a:gridCol>
                <a:gridCol w="463416">
                  <a:extLst>
                    <a:ext uri="{9D8B030D-6E8A-4147-A177-3AD203B41FA5}">
                      <a16:colId xmlns:a16="http://schemas.microsoft.com/office/drawing/2014/main" val="1216158997"/>
                    </a:ext>
                  </a:extLst>
                </a:gridCol>
                <a:gridCol w="463416">
                  <a:extLst>
                    <a:ext uri="{9D8B030D-6E8A-4147-A177-3AD203B41FA5}">
                      <a16:colId xmlns:a16="http://schemas.microsoft.com/office/drawing/2014/main" val="2213390585"/>
                    </a:ext>
                  </a:extLst>
                </a:gridCol>
                <a:gridCol w="463416">
                  <a:extLst>
                    <a:ext uri="{9D8B030D-6E8A-4147-A177-3AD203B41FA5}">
                      <a16:colId xmlns:a16="http://schemas.microsoft.com/office/drawing/2014/main" val="982383609"/>
                    </a:ext>
                  </a:extLst>
                </a:gridCol>
                <a:gridCol w="463416">
                  <a:extLst>
                    <a:ext uri="{9D8B030D-6E8A-4147-A177-3AD203B41FA5}">
                      <a16:colId xmlns:a16="http://schemas.microsoft.com/office/drawing/2014/main" val="2356141019"/>
                    </a:ext>
                  </a:extLst>
                </a:gridCol>
                <a:gridCol w="589803">
                  <a:extLst>
                    <a:ext uri="{9D8B030D-6E8A-4147-A177-3AD203B41FA5}">
                      <a16:colId xmlns:a16="http://schemas.microsoft.com/office/drawing/2014/main" val="1789119954"/>
                    </a:ext>
                  </a:extLst>
                </a:gridCol>
              </a:tblGrid>
              <a:tr h="432401">
                <a:tc>
                  <a:txBody>
                    <a:bodyPr/>
                    <a:lstStyle/>
                    <a:p>
                      <a:endParaRPr kumimoji="1" lang="ja-JP" altLang="en-US"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40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50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60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70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80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90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（参考）</a:t>
                      </a:r>
                      <a:endPar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不明</a:t>
                      </a:r>
                      <a:r>
                        <a:rPr lang="en-US" altLang="ja-JP" sz="10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rPr>
                        <a:t>１</a:t>
                      </a:r>
                    </a:p>
                  </a:txBody>
                  <a:tcPr marL="6360" marR="6360" marT="636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extLst>
                  <a:ext uri="{0D108BD9-81ED-4DB2-BD59-A6C34878D82A}">
                    <a16:rowId xmlns:a16="http://schemas.microsoft.com/office/drawing/2014/main" val="213761794"/>
                  </a:ext>
                </a:extLst>
              </a:tr>
              <a:tr h="272813">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極弱</a:t>
                      </a:r>
                    </a:p>
                  </a:txBody>
                  <a:tcPr marL="6360" marR="6360" marT="636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2.9</a:t>
                      </a:r>
                    </a:p>
                    <a:p>
                      <a:pPr algn="ctr" fontAlgn="ctr"/>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600" b="0" i="0" u="none" strike="noStrike" dirty="0">
                          <a:solidFill>
                            <a:schemeClr val="tx1"/>
                          </a:solidFill>
                          <a:effectLst/>
                          <a:latin typeface="ＭＳ Ｐゴシック" panose="020B0600070205080204" pitchFamily="50" charset="-128"/>
                          <a:ea typeface="ＭＳ Ｐゴシック" panose="020B0600070205080204" pitchFamily="50" charset="-128"/>
                        </a:rPr>
                        <a:t>t/10a</a:t>
                      </a:r>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en-US" altLang="ja-JP"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1.5</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0.7</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0.6</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0.5</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0.4</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0.4</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0.3</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0.3</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0.48</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32921465"/>
                  </a:ext>
                </a:extLst>
              </a:tr>
              <a:tr h="272813">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弱</a:t>
                      </a:r>
                    </a:p>
                  </a:txBody>
                  <a:tcPr marL="6360" marR="6360" marT="636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a:t>
                      </a:r>
                      <a:r>
                        <a:rPr lang="en-US" altLang="ja-JP" sz="8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8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rPr>
                        <a:t>２</a:t>
                      </a:r>
                      <a:endParaRPr lang="en-US" altLang="ja-JP" sz="8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2.9</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2.4</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2.1</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1.8</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1.6</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1.5</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2.45</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273269368"/>
                  </a:ext>
                </a:extLst>
              </a:tr>
              <a:tr h="272813">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中以上</a:t>
                      </a:r>
                    </a:p>
                  </a:txBody>
                  <a:tcPr marL="6360" marR="6360" marT="636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a:solidFill>
                            <a:schemeClr val="tx1"/>
                          </a:solidFill>
                          <a:effectLst/>
                          <a:latin typeface="ＭＳ Ｐゴシック" panose="020B0600070205080204" pitchFamily="50" charset="-128"/>
                          <a:ea typeface="+mn-ea"/>
                        </a:rPr>
                        <a:t>（</a:t>
                      </a:r>
                      <a:r>
                        <a:rPr lang="en-US" altLang="ja-JP" sz="700" b="0" i="0" u="none" strike="noStrike" dirty="0">
                          <a:solidFill>
                            <a:schemeClr val="tx1"/>
                          </a:solidFill>
                          <a:effectLst/>
                          <a:latin typeface="ＭＳ Ｐゴシック" panose="020B0600070205080204" pitchFamily="50" charset="-128"/>
                          <a:ea typeface="+mn-ea"/>
                        </a:rPr>
                        <a:t>t/10a</a:t>
                      </a:r>
                      <a:r>
                        <a:rPr lang="ja-JP" altLang="en-US" sz="700" b="0" i="0" u="none" strike="noStrike" dirty="0">
                          <a:solidFill>
                            <a:schemeClr val="tx1"/>
                          </a:solidFill>
                          <a:effectLst/>
                          <a:latin typeface="ＭＳ Ｐゴシック" panose="020B0600070205080204" pitchFamily="50" charset="-128"/>
                          <a:ea typeface="+mn-ea"/>
                        </a:rPr>
                        <a:t>）</a:t>
                      </a:r>
                      <a:endParaRPr lang="en-US" altLang="ja-JP" sz="7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23981734"/>
                  </a:ext>
                </a:extLst>
              </a:tr>
            </a:tbl>
          </a:graphicData>
        </a:graphic>
      </p:graphicFrame>
      <p:sp>
        <p:nvSpPr>
          <p:cNvPr id="40" name="テキスト ボックス 39">
            <a:extLst>
              <a:ext uri="{FF2B5EF4-FFF2-40B4-BE49-F238E27FC236}">
                <a16:creationId xmlns:a16="http://schemas.microsoft.com/office/drawing/2014/main" id="{8C868DB0-D89D-47B1-952C-170D5A46C51E}"/>
              </a:ext>
            </a:extLst>
          </p:cNvPr>
          <p:cNvSpPr txBox="1"/>
          <p:nvPr/>
        </p:nvSpPr>
        <p:spPr>
          <a:xfrm>
            <a:off x="309458" y="2063839"/>
            <a:ext cx="920309" cy="338554"/>
          </a:xfrm>
          <a:prstGeom prst="rect">
            <a:avLst/>
          </a:prstGeom>
          <a:noFill/>
        </p:spPr>
        <p:txBody>
          <a:bodyPr wrap="square" rtlCol="0">
            <a:spAutoFit/>
          </a:bodyPr>
          <a:lstStyle/>
          <a:p>
            <a:r>
              <a:rPr kumimoji="1" lang="ja-JP" altLang="en-US" sz="800" dirty="0"/>
              <a:t>作物の</a:t>
            </a:r>
            <a:endParaRPr kumimoji="1" lang="en-US" altLang="ja-JP" sz="800" dirty="0"/>
          </a:p>
          <a:p>
            <a:r>
              <a:rPr kumimoji="1" lang="ja-JP" altLang="en-US" sz="800" dirty="0"/>
              <a:t>クロピラリド耐性</a:t>
            </a:r>
          </a:p>
        </p:txBody>
      </p:sp>
      <p:sp>
        <p:nvSpPr>
          <p:cNvPr id="41" name="テキスト ボックス 40">
            <a:extLst>
              <a:ext uri="{FF2B5EF4-FFF2-40B4-BE49-F238E27FC236}">
                <a16:creationId xmlns:a16="http://schemas.microsoft.com/office/drawing/2014/main" id="{D35705B7-0F91-45FF-A628-455980F838EF}"/>
              </a:ext>
            </a:extLst>
          </p:cNvPr>
          <p:cNvSpPr txBox="1"/>
          <p:nvPr/>
        </p:nvSpPr>
        <p:spPr>
          <a:xfrm>
            <a:off x="493742" y="1894687"/>
            <a:ext cx="1023346" cy="338554"/>
          </a:xfrm>
          <a:prstGeom prst="rect">
            <a:avLst/>
          </a:prstGeom>
          <a:noFill/>
        </p:spPr>
        <p:txBody>
          <a:bodyPr wrap="square" rtlCol="0">
            <a:spAutoFit/>
          </a:bodyPr>
          <a:lstStyle/>
          <a:p>
            <a:pPr algn="r"/>
            <a:r>
              <a:rPr kumimoji="1" lang="ja-JP" altLang="en-US" sz="800" dirty="0"/>
              <a:t>堆肥中クロピラリド濃度</a:t>
            </a:r>
          </a:p>
        </p:txBody>
      </p:sp>
      <p:graphicFrame>
        <p:nvGraphicFramePr>
          <p:cNvPr id="44" name="表 43">
            <a:extLst>
              <a:ext uri="{FF2B5EF4-FFF2-40B4-BE49-F238E27FC236}">
                <a16:creationId xmlns:a16="http://schemas.microsoft.com/office/drawing/2014/main" id="{8698CB7C-9F58-4937-9306-426841F9D394}"/>
              </a:ext>
            </a:extLst>
          </p:cNvPr>
          <p:cNvGraphicFramePr>
            <a:graphicFrameLocks noGrp="1"/>
          </p:cNvGraphicFramePr>
          <p:nvPr>
            <p:extLst>
              <p:ext uri="{D42A27DB-BD31-4B8C-83A1-F6EECF244321}">
                <p14:modId xmlns:p14="http://schemas.microsoft.com/office/powerpoint/2010/main" val="3914307726"/>
              </p:ext>
            </p:extLst>
          </p:nvPr>
        </p:nvGraphicFramePr>
        <p:xfrm>
          <a:off x="357751" y="4048460"/>
          <a:ext cx="6289668" cy="1066986"/>
        </p:xfrm>
        <a:graphic>
          <a:graphicData uri="http://schemas.openxmlformats.org/drawingml/2006/table">
            <a:tbl>
              <a:tblPr/>
              <a:tblGrid>
                <a:gridCol w="1035008">
                  <a:extLst>
                    <a:ext uri="{9D8B030D-6E8A-4147-A177-3AD203B41FA5}">
                      <a16:colId xmlns:a16="http://schemas.microsoft.com/office/drawing/2014/main" val="1300665156"/>
                    </a:ext>
                  </a:extLst>
                </a:gridCol>
                <a:gridCol w="525466">
                  <a:extLst>
                    <a:ext uri="{9D8B030D-6E8A-4147-A177-3AD203B41FA5}">
                      <a16:colId xmlns:a16="http://schemas.microsoft.com/office/drawing/2014/main" val="1784649754"/>
                    </a:ext>
                  </a:extLst>
                </a:gridCol>
                <a:gridCol w="525466">
                  <a:extLst>
                    <a:ext uri="{9D8B030D-6E8A-4147-A177-3AD203B41FA5}">
                      <a16:colId xmlns:a16="http://schemas.microsoft.com/office/drawing/2014/main" val="2751340588"/>
                    </a:ext>
                  </a:extLst>
                </a:gridCol>
                <a:gridCol w="525466">
                  <a:extLst>
                    <a:ext uri="{9D8B030D-6E8A-4147-A177-3AD203B41FA5}">
                      <a16:colId xmlns:a16="http://schemas.microsoft.com/office/drawing/2014/main" val="2796595672"/>
                    </a:ext>
                  </a:extLst>
                </a:gridCol>
                <a:gridCol w="525466">
                  <a:extLst>
                    <a:ext uri="{9D8B030D-6E8A-4147-A177-3AD203B41FA5}">
                      <a16:colId xmlns:a16="http://schemas.microsoft.com/office/drawing/2014/main" val="2746769615"/>
                    </a:ext>
                  </a:extLst>
                </a:gridCol>
                <a:gridCol w="525466">
                  <a:extLst>
                    <a:ext uri="{9D8B030D-6E8A-4147-A177-3AD203B41FA5}">
                      <a16:colId xmlns:a16="http://schemas.microsoft.com/office/drawing/2014/main" val="3442243078"/>
                    </a:ext>
                  </a:extLst>
                </a:gridCol>
                <a:gridCol w="525466">
                  <a:extLst>
                    <a:ext uri="{9D8B030D-6E8A-4147-A177-3AD203B41FA5}">
                      <a16:colId xmlns:a16="http://schemas.microsoft.com/office/drawing/2014/main" val="2955442650"/>
                    </a:ext>
                  </a:extLst>
                </a:gridCol>
                <a:gridCol w="525466">
                  <a:extLst>
                    <a:ext uri="{9D8B030D-6E8A-4147-A177-3AD203B41FA5}">
                      <a16:colId xmlns:a16="http://schemas.microsoft.com/office/drawing/2014/main" val="4294041550"/>
                    </a:ext>
                  </a:extLst>
                </a:gridCol>
                <a:gridCol w="525466">
                  <a:extLst>
                    <a:ext uri="{9D8B030D-6E8A-4147-A177-3AD203B41FA5}">
                      <a16:colId xmlns:a16="http://schemas.microsoft.com/office/drawing/2014/main" val="1570540554"/>
                    </a:ext>
                  </a:extLst>
                </a:gridCol>
                <a:gridCol w="525466">
                  <a:extLst>
                    <a:ext uri="{9D8B030D-6E8A-4147-A177-3AD203B41FA5}">
                      <a16:colId xmlns:a16="http://schemas.microsoft.com/office/drawing/2014/main" val="482142867"/>
                    </a:ext>
                  </a:extLst>
                </a:gridCol>
                <a:gridCol w="525466">
                  <a:extLst>
                    <a:ext uri="{9D8B030D-6E8A-4147-A177-3AD203B41FA5}">
                      <a16:colId xmlns:a16="http://schemas.microsoft.com/office/drawing/2014/main" val="1963512766"/>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800" b="0" i="0" u="none" strike="noStrike" dirty="0">
                        <a:solidFill>
                          <a:schemeClr val="tx1"/>
                        </a:solidFill>
                        <a:effectLst/>
                        <a:latin typeface="ＭＳ Ｐゴシック" panose="020B0600070205080204" pitchFamily="50" charset="-128"/>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40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50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60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70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80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90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extLst>
                  <a:ext uri="{0D108BD9-81ED-4DB2-BD59-A6C34878D82A}">
                    <a16:rowId xmlns:a16="http://schemas.microsoft.com/office/drawing/2014/main" val="1840303563"/>
                  </a:ext>
                </a:extLst>
              </a:tr>
              <a:tr h="233742">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極弱</a:t>
                      </a:r>
                    </a:p>
                  </a:txBody>
                  <a:tcPr marL="7472" marR="7472" marT="747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4.5</a:t>
                      </a:r>
                      <a:r>
                        <a:rPr lang="en-US" altLang="ja-JP" sz="1000" b="0" i="0" u="none" strike="noStrike" baseline="-25000" dirty="0">
                          <a:solidFill>
                            <a:srgbClr val="000000"/>
                          </a:solidFill>
                          <a:effectLst/>
                          <a:latin typeface="ＭＳ Ｐゴシック" panose="020B0600070205080204" pitchFamily="50" charset="-128"/>
                          <a:ea typeface="ＭＳ Ｐゴシック" panose="020B0600070205080204" pitchFamily="50" charset="-128"/>
                        </a:rPr>
                        <a:t>%</a:t>
                      </a:r>
                    </a:p>
                  </a:txBody>
                  <a:tcPr marL="7472" marR="7472" marT="747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0.8</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0.6</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0.5</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0.3</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0.3</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9431513"/>
                  </a:ext>
                </a:extLst>
              </a:tr>
              <a:tr h="233742">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弱</a:t>
                      </a:r>
                    </a:p>
                  </a:txBody>
                  <a:tcPr marL="7472" marR="7472" marT="747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13.5</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7.6</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5.1</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3.8</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3.1</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0262011"/>
                  </a:ext>
                </a:extLst>
              </a:tr>
              <a:tr h="233742">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中以上</a:t>
                      </a:r>
                    </a:p>
                  </a:txBody>
                  <a:tcPr marL="7472" marR="7472" marT="747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52.4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34.8</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24.1</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18.4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14.8</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12.4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10.7</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9.4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8.4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7.6</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696388585"/>
                  </a:ext>
                </a:extLst>
              </a:tr>
            </a:tbl>
          </a:graphicData>
        </a:graphic>
      </p:graphicFrame>
      <p:sp>
        <p:nvSpPr>
          <p:cNvPr id="46" name="テキスト ボックス 45">
            <a:extLst>
              <a:ext uri="{FF2B5EF4-FFF2-40B4-BE49-F238E27FC236}">
                <a16:creationId xmlns:a16="http://schemas.microsoft.com/office/drawing/2014/main" id="{5F778AB8-BA5D-433D-B6EA-755AEAEF855F}"/>
              </a:ext>
            </a:extLst>
          </p:cNvPr>
          <p:cNvSpPr txBox="1"/>
          <p:nvPr/>
        </p:nvSpPr>
        <p:spPr>
          <a:xfrm>
            <a:off x="274448" y="4123607"/>
            <a:ext cx="920309" cy="338554"/>
          </a:xfrm>
          <a:prstGeom prst="rect">
            <a:avLst/>
          </a:prstGeom>
          <a:noFill/>
        </p:spPr>
        <p:txBody>
          <a:bodyPr wrap="square" rtlCol="0">
            <a:spAutoFit/>
          </a:bodyPr>
          <a:lstStyle/>
          <a:p>
            <a:r>
              <a:rPr kumimoji="1" lang="ja-JP" altLang="en-US" sz="800" dirty="0"/>
              <a:t>作物の</a:t>
            </a:r>
            <a:endParaRPr kumimoji="1" lang="en-US" altLang="ja-JP" sz="800" dirty="0"/>
          </a:p>
          <a:p>
            <a:r>
              <a:rPr kumimoji="1" lang="ja-JP" altLang="en-US" sz="800" dirty="0"/>
              <a:t>クロピラリド耐性</a:t>
            </a:r>
          </a:p>
        </p:txBody>
      </p:sp>
      <p:sp>
        <p:nvSpPr>
          <p:cNvPr id="47" name="テキスト ボックス 46">
            <a:extLst>
              <a:ext uri="{FF2B5EF4-FFF2-40B4-BE49-F238E27FC236}">
                <a16:creationId xmlns:a16="http://schemas.microsoft.com/office/drawing/2014/main" id="{30716664-925C-45FB-8AE1-7F2ECBAA6A72}"/>
              </a:ext>
            </a:extLst>
          </p:cNvPr>
          <p:cNvSpPr txBox="1"/>
          <p:nvPr/>
        </p:nvSpPr>
        <p:spPr>
          <a:xfrm>
            <a:off x="444083" y="4007456"/>
            <a:ext cx="1023346" cy="307776"/>
          </a:xfrm>
          <a:prstGeom prst="rect">
            <a:avLst/>
          </a:prstGeom>
          <a:noFill/>
        </p:spPr>
        <p:txBody>
          <a:bodyPr wrap="square" rtlCol="0">
            <a:spAutoFit/>
          </a:bodyPr>
          <a:lstStyle/>
          <a:p>
            <a:pPr algn="r"/>
            <a:r>
              <a:rPr kumimoji="1" lang="ja-JP" altLang="en-US" sz="800" dirty="0"/>
              <a:t>堆肥中クロピラリド濃度</a:t>
            </a:r>
          </a:p>
        </p:txBody>
      </p:sp>
      <p:sp>
        <p:nvSpPr>
          <p:cNvPr id="36" name="角丸四角形 43">
            <a:extLst>
              <a:ext uri="{FF2B5EF4-FFF2-40B4-BE49-F238E27FC236}">
                <a16:creationId xmlns:a16="http://schemas.microsoft.com/office/drawing/2014/main" id="{D986FD06-36A9-4824-97CA-9961F48C2140}"/>
              </a:ext>
            </a:extLst>
          </p:cNvPr>
          <p:cNvSpPr/>
          <p:nvPr/>
        </p:nvSpPr>
        <p:spPr>
          <a:xfrm>
            <a:off x="1509" y="7943265"/>
            <a:ext cx="6807943" cy="814676"/>
          </a:xfrm>
          <a:prstGeom prst="roundRect">
            <a:avLst>
              <a:gd name="adj" fmla="val 14248"/>
            </a:avLst>
          </a:prstGeom>
          <a:solidFill>
            <a:schemeClr val="bg1"/>
          </a:solid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n-ea"/>
            </a:endParaRPr>
          </a:p>
        </p:txBody>
      </p:sp>
      <p:sp>
        <p:nvSpPr>
          <p:cNvPr id="42" name="テキスト ボックス 41">
            <a:extLst>
              <a:ext uri="{FF2B5EF4-FFF2-40B4-BE49-F238E27FC236}">
                <a16:creationId xmlns:a16="http://schemas.microsoft.com/office/drawing/2014/main" id="{3D0774CA-3E36-4FDE-81A3-361AFB3C5B12}"/>
              </a:ext>
            </a:extLst>
          </p:cNvPr>
          <p:cNvSpPr txBox="1"/>
          <p:nvPr/>
        </p:nvSpPr>
        <p:spPr>
          <a:xfrm>
            <a:off x="104545" y="3639644"/>
            <a:ext cx="6801077" cy="430887"/>
          </a:xfrm>
          <a:prstGeom prst="rect">
            <a:avLst/>
          </a:prstGeom>
          <a:noFill/>
        </p:spPr>
        <p:txBody>
          <a:bodyPr wrap="square">
            <a:spAutoFit/>
          </a:bodyPr>
          <a:lstStyle/>
          <a:p>
            <a:pPr marL="285750" indent="-285750">
              <a:buFont typeface="Wingdings" panose="05000000000000000000" pitchFamily="2" charset="2"/>
              <a:buChar char="u"/>
            </a:pPr>
            <a:r>
              <a:rPr lang="ja-JP" altLang="ja-JP" sz="1100" dirty="0">
                <a:effectLst/>
                <a:latin typeface="+mn-ea"/>
                <a:cs typeface="Times New Roman" panose="02020603050405020304" pitchFamily="18" charset="0"/>
              </a:rPr>
              <a:t>ポットでの苗生産における各堆肥中クロピラリド濃度（</a:t>
            </a:r>
            <a:r>
              <a:rPr lang="en-US" altLang="ja-JP" sz="1100" dirty="0">
                <a:effectLst/>
                <a:latin typeface="+mn-ea"/>
                <a:cs typeface="Times New Roman" panose="02020603050405020304" pitchFamily="18" charset="0"/>
              </a:rPr>
              <a:t>10</a:t>
            </a:r>
            <a:r>
              <a:rPr lang="ja-JP" altLang="en-US" sz="1100" dirty="0">
                <a:latin typeface="+mn-ea"/>
                <a:cs typeface="Times New Roman" panose="02020603050405020304" pitchFamily="18" charset="0"/>
              </a:rPr>
              <a:t>から</a:t>
            </a:r>
            <a:r>
              <a:rPr lang="en-US" altLang="ja-JP" sz="1100" dirty="0">
                <a:effectLst/>
                <a:latin typeface="+mn-ea"/>
                <a:cs typeface="Times New Roman" panose="02020603050405020304" pitchFamily="18" charset="0"/>
              </a:rPr>
              <a:t>100 µg/kg-DW</a:t>
            </a:r>
            <a:r>
              <a:rPr lang="ja-JP" altLang="ja-JP" sz="1100" dirty="0">
                <a:effectLst/>
                <a:latin typeface="+mn-ea"/>
                <a:cs typeface="Times New Roman" panose="02020603050405020304" pitchFamily="18" charset="0"/>
              </a:rPr>
              <a:t>）と作物のクロピラリド耐性に</a:t>
            </a:r>
            <a:endParaRPr lang="en-US" altLang="ja-JP" sz="1100" dirty="0">
              <a:effectLst/>
              <a:latin typeface="+mn-ea"/>
              <a:cs typeface="Times New Roman" panose="02020603050405020304" pitchFamily="18" charset="0"/>
            </a:endParaRPr>
          </a:p>
          <a:p>
            <a:r>
              <a:rPr lang="ja-JP" altLang="en-US" sz="1100" dirty="0">
                <a:effectLst/>
                <a:latin typeface="+mn-ea"/>
                <a:cs typeface="Times New Roman" panose="02020603050405020304" pitchFamily="18" charset="0"/>
              </a:rPr>
              <a:t>　　　</a:t>
            </a:r>
            <a:r>
              <a:rPr lang="ja-JP" altLang="ja-JP" sz="1100" dirty="0">
                <a:effectLst/>
                <a:latin typeface="+mn-ea"/>
                <a:cs typeface="Times New Roman" panose="02020603050405020304" pitchFamily="18" charset="0"/>
              </a:rPr>
              <a:t>応じた堆肥の混合割合（％）</a:t>
            </a:r>
            <a:r>
              <a:rPr lang="ja-JP" altLang="en-US" sz="1100" dirty="0">
                <a:latin typeface="+mn-ea"/>
                <a:cs typeface="Times New Roman" panose="02020603050405020304" pitchFamily="18" charset="0"/>
              </a:rPr>
              <a:t>の上限</a:t>
            </a:r>
            <a:endParaRPr lang="ja-JP" altLang="en-US" sz="1100" dirty="0">
              <a:latin typeface="+mn-ea"/>
            </a:endParaRPr>
          </a:p>
        </p:txBody>
      </p:sp>
      <p:sp>
        <p:nvSpPr>
          <p:cNvPr id="43" name="テキスト ボックス 42">
            <a:extLst>
              <a:ext uri="{FF2B5EF4-FFF2-40B4-BE49-F238E27FC236}">
                <a16:creationId xmlns:a16="http://schemas.microsoft.com/office/drawing/2014/main" id="{39D231C4-C3B3-4B9A-BA0D-8320E75BF0F9}"/>
              </a:ext>
            </a:extLst>
          </p:cNvPr>
          <p:cNvSpPr txBox="1"/>
          <p:nvPr/>
        </p:nvSpPr>
        <p:spPr>
          <a:xfrm>
            <a:off x="10548" y="1482393"/>
            <a:ext cx="6699608" cy="430887"/>
          </a:xfrm>
          <a:prstGeom prst="rect">
            <a:avLst/>
          </a:prstGeom>
          <a:noFill/>
        </p:spPr>
        <p:txBody>
          <a:bodyPr wrap="square">
            <a:spAutoFit/>
          </a:bodyPr>
          <a:lstStyle/>
          <a:p>
            <a:pPr marL="285750" indent="-285750">
              <a:buFont typeface="Wingdings" panose="05000000000000000000" pitchFamily="2" charset="2"/>
              <a:buChar char="u"/>
            </a:pPr>
            <a:r>
              <a:rPr lang="ja-JP" altLang="en-US" sz="1100" dirty="0"/>
              <a:t>各堆肥中クロピラリド濃度（不明の場合及び</a:t>
            </a:r>
            <a:r>
              <a:rPr lang="en-US" altLang="ja-JP" sz="1100" dirty="0">
                <a:latin typeface="+mn-ea"/>
              </a:rPr>
              <a:t>10</a:t>
            </a:r>
            <a:r>
              <a:rPr lang="ja-JP" altLang="en-US" sz="1100" dirty="0">
                <a:latin typeface="+mn-ea"/>
              </a:rPr>
              <a:t>から</a:t>
            </a:r>
            <a:r>
              <a:rPr lang="en-US" altLang="ja-JP" sz="1100" dirty="0">
                <a:latin typeface="+mn-ea"/>
              </a:rPr>
              <a:t>100</a:t>
            </a:r>
            <a:r>
              <a:rPr lang="ja-JP" altLang="en-US" sz="1100" dirty="0">
                <a:latin typeface="+mn-ea"/>
              </a:rPr>
              <a:t> </a:t>
            </a:r>
            <a:r>
              <a:rPr lang="en-US" altLang="ja-JP" sz="1100" dirty="0">
                <a:latin typeface="+mn-ea"/>
              </a:rPr>
              <a:t>µg/kg-DW</a:t>
            </a:r>
            <a:r>
              <a:rPr lang="ja-JP" altLang="en-US" sz="1100" dirty="0"/>
              <a:t>）における作物のクロピラリド耐性に応じた施用可能な堆肥量の例（</a:t>
            </a:r>
            <a:r>
              <a:rPr lang="en-US" altLang="ja-JP" sz="1100" dirty="0">
                <a:latin typeface="+mn-ea"/>
              </a:rPr>
              <a:t>t/10a</a:t>
            </a:r>
            <a:r>
              <a:rPr lang="ja-JP" altLang="en-US" sz="1100" dirty="0">
                <a:latin typeface="+mn-ea"/>
              </a:rPr>
              <a:t>）</a:t>
            </a:r>
          </a:p>
        </p:txBody>
      </p:sp>
      <p:sp>
        <p:nvSpPr>
          <p:cNvPr id="49" name="テキスト ボックス 48">
            <a:extLst>
              <a:ext uri="{FF2B5EF4-FFF2-40B4-BE49-F238E27FC236}">
                <a16:creationId xmlns:a16="http://schemas.microsoft.com/office/drawing/2014/main" id="{F6C98EB2-2116-4468-B620-3378051C7419}"/>
              </a:ext>
            </a:extLst>
          </p:cNvPr>
          <p:cNvSpPr txBox="1"/>
          <p:nvPr/>
        </p:nvSpPr>
        <p:spPr>
          <a:xfrm>
            <a:off x="161209" y="111938"/>
            <a:ext cx="5106827" cy="338554"/>
          </a:xfrm>
          <a:prstGeom prst="rect">
            <a:avLst/>
          </a:prstGeom>
          <a:solidFill>
            <a:srgbClr val="FDE787"/>
          </a:solidFill>
          <a:ln w="12700" cap="rnd">
            <a:solidFill>
              <a:srgbClr val="FF9900"/>
            </a:solidFill>
          </a:ln>
        </p:spPr>
        <p:txBody>
          <a:bodyPr wrap="square" rtlCol="0" anchor="ctr">
            <a:spAutoFit/>
          </a:bodyPr>
          <a:lstStyle/>
          <a:p>
            <a:r>
              <a:rPr lang="ja-JP" altLang="en-US" sz="1600" b="1" dirty="0"/>
              <a:t>  堆肥中クロピラリド濃度に応じた施用可能な堆肥の量</a:t>
            </a:r>
            <a:endParaRPr lang="en-US" altLang="ja-JP" sz="1600" b="1" dirty="0"/>
          </a:p>
        </p:txBody>
      </p:sp>
      <p:sp>
        <p:nvSpPr>
          <p:cNvPr id="50" name="テキスト ボックス 49">
            <a:extLst>
              <a:ext uri="{FF2B5EF4-FFF2-40B4-BE49-F238E27FC236}">
                <a16:creationId xmlns:a16="http://schemas.microsoft.com/office/drawing/2014/main" id="{D85D394E-A2B6-4AB9-A923-729A0B59C73D}"/>
              </a:ext>
            </a:extLst>
          </p:cNvPr>
          <p:cNvSpPr txBox="1"/>
          <p:nvPr/>
        </p:nvSpPr>
        <p:spPr>
          <a:xfrm>
            <a:off x="95975" y="462946"/>
            <a:ext cx="6619582" cy="1092607"/>
          </a:xfrm>
          <a:prstGeom prst="rect">
            <a:avLst/>
          </a:prstGeom>
          <a:noFill/>
        </p:spPr>
        <p:txBody>
          <a:bodyPr wrap="square">
            <a:spAutoFit/>
          </a:bodyPr>
          <a:lstStyle/>
          <a:p>
            <a:r>
              <a:rPr lang="ja-JP" altLang="en-US" sz="1300" dirty="0"/>
              <a:t>　クロピラリドに対する耐性は、作物や品種により大きく異なり、堆肥中のクロピラリド濃度によって、施用可能な堆肥の量は異なりますので、園芸農家等へは、下表について園芸作物を栽培する際の参考とするとともに、施設での栽培に用いる際は、投入量を低減する、クロピラリド検査により被害が発生しないか確認する、土壌とよく混ぜるといった点に気を付けるよう、指導しています</a:t>
            </a:r>
            <a:r>
              <a:rPr lang="ja-JP" altLang="en-US" sz="1300" dirty="0">
                <a:latin typeface="+mn-ea"/>
              </a:rPr>
              <a:t>。</a:t>
            </a:r>
            <a:endParaRPr lang="en-US" altLang="ja-JP" sz="1300" dirty="0"/>
          </a:p>
        </p:txBody>
      </p:sp>
      <p:sp>
        <p:nvSpPr>
          <p:cNvPr id="52" name="テキスト ボックス 51">
            <a:extLst>
              <a:ext uri="{FF2B5EF4-FFF2-40B4-BE49-F238E27FC236}">
                <a16:creationId xmlns:a16="http://schemas.microsoft.com/office/drawing/2014/main" id="{B9BCBF75-661F-4D10-869B-0652EC03DD34}"/>
              </a:ext>
            </a:extLst>
          </p:cNvPr>
          <p:cNvSpPr txBox="1"/>
          <p:nvPr/>
        </p:nvSpPr>
        <p:spPr>
          <a:xfrm>
            <a:off x="292618" y="3157689"/>
            <a:ext cx="6529389" cy="507831"/>
          </a:xfrm>
          <a:prstGeom prst="rect">
            <a:avLst/>
          </a:prstGeom>
          <a:noFill/>
        </p:spPr>
        <p:txBody>
          <a:bodyPr wrap="square" rtlCol="0">
            <a:spAutoFit/>
          </a:bodyPr>
          <a:lstStyle/>
          <a:p>
            <a:r>
              <a:rPr kumimoji="1" lang="en-US" altLang="ja-JP" sz="900" dirty="0"/>
              <a:t>※</a:t>
            </a:r>
            <a:r>
              <a:rPr kumimoji="1" lang="ja-JP" altLang="en-US" sz="900" dirty="0"/>
              <a:t>１　クロピラリド濃度不明</a:t>
            </a:r>
            <a:r>
              <a:rPr lang="ja-JP" altLang="en-US" sz="900" dirty="0"/>
              <a:t>の計算値</a:t>
            </a:r>
            <a:r>
              <a:rPr kumimoji="1" lang="ja-JP" altLang="en-US" sz="900" dirty="0"/>
              <a:t>は、全国堆肥中クロピラリド濃度分布を基に推定した施用量の目安です。クロピラリド</a:t>
            </a:r>
            <a:r>
              <a:rPr lang="ja-JP" altLang="en-US" sz="900" dirty="0">
                <a:effectLst/>
                <a:latin typeface="+mn-ea"/>
                <a:cs typeface="Times New Roman" panose="02020603050405020304" pitchFamily="18" charset="0"/>
              </a:rPr>
              <a:t>耐性が</a:t>
            </a:r>
            <a:endParaRPr lang="en-US" altLang="ja-JP" sz="900" dirty="0">
              <a:effectLst/>
              <a:latin typeface="+mn-ea"/>
              <a:cs typeface="Times New Roman" panose="02020603050405020304" pitchFamily="18" charset="0"/>
            </a:endParaRPr>
          </a:p>
          <a:p>
            <a:r>
              <a:rPr lang="ja-JP" altLang="en-US" sz="900" dirty="0">
                <a:effectLst/>
                <a:latin typeface="+mn-ea"/>
                <a:cs typeface="Times New Roman" panose="02020603050405020304" pitchFamily="18" charset="0"/>
              </a:rPr>
              <a:t>　　　 極弱や弱の作物では、施用前に生物検定や残留分析を行い、生育障害が発生しないことを確認してから施用してください</a:t>
            </a:r>
            <a:r>
              <a:rPr kumimoji="1" lang="ja-JP" altLang="en-US" sz="900" dirty="0"/>
              <a:t>。</a:t>
            </a:r>
            <a:endParaRPr kumimoji="1" lang="en-US" altLang="ja-JP" sz="900" dirty="0"/>
          </a:p>
          <a:p>
            <a:r>
              <a:rPr lang="en-US" altLang="ja-JP" sz="900" dirty="0"/>
              <a:t>※</a:t>
            </a:r>
            <a:r>
              <a:rPr lang="ja-JP" altLang="en-US" sz="900" dirty="0"/>
              <a:t>２　</a:t>
            </a:r>
            <a:r>
              <a:rPr kumimoji="1" lang="ja-JP" altLang="en-US" sz="900" dirty="0"/>
              <a:t>計算上は</a:t>
            </a:r>
            <a:r>
              <a:rPr kumimoji="1" lang="en-US" altLang="ja-JP" sz="900" dirty="0"/>
              <a:t>3t/10a</a:t>
            </a:r>
            <a:r>
              <a:rPr kumimoji="1" lang="ja-JP" altLang="en-US" sz="900" dirty="0"/>
              <a:t>を上回りますが、都道府県の施肥基準の順守のため、ここでは</a:t>
            </a:r>
            <a:r>
              <a:rPr kumimoji="1" lang="en-US" altLang="ja-JP" sz="900" dirty="0"/>
              <a:t>3t/10a</a:t>
            </a:r>
            <a:r>
              <a:rPr kumimoji="1" lang="ja-JP" altLang="en-US" sz="900" dirty="0"/>
              <a:t>を上限にしています。</a:t>
            </a:r>
          </a:p>
        </p:txBody>
      </p:sp>
      <p:sp>
        <p:nvSpPr>
          <p:cNvPr id="53" name="テキスト ボックス 52">
            <a:extLst>
              <a:ext uri="{FF2B5EF4-FFF2-40B4-BE49-F238E27FC236}">
                <a16:creationId xmlns:a16="http://schemas.microsoft.com/office/drawing/2014/main" id="{CE1A754D-02CC-43BE-9775-73BE36E86D05}"/>
              </a:ext>
            </a:extLst>
          </p:cNvPr>
          <p:cNvSpPr txBox="1"/>
          <p:nvPr/>
        </p:nvSpPr>
        <p:spPr>
          <a:xfrm>
            <a:off x="144639" y="5490697"/>
            <a:ext cx="6516279" cy="230832"/>
          </a:xfrm>
          <a:prstGeom prst="rect">
            <a:avLst/>
          </a:prstGeom>
          <a:noFill/>
        </p:spPr>
        <p:txBody>
          <a:bodyPr wrap="square">
            <a:spAutoFit/>
          </a:bodyPr>
          <a:lstStyle/>
          <a:p>
            <a:r>
              <a:rPr lang="ja-JP" altLang="en-US" sz="900" dirty="0"/>
              <a:t>（出典：農研機構「飼料及び堆肥に残留する除草剤（クロピラリド）の簡易判定法と被害軽減対策マニュアル（第３版） 」及び同解説集）</a:t>
            </a:r>
          </a:p>
        </p:txBody>
      </p:sp>
      <p:sp>
        <p:nvSpPr>
          <p:cNvPr id="54" name="テキスト ボックス 53">
            <a:extLst>
              <a:ext uri="{FF2B5EF4-FFF2-40B4-BE49-F238E27FC236}">
                <a16:creationId xmlns:a16="http://schemas.microsoft.com/office/drawing/2014/main" id="{B3BC6F84-344F-4C78-8B55-4CB2C8E1211F}"/>
              </a:ext>
            </a:extLst>
          </p:cNvPr>
          <p:cNvSpPr txBox="1"/>
          <p:nvPr/>
        </p:nvSpPr>
        <p:spPr>
          <a:xfrm>
            <a:off x="322070" y="5100342"/>
            <a:ext cx="6491354" cy="369332"/>
          </a:xfrm>
          <a:prstGeom prst="rect">
            <a:avLst/>
          </a:prstGeom>
          <a:noFill/>
        </p:spPr>
        <p:txBody>
          <a:bodyPr wrap="square">
            <a:spAutoFit/>
          </a:bodyPr>
          <a:lstStyle/>
          <a:p>
            <a:pPr marL="182563" indent="-182563"/>
            <a:r>
              <a:rPr lang="en-US" altLang="ja-JP" sz="900" dirty="0">
                <a:effectLst/>
                <a:latin typeface="+mn-ea"/>
                <a:cs typeface="Times New Roman" panose="02020603050405020304" pitchFamily="18" charset="0"/>
              </a:rPr>
              <a:t>※</a:t>
            </a:r>
            <a:r>
              <a:rPr lang="ja-JP" altLang="en-US" sz="900" dirty="0">
                <a:effectLst/>
                <a:latin typeface="+mn-ea"/>
                <a:cs typeface="Times New Roman" panose="02020603050405020304" pitchFamily="18" charset="0"/>
              </a:rPr>
              <a:t>　</a:t>
            </a:r>
            <a:r>
              <a:rPr lang="ja-JP" altLang="ja-JP" sz="900" dirty="0">
                <a:effectLst/>
                <a:latin typeface="+mn-ea"/>
                <a:cs typeface="Times New Roman" panose="02020603050405020304" pitchFamily="18" charset="0"/>
              </a:rPr>
              <a:t>クロピラリドに対する</a:t>
            </a:r>
            <a:r>
              <a:rPr lang="ja-JP" altLang="en-US" sz="900" dirty="0">
                <a:effectLst/>
                <a:latin typeface="+mn-ea"/>
                <a:cs typeface="Times New Roman" panose="02020603050405020304" pitchFamily="18" charset="0"/>
              </a:rPr>
              <a:t>耐性の弱い</a:t>
            </a:r>
            <a:r>
              <a:rPr lang="ja-JP" altLang="ja-JP" sz="900" dirty="0">
                <a:effectLst/>
                <a:latin typeface="+mn-ea"/>
                <a:cs typeface="Times New Roman" panose="02020603050405020304" pitchFamily="18" charset="0"/>
              </a:rPr>
              <a:t>作物（ナス科、キク科、マメ科</a:t>
            </a:r>
            <a:r>
              <a:rPr lang="ja-JP" altLang="en-US" sz="900" dirty="0">
                <a:effectLst/>
                <a:latin typeface="+mn-ea"/>
                <a:cs typeface="Times New Roman" panose="02020603050405020304" pitchFamily="18" charset="0"/>
              </a:rPr>
              <a:t>等）をポットにより育苗する場合は、生育障害が発生するリスク</a:t>
            </a:r>
            <a:endParaRPr lang="en-US" altLang="ja-JP" sz="900" dirty="0">
              <a:effectLst/>
              <a:latin typeface="+mn-ea"/>
              <a:cs typeface="Times New Roman" panose="02020603050405020304" pitchFamily="18" charset="0"/>
            </a:endParaRPr>
          </a:p>
          <a:p>
            <a:pPr marL="182563" indent="-182563"/>
            <a:r>
              <a:rPr lang="ja-JP" altLang="en-US" sz="900" dirty="0">
                <a:effectLst/>
                <a:latin typeface="+mn-ea"/>
                <a:cs typeface="Times New Roman" panose="02020603050405020304" pitchFamily="18" charset="0"/>
              </a:rPr>
              <a:t>　　が高いため、家畜ふん堆肥の利用は控えてください。</a:t>
            </a:r>
            <a:endParaRPr lang="en-US" altLang="ja-JP" sz="900" dirty="0">
              <a:effectLst/>
              <a:latin typeface="+mn-ea"/>
              <a:cs typeface="Times New Roman" panose="02020603050405020304" pitchFamily="18" charset="0"/>
            </a:endParaRPr>
          </a:p>
        </p:txBody>
      </p:sp>
      <p:sp>
        <p:nvSpPr>
          <p:cNvPr id="56" name="テキスト ボックス 55">
            <a:extLst>
              <a:ext uri="{FF2B5EF4-FFF2-40B4-BE49-F238E27FC236}">
                <a16:creationId xmlns:a16="http://schemas.microsoft.com/office/drawing/2014/main" id="{A01DEE2A-C64C-4E88-959C-B6F383D8312E}"/>
              </a:ext>
            </a:extLst>
          </p:cNvPr>
          <p:cNvSpPr txBox="1"/>
          <p:nvPr/>
        </p:nvSpPr>
        <p:spPr>
          <a:xfrm>
            <a:off x="67471" y="7970892"/>
            <a:ext cx="5466226" cy="338554"/>
          </a:xfrm>
          <a:prstGeom prst="rect">
            <a:avLst/>
          </a:prstGeom>
          <a:noFill/>
        </p:spPr>
        <p:txBody>
          <a:bodyPr wrap="square" rtlCol="0">
            <a:spAutoFit/>
          </a:bodyPr>
          <a:lstStyle/>
          <a:p>
            <a:r>
              <a:rPr lang="ja-JP" altLang="en-US" sz="1600" b="1" dirty="0">
                <a:solidFill>
                  <a:srgbClr val="00B0F0"/>
                </a:solidFill>
                <a:latin typeface="+mn-ea"/>
              </a:rPr>
              <a:t>〇 戻し堆肥をする場合</a:t>
            </a:r>
            <a:endParaRPr lang="en-US" altLang="ja-JP" sz="1600" b="1" dirty="0">
              <a:solidFill>
                <a:srgbClr val="00B0F0"/>
              </a:solidFill>
              <a:latin typeface="+mn-ea"/>
            </a:endParaRPr>
          </a:p>
        </p:txBody>
      </p:sp>
      <p:sp>
        <p:nvSpPr>
          <p:cNvPr id="57" name="テキスト ボックス 56">
            <a:extLst>
              <a:ext uri="{FF2B5EF4-FFF2-40B4-BE49-F238E27FC236}">
                <a16:creationId xmlns:a16="http://schemas.microsoft.com/office/drawing/2014/main" id="{2EDFCC95-DFDC-4D04-A00D-5B0A252BD533}"/>
              </a:ext>
            </a:extLst>
          </p:cNvPr>
          <p:cNvSpPr txBox="1"/>
          <p:nvPr/>
        </p:nvSpPr>
        <p:spPr>
          <a:xfrm>
            <a:off x="67471" y="8233126"/>
            <a:ext cx="6717200" cy="523220"/>
          </a:xfrm>
          <a:prstGeom prst="rect">
            <a:avLst/>
          </a:prstGeom>
          <a:noFill/>
        </p:spPr>
        <p:txBody>
          <a:bodyPr wrap="square" rtlCol="0">
            <a:spAutoFit/>
          </a:bodyPr>
          <a:lstStyle/>
          <a:p>
            <a:r>
              <a:rPr lang="ja-JP" altLang="en-US" sz="1400" dirty="0">
                <a:latin typeface="+mn-ea"/>
              </a:rPr>
              <a:t>　クロピラリド濃度の上昇のリスクを避けるため、戻し堆肥だけで水分調整することはできるだけ避け、オガ粉やモミガラなど他の副資材を併用するようにしてください。</a:t>
            </a:r>
          </a:p>
        </p:txBody>
      </p:sp>
      <p:sp>
        <p:nvSpPr>
          <p:cNvPr id="58" name="角丸四角形 43">
            <a:extLst>
              <a:ext uri="{FF2B5EF4-FFF2-40B4-BE49-F238E27FC236}">
                <a16:creationId xmlns:a16="http://schemas.microsoft.com/office/drawing/2014/main" id="{1977190B-82A4-426D-B893-3D39A70FAFF7}"/>
              </a:ext>
            </a:extLst>
          </p:cNvPr>
          <p:cNvSpPr/>
          <p:nvPr/>
        </p:nvSpPr>
        <p:spPr>
          <a:xfrm>
            <a:off x="-1088" y="6011080"/>
            <a:ext cx="6807943" cy="1865868"/>
          </a:xfrm>
          <a:prstGeom prst="roundRect">
            <a:avLst>
              <a:gd name="adj" fmla="val 14248"/>
            </a:avLst>
          </a:prstGeom>
          <a:solidFill>
            <a:schemeClr val="bg1"/>
          </a:solid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n-ea"/>
            </a:endParaRPr>
          </a:p>
        </p:txBody>
      </p:sp>
      <p:sp>
        <p:nvSpPr>
          <p:cNvPr id="59" name="テキスト ボックス 58">
            <a:extLst>
              <a:ext uri="{FF2B5EF4-FFF2-40B4-BE49-F238E27FC236}">
                <a16:creationId xmlns:a16="http://schemas.microsoft.com/office/drawing/2014/main" id="{D64E3CCF-40A4-4147-BD94-D22C7AD432CA}"/>
              </a:ext>
            </a:extLst>
          </p:cNvPr>
          <p:cNvSpPr txBox="1"/>
          <p:nvPr/>
        </p:nvSpPr>
        <p:spPr>
          <a:xfrm>
            <a:off x="-147179" y="6499843"/>
            <a:ext cx="6856238" cy="954107"/>
          </a:xfrm>
          <a:prstGeom prst="rect">
            <a:avLst/>
          </a:prstGeom>
          <a:noFill/>
        </p:spPr>
        <p:txBody>
          <a:bodyPr wrap="square" rtlCol="0">
            <a:spAutoFit/>
          </a:bodyPr>
          <a:lstStyle/>
          <a:p>
            <a:r>
              <a:rPr lang="ja-JP" altLang="en-US" sz="1400" dirty="0">
                <a:latin typeface="+mn-ea"/>
              </a:rPr>
              <a:t>　　○  </a:t>
            </a:r>
            <a:r>
              <a:rPr lang="ja-JP" altLang="en-US" sz="1400" b="1" dirty="0">
                <a:solidFill>
                  <a:srgbClr val="FF0000"/>
                </a:solidFill>
                <a:latin typeface="+mn-ea"/>
              </a:rPr>
              <a:t>特に弱いもの　</a:t>
            </a:r>
            <a:r>
              <a:rPr lang="ja-JP" altLang="en-US" sz="1400" dirty="0">
                <a:latin typeface="+mn-ea"/>
              </a:rPr>
              <a:t>（例）トマト類、えだまめ、さやえんどう、そらまめ、にんじん、キク、</a:t>
            </a:r>
            <a:endParaRPr lang="en-US" altLang="ja-JP" sz="1400" dirty="0">
              <a:latin typeface="+mn-ea"/>
            </a:endParaRPr>
          </a:p>
          <a:p>
            <a:r>
              <a:rPr lang="ja-JP" altLang="en-US" sz="1400" dirty="0">
                <a:latin typeface="+mn-ea"/>
              </a:rPr>
              <a:t>　　　　　</a:t>
            </a:r>
            <a:r>
              <a:rPr lang="ja-JP" altLang="en-US" sz="1400" b="1" dirty="0">
                <a:solidFill>
                  <a:srgbClr val="FF0000"/>
                </a:solidFill>
                <a:latin typeface="+mn-ea"/>
              </a:rPr>
              <a:t>（極弱）</a:t>
            </a:r>
            <a:r>
              <a:rPr lang="ja-JP" altLang="en-US" sz="1400" dirty="0">
                <a:latin typeface="+mn-ea"/>
              </a:rPr>
              <a:t>　　　　　　　　ヒマワリ、コスモス、アスター、スイートピー、ケイトウ</a:t>
            </a:r>
            <a:endParaRPr lang="en-US" altLang="ja-JP" sz="1400" dirty="0">
              <a:latin typeface="+mn-ea"/>
            </a:endParaRPr>
          </a:p>
          <a:p>
            <a:r>
              <a:rPr lang="ja-JP" altLang="en-US" sz="1400" dirty="0">
                <a:latin typeface="+mn-ea"/>
              </a:rPr>
              <a:t>　　○  </a:t>
            </a:r>
            <a:r>
              <a:rPr lang="ja-JP" altLang="en-US" sz="1400" b="1" dirty="0">
                <a:solidFill>
                  <a:srgbClr val="FF0000"/>
                </a:solidFill>
                <a:latin typeface="+mn-ea"/>
              </a:rPr>
              <a:t>弱いもの　　　  </a:t>
            </a:r>
            <a:r>
              <a:rPr lang="ja-JP" altLang="en-US" sz="1400" dirty="0">
                <a:latin typeface="+mn-ea"/>
              </a:rPr>
              <a:t>（例）なす、ピーマン、ししとう、さやいんげん、しゅんぎく、ふき、</a:t>
            </a:r>
            <a:endParaRPr lang="en-US" altLang="ja-JP" sz="1400" dirty="0">
              <a:latin typeface="+mn-ea"/>
            </a:endParaRPr>
          </a:p>
          <a:p>
            <a:r>
              <a:rPr lang="ja-JP" altLang="en-US" sz="1400" dirty="0">
                <a:latin typeface="+mn-ea"/>
              </a:rPr>
              <a:t>　　　　　</a:t>
            </a:r>
            <a:r>
              <a:rPr lang="ja-JP" altLang="en-US" sz="1400" b="1" dirty="0">
                <a:solidFill>
                  <a:srgbClr val="FF0000"/>
                </a:solidFill>
                <a:latin typeface="+mn-ea"/>
              </a:rPr>
              <a:t>（弱）</a:t>
            </a:r>
            <a:r>
              <a:rPr lang="ja-JP" altLang="en-US" sz="1400" dirty="0">
                <a:latin typeface="+mn-ea"/>
              </a:rPr>
              <a:t>　　　　　　　　　レタス類、セロリ、ひゃくにちそう、ペチュニア、ガーベラ</a:t>
            </a:r>
            <a:endParaRPr lang="ja-JP" altLang="en-US" sz="1400" b="1" dirty="0">
              <a:latin typeface="+mn-ea"/>
            </a:endParaRPr>
          </a:p>
        </p:txBody>
      </p:sp>
      <p:sp>
        <p:nvSpPr>
          <p:cNvPr id="60" name="テキスト ボックス 59">
            <a:extLst>
              <a:ext uri="{FF2B5EF4-FFF2-40B4-BE49-F238E27FC236}">
                <a16:creationId xmlns:a16="http://schemas.microsoft.com/office/drawing/2014/main" id="{430230D4-6474-4DB9-B992-0433565A9733}"/>
              </a:ext>
            </a:extLst>
          </p:cNvPr>
          <p:cNvSpPr txBox="1"/>
          <p:nvPr/>
        </p:nvSpPr>
        <p:spPr>
          <a:xfrm>
            <a:off x="-32749" y="6210476"/>
            <a:ext cx="6801077" cy="307777"/>
          </a:xfrm>
          <a:prstGeom prst="rect">
            <a:avLst/>
          </a:prstGeom>
          <a:noFill/>
        </p:spPr>
        <p:txBody>
          <a:bodyPr wrap="square" rtlCol="0">
            <a:spAutoFit/>
          </a:bodyPr>
          <a:lstStyle/>
          <a:p>
            <a:r>
              <a:rPr lang="ja-JP" altLang="en-US" sz="1400" dirty="0">
                <a:latin typeface="+mn-ea"/>
              </a:rPr>
              <a:t>　クロピラリド耐性の弱い作物は、主に</a:t>
            </a:r>
            <a:r>
              <a:rPr lang="ja-JP" altLang="en-US" sz="1400" b="1" dirty="0">
                <a:solidFill>
                  <a:srgbClr val="0070C0"/>
                </a:solidFill>
                <a:latin typeface="+mn-ea"/>
              </a:rPr>
              <a:t>ナス科</a:t>
            </a:r>
            <a:r>
              <a:rPr lang="ja-JP" altLang="en-US" sz="1400" dirty="0">
                <a:latin typeface="+mn-ea"/>
              </a:rPr>
              <a:t>、</a:t>
            </a:r>
            <a:r>
              <a:rPr lang="ja-JP" altLang="en-US" sz="1400" b="1" dirty="0">
                <a:solidFill>
                  <a:srgbClr val="0070C0"/>
                </a:solidFill>
                <a:latin typeface="+mn-ea"/>
              </a:rPr>
              <a:t>マメ科</a:t>
            </a:r>
            <a:r>
              <a:rPr lang="ja-JP" altLang="en-US" sz="1400" dirty="0">
                <a:latin typeface="+mn-ea"/>
              </a:rPr>
              <a:t>、</a:t>
            </a:r>
            <a:r>
              <a:rPr lang="ja-JP" altLang="en-US" sz="1400" b="1" dirty="0">
                <a:solidFill>
                  <a:srgbClr val="0070C0"/>
                </a:solidFill>
                <a:latin typeface="+mn-ea"/>
              </a:rPr>
              <a:t>キク科等</a:t>
            </a:r>
            <a:r>
              <a:rPr lang="ja-JP" altLang="en-US" sz="1400" dirty="0">
                <a:latin typeface="+mn-ea"/>
              </a:rPr>
              <a:t>で、次のようなものです。</a:t>
            </a:r>
            <a:endParaRPr lang="en-US" altLang="ja-JP" sz="1400" dirty="0">
              <a:latin typeface="+mn-ea"/>
            </a:endParaRPr>
          </a:p>
        </p:txBody>
      </p:sp>
      <p:sp>
        <p:nvSpPr>
          <p:cNvPr id="64" name="テキスト ボックス 63">
            <a:extLst>
              <a:ext uri="{FF2B5EF4-FFF2-40B4-BE49-F238E27FC236}">
                <a16:creationId xmlns:a16="http://schemas.microsoft.com/office/drawing/2014/main" id="{5F4C7B42-F571-4A7F-80A9-347DF960EFAB}"/>
              </a:ext>
            </a:extLst>
          </p:cNvPr>
          <p:cNvSpPr txBox="1"/>
          <p:nvPr/>
        </p:nvSpPr>
        <p:spPr>
          <a:xfrm>
            <a:off x="144639" y="5854126"/>
            <a:ext cx="4488743" cy="338554"/>
          </a:xfrm>
          <a:prstGeom prst="rect">
            <a:avLst/>
          </a:prstGeom>
          <a:solidFill>
            <a:srgbClr val="FDE787"/>
          </a:solidFill>
          <a:ln w="12700" cap="rnd">
            <a:solidFill>
              <a:srgbClr val="FF9900"/>
            </a:solidFill>
          </a:ln>
        </p:spPr>
        <p:txBody>
          <a:bodyPr wrap="square" rtlCol="0" anchor="ctr">
            <a:spAutoFit/>
          </a:bodyPr>
          <a:lstStyle/>
          <a:p>
            <a:r>
              <a:rPr lang="ja-JP" altLang="en-US" sz="1600" b="1" dirty="0">
                <a:latin typeface="+mn-ea"/>
              </a:rPr>
              <a:t>  生育障害が生じやすい作物（耐性の弱い作物）</a:t>
            </a:r>
            <a:endParaRPr lang="en-US" altLang="ja-JP" sz="1600" b="1" dirty="0">
              <a:latin typeface="+mn-ea"/>
            </a:endParaRPr>
          </a:p>
        </p:txBody>
      </p:sp>
      <p:sp>
        <p:nvSpPr>
          <p:cNvPr id="65" name="テキスト ボックス 64">
            <a:extLst>
              <a:ext uri="{FF2B5EF4-FFF2-40B4-BE49-F238E27FC236}">
                <a16:creationId xmlns:a16="http://schemas.microsoft.com/office/drawing/2014/main" id="{72F51812-1DB7-4034-B8CF-FEFC413A85E3}"/>
              </a:ext>
            </a:extLst>
          </p:cNvPr>
          <p:cNvSpPr txBox="1"/>
          <p:nvPr/>
        </p:nvSpPr>
        <p:spPr>
          <a:xfrm>
            <a:off x="167208" y="7441865"/>
            <a:ext cx="6801077" cy="430887"/>
          </a:xfrm>
          <a:prstGeom prst="rect">
            <a:avLst/>
          </a:prstGeom>
          <a:noFill/>
        </p:spPr>
        <p:txBody>
          <a:bodyPr wrap="square">
            <a:spAutoFit/>
          </a:bodyPr>
          <a:lstStyle/>
          <a:p>
            <a:r>
              <a:rPr lang="en-US" altLang="ja-JP" sz="1100" dirty="0">
                <a:latin typeface="+mn-ea"/>
              </a:rPr>
              <a:t>※</a:t>
            </a:r>
            <a:r>
              <a:rPr lang="ja-JP" altLang="en-US" sz="1100" dirty="0">
                <a:latin typeface="+mn-ea"/>
              </a:rPr>
              <a:t>詳細は、</a:t>
            </a:r>
            <a:r>
              <a:rPr lang="en-US" altLang="ja-JP" sz="1100" dirty="0">
                <a:latin typeface="+mn-ea"/>
                <a:hlinkClick r:id="rId3"/>
              </a:rPr>
              <a:t>https://www.maff.go.jp/j/seisan/kankyo/clopyralid/attach/pdf/clopyralid-1024-shougai.pdf</a:t>
            </a:r>
            <a:endParaRPr lang="en-US" altLang="ja-JP" sz="1100" dirty="0">
              <a:latin typeface="+mn-ea"/>
            </a:endParaRPr>
          </a:p>
          <a:p>
            <a:r>
              <a:rPr lang="ja-JP" altLang="en-US" sz="1100" dirty="0">
                <a:latin typeface="+mn-ea"/>
              </a:rPr>
              <a:t>　を参照してください。</a:t>
            </a:r>
          </a:p>
        </p:txBody>
      </p:sp>
    </p:spTree>
    <p:extLst>
      <p:ext uri="{BB962C8B-B14F-4D97-AF65-F5344CB8AC3E}">
        <p14:creationId xmlns:p14="http://schemas.microsoft.com/office/powerpoint/2010/main" val="272368835"/>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0ED892-B546-4CAA-9925-EDAA57D722BC}">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A9EA58DA-93AA-481D-98CB-564CCF8DA9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5428CD2-0619-4C32-B31F-A0307C7240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2238</Words>
  <Application>Microsoft Office PowerPoint</Application>
  <PresentationFormat>A4 210 x 297 mm</PresentationFormat>
  <Paragraphs>283</Paragraphs>
  <Slides>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ＤＦ特太ゴシック体</vt:lpstr>
      <vt:lpstr>HG丸ｺﾞｼｯｸM-PRO</vt:lpstr>
      <vt:lpstr>ＭＳ Ｐゴシック</vt:lpstr>
      <vt:lpstr>Arial</vt:lpstr>
      <vt:lpstr>Calibri</vt:lpstr>
      <vt:lpstr>Times New Roman</vt:lpstr>
      <vt:lpstr>Wingdings</vt:lpstr>
      <vt:lpstr>Blank</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2018-07-20T05:35:19Z</dcterms:created>
  <dcterms:modified xsi:type="dcterms:W3CDTF">2022-11-16T04:35:38Z</dcterms:modified>
</cp:coreProperties>
</file>