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2" r:id="rId2"/>
    <p:sldId id="317" r:id="rId3"/>
    <p:sldId id="288" r:id="rId4"/>
    <p:sldId id="261" r:id="rId5"/>
    <p:sldId id="310" r:id="rId6"/>
    <p:sldId id="350" r:id="rId7"/>
    <p:sldId id="355" r:id="rId8"/>
    <p:sldId id="321" r:id="rId9"/>
    <p:sldId id="356" r:id="rId10"/>
    <p:sldId id="316" r:id="rId11"/>
    <p:sldId id="269" r:id="rId12"/>
    <p:sldId id="291" r:id="rId13"/>
    <p:sldId id="271" r:id="rId14"/>
    <p:sldId id="270" r:id="rId15"/>
    <p:sldId id="298" r:id="rId16"/>
    <p:sldId id="273" r:id="rId17"/>
    <p:sldId id="274" r:id="rId18"/>
    <p:sldId id="275" r:id="rId19"/>
    <p:sldId id="358" r:id="rId20"/>
    <p:sldId id="359" r:id="rId21"/>
    <p:sldId id="276" r:id="rId22"/>
    <p:sldId id="303" r:id="rId23"/>
    <p:sldId id="277" r:id="rId24"/>
    <p:sldId id="278" r:id="rId25"/>
    <p:sldId id="279" r:id="rId26"/>
    <p:sldId id="319" r:id="rId27"/>
    <p:sldId id="307" r:id="rId28"/>
    <p:sldId id="353" r:id="rId29"/>
    <p:sldId id="290" r:id="rId30"/>
    <p:sldId id="308" r:id="rId31"/>
    <p:sldId id="281" r:id="rId32"/>
    <p:sldId id="315" r:id="rId33"/>
    <p:sldId id="280" r:id="rId34"/>
    <p:sldId id="354" r:id="rId35"/>
    <p:sldId id="328" r:id="rId36"/>
    <p:sldId id="332" r:id="rId37"/>
    <p:sldId id="333" r:id="rId38"/>
    <p:sldId id="334" r:id="rId39"/>
    <p:sldId id="344" r:id="rId40"/>
    <p:sldId id="336" r:id="rId41"/>
    <p:sldId id="337" r:id="rId42"/>
    <p:sldId id="346" r:id="rId43"/>
    <p:sldId id="345" r:id="rId44"/>
    <p:sldId id="338" r:id="rId45"/>
    <p:sldId id="339" r:id="rId46"/>
    <p:sldId id="347" r:id="rId47"/>
    <p:sldId id="349" r:id="rId48"/>
    <p:sldId id="283" r:id="rId49"/>
    <p:sldId id="286"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FB1"/>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8" autoAdjust="0"/>
    <p:restoredTop sz="95930" autoAdjust="0"/>
  </p:normalViewPr>
  <p:slideViewPr>
    <p:cSldViewPr>
      <p:cViewPr>
        <p:scale>
          <a:sx n="103" d="100"/>
          <a:sy n="103" d="100"/>
        </p:scale>
        <p:origin x="-84" y="-108"/>
      </p:cViewPr>
      <p:guideLst>
        <p:guide orient="horz" pos="2160"/>
        <p:guide pos="2880"/>
      </p:guideLst>
    </p:cSldViewPr>
  </p:slideViewPr>
  <p:notesTextViewPr>
    <p:cViewPr>
      <p:scale>
        <a:sx n="1" d="1"/>
        <a:sy n="1" d="1"/>
      </p:scale>
      <p:origin x="0" y="0"/>
    </p:cViewPr>
  </p:notesTextViewPr>
  <p:sorterViewPr>
    <p:cViewPr>
      <p:scale>
        <a:sx n="66" d="100"/>
        <a:sy n="66" d="100"/>
      </p:scale>
      <p:origin x="0" y="1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3.5407501516990299E-2"/>
          <c:y val="0.11858892000925046"/>
          <c:w val="0.80877389259708743"/>
          <c:h val="0.76282215998149905"/>
        </c:manualLayout>
      </c:layout>
      <c:pie3DChart>
        <c:varyColors val="1"/>
        <c:ser>
          <c:idx val="0"/>
          <c:order val="0"/>
          <c:dPt>
            <c:idx val="0"/>
            <c:bubble3D val="0"/>
          </c:dPt>
          <c:dPt>
            <c:idx val="1"/>
            <c:bubble3D val="0"/>
          </c:dPt>
          <c:dPt>
            <c:idx val="2"/>
            <c:bubble3D val="0"/>
          </c:dPt>
          <c:dPt>
            <c:idx val="3"/>
            <c:bubble3D val="0"/>
          </c:dPt>
          <c:dPt>
            <c:idx val="4"/>
            <c:bubble3D val="0"/>
          </c:dPt>
          <c:dLbls>
            <c:dLbl>
              <c:idx val="0"/>
              <c:layout>
                <c:manualLayout>
                  <c:x val="2.608073419116029E-2"/>
                  <c:y val="0.15783899417336697"/>
                </c:manualLayout>
              </c:layout>
              <c:showLegendKey val="0"/>
              <c:showVal val="1"/>
              <c:showCatName val="1"/>
              <c:showSerName val="0"/>
              <c:showPercent val="0"/>
              <c:showBubbleSize val="0"/>
            </c:dLbl>
            <c:dLbl>
              <c:idx val="1"/>
              <c:layout>
                <c:manualLayout>
                  <c:x val="-5.3649119118464643E-2"/>
                  <c:y val="-9.5077455302784747E-2"/>
                </c:manualLayout>
              </c:layout>
              <c:showLegendKey val="0"/>
              <c:showVal val="1"/>
              <c:showCatName val="1"/>
              <c:showSerName val="0"/>
              <c:showPercent val="0"/>
              <c:showBubbleSize val="0"/>
            </c:dLbl>
            <c:dLbl>
              <c:idx val="2"/>
              <c:layout>
                <c:manualLayout>
                  <c:x val="-0.12406013591732658"/>
                  <c:y val="0.23873174964614458"/>
                </c:manualLayout>
              </c:layout>
              <c:showLegendKey val="0"/>
              <c:showVal val="1"/>
              <c:showCatName val="1"/>
              <c:showSerName val="0"/>
              <c:showPercent val="0"/>
              <c:showBubbleSize val="0"/>
            </c:dLbl>
            <c:dLbl>
              <c:idx val="3"/>
              <c:layout>
                <c:manualLayout>
                  <c:x val="-0.23085134432346666"/>
                  <c:y val="1.9356628349687398E-2"/>
                </c:manualLayout>
              </c:layout>
              <c:showLegendKey val="0"/>
              <c:showVal val="1"/>
              <c:showCatName val="1"/>
              <c:showSerName val="0"/>
              <c:showPercent val="0"/>
              <c:showBubbleSize val="0"/>
            </c:dLbl>
            <c:txPr>
              <a:bodyPr/>
              <a:lstStyle/>
              <a:p>
                <a:pPr>
                  <a:defRPr sz="1800" b="1" i="0" baseline="0"/>
                </a:pPr>
                <a:endParaRPr lang="ja-JP"/>
              </a:p>
            </c:txPr>
            <c:showLegendKey val="0"/>
            <c:showVal val="1"/>
            <c:showCatName val="1"/>
            <c:showSerName val="0"/>
            <c:showPercent val="0"/>
            <c:showBubbleSize val="0"/>
            <c:showLeaderLines val="1"/>
          </c:dLbls>
          <c:cat>
            <c:strRef>
              <c:f>Sheet1!$A$123:$E$123</c:f>
              <c:strCache>
                <c:ptCount val="5"/>
                <c:pt idx="0">
                  <c:v>終了してすぐ</c:v>
                </c:pt>
                <c:pt idx="1">
                  <c:v>30分後</c:v>
                </c:pt>
                <c:pt idx="2">
                  <c:v>1時間後</c:v>
                </c:pt>
                <c:pt idx="3">
                  <c:v>2時間後</c:v>
                </c:pt>
                <c:pt idx="4">
                  <c:v>3時間以上</c:v>
                </c:pt>
              </c:strCache>
            </c:strRef>
          </c:cat>
          <c:val>
            <c:numRef>
              <c:f>Sheet1!$A$124:$E$124</c:f>
              <c:numCache>
                <c:formatCode>General</c:formatCode>
                <c:ptCount val="5"/>
                <c:pt idx="0">
                  <c:v>8</c:v>
                </c:pt>
                <c:pt idx="1">
                  <c:v>8</c:v>
                </c:pt>
                <c:pt idx="2">
                  <c:v>4</c:v>
                </c:pt>
                <c:pt idx="3">
                  <c:v>0</c:v>
                </c:pt>
                <c:pt idx="4">
                  <c:v>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Pt>
            <c:idx val="0"/>
            <c:bubble3D val="0"/>
          </c:dPt>
          <c:dPt>
            <c:idx val="1"/>
            <c:bubble3D val="0"/>
          </c:dPt>
          <c:dPt>
            <c:idx val="2"/>
            <c:bubble3D val="0"/>
          </c:dPt>
          <c:dLbls>
            <c:dLbl>
              <c:idx val="0"/>
              <c:layout>
                <c:manualLayout>
                  <c:x val="2.2218589554907162E-2"/>
                  <c:y val="-3.0729750585290014E-2"/>
                </c:manualLayout>
              </c:layout>
              <c:showLegendKey val="0"/>
              <c:showVal val="1"/>
              <c:showCatName val="1"/>
              <c:showSerName val="0"/>
              <c:showPercent val="0"/>
              <c:showBubbleSize val="0"/>
            </c:dLbl>
            <c:dLbl>
              <c:idx val="1"/>
              <c:layout>
                <c:manualLayout>
                  <c:x val="-0.15403864806828799"/>
                  <c:y val="-0.15896590549957212"/>
                </c:manualLayout>
              </c:layout>
              <c:showLegendKey val="0"/>
              <c:showVal val="1"/>
              <c:showCatName val="1"/>
              <c:showSerName val="0"/>
              <c:showPercent val="0"/>
              <c:showBubbleSize val="0"/>
            </c:dLbl>
            <c:dLbl>
              <c:idx val="2"/>
              <c:layout>
                <c:manualLayout>
                  <c:x val="-6.2547880420932858E-2"/>
                  <c:y val="0.11254042231866866"/>
                </c:manualLayout>
              </c:layout>
              <c:showLegendKey val="0"/>
              <c:showVal val="1"/>
              <c:showCatName val="1"/>
              <c:showSerName val="0"/>
              <c:showPercent val="0"/>
              <c:showBubbleSize val="0"/>
            </c:dLbl>
            <c:txPr>
              <a:bodyPr/>
              <a:lstStyle/>
              <a:p>
                <a:pPr>
                  <a:defRPr sz="1400" b="1" baseline="0">
                    <a:latin typeface="ＭＳ Ｐゴシック" panose="020B0600070205080204" pitchFamily="50" charset="-128"/>
                  </a:defRPr>
                </a:pPr>
                <a:endParaRPr lang="ja-JP"/>
              </a:p>
            </c:txPr>
            <c:showLegendKey val="0"/>
            <c:showVal val="1"/>
            <c:showCatName val="1"/>
            <c:showSerName val="0"/>
            <c:showPercent val="0"/>
            <c:showBubbleSize val="0"/>
            <c:showLeaderLines val="1"/>
          </c:dLbls>
          <c:cat>
            <c:strRef>
              <c:f>Sheet1!$A$148:$C$148</c:f>
              <c:strCache>
                <c:ptCount val="3"/>
                <c:pt idx="0">
                  <c:v>書面で説明している</c:v>
                </c:pt>
                <c:pt idx="1">
                  <c:v>口頭で説明している</c:v>
                </c:pt>
                <c:pt idx="2">
                  <c:v>説明していない</c:v>
                </c:pt>
              </c:strCache>
            </c:strRef>
          </c:cat>
          <c:val>
            <c:numRef>
              <c:f>Sheet1!$A$149:$C$149</c:f>
              <c:numCache>
                <c:formatCode>General</c:formatCode>
                <c:ptCount val="3"/>
                <c:pt idx="0">
                  <c:v>7</c:v>
                </c:pt>
                <c:pt idx="1">
                  <c:v>7</c:v>
                </c:pt>
                <c:pt idx="2">
                  <c:v>5</c:v>
                </c:pt>
              </c:numCache>
            </c:numRef>
          </c:val>
        </c:ser>
        <c:dLbls>
          <c:showLegendKey val="0"/>
          <c:showVal val="0"/>
          <c:showCatName val="0"/>
          <c:showSerName val="0"/>
          <c:showPercent val="0"/>
          <c:showBubbleSize val="0"/>
          <c:showLeaderLines val="1"/>
        </c:dLbls>
      </c:pie3DChart>
      <c:spPr>
        <a:noFill/>
        <a:ln w="17499">
          <a:noFill/>
        </a:ln>
      </c:spPr>
    </c:plotArea>
    <c:plotVisOnly val="1"/>
    <c:dispBlanksAs val="zero"/>
    <c:showDLblsOverMax val="0"/>
  </c:chart>
  <c:txPr>
    <a:bodyPr/>
    <a:lstStyle/>
    <a:p>
      <a:pPr>
        <a:defRPr sz="124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Pt>
            <c:idx val="0"/>
            <c:bubble3D val="0"/>
          </c:dPt>
          <c:dPt>
            <c:idx val="1"/>
            <c:bubble3D val="0"/>
          </c:dPt>
          <c:dLbls>
            <c:dLbl>
              <c:idx val="0"/>
              <c:layout>
                <c:manualLayout>
                  <c:x val="1.2709263433061245E-2"/>
                  <c:y val="-0.43518126111422506"/>
                </c:manualLayout>
              </c:layout>
              <c:showLegendKey val="0"/>
              <c:showVal val="1"/>
              <c:showCatName val="1"/>
              <c:showSerName val="0"/>
              <c:showPercent val="0"/>
              <c:showBubbleSize val="0"/>
            </c:dLbl>
            <c:dLbl>
              <c:idx val="1"/>
              <c:layout>
                <c:manualLayout>
                  <c:x val="-2.815849226844299E-2"/>
                  <c:y val="9.539313290308378E-2"/>
                </c:manualLayout>
              </c:layout>
              <c:showLegendKey val="0"/>
              <c:showVal val="1"/>
              <c:showCatName val="1"/>
              <c:showSerName val="0"/>
              <c:showPercent val="0"/>
              <c:showBubbleSize val="0"/>
            </c:dLbl>
            <c:txPr>
              <a:bodyPr/>
              <a:lstStyle/>
              <a:p>
                <a:pPr>
                  <a:defRPr sz="1600" b="1" baseline="0">
                    <a:latin typeface="ＭＳ Ｐゴシック" panose="020B0600070205080204" pitchFamily="50" charset="-128"/>
                  </a:defRPr>
                </a:pPr>
                <a:endParaRPr lang="ja-JP"/>
              </a:p>
            </c:txPr>
            <c:showLegendKey val="0"/>
            <c:showVal val="1"/>
            <c:showCatName val="1"/>
            <c:showSerName val="0"/>
            <c:showPercent val="0"/>
            <c:showBubbleSize val="0"/>
            <c:showLeaderLines val="1"/>
          </c:dLbls>
          <c:cat>
            <c:strRef>
              <c:f>Sheet1!$A$168:$B$168</c:f>
              <c:strCache>
                <c:ptCount val="2"/>
                <c:pt idx="0">
                  <c:v>ある</c:v>
                </c:pt>
                <c:pt idx="1">
                  <c:v>ない</c:v>
                </c:pt>
              </c:strCache>
            </c:strRef>
          </c:cat>
          <c:val>
            <c:numRef>
              <c:f>Sheet1!$A$169:$B$169</c:f>
              <c:numCache>
                <c:formatCode>General</c:formatCode>
                <c:ptCount val="2"/>
                <c:pt idx="0">
                  <c:v>12</c:v>
                </c:pt>
                <c:pt idx="1">
                  <c:v>6</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128"/>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CE05D-FDAC-48D2-A3A8-F12E3931D6EA}" type="datetimeFigureOut">
              <a:rPr kumimoji="1" lang="ja-JP" altLang="en-US" smtClean="0"/>
              <a:t>2016/11/4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EABBB-3AC1-46FF-A309-ED4C049A5993}" type="slidenum">
              <a:rPr kumimoji="1" lang="ja-JP" altLang="en-US" smtClean="0"/>
              <a:t>‹#›</a:t>
            </a:fld>
            <a:endParaRPr kumimoji="1" lang="ja-JP" altLang="en-US"/>
          </a:p>
        </p:txBody>
      </p:sp>
    </p:spTree>
    <p:extLst>
      <p:ext uri="{BB962C8B-B14F-4D97-AF65-F5344CB8AC3E}">
        <p14:creationId xmlns:p14="http://schemas.microsoft.com/office/powerpoint/2010/main" val="29199140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2</a:t>
            </a:fld>
            <a:endParaRPr kumimoji="1" lang="ja-JP" altLang="en-US"/>
          </a:p>
        </p:txBody>
      </p:sp>
    </p:spTree>
    <p:extLst>
      <p:ext uri="{BB962C8B-B14F-4D97-AF65-F5344CB8AC3E}">
        <p14:creationId xmlns:p14="http://schemas.microsoft.com/office/powerpoint/2010/main" val="196298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latin typeface="Times New Roman" pitchFamily="18" charset="0"/>
            </a:endParaRPr>
          </a:p>
        </p:txBody>
      </p:sp>
      <p:sp>
        <p:nvSpPr>
          <p:cNvPr id="29700" name="スライド番号プレースホルダー 3"/>
          <p:cNvSpPr>
            <a:spLocks noGrp="1"/>
          </p:cNvSpPr>
          <p:nvPr>
            <p:ph type="sldNum" sz="quarter" idx="5"/>
          </p:nvPr>
        </p:nvSpPr>
        <p:spPr>
          <a:noFill/>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CA7139B7-B9F0-4E3C-BE76-4D679A8EBEE8}" type="slidenum">
              <a:rPr lang="en-US" altLang="ja-JP" sz="1200" smtClean="0"/>
              <a:pPr eaLnBrk="1" hangingPunct="1"/>
              <a:t>16</a:t>
            </a:fld>
            <a:endParaRPr lang="en-US" altLang="ja-JP"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17</a:t>
            </a:fld>
            <a:endParaRPr kumimoji="1" lang="ja-JP" altLang="en-US"/>
          </a:p>
        </p:txBody>
      </p:sp>
    </p:spTree>
    <p:extLst>
      <p:ext uri="{BB962C8B-B14F-4D97-AF65-F5344CB8AC3E}">
        <p14:creationId xmlns:p14="http://schemas.microsoft.com/office/powerpoint/2010/main" val="179270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18</a:t>
            </a:fld>
            <a:endParaRPr kumimoji="1" lang="ja-JP" altLang="en-US"/>
          </a:p>
        </p:txBody>
      </p:sp>
    </p:spTree>
    <p:extLst>
      <p:ext uri="{BB962C8B-B14F-4D97-AF65-F5344CB8AC3E}">
        <p14:creationId xmlns:p14="http://schemas.microsoft.com/office/powerpoint/2010/main" val="359326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600" dirty="0"/>
              <a:t>聞き取り調査では、</a:t>
            </a:r>
            <a:endParaRPr lang="en-US" altLang="ja-JP" sz="1600" dirty="0"/>
          </a:p>
          <a:p>
            <a:pPr eaLnBrk="1" hangingPunct="1">
              <a:spcBef>
                <a:spcPct val="0"/>
              </a:spcBef>
            </a:pPr>
            <a:r>
              <a:rPr lang="ja-JP" altLang="en-US" sz="1600" dirty="0"/>
              <a:t>外来輸血患者さんからは、安心感があり良い事だとは思うが電話料がかかり無駄ではないか？忘れて出かけてしまった際、迷惑をかける、　何かあったら電話するから電話してもらう必要はない、という意見が聞かれました。</a:t>
            </a:r>
            <a:endParaRPr lang="en-US" altLang="ja-JP" sz="1600" dirty="0"/>
          </a:p>
          <a:p>
            <a:pPr eaLnBrk="1" hangingPunct="1">
              <a:spcBef>
                <a:spcPct val="0"/>
              </a:spcBef>
            </a:pPr>
            <a:r>
              <a:rPr lang="ja-JP" altLang="en-US" sz="1600" dirty="0"/>
              <a:t>また、電話連絡したスタッフからは、本人から調子がいいという声が聞かれ、うれしく思った。救急対応の時間と重なり時間を過ぎてしまうなど時間調整が難しい。診断項目表・フロ－チャートを見ていなかった、という意見がきかれました。</a:t>
            </a:r>
            <a:endParaRPr lang="en-US" altLang="ja-JP" sz="1600" dirty="0"/>
          </a:p>
          <a:p>
            <a:endParaRPr lang="ja-JP" altLang="en-US" sz="1600" dirty="0"/>
          </a:p>
        </p:txBody>
      </p:sp>
      <p:sp>
        <p:nvSpPr>
          <p:cNvPr id="215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a:defRPr>
            </a:lvl1pPr>
            <a:lvl2pPr marL="735743" indent="-282978">
              <a:defRPr>
                <a:solidFill>
                  <a:schemeClr val="tx1"/>
                </a:solidFill>
                <a:latin typeface="Tw Cen MT"/>
              </a:defRPr>
            </a:lvl2pPr>
            <a:lvl3pPr marL="1131913" indent="-226383">
              <a:defRPr>
                <a:solidFill>
                  <a:schemeClr val="tx1"/>
                </a:solidFill>
                <a:latin typeface="Tw Cen MT"/>
              </a:defRPr>
            </a:lvl3pPr>
            <a:lvl4pPr marL="1584678" indent="-226383">
              <a:defRPr>
                <a:solidFill>
                  <a:schemeClr val="tx1"/>
                </a:solidFill>
                <a:latin typeface="Tw Cen MT"/>
              </a:defRPr>
            </a:lvl4pPr>
            <a:lvl5pPr marL="2037443" indent="-226383">
              <a:defRPr>
                <a:solidFill>
                  <a:schemeClr val="tx1"/>
                </a:solidFill>
                <a:latin typeface="Tw Cen MT"/>
              </a:defRPr>
            </a:lvl5pPr>
            <a:lvl6pPr marL="2490208" indent="-226383" defTabSz="452765" eaLnBrk="0" fontAlgn="base" hangingPunct="0">
              <a:spcBef>
                <a:spcPct val="0"/>
              </a:spcBef>
              <a:spcAft>
                <a:spcPct val="0"/>
              </a:spcAft>
              <a:defRPr>
                <a:solidFill>
                  <a:schemeClr val="tx1"/>
                </a:solidFill>
                <a:latin typeface="Tw Cen MT"/>
              </a:defRPr>
            </a:lvl6pPr>
            <a:lvl7pPr marL="2942974" indent="-226383" defTabSz="452765" eaLnBrk="0" fontAlgn="base" hangingPunct="0">
              <a:spcBef>
                <a:spcPct val="0"/>
              </a:spcBef>
              <a:spcAft>
                <a:spcPct val="0"/>
              </a:spcAft>
              <a:defRPr>
                <a:solidFill>
                  <a:schemeClr val="tx1"/>
                </a:solidFill>
                <a:latin typeface="Tw Cen MT"/>
              </a:defRPr>
            </a:lvl7pPr>
            <a:lvl8pPr marL="3395739" indent="-226383" defTabSz="452765" eaLnBrk="0" fontAlgn="base" hangingPunct="0">
              <a:spcBef>
                <a:spcPct val="0"/>
              </a:spcBef>
              <a:spcAft>
                <a:spcPct val="0"/>
              </a:spcAft>
              <a:defRPr>
                <a:solidFill>
                  <a:schemeClr val="tx1"/>
                </a:solidFill>
                <a:latin typeface="Tw Cen MT"/>
              </a:defRPr>
            </a:lvl8pPr>
            <a:lvl9pPr marL="3848504" indent="-226383" defTabSz="452765" eaLnBrk="0" fontAlgn="base" hangingPunct="0">
              <a:spcBef>
                <a:spcPct val="0"/>
              </a:spcBef>
              <a:spcAft>
                <a:spcPct val="0"/>
              </a:spcAft>
              <a:defRPr>
                <a:solidFill>
                  <a:schemeClr val="tx1"/>
                </a:solidFill>
                <a:latin typeface="Tw Cen MT"/>
              </a:defRPr>
            </a:lvl9pPr>
          </a:lstStyle>
          <a:p>
            <a:fld id="{07314458-0BF5-428D-A2A9-FD4035AC9673}" type="slidenum">
              <a:rPr lang="ja-JP" altLang="en-US" smtClean="0">
                <a:latin typeface="Calibri" pitchFamily="34" charset="0"/>
              </a:rPr>
              <a:pPr/>
              <a:t>19</a:t>
            </a:fld>
            <a:endParaRPr lang="ja-JP"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65FB867D-0E44-45C9-9B19-9D7744793BDC}" type="slidenum">
              <a:rPr kumimoji="1" lang="ja-JP" altLang="en-US" smtClean="0"/>
              <a:t>21</a:t>
            </a:fld>
            <a:endParaRPr kumimoji="1" lang="ja-JP" altLang="en-US"/>
          </a:p>
        </p:txBody>
      </p:sp>
    </p:spTree>
    <p:extLst>
      <p:ext uri="{BB962C8B-B14F-4D97-AF65-F5344CB8AC3E}">
        <p14:creationId xmlns:p14="http://schemas.microsoft.com/office/powerpoint/2010/main" val="339149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716EC-4B1F-42A6-BBDD-1F5393EF7A44}" type="slidenum">
              <a:rPr lang="en-US" altLang="ja-JP"/>
              <a:pPr/>
              <a:t>22</a:t>
            </a:fld>
            <a:endParaRPr lang="en-US" altLang="ja-JP"/>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23</a:t>
            </a:fld>
            <a:endParaRPr kumimoji="1" lang="ja-JP" altLang="en-US"/>
          </a:p>
        </p:txBody>
      </p:sp>
    </p:spTree>
    <p:extLst>
      <p:ext uri="{BB962C8B-B14F-4D97-AF65-F5344CB8AC3E}">
        <p14:creationId xmlns:p14="http://schemas.microsoft.com/office/powerpoint/2010/main" val="348523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xfrm>
            <a:off x="692696" y="4355976"/>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これは、当院の輸血療法委員会のメンバーです。</a:t>
            </a:r>
            <a:endParaRPr lang="en-US" altLang="ja-JP" dirty="0" smtClean="0"/>
          </a:p>
          <a:p>
            <a:pPr eaLnBrk="1" hangingPunct="1">
              <a:spcBef>
                <a:spcPct val="0"/>
              </a:spcBef>
            </a:pPr>
            <a:r>
              <a:rPr lang="ja-JP" altLang="en-US" dirty="0" smtClean="0"/>
              <a:t>医師は多忙のため、全員出席することは難しい状況ですが、現在の輸血療法委員会委員長の意向で、各部署から看護師が集められました。</a:t>
            </a:r>
            <a:endParaRPr lang="en-US" altLang="ja-JP" dirty="0" smtClean="0"/>
          </a:p>
          <a:p>
            <a:pPr eaLnBrk="1" hangingPunct="1">
              <a:spcBef>
                <a:spcPct val="0"/>
              </a:spcBef>
            </a:pPr>
            <a:r>
              <a:rPr lang="ja-JP" altLang="en-US" dirty="0"/>
              <a:t>赤</a:t>
            </a:r>
            <a:r>
              <a:rPr lang="ja-JP" altLang="en-US" dirty="0" smtClean="0"/>
              <a:t>の部分は、臨床輸血看護師です。</a:t>
            </a:r>
            <a:r>
              <a:rPr lang="en-US" altLang="ja-JP" dirty="0" smtClean="0"/>
              <a:t>1</a:t>
            </a:r>
            <a:r>
              <a:rPr lang="ja-JP" altLang="en-US" dirty="0" smtClean="0"/>
              <a:t>部署を除いて、臨床看護師が各部署にいます。そのため、現場の声や問題を委員会の場で話し合うことが可能となっています。</a:t>
            </a:r>
            <a:endParaRPr lang="en-US" altLang="ja-JP" dirty="0" smtClean="0"/>
          </a:p>
          <a:p>
            <a:pPr eaLnBrk="1" hangingPunct="1">
              <a:spcBef>
                <a:spcPct val="0"/>
              </a:spcBef>
            </a:pPr>
            <a:r>
              <a:rPr lang="ja-JP" altLang="en-US" dirty="0"/>
              <a:t>また</a:t>
            </a:r>
            <a:r>
              <a:rPr lang="ja-JP" altLang="en-US" dirty="0" smtClean="0"/>
              <a:t>、委員会では、各現場で行われた輸血の副作用の検討や、研修会の企画、情報発信</a:t>
            </a:r>
            <a:r>
              <a:rPr lang="ja-JP" altLang="en-US" dirty="0"/>
              <a:t>など</a:t>
            </a:r>
            <a:r>
              <a:rPr lang="ja-JP" altLang="en-US" dirty="0" smtClean="0"/>
              <a:t>も行っています。メンバーに看護師がとても多いこともあり、とても活発な委員会といえます。</a:t>
            </a:r>
          </a:p>
        </p:txBody>
      </p:sp>
      <p:sp>
        <p:nvSpPr>
          <p:cNvPr id="66564" name="スライド番号プレースホルダー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6C2F6ECB-C923-473E-81A6-4F31B9FD8DE5}" type="slidenum">
              <a:rPr lang="ja-JP" altLang="en-US" sz="1200"/>
              <a:pPr algn="r" eaLnBrk="1" hangingPunct="1"/>
              <a:t>26</a:t>
            </a:fld>
            <a:endParaRPr lang="en-US" altLang="ja-JP"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27</a:t>
            </a:fld>
            <a:endParaRPr kumimoji="1" lang="ja-JP" altLang="en-US"/>
          </a:p>
        </p:txBody>
      </p:sp>
    </p:spTree>
    <p:extLst>
      <p:ext uri="{BB962C8B-B14F-4D97-AF65-F5344CB8AC3E}">
        <p14:creationId xmlns:p14="http://schemas.microsoft.com/office/powerpoint/2010/main" val="164382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30</a:t>
            </a:fld>
            <a:endParaRPr kumimoji="1" lang="ja-JP" altLang="en-US"/>
          </a:p>
        </p:txBody>
      </p:sp>
    </p:spTree>
    <p:extLst>
      <p:ext uri="{BB962C8B-B14F-4D97-AF65-F5344CB8AC3E}">
        <p14:creationId xmlns:p14="http://schemas.microsoft.com/office/powerpoint/2010/main" val="15746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ja-JP" altLang="en-US" dirty="0" smtClean="0"/>
              <a:t>はじめに</a:t>
            </a:r>
            <a:endParaRPr kumimoji="1" lang="en-US" altLang="ja-JP" dirty="0" smtClean="0"/>
          </a:p>
          <a:p>
            <a:r>
              <a:rPr kumimoji="1" lang="ja-JP" altLang="en-US" dirty="0" smtClean="0"/>
              <a:t>輸血業務は看護業務の中でも、正確な知識と的確な判断が求められる業務の一つであります。わたくしたち看護師は様々な医療スタッフの中でも最も患者に近く、また患者に直接血液製剤を投与する場面を担当していますが、正しい知識を持たないまま輸血業務にあたっている看護師も多くいることも事実であります。輸血業務においては、私たち看護師が安全の最後の砦としての重要な役割を担っている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4</a:t>
            </a:fld>
            <a:endParaRPr kumimoji="1" lang="ja-JP" altLang="en-US"/>
          </a:p>
        </p:txBody>
      </p:sp>
    </p:spTree>
    <p:extLst>
      <p:ext uri="{BB962C8B-B14F-4D97-AF65-F5344CB8AC3E}">
        <p14:creationId xmlns:p14="http://schemas.microsoft.com/office/powerpoint/2010/main" val="473943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B867D-0E44-45C9-9B19-9D7744793BDC}" type="slidenum">
              <a:rPr kumimoji="1" lang="ja-JP" altLang="en-US" smtClean="0"/>
              <a:t>31</a:t>
            </a:fld>
            <a:endParaRPr kumimoji="1" lang="ja-JP" altLang="en-US"/>
          </a:p>
        </p:txBody>
      </p:sp>
    </p:spTree>
    <p:extLst>
      <p:ext uri="{BB962C8B-B14F-4D97-AF65-F5344CB8AC3E}">
        <p14:creationId xmlns:p14="http://schemas.microsoft.com/office/powerpoint/2010/main" val="268607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75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FC48F71-B111-4E46-A401-65F79C88C535}" type="slidenum">
              <a:rPr lang="ja-JP" altLang="en-US" smtClean="0"/>
              <a:pPr eaLnBrk="1" hangingPunct="1"/>
              <a:t>33</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平成</a:t>
            </a:r>
            <a:r>
              <a:rPr lang="en-US" altLang="ja-JP" dirty="0" smtClean="0"/>
              <a:t>27</a:t>
            </a:r>
            <a:r>
              <a:rPr lang="ja-JP" altLang="ja-JP" dirty="0" smtClean="0"/>
              <a:t>年</a:t>
            </a:r>
            <a:r>
              <a:rPr lang="en-US" altLang="ja-JP" dirty="0" smtClean="0"/>
              <a:t>10</a:t>
            </a:r>
            <a:r>
              <a:rPr lang="ja-JP" altLang="ja-JP" dirty="0" smtClean="0"/>
              <a:t>月末現在までに青森県には学会認定・臨床輸血看護師、学会認定・自己血輸血看護師、学会認定・アフェレーシスナース（以下、認定輸血看護師）延べ</a:t>
            </a:r>
            <a:r>
              <a:rPr lang="en-US" altLang="ja-JP" dirty="0" smtClean="0"/>
              <a:t>79</a:t>
            </a:r>
            <a:r>
              <a:rPr lang="ja-JP" altLang="ja-JP" dirty="0" smtClean="0"/>
              <a:t>名が</a:t>
            </a:r>
            <a:r>
              <a:rPr lang="en-US" altLang="ja-JP" dirty="0" smtClean="0"/>
              <a:t>19</a:t>
            </a:r>
            <a:r>
              <a:rPr lang="ja-JP" altLang="ja-JP" dirty="0" smtClean="0"/>
              <a:t>施設に誕生し、都道府県別人数は全国第</a:t>
            </a:r>
            <a:r>
              <a:rPr lang="en-US" altLang="ja-JP" dirty="0" smtClean="0"/>
              <a:t>3</a:t>
            </a:r>
            <a:r>
              <a:rPr lang="ja-JP" altLang="ja-JP" dirty="0" smtClean="0"/>
              <a:t>位である。</a:t>
            </a:r>
            <a:endParaRPr lang="en-US" altLang="ja-JP" dirty="0" smtClean="0"/>
          </a:p>
          <a:p>
            <a:r>
              <a:rPr lang="ja-JP" altLang="ja-JP" dirty="0" smtClean="0"/>
              <a:t>認定輸血看護師が</a:t>
            </a:r>
            <a:r>
              <a:rPr lang="en-US" altLang="ja-JP" dirty="0" smtClean="0"/>
              <a:t>5</a:t>
            </a:r>
            <a:r>
              <a:rPr lang="ja-JP" altLang="ja-JP" dirty="0" smtClean="0"/>
              <a:t>名以上在籍する病院は</a:t>
            </a:r>
            <a:r>
              <a:rPr lang="en-US" altLang="ja-JP" dirty="0" smtClean="0"/>
              <a:t>5</a:t>
            </a:r>
            <a:r>
              <a:rPr lang="ja-JP" altLang="ja-JP" dirty="0" smtClean="0"/>
              <a:t>施設、</a:t>
            </a:r>
            <a:r>
              <a:rPr lang="en-US" altLang="ja-JP" dirty="0" smtClean="0"/>
              <a:t>1</a:t>
            </a:r>
            <a:r>
              <a:rPr lang="ja-JP" altLang="en-US" dirty="0" smtClean="0"/>
              <a:t>名</a:t>
            </a:r>
            <a:r>
              <a:rPr lang="ja-JP" altLang="ja-JP" dirty="0" smtClean="0"/>
              <a:t>しか在籍しない病院は</a:t>
            </a:r>
            <a:r>
              <a:rPr lang="en-US" altLang="ja-JP" dirty="0" smtClean="0"/>
              <a:t>6</a:t>
            </a:r>
            <a:r>
              <a:rPr lang="ja-JP" altLang="ja-JP" dirty="0" smtClean="0"/>
              <a:t>施設で、相互協力する体制の構築が求められる。</a:t>
            </a:r>
            <a:endParaRPr lang="en-US" altLang="ja-JP" dirty="0" smtClean="0"/>
          </a:p>
        </p:txBody>
      </p:sp>
      <p:sp>
        <p:nvSpPr>
          <p:cNvPr id="4" name="スライド番号プレースホルダー 3"/>
          <p:cNvSpPr>
            <a:spLocks noGrp="1"/>
          </p:cNvSpPr>
          <p:nvPr>
            <p:ph type="sldNum" sz="quarter" idx="10"/>
          </p:nvPr>
        </p:nvSpPr>
        <p:spPr/>
        <p:txBody>
          <a:bodyPr/>
          <a:lstStyle/>
          <a:p>
            <a:fld id="{AA439894-5F9D-4C44-A67C-6FD189E1F07D}" type="slidenum">
              <a:rPr kumimoji="1" lang="ja-JP" altLang="en-US" smtClean="0"/>
              <a:t>36</a:t>
            </a:fld>
            <a:endParaRPr kumimoji="1" lang="ja-JP" altLang="en-US"/>
          </a:p>
        </p:txBody>
      </p:sp>
    </p:spTree>
    <p:extLst>
      <p:ext uri="{BB962C8B-B14F-4D97-AF65-F5344CB8AC3E}">
        <p14:creationId xmlns:p14="http://schemas.microsoft.com/office/powerpoint/2010/main" val="187727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C1B070-F7BC-4729-815A-6B3B28ABCD39}" type="slidenum">
              <a:rPr kumimoji="1" lang="ja-JP" altLang="en-US" smtClean="0"/>
              <a:t>48</a:t>
            </a:fld>
            <a:endParaRPr kumimoji="1" lang="ja-JP" altLang="en-US"/>
          </a:p>
        </p:txBody>
      </p:sp>
    </p:spTree>
    <p:extLst>
      <p:ext uri="{BB962C8B-B14F-4D97-AF65-F5344CB8AC3E}">
        <p14:creationId xmlns:p14="http://schemas.microsoft.com/office/powerpoint/2010/main" val="299118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最初</a:t>
            </a:r>
            <a:r>
              <a:rPr lang="ja-JP" altLang="en-US" dirty="0" smtClean="0"/>
              <a:t>に少し輸血について整理してみたいと思います。一言に輸血といっても、行う際にはスライドに示すようなことに注意が必要です。看護師は、患者の観察をして、採血や血液型、使用する血液製剤の注文の確認など、医師や検査技師と関係しながら輸血を行います。同時に副作用の観察も重要です。副作用にも急性型とそうでないものがあります。ほかにも感染症の問題や、血液センターから病院までの配送時間など、輸血には実に多くの情報や正しい知識が求められています。</a:t>
            </a:r>
            <a:r>
              <a:rPr lang="ja-JP" altLang="en-US" dirty="0"/>
              <a:t>ピンクで示しているところは</a:t>
            </a:r>
            <a:r>
              <a:rPr lang="ja-JP" altLang="en-US" dirty="0" smtClean="0"/>
              <a:t>、看護師の関わりがとても強い</a:t>
            </a:r>
            <a:r>
              <a:rPr lang="ja-JP" altLang="en-US" dirty="0"/>
              <a:t>ところ</a:t>
            </a:r>
            <a:r>
              <a:rPr lang="ja-JP" altLang="en-US" dirty="0" smtClean="0"/>
              <a:t>ですよね。</a:t>
            </a:r>
            <a:endParaRPr lang="en-US" altLang="ja-JP" dirty="0" smtClean="0"/>
          </a:p>
          <a:p>
            <a:pPr>
              <a:defRPr/>
            </a:pPr>
            <a:r>
              <a:rPr lang="ja-JP" altLang="en-US" dirty="0" smtClean="0"/>
              <a:t>このように輸血には、看護師の担当する部分がとても多くなっているのです。</a:t>
            </a:r>
            <a:endParaRPr lang="en-US" altLang="ja-JP" dirty="0" smtClean="0"/>
          </a:p>
          <a:p>
            <a:pPr>
              <a:defRPr/>
            </a:pPr>
            <a:endParaRPr lang="en-US" altLang="ja-JP" dirty="0" smtClean="0"/>
          </a:p>
          <a:p>
            <a:pPr>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1C1B070-F7BC-4729-815A-6B3B28ABCD39}" type="slidenum">
              <a:rPr kumimoji="1" lang="ja-JP" altLang="en-US" smtClean="0"/>
              <a:t>7</a:t>
            </a:fld>
            <a:endParaRPr kumimoji="1" lang="ja-JP" altLang="en-US"/>
          </a:p>
        </p:txBody>
      </p:sp>
    </p:spTree>
    <p:extLst>
      <p:ext uri="{BB962C8B-B14F-4D97-AF65-F5344CB8AC3E}">
        <p14:creationId xmlns:p14="http://schemas.microsoft.com/office/powerpoint/2010/main" val="120614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次に業務改善事例についてお話します。一つ目は適正使用の推進です。なぜ、輸血が必要であるか、その根拠を記録に残すために記載の工夫をしました。</a:t>
            </a:r>
            <a:endParaRPr kumimoji="1" lang="en-US" altLang="ja-JP" dirty="0" smtClean="0"/>
          </a:p>
          <a:p>
            <a:r>
              <a:rPr kumimoji="1" lang="ja-JP" altLang="en-US" dirty="0" smtClean="0"/>
              <a:t>また、なるべく輸血の説明のときには看護師が同席するようにして、患者の理解度を確認して医師の説明の補充をするようにしました。そのほか、頻回輸血の人に対して輸血療法管理室の検査技師とともに主治医に検査依頼を働きかけ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8</a:t>
            </a:fld>
            <a:endParaRPr kumimoji="1" lang="ja-JP" altLang="en-US"/>
          </a:p>
        </p:txBody>
      </p:sp>
    </p:spTree>
    <p:extLst>
      <p:ext uri="{BB962C8B-B14F-4D97-AF65-F5344CB8AC3E}">
        <p14:creationId xmlns:p14="http://schemas.microsoft.com/office/powerpoint/2010/main" val="109549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その結果、輸血前後感染症検査の未実施者はかなり少なくなりました。</a:t>
            </a:r>
            <a:endParaRPr kumimoji="1" lang="en-US" altLang="ja-JP" dirty="0" smtClean="0"/>
          </a:p>
          <a:p>
            <a:r>
              <a:rPr kumimoji="1" lang="ja-JP" altLang="en-US" dirty="0" smtClean="0"/>
              <a:t>また、患者にしっかり説明したことで、転院先の病院でも行ってもらえるようになりました。必要性をきちんと伝えたことで</a:t>
            </a:r>
            <a:r>
              <a:rPr lang="ja-JP" altLang="en-US" dirty="0"/>
              <a:t>、</a:t>
            </a:r>
            <a:r>
              <a:rPr kumimoji="1" lang="ja-JP" altLang="en-US" dirty="0" smtClean="0"/>
              <a:t>希望しない人も少なくなりました。また輸血認定看護師の増加の影響か？輸血後感染症検査の重要性の理解が得られた。</a:t>
            </a:r>
            <a:endParaRPr kumimoji="1" lang="ja-JP" altLang="en-US" dirty="0"/>
          </a:p>
        </p:txBody>
      </p:sp>
      <p:sp>
        <p:nvSpPr>
          <p:cNvPr id="4" name="スライド番号プレースホルダー 3"/>
          <p:cNvSpPr>
            <a:spLocks noGrp="1"/>
          </p:cNvSpPr>
          <p:nvPr>
            <p:ph type="sldNum" sz="quarter" idx="10"/>
          </p:nvPr>
        </p:nvSpPr>
        <p:spPr/>
        <p:txBody>
          <a:bodyPr/>
          <a:lstStyle/>
          <a:p>
            <a:fld id="{61C1B070-F7BC-4729-815A-6B3B28ABCD39}" type="slidenum">
              <a:rPr kumimoji="1" lang="ja-JP" altLang="en-US" smtClean="0"/>
              <a:t>9</a:t>
            </a:fld>
            <a:endParaRPr kumimoji="1" lang="ja-JP" altLang="en-US"/>
          </a:p>
        </p:txBody>
      </p:sp>
    </p:spTree>
    <p:extLst>
      <p:ext uri="{BB962C8B-B14F-4D97-AF65-F5344CB8AC3E}">
        <p14:creationId xmlns:p14="http://schemas.microsoft.com/office/powerpoint/2010/main" val="62967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65FB867D-0E44-45C9-9B19-9D7744793BDC}" type="slidenum">
              <a:rPr kumimoji="1" lang="ja-JP" altLang="en-US" smtClean="0"/>
              <a:t>11</a:t>
            </a:fld>
            <a:endParaRPr kumimoji="1" lang="ja-JP" altLang="en-US"/>
          </a:p>
        </p:txBody>
      </p:sp>
    </p:spTree>
    <p:extLst>
      <p:ext uri="{BB962C8B-B14F-4D97-AF65-F5344CB8AC3E}">
        <p14:creationId xmlns:p14="http://schemas.microsoft.com/office/powerpoint/2010/main" val="9703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65FB867D-0E44-45C9-9B19-9D7744793BDC}" type="slidenum">
              <a:rPr kumimoji="1" lang="ja-JP" altLang="en-US" smtClean="0"/>
              <a:t>12</a:t>
            </a:fld>
            <a:endParaRPr kumimoji="1" lang="ja-JP" altLang="en-US"/>
          </a:p>
        </p:txBody>
      </p:sp>
    </p:spTree>
    <p:extLst>
      <p:ext uri="{BB962C8B-B14F-4D97-AF65-F5344CB8AC3E}">
        <p14:creationId xmlns:p14="http://schemas.microsoft.com/office/powerpoint/2010/main" val="116764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14</a:t>
            </a:fld>
            <a:endParaRPr kumimoji="1" lang="ja-JP" altLang="en-US"/>
          </a:p>
        </p:txBody>
      </p:sp>
    </p:spTree>
    <p:extLst>
      <p:ext uri="{BB962C8B-B14F-4D97-AF65-F5344CB8AC3E}">
        <p14:creationId xmlns:p14="http://schemas.microsoft.com/office/powerpoint/2010/main" val="323448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24</a:t>
            </a:r>
            <a:r>
              <a:rPr kumimoji="1" lang="ja-JP" altLang="en-US" dirty="0" smtClean="0"/>
              <a:t>年に青森県合同輸血療法委員会の学会認定看護師部会で、県内の病院の外来輸血についての現状を調査し報告しています。そこでは、当院だけでなく他の施設においても同様の問題を抱えていることがわかりました。特に、帰宅後に起こり得る症状や緊急時の対応について整備が不十分であると認識し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26B81CE-2731-460B-BFA6-0084C81D1195}" type="slidenum">
              <a:rPr kumimoji="1" lang="ja-JP" altLang="en-US" smtClean="0"/>
              <a:t>15</a:t>
            </a:fld>
            <a:endParaRPr kumimoji="1" lang="ja-JP" altLang="en-US"/>
          </a:p>
        </p:txBody>
      </p:sp>
    </p:spTree>
    <p:extLst>
      <p:ext uri="{BB962C8B-B14F-4D97-AF65-F5344CB8AC3E}">
        <p14:creationId xmlns:p14="http://schemas.microsoft.com/office/powerpoint/2010/main" val="1902305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
        <p:nvSpPr>
          <p:cNvPr id="9" name="正方形/長方形 8"/>
          <p:cNvSpPr/>
          <p:nvPr userDrawn="1"/>
        </p:nvSpPr>
        <p:spPr>
          <a:xfrm rot="10800000">
            <a:off x="-2" y="6704511"/>
            <a:ext cx="9144000" cy="188640"/>
          </a:xfrm>
          <a:prstGeom prst="rect">
            <a:avLst/>
          </a:prstGeom>
          <a:gradFill flip="none" rotWithShape="1">
            <a:gsLst>
              <a:gs pos="8000">
                <a:srgbClr val="00B0F0"/>
              </a:gs>
              <a:gs pos="100000">
                <a:schemeClr val="bg1"/>
              </a:gs>
              <a:gs pos="100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D:\_H27_01_09\02.g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0432" y="6080885"/>
            <a:ext cx="550545" cy="52641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userDrawn="1"/>
        </p:nvSpPr>
        <p:spPr>
          <a:xfrm>
            <a:off x="0" y="0"/>
            <a:ext cx="9144000" cy="188640"/>
          </a:xfrm>
          <a:prstGeom prst="rect">
            <a:avLst/>
          </a:prstGeom>
          <a:gradFill flip="none" rotWithShape="1">
            <a:gsLst>
              <a:gs pos="8000">
                <a:srgbClr val="00B0F0"/>
              </a:gs>
              <a:gs pos="100000">
                <a:schemeClr val="bg1"/>
              </a:gs>
              <a:gs pos="100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63120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123293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364055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
        <p:nvSpPr>
          <p:cNvPr id="7" name="正方形/長方形 6"/>
          <p:cNvSpPr/>
          <p:nvPr userDrawn="1"/>
        </p:nvSpPr>
        <p:spPr>
          <a:xfrm>
            <a:off x="0" y="0"/>
            <a:ext cx="9144000" cy="188640"/>
          </a:xfrm>
          <a:prstGeom prst="rect">
            <a:avLst/>
          </a:prstGeom>
          <a:gradFill flip="none" rotWithShape="1">
            <a:gsLst>
              <a:gs pos="8000">
                <a:srgbClr val="00B0F0"/>
              </a:gs>
              <a:gs pos="100000">
                <a:schemeClr val="bg1"/>
              </a:gs>
              <a:gs pos="100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10800000">
            <a:off x="-2" y="6724490"/>
            <a:ext cx="9144000" cy="188640"/>
          </a:xfrm>
          <a:prstGeom prst="rect">
            <a:avLst/>
          </a:prstGeom>
          <a:gradFill flip="none" rotWithShape="1">
            <a:gsLst>
              <a:gs pos="8000">
                <a:srgbClr val="00B0F0"/>
              </a:gs>
              <a:gs pos="100000">
                <a:schemeClr val="bg1"/>
              </a:gs>
              <a:gs pos="100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D:\_H27_01_09\02.g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0432" y="6080885"/>
            <a:ext cx="550545" cy="52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00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4220232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79583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220630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295490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193783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207287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E4F8464-44FE-4B95-8057-EFC8AF2B8EE1}"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181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F8464-44FE-4B95-8057-EFC8AF2B8EE1}" type="datetimeFigureOut">
              <a:rPr kumimoji="1" lang="ja-JP" altLang="en-US" smtClean="0"/>
              <a:t>2016/11/4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7E37E-518B-4D7D-9406-79072B9B9CA8}" type="slidenum">
              <a:rPr kumimoji="1" lang="ja-JP" altLang="en-US" smtClean="0"/>
              <a:t>‹#›</a:t>
            </a:fld>
            <a:endParaRPr kumimoji="1" lang="ja-JP" altLang="en-US"/>
          </a:p>
        </p:txBody>
      </p:sp>
    </p:spTree>
    <p:extLst>
      <p:ext uri="{BB962C8B-B14F-4D97-AF65-F5344CB8AC3E}">
        <p14:creationId xmlns:p14="http://schemas.microsoft.com/office/powerpoint/2010/main" val="373294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gif"/><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5.jpe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wmf"/><Relationship Id="rId7" Type="http://schemas.openxmlformats.org/officeDocument/2006/relationships/hyperlink" Target="http://www.google.co.jp/url?sa=i&amp;rct=j&amp;q=&amp;esrc=s&amp;frm=1&amp;source=images&amp;cd=&amp;cad=rja&amp;uact=8&amp;ved=0CAcQjRw&amp;url=http://blog-yokohama.takashimaya.co.jp/event/201201/article_1.html&amp;ei=z8W5VKmyMoz58QXb44HwCw&amp;bvm=bv.83829542,d.dGc&amp;psig=AFQjCNG_HrzXNFR8F4PiLa8TarNX2_zXng&amp;ust=142154733255113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gif"/><Relationship Id="rId5" Type="http://schemas.openxmlformats.org/officeDocument/2006/relationships/image" Target="../media/image23.emf"/><Relationship Id="rId4" Type="http://schemas.openxmlformats.org/officeDocument/2006/relationships/oleObject" Target="../embeddings/Microsoft_Word_97_-_2003_Document1.doc"/></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gif"/><Relationship Id="rId5" Type="http://schemas.openxmlformats.org/officeDocument/2006/relationships/image" Target="../media/image24.emf"/><Relationship Id="rId4" Type="http://schemas.openxmlformats.org/officeDocument/2006/relationships/oleObject" Target="../embeddings/Microsoft_Word_97_-_2003_Document2.doc"/></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443608" y="4293096"/>
            <a:ext cx="6400800" cy="1752600"/>
          </a:xfrm>
        </p:spPr>
        <p:txBody>
          <a:bodyPr/>
          <a:lstStyle/>
          <a:p>
            <a:r>
              <a:rPr kumimoji="1" lang="ja-JP" altLang="en-US" dirty="0" smtClean="0"/>
              <a:t>黒石市国民健康保険黒石病院</a:t>
            </a:r>
            <a:endParaRPr kumimoji="1" lang="en-US" altLang="ja-JP" dirty="0" smtClean="0"/>
          </a:p>
          <a:p>
            <a:r>
              <a:rPr lang="ja-JP" altLang="en-US" dirty="0" smtClean="0"/>
              <a:t>看護局　西塚和美</a:t>
            </a:r>
            <a:endParaRPr kumimoji="1" lang="ja-JP" altLang="en-US" dirty="0"/>
          </a:p>
        </p:txBody>
      </p:sp>
      <p:sp>
        <p:nvSpPr>
          <p:cNvPr id="6" name="タイトル 3"/>
          <p:cNvSpPr txBox="1">
            <a:spLocks/>
          </p:cNvSpPr>
          <p:nvPr/>
        </p:nvSpPr>
        <p:spPr>
          <a:xfrm>
            <a:off x="539552" y="2060849"/>
            <a:ext cx="8208912" cy="17242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rgbClr val="260FB1"/>
                </a:solidFill>
              </a:rPr>
              <a:t>学会</a:t>
            </a:r>
            <a:r>
              <a:rPr lang="ja-JP" altLang="en-US" dirty="0" smtClean="0">
                <a:solidFill>
                  <a:srgbClr val="260FB1"/>
                </a:solidFill>
              </a:rPr>
              <a:t>認定・臨床輸血看護師の活動</a:t>
            </a:r>
            <a:endParaRPr lang="en-US" altLang="ja-JP" sz="3900" dirty="0" smtClean="0">
              <a:solidFill>
                <a:srgbClr val="260FB1"/>
              </a:solidFill>
            </a:endParaRPr>
          </a:p>
          <a:p>
            <a:pPr algn="r"/>
            <a:endParaRPr lang="ja-JP" altLang="en-US" sz="3900" dirty="0"/>
          </a:p>
        </p:txBody>
      </p:sp>
      <p:sp>
        <p:nvSpPr>
          <p:cNvPr id="2" name="テキスト ボックス 1"/>
          <p:cNvSpPr txBox="1"/>
          <p:nvPr/>
        </p:nvSpPr>
        <p:spPr>
          <a:xfrm>
            <a:off x="4499992" y="6093296"/>
            <a:ext cx="3744416" cy="646331"/>
          </a:xfrm>
          <a:prstGeom prst="rect">
            <a:avLst/>
          </a:prstGeom>
          <a:noFill/>
        </p:spPr>
        <p:txBody>
          <a:bodyPr wrap="square" rtlCol="0">
            <a:spAutoFit/>
          </a:bodyPr>
          <a:lstStyle/>
          <a:p>
            <a:r>
              <a:rPr lang="ja-JP" altLang="en-US" dirty="0" smtClean="0"/>
              <a:t>　　　　　　　　岩手県合同輸血委員会</a:t>
            </a:r>
            <a:endParaRPr lang="en-US" altLang="ja-JP" dirty="0" smtClean="0"/>
          </a:p>
          <a:p>
            <a:r>
              <a:rPr lang="ja-JP" altLang="en-US" dirty="0" smtClean="0"/>
              <a:t>　　　　　　　　　　　　平成</a:t>
            </a:r>
            <a:r>
              <a:rPr lang="en-US" altLang="ja-JP" dirty="0" smtClean="0"/>
              <a:t>28</a:t>
            </a:r>
            <a:r>
              <a:rPr lang="ja-JP" altLang="en-US" dirty="0" smtClean="0"/>
              <a:t>年</a:t>
            </a:r>
            <a:r>
              <a:rPr lang="en-US" altLang="ja-JP" dirty="0" smtClean="0"/>
              <a:t>11</a:t>
            </a:r>
            <a:r>
              <a:rPr lang="ja-JP" altLang="en-US" dirty="0" smtClean="0"/>
              <a:t>月</a:t>
            </a:r>
            <a:r>
              <a:rPr lang="en-US" altLang="ja-JP" dirty="0" smtClean="0"/>
              <a:t>5</a:t>
            </a:r>
            <a:r>
              <a:rPr lang="ja-JP" altLang="en-US" dirty="0" smtClean="0"/>
              <a:t>日</a:t>
            </a:r>
            <a:endParaRPr kumimoji="1" lang="ja-JP" altLang="en-US" dirty="0"/>
          </a:p>
        </p:txBody>
      </p:sp>
    </p:spTree>
    <p:extLst>
      <p:ext uri="{BB962C8B-B14F-4D97-AF65-F5344CB8AC3E}">
        <p14:creationId xmlns:p14="http://schemas.microsoft.com/office/powerpoint/2010/main" val="2699339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3333CC"/>
                </a:solidFill>
              </a:rPr>
              <a:t>業務</a:t>
            </a:r>
            <a:r>
              <a:rPr lang="ja-JP" altLang="en-US" dirty="0" smtClean="0">
                <a:solidFill>
                  <a:srgbClr val="3333CC"/>
                </a:solidFill>
              </a:rPr>
              <a:t>改善②　輸血看護業務</a:t>
            </a:r>
            <a:endParaRPr kumimoji="1" lang="ja-JP" altLang="en-US" dirty="0"/>
          </a:p>
        </p:txBody>
      </p:sp>
      <p:sp>
        <p:nvSpPr>
          <p:cNvPr id="3" name="コンテンツ プレースホルダー 2"/>
          <p:cNvSpPr>
            <a:spLocks noGrp="1"/>
          </p:cNvSpPr>
          <p:nvPr>
            <p:ph idx="1"/>
          </p:nvPr>
        </p:nvSpPr>
        <p:spPr>
          <a:xfrm>
            <a:off x="457200" y="1600200"/>
            <a:ext cx="8435280" cy="4853136"/>
          </a:xfrm>
        </p:spPr>
        <p:txBody>
          <a:bodyPr>
            <a:normAutofit fontScale="92500" lnSpcReduction="10000"/>
          </a:bodyPr>
          <a:lstStyle/>
          <a:p>
            <a:pPr marL="514350" indent="-514350">
              <a:buFont typeface="+mj-lt"/>
              <a:buAutoNum type="arabicPeriod" startAt="4"/>
            </a:pPr>
            <a:r>
              <a:rPr lang="ja-JP" altLang="en-US" dirty="0" smtClean="0"/>
              <a:t>輸血パス（</a:t>
            </a:r>
            <a:r>
              <a:rPr lang="ja-JP" altLang="en-US" dirty="0"/>
              <a:t>現・輸血手順書）を</a:t>
            </a:r>
            <a:r>
              <a:rPr lang="ja-JP" altLang="en-US" dirty="0" smtClean="0"/>
              <a:t>作成。</a:t>
            </a:r>
            <a:endParaRPr lang="en-US" altLang="ja-JP" dirty="0" smtClean="0"/>
          </a:p>
          <a:p>
            <a:pPr marL="400050" lvl="1" indent="0">
              <a:buNone/>
            </a:pPr>
            <a:r>
              <a:rPr lang="ja-JP" altLang="en-US" dirty="0" smtClean="0"/>
              <a:t>輸血頻度が少ない部署、不慣れな看護師でも手順に沿って</a:t>
            </a:r>
            <a:r>
              <a:rPr lang="ja-JP" altLang="en-US" dirty="0"/>
              <a:t>行う</a:t>
            </a:r>
            <a:r>
              <a:rPr lang="ja-JP" altLang="en-US" dirty="0" smtClean="0"/>
              <a:t>ことで迷わないようにした。</a:t>
            </a:r>
            <a:endParaRPr lang="en-US" altLang="ja-JP" dirty="0"/>
          </a:p>
          <a:p>
            <a:pPr marL="514350" indent="-514350">
              <a:buFont typeface="+mj-lt"/>
              <a:buAutoNum type="arabicPeriod" startAt="4"/>
            </a:pPr>
            <a:r>
              <a:rPr lang="ja-JP" altLang="en-US" dirty="0" smtClean="0">
                <a:latin typeface="+mj-ea"/>
              </a:rPr>
              <a:t>輸血</a:t>
            </a:r>
            <a:r>
              <a:rPr lang="ja-JP" altLang="en-US" dirty="0">
                <a:latin typeface="+mj-ea"/>
              </a:rPr>
              <a:t>の</a:t>
            </a:r>
            <a:r>
              <a:rPr lang="ja-JP" altLang="en-US" dirty="0" smtClean="0">
                <a:latin typeface="+mj-ea"/>
              </a:rPr>
              <a:t>根拠</a:t>
            </a:r>
            <a:r>
              <a:rPr lang="ja-JP" altLang="en-US" dirty="0">
                <a:latin typeface="+mj-ea"/>
              </a:rPr>
              <a:t>を記載する</a:t>
            </a:r>
            <a:r>
              <a:rPr lang="ja-JP" altLang="en-US" dirty="0" smtClean="0">
                <a:latin typeface="+mj-ea"/>
              </a:rPr>
              <a:t>テンプレートを活用</a:t>
            </a:r>
            <a:r>
              <a:rPr lang="en-US" altLang="ja-JP" dirty="0">
                <a:latin typeface="+mj-ea"/>
              </a:rPr>
              <a:t/>
            </a:r>
            <a:br>
              <a:rPr lang="en-US" altLang="ja-JP" dirty="0">
                <a:latin typeface="+mj-ea"/>
              </a:rPr>
            </a:br>
            <a:r>
              <a:rPr lang="ja-JP" altLang="en-US" dirty="0" smtClean="0">
                <a:latin typeface="+mj-ea"/>
              </a:rPr>
              <a:t>カルテ</a:t>
            </a:r>
            <a:r>
              <a:rPr lang="ja-JP" altLang="en-US" dirty="0">
                <a:latin typeface="+mj-ea"/>
              </a:rPr>
              <a:t>の</a:t>
            </a:r>
            <a:r>
              <a:rPr lang="ja-JP" altLang="en-US" dirty="0" smtClean="0">
                <a:latin typeface="+mj-ea"/>
              </a:rPr>
              <a:t>記載を工夫。</a:t>
            </a:r>
            <a:endParaRPr lang="en-US" altLang="ja-JP" dirty="0">
              <a:latin typeface="+mj-ea"/>
            </a:endParaRPr>
          </a:p>
          <a:p>
            <a:pPr marL="514350" indent="-514350">
              <a:buFont typeface="+mj-lt"/>
              <a:buAutoNum type="arabicPeriod" startAt="4"/>
            </a:pPr>
            <a:r>
              <a:rPr lang="ja-JP" altLang="en-US" dirty="0" smtClean="0"/>
              <a:t>「輸血業務中」表示プレート着用</a:t>
            </a:r>
            <a:r>
              <a:rPr lang="en-US" altLang="ja-JP" dirty="0"/>
              <a:t/>
            </a:r>
            <a:br>
              <a:rPr lang="en-US" altLang="ja-JP" dirty="0"/>
            </a:br>
            <a:r>
              <a:rPr lang="ja-JP" altLang="en-US" dirty="0" smtClean="0"/>
              <a:t>輸血</a:t>
            </a:r>
            <a:r>
              <a:rPr lang="ja-JP" altLang="en-US" dirty="0"/>
              <a:t>業務に</a:t>
            </a:r>
            <a:r>
              <a:rPr lang="ja-JP" altLang="en-US" dirty="0" smtClean="0"/>
              <a:t>集中。</a:t>
            </a:r>
            <a:endParaRPr lang="en-US" altLang="ja-JP" dirty="0" smtClean="0"/>
          </a:p>
          <a:p>
            <a:pPr marL="514350" indent="-514350">
              <a:buFont typeface="+mj-lt"/>
              <a:buAutoNum type="arabicPeriod" startAt="4"/>
            </a:pPr>
            <a:r>
              <a:rPr lang="ja-JP" altLang="en-US" dirty="0" smtClean="0"/>
              <a:t>血液製剤払い出し時の対応</a:t>
            </a:r>
            <a:r>
              <a:rPr lang="en-US" altLang="ja-JP" dirty="0"/>
              <a:t/>
            </a:r>
            <a:br>
              <a:rPr lang="en-US" altLang="ja-JP" dirty="0"/>
            </a:br>
            <a:r>
              <a:rPr lang="ja-JP" altLang="en-US" dirty="0" smtClean="0"/>
              <a:t>輸血運搬用・回収用容器、輸血セット、上記表示プレートを払い出し</a:t>
            </a:r>
            <a:endParaRPr lang="en-US" altLang="ja-JP" dirty="0"/>
          </a:p>
          <a:p>
            <a:endParaRPr kumimoji="1" lang="ja-JP" altLang="en-US" dirty="0"/>
          </a:p>
        </p:txBody>
      </p:sp>
    </p:spTree>
    <p:extLst>
      <p:ext uri="{BB962C8B-B14F-4D97-AF65-F5344CB8AC3E}">
        <p14:creationId xmlns:p14="http://schemas.microsoft.com/office/powerpoint/2010/main" val="139063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8211" y="332656"/>
            <a:ext cx="7773338" cy="1010282"/>
          </a:xfrm>
        </p:spPr>
        <p:txBody>
          <a:bodyPr>
            <a:normAutofit/>
          </a:bodyPr>
          <a:lstStyle/>
          <a:p>
            <a:r>
              <a:rPr lang="ja-JP" altLang="en-US" dirty="0">
                <a:solidFill>
                  <a:srgbClr val="260FB1"/>
                </a:solidFill>
              </a:rPr>
              <a:t>輸血</a:t>
            </a:r>
            <a:r>
              <a:rPr kumimoji="1" lang="ja-JP" altLang="en-US" dirty="0" smtClean="0">
                <a:solidFill>
                  <a:srgbClr val="260FB1"/>
                </a:solidFill>
              </a:rPr>
              <a:t>パス作成（輸血手順書）</a:t>
            </a:r>
            <a:endParaRPr kumimoji="1" lang="ja-JP" altLang="en-US" dirty="0">
              <a:solidFill>
                <a:srgbClr val="260FB1"/>
              </a:solidFill>
            </a:endParaRPr>
          </a:p>
        </p:txBody>
      </p:sp>
      <p:pic>
        <p:nvPicPr>
          <p:cNvPr id="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932040" y="1412776"/>
            <a:ext cx="358478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412776"/>
            <a:ext cx="4038600" cy="264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01" y="4293096"/>
            <a:ext cx="4258747" cy="201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_H27_01_09\0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85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3" y="332656"/>
            <a:ext cx="8903379" cy="936104"/>
          </a:xfrm>
        </p:spPr>
        <p:txBody>
          <a:bodyPr>
            <a:noAutofit/>
          </a:bodyPr>
          <a:lstStyle/>
          <a:p>
            <a:r>
              <a:rPr kumimoji="1" lang="ja-JP" altLang="en-US" sz="4000" dirty="0" smtClean="0">
                <a:solidFill>
                  <a:srgbClr val="260FB1"/>
                </a:solidFill>
              </a:rPr>
              <a:t>記録</a:t>
            </a:r>
            <a:r>
              <a:rPr lang="ja-JP" altLang="en-US" sz="4000" dirty="0">
                <a:solidFill>
                  <a:srgbClr val="260FB1"/>
                </a:solidFill>
              </a:rPr>
              <a:t>整備</a:t>
            </a:r>
            <a:r>
              <a:rPr kumimoji="1" lang="ja-JP" altLang="en-US" sz="4000" dirty="0" smtClean="0">
                <a:solidFill>
                  <a:srgbClr val="260FB1"/>
                </a:solidFill>
              </a:rPr>
              <a:t>（輸血の根拠、副作用チェック）</a:t>
            </a:r>
            <a:endParaRPr kumimoji="1" lang="ja-JP" altLang="en-US" sz="4000" dirty="0">
              <a:solidFill>
                <a:srgbClr val="260FB1"/>
              </a:solidFill>
            </a:endParaRPr>
          </a:p>
        </p:txBody>
      </p:sp>
      <p:pic>
        <p:nvPicPr>
          <p:cNvPr id="102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467544" y="1412776"/>
            <a:ext cx="3430650"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D:\_H27_01_09\0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pic>
        <p:nvPicPr>
          <p:cNvPr id="4" name="コンテンツ プレースホルダー 3"/>
          <p:cNvPicPr>
            <a:picLocks noGrp="1" noChangeAspect="1"/>
          </p:cNvPicPr>
          <p:nvPr>
            <p:ph sz="half" idx="2"/>
          </p:nvPr>
        </p:nvPicPr>
        <p:blipFill>
          <a:blip r:embed="rId5" cstate="print">
            <a:grayscl/>
            <a:extLst>
              <a:ext uri="{BEBA8EAE-BF5A-486C-A8C5-ECC9F3942E4B}">
                <a14:imgProps xmlns:a14="http://schemas.microsoft.com/office/drawing/2010/main">
                  <a14:imgLayer r:embed="rId6">
                    <a14:imgEffect>
                      <a14:sharpenSoften amount="50000"/>
                    </a14:imgEffect>
                    <a14:imgEffect>
                      <a14:colorTemperature colorTemp="59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8328" y="1988840"/>
            <a:ext cx="4992555" cy="3744416"/>
          </a:xfrm>
        </p:spPr>
      </p:pic>
    </p:spTree>
    <p:extLst>
      <p:ext uri="{BB962C8B-B14F-4D97-AF65-F5344CB8AC3E}">
        <p14:creationId xmlns:p14="http://schemas.microsoft.com/office/powerpoint/2010/main" val="1485377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zumi\Desktop\IMG_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841"/>
            <a:ext cx="6120680" cy="4590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_H27_01_09\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7"/>
            <a:ext cx="8229600" cy="1714203"/>
          </a:xfrm>
        </p:spPr>
        <p:txBody>
          <a:bodyPr>
            <a:normAutofit fontScale="90000"/>
          </a:bodyPr>
          <a:lstStyle/>
          <a:p>
            <a:r>
              <a:rPr kumimoji="1" lang="ja-JP" altLang="en-US" dirty="0" smtClean="0">
                <a:solidFill>
                  <a:srgbClr val="260FB1"/>
                </a:solidFill>
              </a:rPr>
              <a:t>血液払い出し時：搬送容器、回収容器、輸血セット、表示プレートをセットで払い出し</a:t>
            </a:r>
            <a:endParaRPr kumimoji="1" lang="ja-JP" altLang="en-US" dirty="0">
              <a:solidFill>
                <a:srgbClr val="260FB1"/>
              </a:solidFill>
            </a:endParaRPr>
          </a:p>
        </p:txBody>
      </p:sp>
    </p:spTree>
    <p:extLst>
      <p:ext uri="{BB962C8B-B14F-4D97-AF65-F5344CB8AC3E}">
        <p14:creationId xmlns:p14="http://schemas.microsoft.com/office/powerpoint/2010/main" val="133346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55576" y="476672"/>
            <a:ext cx="7773338" cy="936104"/>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260FB1"/>
                </a:solidFill>
              </a:rPr>
              <a:t>輸血中の表示プレート</a:t>
            </a:r>
            <a:endParaRPr lang="ja-JP" altLang="en-US" sz="4000" dirty="0">
              <a:solidFill>
                <a:srgbClr val="260FB1"/>
              </a:solidFill>
            </a:endParaRPr>
          </a:p>
        </p:txBody>
      </p:sp>
      <p:pic>
        <p:nvPicPr>
          <p:cNvPr id="4" name="Picture 2" descr="D:\_H27_01_09\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012822" y="1888290"/>
            <a:ext cx="3343154" cy="2999941"/>
            <a:chOff x="1238744" y="4021964"/>
            <a:chExt cx="3081227" cy="2710981"/>
          </a:xfrm>
        </p:grpSpPr>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8744" y="4021964"/>
              <a:ext cx="3081227" cy="2710981"/>
            </a:xfrm>
            <a:prstGeom prst="rect">
              <a:avLst/>
            </a:prstGeom>
          </p:spPr>
        </p:pic>
        <p:sp>
          <p:nvSpPr>
            <p:cNvPr id="7" name="正方形/長方形 6"/>
            <p:cNvSpPr/>
            <p:nvPr/>
          </p:nvSpPr>
          <p:spPr>
            <a:xfrm>
              <a:off x="3563888" y="4743287"/>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11760" y="4599271"/>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1915561"/>
            <a:ext cx="3061481" cy="2972670"/>
          </a:xfrm>
          <a:prstGeom prst="rect">
            <a:avLst/>
          </a:prstGeom>
        </p:spPr>
      </p:pic>
    </p:spTree>
    <p:extLst>
      <p:ext uri="{BB962C8B-B14F-4D97-AF65-F5344CB8AC3E}">
        <p14:creationId xmlns:p14="http://schemas.microsoft.com/office/powerpoint/2010/main" val="3678757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9776"/>
            <a:ext cx="8229600" cy="1143000"/>
          </a:xfrm>
        </p:spPr>
        <p:txBody>
          <a:bodyPr/>
          <a:lstStyle/>
          <a:p>
            <a:pPr>
              <a:defRPr/>
            </a:pPr>
            <a:r>
              <a:rPr lang="ja-JP" altLang="en-US" dirty="0" smtClean="0">
                <a:solidFill>
                  <a:srgbClr val="260FB1"/>
                </a:solidFill>
              </a:rPr>
              <a:t>外来輸血について</a:t>
            </a:r>
            <a:endParaRPr lang="ja-JP" altLang="en-US" dirty="0">
              <a:solidFill>
                <a:srgbClr val="260FB1"/>
              </a:solidFill>
            </a:endParaRPr>
          </a:p>
        </p:txBody>
      </p:sp>
      <p:sp>
        <p:nvSpPr>
          <p:cNvPr id="23555" name="コンテンツ プレースホルダー 2"/>
          <p:cNvSpPr>
            <a:spLocks noGrp="1"/>
          </p:cNvSpPr>
          <p:nvPr>
            <p:ph sz="quarter" idx="1"/>
          </p:nvPr>
        </p:nvSpPr>
        <p:spPr>
          <a:xfrm>
            <a:off x="301625" y="1527174"/>
            <a:ext cx="8504238" cy="4782145"/>
          </a:xfrm>
        </p:spPr>
        <p:txBody>
          <a:bodyPr>
            <a:normAutofit fontScale="92500"/>
          </a:bodyPr>
          <a:lstStyle/>
          <a:p>
            <a:r>
              <a:rPr lang="ja-JP" altLang="en-US" dirty="0" smtClean="0"/>
              <a:t>外来輸血はマンパワー不足により専属での観察が困難なことや、実施場所、ベッドの確保、帰宅時間延長などの問題がある</a:t>
            </a:r>
            <a:endParaRPr lang="en-US" altLang="ja-JP" dirty="0" smtClean="0"/>
          </a:p>
          <a:p>
            <a:r>
              <a:rPr lang="ja-JP" altLang="en-US" dirty="0" smtClean="0"/>
              <a:t>帰宅後に起こり得る症状や緊急時の対応について整備が不十分である</a:t>
            </a:r>
            <a:endParaRPr lang="en-US" altLang="ja-JP" dirty="0" smtClean="0"/>
          </a:p>
          <a:p>
            <a:r>
              <a:rPr lang="ja-JP" altLang="en-US" dirty="0" smtClean="0"/>
              <a:t>安全に輸血治療を受ける・提供できる実施体制の構築が必要である</a:t>
            </a:r>
            <a:endParaRPr lang="en-US" altLang="ja-JP" dirty="0" smtClean="0"/>
          </a:p>
          <a:p>
            <a:pPr>
              <a:buNone/>
              <a:defRPr/>
            </a:pPr>
            <a:r>
              <a:rPr lang="ja-JP" altLang="en-US" dirty="0" smtClean="0"/>
              <a:t>・  臨床現場における問題を共有するシステム作りの検討　　　　　　　　　　　　　　　　　</a:t>
            </a:r>
            <a:r>
              <a:rPr lang="en-US" altLang="ja-JP" sz="1700" b="1" dirty="0" smtClean="0"/>
              <a:t>H24</a:t>
            </a:r>
            <a:r>
              <a:rPr lang="ja-JP" altLang="en-US" sz="1700" b="1" dirty="0" smtClean="0"/>
              <a:t>年</a:t>
            </a:r>
            <a:r>
              <a:rPr lang="ja-JP" altLang="en-US" b="1" dirty="0" smtClean="0"/>
              <a:t>  </a:t>
            </a:r>
            <a:r>
              <a:rPr lang="ja-JP" altLang="en-US" sz="1500" b="1" dirty="0" smtClean="0"/>
              <a:t>青森県</a:t>
            </a:r>
            <a:r>
              <a:rPr lang="ja-JP" altLang="en-US" sz="1500" b="1" dirty="0"/>
              <a:t>合同輸血療法委員会</a:t>
            </a:r>
            <a:endParaRPr lang="en-US" altLang="ja-JP" sz="1500" b="1" dirty="0"/>
          </a:p>
          <a:p>
            <a:pPr>
              <a:buNone/>
              <a:defRPr/>
            </a:pPr>
            <a:r>
              <a:rPr lang="ja-JP" altLang="en-US" sz="1500" b="1" dirty="0" smtClean="0"/>
              <a:t>　　　　　　　　　　　　　　　　　　　　　　　　　　　　　　　　　　　　　　　　　　　　　　　　　　</a:t>
            </a:r>
            <a:r>
              <a:rPr lang="ja-JP" altLang="en-US" sz="1500" b="1" dirty="0"/>
              <a:t>　</a:t>
            </a:r>
            <a:r>
              <a:rPr lang="ja-JP" altLang="en-US" sz="1500" b="1" dirty="0" smtClean="0"/>
              <a:t>学会</a:t>
            </a:r>
            <a:r>
              <a:rPr lang="ja-JP" altLang="en-US" sz="1500" b="1" dirty="0"/>
              <a:t>認定看護師部会</a:t>
            </a:r>
          </a:p>
          <a:p>
            <a:endParaRPr lang="en-US" altLang="ja-JP" dirty="0" smtClean="0"/>
          </a:p>
          <a:p>
            <a:endParaRPr lang="ja-JP" altLang="en-US" dirty="0" smtClean="0"/>
          </a:p>
        </p:txBody>
      </p:sp>
    </p:spTree>
    <p:extLst>
      <p:ext uri="{BB962C8B-B14F-4D97-AF65-F5344CB8AC3E}">
        <p14:creationId xmlns:p14="http://schemas.microsoft.com/office/powerpoint/2010/main" val="402724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dirty="0" smtClean="0">
                <a:solidFill>
                  <a:srgbClr val="260FB1"/>
                </a:solidFill>
              </a:rPr>
              <a:t>外来輸血実施について</a:t>
            </a:r>
          </a:p>
        </p:txBody>
      </p:sp>
      <p:sp>
        <p:nvSpPr>
          <p:cNvPr id="25603" name="Rectangle 3"/>
          <p:cNvSpPr>
            <a:spLocks noGrp="1" noChangeArrowheads="1"/>
          </p:cNvSpPr>
          <p:nvPr>
            <p:ph idx="1"/>
          </p:nvPr>
        </p:nvSpPr>
        <p:spPr>
          <a:xfrm>
            <a:off x="132877" y="1311771"/>
            <a:ext cx="4175125" cy="461045"/>
          </a:xfrm>
        </p:spPr>
        <p:txBody>
          <a:bodyPr>
            <a:normAutofit/>
          </a:bodyPr>
          <a:lstStyle/>
          <a:p>
            <a:pPr marL="0" indent="0" eaLnBrk="1" hangingPunct="1">
              <a:buFont typeface="Wingdings 2" pitchFamily="18" charset="2"/>
              <a:buNone/>
              <a:defRPr/>
            </a:pPr>
            <a:r>
              <a:rPr lang="ja-JP" altLang="en-US" sz="1800" dirty="0" smtClean="0">
                <a:latin typeface="HGPｺﾞｼｯｸE" pitchFamily="50" charset="-128"/>
                <a:ea typeface="HGPｺﾞｼｯｸE" pitchFamily="50" charset="-128"/>
              </a:rPr>
              <a:t>輸血を終了してから帰宅までの時間は？</a:t>
            </a:r>
            <a:endParaRPr lang="en-US" altLang="ja-JP" sz="1800" dirty="0" smtClean="0">
              <a:latin typeface="HGPｺﾞｼｯｸE" pitchFamily="50" charset="-128"/>
              <a:ea typeface="HGPｺﾞｼｯｸE" pitchFamily="50" charset="-128"/>
            </a:endParaRPr>
          </a:p>
          <a:p>
            <a:pPr eaLnBrk="1" hangingPunct="1">
              <a:defRPr/>
            </a:pPr>
            <a:endParaRPr lang="ja-JP" altLang="en-US" sz="1400" dirty="0" smtClean="0"/>
          </a:p>
          <a:p>
            <a:pPr eaLnBrk="1" hangingPunct="1">
              <a:buFont typeface="Wingdings" pitchFamily="2" charset="2"/>
              <a:buNone/>
              <a:defRPr/>
            </a:pPr>
            <a:endParaRPr lang="ja-JP" altLang="en-US" sz="1400" dirty="0" smtClean="0"/>
          </a:p>
          <a:p>
            <a:pPr eaLnBrk="1" hangingPunct="1">
              <a:buFont typeface="Wingdings" pitchFamily="2" charset="2"/>
              <a:buNone/>
              <a:defRPr/>
            </a:pPr>
            <a:endParaRPr lang="ja-JP" altLang="en-US" sz="1400" dirty="0" smtClean="0"/>
          </a:p>
          <a:p>
            <a:pPr eaLnBrk="1" hangingPunct="1">
              <a:defRPr/>
            </a:pPr>
            <a:endParaRPr lang="en-US" altLang="ja-JP" sz="1400" dirty="0" smtClean="0"/>
          </a:p>
        </p:txBody>
      </p:sp>
      <p:graphicFrame>
        <p:nvGraphicFramePr>
          <p:cNvPr id="3" name="グラフ 5"/>
          <p:cNvGraphicFramePr>
            <a:graphicFrameLocks/>
          </p:cNvGraphicFramePr>
          <p:nvPr>
            <p:extLst>
              <p:ext uri="{D42A27DB-BD31-4B8C-83A1-F6EECF244321}">
                <p14:modId xmlns:p14="http://schemas.microsoft.com/office/powerpoint/2010/main" val="1467968011"/>
              </p:ext>
            </p:extLst>
          </p:nvPr>
        </p:nvGraphicFramePr>
        <p:xfrm>
          <a:off x="323528" y="1633658"/>
          <a:ext cx="4680198" cy="295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オブジェクト 1"/>
          <p:cNvGraphicFramePr>
            <a:graphicFrameLocks/>
          </p:cNvGraphicFramePr>
          <p:nvPr>
            <p:extLst>
              <p:ext uri="{D42A27DB-BD31-4B8C-83A1-F6EECF244321}">
                <p14:modId xmlns:p14="http://schemas.microsoft.com/office/powerpoint/2010/main" val="1045511356"/>
              </p:ext>
            </p:extLst>
          </p:nvPr>
        </p:nvGraphicFramePr>
        <p:xfrm>
          <a:off x="4308699" y="1408856"/>
          <a:ext cx="5062090" cy="29015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オブジェクト 2"/>
          <p:cNvGraphicFramePr>
            <a:graphicFrameLocks/>
          </p:cNvGraphicFramePr>
          <p:nvPr>
            <p:extLst>
              <p:ext uri="{D42A27DB-BD31-4B8C-83A1-F6EECF244321}">
                <p14:modId xmlns:p14="http://schemas.microsoft.com/office/powerpoint/2010/main" val="2710179142"/>
              </p:ext>
            </p:extLst>
          </p:nvPr>
        </p:nvGraphicFramePr>
        <p:xfrm>
          <a:off x="2483769" y="4128294"/>
          <a:ext cx="3817019" cy="2852763"/>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3"/>
          <p:cNvSpPr txBox="1">
            <a:spLocks noChangeArrowheads="1"/>
          </p:cNvSpPr>
          <p:nvPr/>
        </p:nvSpPr>
        <p:spPr bwMode="auto">
          <a:xfrm>
            <a:off x="4535488" y="1340768"/>
            <a:ext cx="4608512" cy="46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kumimoji="1"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kumimoji="1"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kumimoji="1"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umimoji="1"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eaLnBrk="1" hangingPunct="1">
              <a:buFont typeface="Wingdings 2" pitchFamily="18" charset="2"/>
              <a:buNone/>
              <a:defRPr/>
            </a:pPr>
            <a:r>
              <a:rPr lang="ja-JP" altLang="en-US" sz="1800" dirty="0" smtClean="0">
                <a:latin typeface="HGPｺﾞｼｯｸE" pitchFamily="50" charset="-128"/>
                <a:ea typeface="HGPｺﾞｼｯｸE" pitchFamily="50" charset="-128"/>
              </a:rPr>
              <a:t>帰宅時に副作用（</a:t>
            </a:r>
            <a:r>
              <a:rPr lang="en-US" altLang="ja-JP" sz="1800" dirty="0" smtClean="0">
                <a:latin typeface="HGPｺﾞｼｯｸE" pitchFamily="50" charset="-128"/>
                <a:ea typeface="HGPｺﾞｼｯｸE" pitchFamily="50" charset="-128"/>
              </a:rPr>
              <a:t>TACO</a:t>
            </a:r>
            <a:r>
              <a:rPr lang="ja-JP" altLang="en-US" sz="1800" dirty="0" smtClean="0">
                <a:latin typeface="HGPｺﾞｼｯｸE" pitchFamily="50" charset="-128"/>
                <a:ea typeface="HGPｺﾞｼｯｸE" pitchFamily="50" charset="-128"/>
              </a:rPr>
              <a:t>と</a:t>
            </a:r>
            <a:r>
              <a:rPr lang="en-US" altLang="ja-JP" sz="1800" dirty="0" smtClean="0">
                <a:latin typeface="HGPｺﾞｼｯｸE" pitchFamily="50" charset="-128"/>
                <a:ea typeface="HGPｺﾞｼｯｸE" pitchFamily="50" charset="-128"/>
              </a:rPr>
              <a:t>TRALI</a:t>
            </a:r>
            <a:r>
              <a:rPr lang="ja-JP" altLang="en-US" sz="1800" dirty="0" smtClean="0">
                <a:latin typeface="HGPｺﾞｼｯｸE" pitchFamily="50" charset="-128"/>
                <a:ea typeface="HGPｺﾞｼｯｸE" pitchFamily="50" charset="-128"/>
              </a:rPr>
              <a:t>）説明の有無</a:t>
            </a:r>
            <a:endParaRPr lang="en-US" altLang="ja-JP" sz="1800" dirty="0" smtClean="0">
              <a:latin typeface="HGPｺﾞｼｯｸE" pitchFamily="50" charset="-128"/>
              <a:ea typeface="HGPｺﾞｼｯｸE" pitchFamily="50" charset="-128"/>
            </a:endParaRPr>
          </a:p>
          <a:p>
            <a:pPr eaLnBrk="1" hangingPunct="1">
              <a:defRPr/>
            </a:pPr>
            <a:endParaRPr lang="ja-JP" altLang="en-US" sz="1400" dirty="0" smtClean="0"/>
          </a:p>
          <a:p>
            <a:pPr eaLnBrk="1" hangingPunct="1">
              <a:defRPr/>
            </a:pPr>
            <a:endParaRPr lang="en-US" altLang="ja-JP" sz="1400" dirty="0" smtClean="0"/>
          </a:p>
        </p:txBody>
      </p:sp>
      <p:sp>
        <p:nvSpPr>
          <p:cNvPr id="9" name="Rectangle 3"/>
          <p:cNvSpPr txBox="1">
            <a:spLocks noChangeArrowheads="1"/>
          </p:cNvSpPr>
          <p:nvPr/>
        </p:nvSpPr>
        <p:spPr bwMode="auto">
          <a:xfrm>
            <a:off x="2627784" y="4115940"/>
            <a:ext cx="45859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kumimoji="1"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kumimoji="1"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kumimoji="1"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umimoji="1"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pPr marL="0" indent="0" eaLnBrk="1" hangingPunct="1">
              <a:buFont typeface="Wingdings 2" pitchFamily="18" charset="2"/>
              <a:buNone/>
              <a:defRPr/>
            </a:pPr>
            <a:r>
              <a:rPr lang="ja-JP" altLang="en-US" sz="1800" dirty="0" smtClean="0">
                <a:latin typeface="HGPｺﾞｼｯｸE" pitchFamily="50" charset="-128"/>
                <a:ea typeface="HGPｺﾞｼｯｸE" pitchFamily="50" charset="-128"/>
              </a:rPr>
              <a:t>帰宅時間が外来診療時間外になることは？</a:t>
            </a:r>
            <a:endParaRPr lang="en-US" altLang="ja-JP" sz="1800" dirty="0" smtClean="0">
              <a:latin typeface="HGPｺﾞｼｯｸE" pitchFamily="50" charset="-128"/>
              <a:ea typeface="HGPｺﾞｼｯｸE" pitchFamily="50" charset="-128"/>
            </a:endParaRPr>
          </a:p>
          <a:p>
            <a:pPr eaLnBrk="1" hangingPunct="1">
              <a:defRPr/>
            </a:pPr>
            <a:endParaRPr lang="en-US" altLang="ja-JP" sz="1400" dirty="0" smtClean="0">
              <a:latin typeface="HGPｺﾞｼｯｸE" pitchFamily="50" charset="-128"/>
              <a:ea typeface="HGPｺﾞｼｯｸE" pitchFamily="50" charset="-128"/>
            </a:endParaRPr>
          </a:p>
          <a:p>
            <a:pPr eaLnBrk="1" hangingPunct="1">
              <a:defRPr/>
            </a:pPr>
            <a:endParaRPr lang="ja-JP" altLang="en-US" sz="1400" dirty="0" smtClean="0"/>
          </a:p>
          <a:p>
            <a:pPr eaLnBrk="1" hangingPunct="1">
              <a:defRPr/>
            </a:pPr>
            <a:endParaRPr lang="en-US" altLang="ja-JP" sz="1400" dirty="0" smtClean="0"/>
          </a:p>
        </p:txBody>
      </p:sp>
      <p:sp>
        <p:nvSpPr>
          <p:cNvPr id="2" name="正方形/長方形 1"/>
          <p:cNvSpPr/>
          <p:nvPr/>
        </p:nvSpPr>
        <p:spPr>
          <a:xfrm>
            <a:off x="5670351" y="5661248"/>
            <a:ext cx="3491880" cy="584775"/>
          </a:xfrm>
          <a:prstGeom prst="rect">
            <a:avLst/>
          </a:prstGeom>
        </p:spPr>
        <p:txBody>
          <a:bodyPr wrap="square">
            <a:spAutoFit/>
          </a:bodyPr>
          <a:lstStyle/>
          <a:p>
            <a:pPr>
              <a:defRPr/>
            </a:pPr>
            <a:r>
              <a:rPr lang="ja-JP" altLang="en-US" sz="1600" dirty="0" smtClean="0">
                <a:latin typeface="+mj-ea"/>
                <a:ea typeface="+mj-ea"/>
              </a:rPr>
              <a:t>高橋慎子ほか、</a:t>
            </a:r>
            <a:r>
              <a:rPr lang="ja-JP" altLang="en-US" sz="1600" dirty="0" smtClean="0">
                <a:latin typeface="+mj-ea"/>
              </a:rPr>
              <a:t>青森県立中央病院誌</a:t>
            </a:r>
            <a:r>
              <a:rPr lang="ja-JP" altLang="en-US" sz="1600" dirty="0">
                <a:latin typeface="+mj-ea"/>
              </a:rPr>
              <a:t>、</a:t>
            </a:r>
            <a:r>
              <a:rPr lang="en-US" altLang="ja-JP" sz="1600" dirty="0">
                <a:latin typeface="+mj-ea"/>
              </a:rPr>
              <a:t>60</a:t>
            </a:r>
            <a:r>
              <a:rPr lang="ja-JP" altLang="en-US" sz="1600" dirty="0">
                <a:latin typeface="+mj-ea"/>
              </a:rPr>
              <a:t>：</a:t>
            </a:r>
            <a:r>
              <a:rPr lang="en-US" altLang="ja-JP" sz="1600" dirty="0">
                <a:latin typeface="+mj-ea"/>
              </a:rPr>
              <a:t>156‐164</a:t>
            </a:r>
            <a:r>
              <a:rPr lang="ja-JP" altLang="en-US" sz="1600" dirty="0" err="1">
                <a:latin typeface="+mj-ea"/>
              </a:rPr>
              <a:t>、</a:t>
            </a:r>
            <a:r>
              <a:rPr lang="en-US" altLang="ja-JP" sz="1600" dirty="0">
                <a:latin typeface="+mj-ea"/>
              </a:rPr>
              <a:t>2015</a:t>
            </a:r>
            <a:r>
              <a:rPr lang="ja-JP" altLang="en-US" sz="1600" dirty="0" err="1" smtClean="0">
                <a:latin typeface="+mj-ea"/>
              </a:rPr>
              <a:t>．</a:t>
            </a:r>
            <a:endParaRPr lang="en-US" altLang="ja-JP" sz="1600" dirty="0">
              <a:latin typeface="+mj-ea"/>
            </a:endParaRPr>
          </a:p>
        </p:txBody>
      </p:sp>
    </p:spTree>
    <p:extLst>
      <p:ext uri="{BB962C8B-B14F-4D97-AF65-F5344CB8AC3E}">
        <p14:creationId xmlns:p14="http://schemas.microsoft.com/office/powerpoint/2010/main" val="2860755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3333CC"/>
                </a:solidFill>
              </a:rPr>
              <a:t>業務改善</a:t>
            </a:r>
            <a:r>
              <a:rPr lang="ja-JP" altLang="en-US" dirty="0" smtClean="0">
                <a:solidFill>
                  <a:srgbClr val="3333CC"/>
                </a:solidFill>
              </a:rPr>
              <a:t>③　</a:t>
            </a:r>
            <a:r>
              <a:rPr lang="ja-JP" altLang="en-US" dirty="0" smtClean="0">
                <a:solidFill>
                  <a:srgbClr val="260FB1"/>
                </a:solidFill>
              </a:rPr>
              <a:t>外来</a:t>
            </a:r>
            <a:r>
              <a:rPr lang="ja-JP" altLang="en-US" dirty="0">
                <a:solidFill>
                  <a:srgbClr val="260FB1"/>
                </a:solidFill>
              </a:rPr>
              <a:t>輸血</a:t>
            </a:r>
            <a:endParaRPr kumimoji="1" lang="ja-JP" altLang="en-US" dirty="0"/>
          </a:p>
        </p:txBody>
      </p:sp>
      <p:sp>
        <p:nvSpPr>
          <p:cNvPr id="3" name="コンテンツ プレースホルダー 2"/>
          <p:cNvSpPr>
            <a:spLocks noGrp="1"/>
          </p:cNvSpPr>
          <p:nvPr>
            <p:ph idx="1"/>
          </p:nvPr>
        </p:nvSpPr>
        <p:spPr>
          <a:xfrm>
            <a:off x="683568" y="1268760"/>
            <a:ext cx="8363272" cy="5472608"/>
          </a:xfrm>
        </p:spPr>
        <p:txBody>
          <a:bodyPr>
            <a:normAutofit lnSpcReduction="10000"/>
          </a:bodyPr>
          <a:lstStyle/>
          <a:p>
            <a:pPr marL="514350" indent="-514350">
              <a:buFont typeface="+mj-lt"/>
              <a:buAutoNum type="arabicPeriod"/>
            </a:pPr>
            <a:r>
              <a:rPr kumimoji="1" lang="ja-JP" altLang="en-US" sz="3600" dirty="0" smtClean="0">
                <a:latin typeface="+mn-ea"/>
              </a:rPr>
              <a:t>外来輸血の実施を</a:t>
            </a:r>
            <a:r>
              <a:rPr lang="ja-JP" altLang="en-US" sz="3600" dirty="0">
                <a:latin typeface="+mn-ea"/>
              </a:rPr>
              <a:t>できる限り</a:t>
            </a:r>
            <a:r>
              <a:rPr kumimoji="1" lang="ja-JP" altLang="en-US" sz="3600" dirty="0" smtClean="0">
                <a:latin typeface="+mn-ea"/>
              </a:rPr>
              <a:t>予約とし</a:t>
            </a:r>
            <a:r>
              <a:rPr lang="ja-JP" altLang="en-US" sz="3600" dirty="0" smtClean="0">
                <a:latin typeface="+mn-ea"/>
              </a:rPr>
              <a:t>、病棟の空き</a:t>
            </a:r>
            <a:r>
              <a:rPr kumimoji="1" lang="ja-JP" altLang="en-US" sz="3600" dirty="0" smtClean="0">
                <a:latin typeface="+mn-ea"/>
              </a:rPr>
              <a:t>ベッドを確保。</a:t>
            </a:r>
            <a:endParaRPr kumimoji="1" lang="en-US" altLang="ja-JP" sz="3600" dirty="0" smtClean="0">
              <a:latin typeface="+mn-ea"/>
            </a:endParaRPr>
          </a:p>
          <a:p>
            <a:pPr marL="514350" indent="-514350">
              <a:buFont typeface="+mj-lt"/>
              <a:buAutoNum type="arabicPeriod"/>
            </a:pPr>
            <a:r>
              <a:rPr lang="ja-JP" altLang="en-US" sz="3600" dirty="0" smtClean="0">
                <a:latin typeface="+mn-ea"/>
              </a:rPr>
              <a:t>実施中の副作用観察や緊急時の対応ができるよう部署内研修</a:t>
            </a:r>
            <a:r>
              <a:rPr lang="ja-JP" altLang="en-US" sz="3600" dirty="0">
                <a:latin typeface="+mn-ea"/>
              </a:rPr>
              <a:t>を</a:t>
            </a:r>
            <a:r>
              <a:rPr lang="ja-JP" altLang="en-US" sz="3600" dirty="0" smtClean="0">
                <a:latin typeface="+mn-ea"/>
              </a:rPr>
              <a:t>実施。</a:t>
            </a:r>
            <a:endParaRPr lang="en-US" altLang="ja-JP" sz="3600" dirty="0" smtClean="0">
              <a:latin typeface="+mn-ea"/>
            </a:endParaRPr>
          </a:p>
          <a:p>
            <a:pPr marL="514350" indent="-514350">
              <a:buFont typeface="+mj-lt"/>
              <a:buAutoNum type="arabicPeriod"/>
            </a:pPr>
            <a:r>
              <a:rPr kumimoji="1" lang="ja-JP" altLang="en-US" sz="3600" dirty="0" smtClean="0">
                <a:latin typeface="+mn-ea"/>
              </a:rPr>
              <a:t>帰宅後に副作用等で救急外来を受診されるのに備え</a:t>
            </a:r>
            <a:r>
              <a:rPr kumimoji="1" lang="en-US" altLang="ja-JP" sz="3600" dirty="0" smtClean="0">
                <a:latin typeface="+mn-ea"/>
              </a:rPr>
              <a:t>…</a:t>
            </a:r>
          </a:p>
          <a:p>
            <a:pPr marL="914400" lvl="1" indent="-514350">
              <a:buFont typeface="+mj-ea"/>
              <a:buAutoNum type="circleNumDbPlain"/>
            </a:pPr>
            <a:r>
              <a:rPr lang="ja-JP" altLang="en-US" dirty="0">
                <a:latin typeface="+mn-ea"/>
              </a:rPr>
              <a:t>患者への情報</a:t>
            </a:r>
            <a:r>
              <a:rPr lang="ja-JP" altLang="en-US" dirty="0" smtClean="0">
                <a:latin typeface="+mn-ea"/>
              </a:rPr>
              <a:t>提供</a:t>
            </a:r>
            <a:endParaRPr lang="en-US" altLang="ja-JP" dirty="0" smtClean="0">
              <a:latin typeface="+mn-ea"/>
            </a:endParaRPr>
          </a:p>
          <a:p>
            <a:pPr marL="914400" lvl="1" indent="-514350">
              <a:buFont typeface="+mj-ea"/>
              <a:buAutoNum type="circleNumDbPlain"/>
            </a:pPr>
            <a:r>
              <a:rPr kumimoji="1" lang="ja-JP" altLang="en-US" dirty="0" smtClean="0">
                <a:latin typeface="+mn-ea"/>
              </a:rPr>
              <a:t>救急外来担当者への輸血実施患者の情報提供と、相談や受診が必要な場合の対応を病院として統一した。</a:t>
            </a:r>
            <a:endParaRPr kumimoji="1" lang="ja-JP" altLang="en-US" dirty="0">
              <a:latin typeface="+mn-ea"/>
            </a:endParaRPr>
          </a:p>
        </p:txBody>
      </p:sp>
    </p:spTree>
    <p:extLst>
      <p:ext uri="{BB962C8B-B14F-4D97-AF65-F5344CB8AC3E}">
        <p14:creationId xmlns:p14="http://schemas.microsoft.com/office/powerpoint/2010/main" val="1688876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3333CC"/>
                </a:solidFill>
              </a:rPr>
              <a:t>業務改善</a:t>
            </a:r>
            <a:r>
              <a:rPr lang="ja-JP" altLang="en-US" dirty="0" smtClean="0">
                <a:solidFill>
                  <a:srgbClr val="3333CC"/>
                </a:solidFill>
              </a:rPr>
              <a:t>③　</a:t>
            </a:r>
            <a:r>
              <a:rPr lang="ja-JP" altLang="en-US" dirty="0" smtClean="0">
                <a:solidFill>
                  <a:srgbClr val="260FB1"/>
                </a:solidFill>
              </a:rPr>
              <a:t>外来</a:t>
            </a:r>
            <a:r>
              <a:rPr lang="ja-JP" altLang="en-US" dirty="0">
                <a:solidFill>
                  <a:srgbClr val="260FB1"/>
                </a:solidFill>
              </a:rPr>
              <a:t>輸血</a:t>
            </a:r>
            <a:endParaRPr kumimoji="1" lang="ja-JP" altLang="en-US" dirty="0"/>
          </a:p>
        </p:txBody>
      </p:sp>
      <p:sp>
        <p:nvSpPr>
          <p:cNvPr id="3" name="コンテンツ プレースホルダー 2"/>
          <p:cNvSpPr>
            <a:spLocks noGrp="1"/>
          </p:cNvSpPr>
          <p:nvPr>
            <p:ph idx="1"/>
          </p:nvPr>
        </p:nvSpPr>
        <p:spPr>
          <a:xfrm>
            <a:off x="755576" y="1340768"/>
            <a:ext cx="7920880" cy="5112568"/>
          </a:xfrm>
        </p:spPr>
        <p:txBody>
          <a:bodyPr>
            <a:normAutofit/>
          </a:bodyPr>
          <a:lstStyle/>
          <a:p>
            <a:pPr marL="514350" indent="-514350">
              <a:buFont typeface="+mj-lt"/>
              <a:buAutoNum type="arabicPeriod" startAt="4"/>
            </a:pPr>
            <a:r>
              <a:rPr kumimoji="1" lang="ja-JP" altLang="en-US" dirty="0" smtClean="0">
                <a:latin typeface="+mn-ea"/>
              </a:rPr>
              <a:t>外来輸血を受けた患者の状態確認を</a:t>
            </a:r>
            <a:r>
              <a:rPr lang="ja-JP" altLang="en-US" dirty="0" smtClean="0">
                <a:latin typeface="+mn-ea"/>
              </a:rPr>
              <a:t>目的に</a:t>
            </a:r>
            <a:r>
              <a:rPr kumimoji="1" lang="ja-JP" altLang="en-US" dirty="0" smtClean="0">
                <a:latin typeface="+mn-ea"/>
              </a:rPr>
              <a:t>、輸血翌日に電話連絡した。</a:t>
            </a:r>
            <a:endParaRPr kumimoji="1" lang="en-US" altLang="ja-JP" dirty="0" smtClean="0">
              <a:latin typeface="+mn-ea"/>
            </a:endParaRPr>
          </a:p>
          <a:p>
            <a:pPr marL="400050" lvl="1" indent="0">
              <a:buNone/>
            </a:pPr>
            <a:r>
              <a:rPr lang="ja-JP" altLang="en-US" dirty="0" smtClean="0">
                <a:latin typeface="+mn-ea"/>
              </a:rPr>
              <a:t>遅発性</a:t>
            </a:r>
            <a:r>
              <a:rPr lang="ja-JP" altLang="en-US" dirty="0">
                <a:latin typeface="+mn-ea"/>
              </a:rPr>
              <a:t>副作用</a:t>
            </a:r>
            <a:r>
              <a:rPr lang="ja-JP" altLang="en-US" dirty="0" smtClean="0">
                <a:latin typeface="+mn-ea"/>
              </a:rPr>
              <a:t>について患者に注意喚起となった</a:t>
            </a:r>
            <a:r>
              <a:rPr lang="en-US" altLang="ja-JP" sz="2000" dirty="0" smtClean="0">
                <a:latin typeface="+mn-ea"/>
              </a:rPr>
              <a:t>     </a:t>
            </a:r>
          </a:p>
          <a:p>
            <a:pPr marL="514350" indent="-514350">
              <a:buFont typeface="+mj-lt"/>
              <a:buAutoNum type="arabicPeriod" startAt="4"/>
            </a:pPr>
            <a:r>
              <a:rPr kumimoji="1" lang="ja-JP" altLang="en-US" dirty="0" smtClean="0">
                <a:latin typeface="+mn-ea"/>
              </a:rPr>
              <a:t>平日は輸血療法管理室が、輸血翌日が休日の場合は救急外来看護師が、可能な</a:t>
            </a:r>
            <a:r>
              <a:rPr lang="ja-JP" altLang="en-US" dirty="0" smtClean="0">
                <a:latin typeface="+mn-ea"/>
              </a:rPr>
              <a:t>かぎり</a:t>
            </a:r>
            <a:r>
              <a:rPr kumimoji="1" lang="ja-JP" altLang="en-US" dirty="0" smtClean="0">
                <a:latin typeface="+mn-ea"/>
              </a:rPr>
              <a:t>患者の希望時間に</a:t>
            </a:r>
            <a:r>
              <a:rPr lang="ja-JP" altLang="en-US" dirty="0">
                <a:latin typeface="+mn-ea"/>
              </a:rPr>
              <a:t>電話</a:t>
            </a:r>
            <a:r>
              <a:rPr kumimoji="1" lang="ja-JP" altLang="en-US" dirty="0" smtClean="0">
                <a:latin typeface="+mn-ea"/>
              </a:rPr>
              <a:t>連絡を行った。</a:t>
            </a:r>
            <a:endParaRPr kumimoji="1" lang="en-US" altLang="ja-JP" dirty="0" smtClean="0">
              <a:latin typeface="+mn-ea"/>
            </a:endParaRPr>
          </a:p>
          <a:p>
            <a:pPr marL="0" indent="0">
              <a:buNone/>
            </a:pPr>
            <a:endParaRPr kumimoji="1" lang="en-US" altLang="ja-JP" dirty="0" smtClean="0">
              <a:solidFill>
                <a:srgbClr val="FF0000"/>
              </a:solidFill>
              <a:latin typeface="+mn-ea"/>
            </a:endParaRPr>
          </a:p>
        </p:txBody>
      </p:sp>
    </p:spTree>
    <p:extLst>
      <p:ext uri="{BB962C8B-B14F-4D97-AF65-F5344CB8AC3E}">
        <p14:creationId xmlns:p14="http://schemas.microsoft.com/office/powerpoint/2010/main" val="1751891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582" y="166255"/>
            <a:ext cx="7751623" cy="1110751"/>
          </a:xfrm>
        </p:spPr>
        <p:txBody>
          <a:bodyPr>
            <a:normAutofit/>
          </a:bodyPr>
          <a:lstStyle/>
          <a:p>
            <a:pPr>
              <a:defRPr/>
            </a:pPr>
            <a:r>
              <a:rPr lang="ja-JP" altLang="en-US" sz="4000" dirty="0">
                <a:solidFill>
                  <a:srgbClr val="260FB1"/>
                </a:solidFill>
              </a:rPr>
              <a:t>外来輸血後</a:t>
            </a:r>
            <a:r>
              <a:rPr lang="ja-JP" altLang="en-US" sz="4000" dirty="0" smtClean="0">
                <a:solidFill>
                  <a:srgbClr val="260FB1"/>
                </a:solidFill>
              </a:rPr>
              <a:t>の</a:t>
            </a:r>
            <a:r>
              <a:rPr lang="ja-JP" altLang="en-US" sz="4000" dirty="0">
                <a:solidFill>
                  <a:srgbClr val="260FB1"/>
                </a:solidFill>
              </a:rPr>
              <a:t>電話連絡について</a:t>
            </a:r>
            <a:endParaRPr lang="ja-JP" altLang="en-US" sz="4000" b="0" dirty="0">
              <a:solidFill>
                <a:srgbClr val="260FB1"/>
              </a:solidFill>
              <a:effectLst/>
            </a:endParaRPr>
          </a:p>
        </p:txBody>
      </p:sp>
      <p:sp>
        <p:nvSpPr>
          <p:cNvPr id="3" name="正方形/長方形 2"/>
          <p:cNvSpPr/>
          <p:nvPr/>
        </p:nvSpPr>
        <p:spPr>
          <a:xfrm>
            <a:off x="3829325" y="6093296"/>
            <a:ext cx="4572000" cy="577081"/>
          </a:xfrm>
          <a:prstGeom prst="rect">
            <a:avLst/>
          </a:prstGeom>
        </p:spPr>
        <p:txBody>
          <a:bodyPr>
            <a:spAutoFit/>
          </a:bodyPr>
          <a:lstStyle/>
          <a:p>
            <a:pPr algn="ctr"/>
            <a:r>
              <a:rPr lang="ja-JP" altLang="en-US" sz="1050" dirty="0"/>
              <a:t>外来治療への</a:t>
            </a:r>
            <a:r>
              <a:rPr lang="ja-JP" altLang="en-US" sz="1050" dirty="0" smtClean="0"/>
              <a:t>アプローチ～</a:t>
            </a:r>
            <a:r>
              <a:rPr lang="ja-JP" altLang="en-US" sz="1050" dirty="0"/>
              <a:t>帰宅後</a:t>
            </a:r>
            <a:r>
              <a:rPr lang="ja-JP" altLang="en-US" sz="1050" dirty="0" smtClean="0"/>
              <a:t>の副作用に対する取組み～</a:t>
            </a:r>
            <a:endParaRPr lang="en-US" altLang="ja-JP" sz="1050" dirty="0"/>
          </a:p>
          <a:p>
            <a:pPr algn="ctr"/>
            <a:r>
              <a:rPr lang="ja-JP" altLang="en-US" sz="1050" dirty="0"/>
              <a:t>高橋慎子ほか、黒石病院、</a:t>
            </a:r>
            <a:r>
              <a:rPr lang="en-US" altLang="ja-JP" sz="1050" dirty="0"/>
              <a:t>2014.</a:t>
            </a:r>
          </a:p>
          <a:p>
            <a:pPr algn="ctr"/>
            <a:endParaRPr lang="ja-JP" altLang="en-US" sz="1050" dirty="0"/>
          </a:p>
        </p:txBody>
      </p:sp>
      <p:sp>
        <p:nvSpPr>
          <p:cNvPr id="5" name="正方形/長方形 4"/>
          <p:cNvSpPr/>
          <p:nvPr/>
        </p:nvSpPr>
        <p:spPr>
          <a:xfrm>
            <a:off x="1619672" y="1124744"/>
            <a:ext cx="6048672" cy="646331"/>
          </a:xfrm>
          <a:prstGeom prst="rect">
            <a:avLst/>
          </a:prstGeom>
        </p:spPr>
        <p:txBody>
          <a:bodyPr wrap="square">
            <a:spAutoFit/>
          </a:bodyPr>
          <a:lstStyle/>
          <a:p>
            <a:pPr algn="ctr"/>
            <a:r>
              <a:rPr lang="ja-JP" altLang="en-US" dirty="0">
                <a:latin typeface="+mj-ea"/>
              </a:rPr>
              <a:t>輸血</a:t>
            </a:r>
            <a:r>
              <a:rPr lang="en-US" altLang="ja-JP" dirty="0">
                <a:latin typeface="+mj-ea"/>
              </a:rPr>
              <a:t>880</a:t>
            </a:r>
            <a:r>
              <a:rPr lang="ja-JP" altLang="en-US" dirty="0">
                <a:latin typeface="+mj-ea"/>
              </a:rPr>
              <a:t>回</a:t>
            </a:r>
            <a:r>
              <a:rPr lang="en-US" altLang="ja-JP" dirty="0">
                <a:latin typeface="+mj-ea"/>
              </a:rPr>
              <a:t>/</a:t>
            </a:r>
            <a:r>
              <a:rPr lang="ja-JP" altLang="en-US" dirty="0">
                <a:latin typeface="+mj-ea"/>
              </a:rPr>
              <a:t>年（平成</a:t>
            </a:r>
            <a:r>
              <a:rPr lang="en-US" altLang="ja-JP" dirty="0">
                <a:latin typeface="+mj-ea"/>
              </a:rPr>
              <a:t>25</a:t>
            </a:r>
            <a:r>
              <a:rPr lang="ja-JP" altLang="en-US" dirty="0">
                <a:latin typeface="+mj-ea"/>
              </a:rPr>
              <a:t>年度</a:t>
            </a:r>
            <a:r>
              <a:rPr lang="en-US" altLang="ja-JP" dirty="0">
                <a:latin typeface="+mj-ea"/>
              </a:rPr>
              <a:t>1</a:t>
            </a:r>
            <a:r>
              <a:rPr lang="ja-JP" altLang="en-US" dirty="0">
                <a:latin typeface="+mj-ea"/>
              </a:rPr>
              <a:t>月～</a:t>
            </a:r>
            <a:r>
              <a:rPr lang="en-US" altLang="ja-JP" dirty="0">
                <a:latin typeface="+mj-ea"/>
              </a:rPr>
              <a:t>12</a:t>
            </a:r>
            <a:r>
              <a:rPr lang="ja-JP" altLang="en-US" dirty="0">
                <a:latin typeface="+mj-ea"/>
              </a:rPr>
              <a:t>月）有害事象は</a:t>
            </a:r>
            <a:r>
              <a:rPr lang="en-US" altLang="ja-JP" dirty="0">
                <a:latin typeface="+mj-ea"/>
              </a:rPr>
              <a:t>58</a:t>
            </a:r>
            <a:r>
              <a:rPr lang="ja-JP" altLang="en-US" dirty="0">
                <a:latin typeface="+mj-ea"/>
              </a:rPr>
              <a:t>件そのうち</a:t>
            </a:r>
            <a:r>
              <a:rPr lang="en-US" altLang="ja-JP" dirty="0">
                <a:latin typeface="+mj-ea"/>
              </a:rPr>
              <a:t>13</a:t>
            </a:r>
            <a:r>
              <a:rPr lang="ja-JP" altLang="en-US" dirty="0">
                <a:latin typeface="+mj-ea"/>
              </a:rPr>
              <a:t>件は輸血観察時間外に見られた。</a:t>
            </a:r>
            <a:endParaRPr lang="en-US" altLang="ja-JP" dirty="0">
              <a:latin typeface="+mj-ea"/>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 y="1783333"/>
            <a:ext cx="8229600" cy="248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1137694710"/>
              </p:ext>
            </p:extLst>
          </p:nvPr>
        </p:nvGraphicFramePr>
        <p:xfrm>
          <a:off x="575555" y="4365104"/>
          <a:ext cx="8136905" cy="1547760"/>
        </p:xfrm>
        <a:graphic>
          <a:graphicData uri="http://schemas.openxmlformats.org/drawingml/2006/table">
            <a:tbl>
              <a:tblPr firstRow="1" bandRow="1">
                <a:tableStyleId>{5940675A-B579-460E-94D1-54222C63F5DA}</a:tableStyleId>
              </a:tblPr>
              <a:tblGrid>
                <a:gridCol w="2499978"/>
                <a:gridCol w="1923683"/>
                <a:gridCol w="3713244"/>
              </a:tblGrid>
              <a:tr h="730972">
                <a:tc>
                  <a:txBody>
                    <a:bodyPr/>
                    <a:lstStyle/>
                    <a:p>
                      <a:pPr algn="ctr"/>
                      <a:r>
                        <a:rPr kumimoji="1" lang="ja-JP" altLang="en-US" sz="2400" b="0" dirty="0" smtClean="0">
                          <a:solidFill>
                            <a:schemeClr val="tx1">
                              <a:lumMod val="50000"/>
                            </a:schemeClr>
                          </a:solidFill>
                          <a:latin typeface="+mj-ea"/>
                          <a:ea typeface="+mj-ea"/>
                        </a:rPr>
                        <a:t>電話連絡</a:t>
                      </a:r>
                      <a:endParaRPr kumimoji="1" lang="ja-JP" altLang="en-US" sz="2400" b="0" dirty="0">
                        <a:solidFill>
                          <a:schemeClr val="tx1">
                            <a:lumMod val="50000"/>
                          </a:schemeClr>
                        </a:solidFill>
                        <a:latin typeface="+mj-ea"/>
                        <a:ea typeface="+mj-ea"/>
                      </a:endParaRPr>
                    </a:p>
                  </a:txBody>
                  <a:tcPr marL="91449" marR="91449" marT="45765" marB="45765" anchor="ctr">
                    <a:solidFill>
                      <a:schemeClr val="accent1">
                        <a:lumMod val="40000"/>
                        <a:lumOff val="60000"/>
                      </a:schemeClr>
                    </a:solidFill>
                  </a:tcPr>
                </a:tc>
                <a:tc>
                  <a:txBody>
                    <a:bodyPr/>
                    <a:lstStyle/>
                    <a:p>
                      <a:pPr algn="ctr"/>
                      <a:r>
                        <a:rPr kumimoji="1" lang="ja-JP" altLang="en-US" sz="2400" b="0" dirty="0" smtClean="0">
                          <a:solidFill>
                            <a:schemeClr val="tx1">
                              <a:lumMod val="50000"/>
                            </a:schemeClr>
                          </a:solidFill>
                          <a:latin typeface="+mj-ea"/>
                          <a:ea typeface="+mj-ea"/>
                        </a:rPr>
                        <a:t>３４件</a:t>
                      </a:r>
                      <a:endParaRPr kumimoji="1" lang="en-US" altLang="ja-JP" sz="2400" b="0" dirty="0" smtClean="0">
                        <a:solidFill>
                          <a:schemeClr val="tx1">
                            <a:lumMod val="50000"/>
                          </a:schemeClr>
                        </a:solidFill>
                        <a:latin typeface="+mj-ea"/>
                        <a:ea typeface="+mj-ea"/>
                      </a:endParaRPr>
                    </a:p>
                    <a:p>
                      <a:pPr algn="ctr"/>
                      <a:r>
                        <a:rPr kumimoji="1" lang="ja-JP" altLang="en-US" sz="1800" b="0" dirty="0" smtClean="0">
                          <a:solidFill>
                            <a:schemeClr val="tx1">
                              <a:lumMod val="50000"/>
                            </a:schemeClr>
                          </a:solidFill>
                          <a:latin typeface="+mj-ea"/>
                          <a:ea typeface="+mj-ea"/>
                        </a:rPr>
                        <a:t>（１件未実施）</a:t>
                      </a:r>
                      <a:endParaRPr kumimoji="1" lang="ja-JP" altLang="en-US" sz="1800" b="0" dirty="0">
                        <a:solidFill>
                          <a:schemeClr val="tx1">
                            <a:lumMod val="50000"/>
                          </a:schemeClr>
                        </a:solidFill>
                        <a:latin typeface="+mj-ea"/>
                        <a:ea typeface="+mj-ea"/>
                      </a:endParaRPr>
                    </a:p>
                  </a:txBody>
                  <a:tcPr marL="91449" marR="91449" marT="45765" marB="45765" anchor="ctr">
                    <a:solidFill>
                      <a:schemeClr val="accent1">
                        <a:lumMod val="40000"/>
                        <a:lumOff val="60000"/>
                      </a:schemeClr>
                    </a:solidFill>
                  </a:tcPr>
                </a:tc>
                <a:tc>
                  <a:txBody>
                    <a:bodyPr/>
                    <a:lstStyle/>
                    <a:p>
                      <a:r>
                        <a:rPr kumimoji="1" lang="ja-JP" altLang="en-US" sz="2000" b="0" dirty="0" smtClean="0">
                          <a:solidFill>
                            <a:schemeClr val="tx1">
                              <a:lumMod val="50000"/>
                            </a:schemeClr>
                          </a:solidFill>
                          <a:latin typeface="+mj-ea"/>
                          <a:ea typeface="+mj-ea"/>
                        </a:rPr>
                        <a:t>救急外来看護師　</a:t>
                      </a:r>
                      <a:r>
                        <a:rPr kumimoji="1" lang="en-US" altLang="ja-JP" sz="2000" b="0" dirty="0" smtClean="0">
                          <a:solidFill>
                            <a:schemeClr val="tx1">
                              <a:lumMod val="50000"/>
                            </a:schemeClr>
                          </a:solidFill>
                          <a:latin typeface="+mj-ea"/>
                          <a:ea typeface="+mj-ea"/>
                        </a:rPr>
                        <a:t>/2</a:t>
                      </a:r>
                      <a:r>
                        <a:rPr kumimoji="1" lang="ja-JP" altLang="en-US" sz="2000" b="0" dirty="0" smtClean="0">
                          <a:solidFill>
                            <a:schemeClr val="tx1">
                              <a:lumMod val="50000"/>
                            </a:schemeClr>
                          </a:solidFill>
                          <a:latin typeface="+mj-ea"/>
                          <a:ea typeface="+mj-ea"/>
                        </a:rPr>
                        <a:t>件</a:t>
                      </a:r>
                      <a:endParaRPr kumimoji="1" lang="en-US" altLang="ja-JP" sz="2000" b="0" dirty="0" smtClean="0">
                        <a:solidFill>
                          <a:schemeClr val="tx1">
                            <a:lumMod val="50000"/>
                          </a:schemeClr>
                        </a:solidFill>
                        <a:latin typeface="+mj-ea"/>
                        <a:ea typeface="+mj-ea"/>
                      </a:endParaRPr>
                    </a:p>
                    <a:p>
                      <a:r>
                        <a:rPr kumimoji="1" lang="ja-JP" altLang="en-US" sz="2000" b="0" dirty="0" smtClean="0">
                          <a:solidFill>
                            <a:schemeClr val="tx1">
                              <a:lumMod val="50000"/>
                            </a:schemeClr>
                          </a:solidFill>
                          <a:latin typeface="+mj-ea"/>
                          <a:ea typeface="+mj-ea"/>
                        </a:rPr>
                        <a:t>輸血管理室検査技師　　</a:t>
                      </a:r>
                      <a:r>
                        <a:rPr kumimoji="1" lang="en-US" altLang="ja-JP" sz="2000" b="0" dirty="0" smtClean="0">
                          <a:solidFill>
                            <a:schemeClr val="tx1">
                              <a:lumMod val="50000"/>
                            </a:schemeClr>
                          </a:solidFill>
                          <a:latin typeface="+mj-ea"/>
                          <a:ea typeface="+mj-ea"/>
                        </a:rPr>
                        <a:t>/32</a:t>
                      </a:r>
                      <a:r>
                        <a:rPr kumimoji="1" lang="ja-JP" altLang="en-US" sz="2000" b="0" dirty="0" smtClean="0">
                          <a:solidFill>
                            <a:schemeClr val="tx1">
                              <a:lumMod val="50000"/>
                            </a:schemeClr>
                          </a:solidFill>
                          <a:latin typeface="+mj-ea"/>
                          <a:ea typeface="+mj-ea"/>
                        </a:rPr>
                        <a:t>件</a:t>
                      </a:r>
                      <a:endParaRPr kumimoji="1" lang="ja-JP" altLang="en-US" sz="2000" b="0" dirty="0">
                        <a:solidFill>
                          <a:schemeClr val="tx1">
                            <a:lumMod val="50000"/>
                          </a:schemeClr>
                        </a:solidFill>
                        <a:latin typeface="+mj-ea"/>
                        <a:ea typeface="+mj-ea"/>
                      </a:endParaRPr>
                    </a:p>
                  </a:txBody>
                  <a:tcPr marL="91449" marR="91449" marT="45765" marB="45765" anchor="ctr"/>
                </a:tc>
              </a:tr>
              <a:tr h="816150">
                <a:tc>
                  <a:txBody>
                    <a:bodyPr/>
                    <a:lstStyle/>
                    <a:p>
                      <a:pPr algn="ctr"/>
                      <a:r>
                        <a:rPr kumimoji="1" lang="ja-JP" altLang="en-US" sz="2400" b="0" dirty="0" smtClean="0">
                          <a:solidFill>
                            <a:schemeClr val="tx1">
                              <a:lumMod val="50000"/>
                            </a:schemeClr>
                          </a:solidFill>
                          <a:latin typeface="+mj-ea"/>
                          <a:ea typeface="+mj-ea"/>
                        </a:rPr>
                        <a:t>電話連絡拒否</a:t>
                      </a:r>
                      <a:endParaRPr kumimoji="1" lang="ja-JP" altLang="en-US" sz="2400" b="0" dirty="0">
                        <a:solidFill>
                          <a:schemeClr val="tx1">
                            <a:lumMod val="50000"/>
                          </a:schemeClr>
                        </a:solidFill>
                        <a:latin typeface="+mj-ea"/>
                        <a:ea typeface="+mj-ea"/>
                      </a:endParaRPr>
                    </a:p>
                  </a:txBody>
                  <a:tcPr marL="91449" marR="91449" marT="45765" marB="45765" anchor="ctr">
                    <a:solidFill>
                      <a:schemeClr val="accent1">
                        <a:lumMod val="40000"/>
                        <a:lumOff val="60000"/>
                      </a:schemeClr>
                    </a:solidFill>
                  </a:tcPr>
                </a:tc>
                <a:tc>
                  <a:txBody>
                    <a:bodyPr/>
                    <a:lstStyle/>
                    <a:p>
                      <a:pPr algn="ctr"/>
                      <a:r>
                        <a:rPr kumimoji="1" lang="ja-JP" altLang="en-US" sz="2400" b="0" dirty="0" smtClean="0">
                          <a:solidFill>
                            <a:schemeClr val="tx1">
                              <a:lumMod val="50000"/>
                            </a:schemeClr>
                          </a:solidFill>
                          <a:latin typeface="+mj-ea"/>
                          <a:ea typeface="+mj-ea"/>
                        </a:rPr>
                        <a:t>２０件</a:t>
                      </a:r>
                      <a:endParaRPr kumimoji="1" lang="ja-JP" altLang="en-US" sz="2400" b="0" dirty="0">
                        <a:solidFill>
                          <a:schemeClr val="tx1">
                            <a:lumMod val="50000"/>
                          </a:schemeClr>
                        </a:solidFill>
                        <a:latin typeface="+mj-ea"/>
                        <a:ea typeface="+mj-ea"/>
                      </a:endParaRPr>
                    </a:p>
                  </a:txBody>
                  <a:tcPr marL="91449" marR="91449" marT="45765" marB="45765"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2000" b="0" dirty="0" smtClean="0">
                          <a:solidFill>
                            <a:schemeClr val="tx1">
                              <a:lumMod val="50000"/>
                            </a:schemeClr>
                          </a:solidFill>
                          <a:latin typeface="+mj-ea"/>
                          <a:ea typeface="+mj-ea"/>
                        </a:rPr>
                        <a:t>翌日受診予定</a:t>
                      </a:r>
                      <a:endParaRPr kumimoji="1" lang="en-US" altLang="ja-JP" sz="2000" b="0" dirty="0" smtClean="0">
                        <a:solidFill>
                          <a:schemeClr val="tx1">
                            <a:lumMod val="50000"/>
                          </a:schemeClr>
                        </a:solidFill>
                        <a:latin typeface="+mj-ea"/>
                        <a:ea typeface="+mj-ea"/>
                      </a:endParaRPr>
                    </a:p>
                    <a:p>
                      <a:r>
                        <a:rPr kumimoji="1" lang="ja-JP" altLang="en-US" sz="2000" b="0" dirty="0" smtClean="0">
                          <a:solidFill>
                            <a:schemeClr val="tx1">
                              <a:lumMod val="50000"/>
                            </a:schemeClr>
                          </a:solidFill>
                          <a:latin typeface="+mj-ea"/>
                          <a:ea typeface="+mj-ea"/>
                        </a:rPr>
                        <a:t>頻回輸血・患者都合</a:t>
                      </a:r>
                      <a:endParaRPr kumimoji="1" lang="ja-JP" altLang="en-US" sz="2000" b="0" dirty="0">
                        <a:solidFill>
                          <a:schemeClr val="tx1">
                            <a:lumMod val="50000"/>
                          </a:schemeClr>
                        </a:solidFill>
                        <a:latin typeface="+mj-ea"/>
                        <a:ea typeface="+mj-ea"/>
                      </a:endParaRPr>
                    </a:p>
                  </a:txBody>
                  <a:tcPr marL="91449" marR="91449" marT="45765" marB="45765"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6237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755576" y="0"/>
            <a:ext cx="7341137" cy="996483"/>
          </a:xfrm>
        </p:spPr>
        <p:txBody>
          <a:bodyPr/>
          <a:lstStyle/>
          <a:p>
            <a:r>
              <a:rPr lang="ja-JP" altLang="en-US" dirty="0" smtClean="0">
                <a:solidFill>
                  <a:srgbClr val="3333CC"/>
                </a:solidFill>
                <a:latin typeface="+mj-ea"/>
              </a:rPr>
              <a:t>黒石市の紹介</a:t>
            </a:r>
          </a:p>
        </p:txBody>
      </p:sp>
      <p:pic>
        <p:nvPicPr>
          <p:cNvPr id="120840" name="Picture 4" descr="mapjapan01_cl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6227" y="1013922"/>
            <a:ext cx="23082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9"/>
          <p:cNvSpPr>
            <a:spLocks noChangeArrowheads="1"/>
          </p:cNvSpPr>
          <p:nvPr/>
        </p:nvSpPr>
        <p:spPr bwMode="auto">
          <a:xfrm flipH="1" flipV="1">
            <a:off x="7825247" y="1848411"/>
            <a:ext cx="199193" cy="164624"/>
          </a:xfrm>
          <a:prstGeom prst="star5">
            <a:avLst/>
          </a:prstGeom>
          <a:solidFill>
            <a:srgbClr val="FD1C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ea typeface="ＭＳ Ｐゴシック" charset="-128"/>
            </a:endParaRPr>
          </a:p>
        </p:txBody>
      </p:sp>
      <p:sp>
        <p:nvSpPr>
          <p:cNvPr id="120845" name="AutoShape 13"/>
          <p:cNvSpPr>
            <a:spLocks noChangeArrowheads="1"/>
          </p:cNvSpPr>
          <p:nvPr/>
        </p:nvSpPr>
        <p:spPr bwMode="auto">
          <a:xfrm>
            <a:off x="4227427" y="1013922"/>
            <a:ext cx="2579220" cy="2376264"/>
          </a:xfrm>
          <a:prstGeom prst="wedgeRoundRectCallout">
            <a:avLst>
              <a:gd name="adj1" fmla="val 90744"/>
              <a:gd name="adj2" fmla="val -11471"/>
              <a:gd name="adj3" fmla="val 16667"/>
            </a:avLst>
          </a:prstGeom>
          <a:noFill/>
          <a:ln w="9525">
            <a:solidFill>
              <a:schemeClr val="tx1"/>
            </a:solidFill>
            <a:miter lim="800000"/>
            <a:headEnd/>
            <a:tailEnd/>
          </a:ln>
          <a:effectLst/>
          <a:extLst/>
        </p:spPr>
        <p:txBody>
          <a:bodyPr/>
          <a:lstStyle/>
          <a:p>
            <a:pPr algn="ctr"/>
            <a:endParaRPr lang="ja-JP" altLang="en-US"/>
          </a:p>
        </p:txBody>
      </p:sp>
      <p:pic>
        <p:nvPicPr>
          <p:cNvPr id="120834" name="Picture 5" descr="aomor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60766" y="1216889"/>
            <a:ext cx="2312541" cy="1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406016"/>
            <a:ext cx="2581232" cy="21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タイトル 1"/>
          <p:cNvSpPr txBox="1">
            <a:spLocks/>
          </p:cNvSpPr>
          <p:nvPr/>
        </p:nvSpPr>
        <p:spPr>
          <a:xfrm>
            <a:off x="395536" y="887046"/>
            <a:ext cx="3600450" cy="1189037"/>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2400" dirty="0" smtClean="0"/>
              <a:t>人　 口：約３６，０００人</a:t>
            </a:r>
            <a:endParaRPr lang="en-US" altLang="ja-JP" sz="2400" dirty="0" smtClean="0"/>
          </a:p>
          <a:p>
            <a:pPr algn="l" fontAlgn="auto">
              <a:spcAft>
                <a:spcPts val="0"/>
              </a:spcAft>
              <a:defRPr/>
            </a:pPr>
            <a:r>
              <a:rPr lang="ja-JP" altLang="en-US" sz="2400" dirty="0" smtClean="0"/>
              <a:t>主産業：農業（リンゴ・米）</a:t>
            </a:r>
            <a:endParaRPr lang="en-US" altLang="ja-JP" sz="2400" dirty="0" smtClean="0"/>
          </a:p>
          <a:p>
            <a:pPr algn="l" fontAlgn="auto">
              <a:spcAft>
                <a:spcPts val="0"/>
              </a:spcAft>
              <a:defRPr/>
            </a:pPr>
            <a:r>
              <a:rPr lang="en-US" altLang="ja-JP" sz="2400" dirty="0"/>
              <a:t> </a:t>
            </a:r>
            <a:r>
              <a:rPr lang="en-US" altLang="ja-JP" sz="2400" dirty="0" smtClean="0"/>
              <a:t>               </a:t>
            </a:r>
            <a:r>
              <a:rPr lang="ja-JP" altLang="en-US" sz="2400" dirty="0" smtClean="0"/>
              <a:t>観光（温泉・自然）</a:t>
            </a:r>
            <a:endParaRPr lang="ja-JP" altLang="en-US" sz="2400" dirty="0"/>
          </a:p>
        </p:txBody>
      </p:sp>
      <p:pic>
        <p:nvPicPr>
          <p:cNvPr id="10" name="図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536" y="2281364"/>
            <a:ext cx="2581232" cy="20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blog-yokohama.takashimaya.co.jp/event/files/18/28/1611/20120111162818_0.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75856" y="3440637"/>
            <a:ext cx="2664296" cy="31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9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260FB1"/>
                </a:solidFill>
              </a:rPr>
              <a:t>外来輸血後の電話連絡について</a:t>
            </a:r>
            <a:endParaRPr kumimoji="1" lang="ja-JP" altLang="en-US" dirty="0">
              <a:solidFill>
                <a:srgbClr val="260FB1"/>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15" y="1700808"/>
            <a:ext cx="8132769" cy="43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829325" y="6093296"/>
            <a:ext cx="4572000" cy="577081"/>
          </a:xfrm>
          <a:prstGeom prst="rect">
            <a:avLst/>
          </a:prstGeom>
        </p:spPr>
        <p:txBody>
          <a:bodyPr>
            <a:spAutoFit/>
          </a:bodyPr>
          <a:lstStyle/>
          <a:p>
            <a:pPr algn="ctr"/>
            <a:r>
              <a:rPr lang="ja-JP" altLang="en-US" sz="1050" dirty="0"/>
              <a:t>外来治療への</a:t>
            </a:r>
            <a:r>
              <a:rPr lang="ja-JP" altLang="en-US" sz="1050" dirty="0" smtClean="0"/>
              <a:t>アプローチ～</a:t>
            </a:r>
            <a:r>
              <a:rPr lang="ja-JP" altLang="en-US" sz="1050" dirty="0"/>
              <a:t>帰宅後</a:t>
            </a:r>
            <a:r>
              <a:rPr lang="ja-JP" altLang="en-US" sz="1050" dirty="0" smtClean="0"/>
              <a:t>の副作用に対する取組み～</a:t>
            </a:r>
            <a:endParaRPr lang="en-US" altLang="ja-JP" sz="1050" dirty="0"/>
          </a:p>
          <a:p>
            <a:pPr algn="ctr"/>
            <a:r>
              <a:rPr lang="ja-JP" altLang="en-US" sz="1050" dirty="0"/>
              <a:t>高橋慎子ほか、黒石病院、</a:t>
            </a:r>
            <a:r>
              <a:rPr lang="en-US" altLang="ja-JP" sz="1050" dirty="0"/>
              <a:t>2014.</a:t>
            </a:r>
          </a:p>
          <a:p>
            <a:pPr algn="ctr"/>
            <a:endParaRPr lang="ja-JP" altLang="en-US" sz="1050" dirty="0"/>
          </a:p>
        </p:txBody>
      </p:sp>
    </p:spTree>
    <p:extLst>
      <p:ext uri="{BB962C8B-B14F-4D97-AF65-F5344CB8AC3E}">
        <p14:creationId xmlns:p14="http://schemas.microsoft.com/office/powerpoint/2010/main" val="242130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332" y="404664"/>
            <a:ext cx="7773338" cy="576064"/>
          </a:xfrm>
        </p:spPr>
        <p:txBody>
          <a:bodyPr>
            <a:normAutofit fontScale="90000"/>
          </a:bodyPr>
          <a:lstStyle/>
          <a:p>
            <a:r>
              <a:rPr lang="ja-JP" altLang="en-US" dirty="0">
                <a:solidFill>
                  <a:srgbClr val="260FB1"/>
                </a:solidFill>
              </a:rPr>
              <a:t>外来</a:t>
            </a:r>
            <a:r>
              <a:rPr kumimoji="1" lang="ja-JP" altLang="en-US" dirty="0" smtClean="0">
                <a:solidFill>
                  <a:srgbClr val="260FB1"/>
                </a:solidFill>
              </a:rPr>
              <a:t>輸血への対応</a:t>
            </a:r>
            <a:endParaRPr kumimoji="1" lang="ja-JP" altLang="en-US" dirty="0">
              <a:solidFill>
                <a:srgbClr val="260FB1"/>
              </a:solidFill>
            </a:endParaRPr>
          </a:p>
        </p:txBody>
      </p:sp>
      <p:pic>
        <p:nvPicPr>
          <p:cNvPr id="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51520" y="1052736"/>
            <a:ext cx="4266475" cy="5688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コンテンツ プレースホルダー 3"/>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62864" y="1052736"/>
            <a:ext cx="4252994" cy="5688632"/>
          </a:xfrm>
          <a:prstGeom prst="rect">
            <a:avLst/>
          </a:prstGeom>
        </p:spPr>
      </p:pic>
      <p:pic>
        <p:nvPicPr>
          <p:cNvPr id="5" name="Picture 2" descr="D:\_H27_01_09\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79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04664"/>
            <a:ext cx="7772400" cy="914400"/>
          </a:xfrm>
        </p:spPr>
        <p:txBody>
          <a:bodyPr/>
          <a:lstStyle/>
          <a:p>
            <a:r>
              <a:rPr lang="ja-JP" altLang="en-US" sz="4000" dirty="0" smtClean="0">
                <a:solidFill>
                  <a:srgbClr val="3333CC"/>
                </a:solidFill>
              </a:rPr>
              <a:t>自己</a:t>
            </a:r>
            <a:r>
              <a:rPr lang="ja-JP" altLang="en-US" sz="4000" dirty="0">
                <a:solidFill>
                  <a:srgbClr val="3333CC"/>
                </a:solidFill>
              </a:rPr>
              <a:t>血</a:t>
            </a:r>
            <a:r>
              <a:rPr lang="ja-JP" altLang="en-US" sz="4000" dirty="0" smtClean="0">
                <a:solidFill>
                  <a:srgbClr val="3333CC"/>
                </a:solidFill>
              </a:rPr>
              <a:t>輸血について</a:t>
            </a:r>
            <a:endParaRPr lang="ja-JP" altLang="en-US" sz="4000" dirty="0">
              <a:latin typeface="+mj-ea"/>
            </a:endParaRPr>
          </a:p>
        </p:txBody>
      </p:sp>
      <p:sp>
        <p:nvSpPr>
          <p:cNvPr id="25603" name="Rectangle 3" descr="Rectangle: Click to edit Master text styles&#10;Second level&#10;Third level&#10;Fourth level&#10;Fifth level"/>
          <p:cNvSpPr>
            <a:spLocks noGrp="1" noChangeArrowheads="1"/>
          </p:cNvSpPr>
          <p:nvPr>
            <p:ph type="body" idx="1"/>
          </p:nvPr>
        </p:nvSpPr>
        <p:spPr>
          <a:xfrm>
            <a:off x="179512" y="1340768"/>
            <a:ext cx="8496944" cy="5328592"/>
          </a:xfrm>
        </p:spPr>
        <p:txBody>
          <a:bodyPr>
            <a:noAutofit/>
          </a:bodyPr>
          <a:lstStyle/>
          <a:p>
            <a:pPr marL="0" indent="0" algn="ctr">
              <a:buNone/>
            </a:pPr>
            <a:r>
              <a:rPr lang="ja-JP" altLang="en-US" sz="2800" dirty="0" smtClean="0">
                <a:solidFill>
                  <a:srgbClr val="260FB1"/>
                </a:solidFill>
                <a:latin typeface="+mj-ea"/>
              </a:rPr>
              <a:t>過去</a:t>
            </a:r>
            <a:r>
              <a:rPr lang="ja-JP" altLang="en-US" sz="2800" dirty="0">
                <a:solidFill>
                  <a:srgbClr val="260FB1"/>
                </a:solidFill>
                <a:latin typeface="+mj-ea"/>
              </a:rPr>
              <a:t>にあった自己血採血時の問題</a:t>
            </a:r>
            <a:endParaRPr lang="en-US" altLang="ja-JP" sz="2800" dirty="0" smtClean="0">
              <a:solidFill>
                <a:srgbClr val="260FB1"/>
              </a:solidFill>
              <a:latin typeface="+mn-ea"/>
            </a:endParaRPr>
          </a:p>
          <a:p>
            <a:r>
              <a:rPr lang="en-US" altLang="ja-JP" sz="2800" dirty="0" smtClean="0">
                <a:latin typeface="+mn-ea"/>
              </a:rPr>
              <a:t>400cc</a:t>
            </a:r>
            <a:r>
              <a:rPr lang="ja-JP" altLang="en-US" sz="2800" dirty="0" smtClean="0">
                <a:latin typeface="+mn-ea"/>
              </a:rPr>
              <a:t>の予定量が採血できなかった</a:t>
            </a:r>
            <a:endParaRPr lang="en-US" altLang="ja-JP" sz="2800" dirty="0" smtClean="0">
              <a:latin typeface="+mn-ea"/>
            </a:endParaRPr>
          </a:p>
          <a:p>
            <a:r>
              <a:rPr lang="ja-JP" altLang="en-US" sz="2800" dirty="0" smtClean="0">
                <a:latin typeface="+mn-ea"/>
              </a:rPr>
              <a:t>使用前</a:t>
            </a:r>
            <a:r>
              <a:rPr lang="ja-JP" altLang="en-US" sz="2800" dirty="0">
                <a:latin typeface="+mn-ea"/>
              </a:rPr>
              <a:t>の細菌培養検査を</a:t>
            </a:r>
            <a:r>
              <a:rPr lang="ja-JP" altLang="en-US" sz="2800" dirty="0" smtClean="0">
                <a:latin typeface="+mn-ea"/>
              </a:rPr>
              <a:t>忘れた</a:t>
            </a:r>
            <a:endParaRPr lang="en-US" altLang="ja-JP" sz="2800" dirty="0">
              <a:latin typeface="+mn-ea"/>
            </a:endParaRPr>
          </a:p>
          <a:p>
            <a:r>
              <a:rPr lang="ja-JP" altLang="en-US" sz="2800" dirty="0" smtClean="0">
                <a:latin typeface="+mn-ea"/>
              </a:rPr>
              <a:t>採血</a:t>
            </a:r>
            <a:r>
              <a:rPr lang="ja-JP" altLang="en-US" sz="2800" dirty="0">
                <a:latin typeface="+mn-ea"/>
              </a:rPr>
              <a:t>途中で器械が</a:t>
            </a:r>
            <a:r>
              <a:rPr lang="ja-JP" altLang="en-US" sz="2800" dirty="0" smtClean="0">
                <a:latin typeface="+mn-ea"/>
              </a:rPr>
              <a:t>止まった</a:t>
            </a:r>
            <a:endParaRPr lang="en-US" altLang="ja-JP" sz="2800" dirty="0" smtClean="0">
              <a:latin typeface="+mn-ea"/>
            </a:endParaRPr>
          </a:p>
          <a:p>
            <a:r>
              <a:rPr lang="ja-JP" altLang="en-US" sz="2800" dirty="0" smtClean="0">
                <a:latin typeface="+mn-ea"/>
              </a:rPr>
              <a:t>セグメント</a:t>
            </a:r>
            <a:r>
              <a:rPr lang="ja-JP" altLang="en-US" sz="2800" dirty="0">
                <a:latin typeface="+mn-ea"/>
              </a:rPr>
              <a:t>が器械の熱で破損</a:t>
            </a:r>
            <a:r>
              <a:rPr lang="ja-JP" altLang="en-US" sz="2800" dirty="0" smtClean="0">
                <a:latin typeface="+mn-ea"/>
              </a:rPr>
              <a:t>した</a:t>
            </a:r>
            <a:endParaRPr lang="en-US" altLang="ja-JP" sz="2800" dirty="0" smtClean="0">
              <a:latin typeface="+mn-ea"/>
            </a:endParaRPr>
          </a:p>
          <a:p>
            <a:r>
              <a:rPr lang="ja-JP" altLang="en-US" sz="2800" dirty="0">
                <a:latin typeface="+mn-ea"/>
              </a:rPr>
              <a:t>使用</a:t>
            </a:r>
            <a:r>
              <a:rPr lang="ja-JP" altLang="en-US" sz="2800" dirty="0" smtClean="0">
                <a:latin typeface="+mn-ea"/>
              </a:rPr>
              <a:t>直前</a:t>
            </a:r>
            <a:r>
              <a:rPr lang="ja-JP" altLang="en-US" sz="2800" dirty="0">
                <a:latin typeface="+mn-ea"/>
              </a:rPr>
              <a:t>、</a:t>
            </a:r>
            <a:r>
              <a:rPr lang="ja-JP" altLang="en-US" sz="2800" dirty="0" smtClean="0">
                <a:latin typeface="+mn-ea"/>
              </a:rPr>
              <a:t>マクロアグリゲート</a:t>
            </a:r>
            <a:r>
              <a:rPr lang="ja-JP" altLang="en-US" sz="2800" dirty="0">
                <a:latin typeface="+mn-ea"/>
              </a:rPr>
              <a:t>に</a:t>
            </a:r>
            <a:r>
              <a:rPr lang="ja-JP" altLang="en-US" sz="2800" dirty="0" smtClean="0">
                <a:latin typeface="+mn-ea"/>
              </a:rPr>
              <a:t>よる閉塞</a:t>
            </a:r>
            <a:endParaRPr lang="en-US" altLang="ja-JP" sz="2800" dirty="0" smtClean="0">
              <a:latin typeface="+mn-ea"/>
            </a:endParaRPr>
          </a:p>
          <a:p>
            <a:pPr marL="0" indent="0">
              <a:buNone/>
            </a:pPr>
            <a:r>
              <a:rPr lang="ja-JP" altLang="en-US" sz="2800" dirty="0" smtClean="0">
                <a:latin typeface="+mn-ea"/>
              </a:rPr>
              <a:t>⇒現場の要望</a:t>
            </a:r>
            <a:endParaRPr lang="en-US" altLang="ja-JP" sz="2800" dirty="0">
              <a:latin typeface="+mn-ea"/>
            </a:endParaRPr>
          </a:p>
          <a:p>
            <a:pPr lvl="1"/>
            <a:r>
              <a:rPr lang="ja-JP" altLang="en-US" sz="2400" dirty="0" smtClean="0">
                <a:latin typeface="+mn-ea"/>
              </a:rPr>
              <a:t>看護師</a:t>
            </a:r>
            <a:r>
              <a:rPr lang="ja-JP" altLang="en-US" sz="2400" dirty="0">
                <a:latin typeface="+mn-ea"/>
              </a:rPr>
              <a:t>が現場で経験したトララブルを院内で共有する機会が少ない</a:t>
            </a:r>
            <a:r>
              <a:rPr lang="ja-JP" altLang="en-US" sz="2400" dirty="0" smtClean="0">
                <a:latin typeface="+mn-ea"/>
              </a:rPr>
              <a:t>。</a:t>
            </a:r>
            <a:endParaRPr lang="en-US" altLang="ja-JP" sz="2400" dirty="0" smtClean="0">
              <a:latin typeface="+mn-ea"/>
            </a:endParaRPr>
          </a:p>
          <a:p>
            <a:pPr lvl="1"/>
            <a:r>
              <a:rPr lang="ja-JP" altLang="en-US" sz="2400" dirty="0" smtClean="0">
                <a:latin typeface="+mn-ea"/>
              </a:rPr>
              <a:t>ＶＶＲ未経験の看護師がほとんど。</a:t>
            </a:r>
            <a:endParaRPr lang="en-US" altLang="ja-JP" sz="2400" dirty="0" smtClean="0">
              <a:latin typeface="+mn-ea"/>
            </a:endParaRPr>
          </a:p>
          <a:p>
            <a:pPr lvl="1"/>
            <a:r>
              <a:rPr lang="ja-JP" altLang="en-US" sz="2400" dirty="0" smtClean="0">
                <a:latin typeface="+mn-ea"/>
              </a:rPr>
              <a:t>どこ</a:t>
            </a:r>
            <a:r>
              <a:rPr lang="ja-JP" altLang="en-US" sz="2400" dirty="0">
                <a:latin typeface="+mn-ea"/>
              </a:rPr>
              <a:t>の病棟にいても同じ方法・視点で採血</a:t>
            </a:r>
            <a:r>
              <a:rPr lang="ja-JP" altLang="en-US" sz="2400" dirty="0" smtClean="0">
                <a:latin typeface="+mn-ea"/>
              </a:rPr>
              <a:t>したい</a:t>
            </a:r>
            <a:endParaRPr lang="en-US" altLang="ja-JP" sz="2400" dirty="0" smtClean="0">
              <a:latin typeface="+mn-ea"/>
            </a:endParaRPr>
          </a:p>
        </p:txBody>
      </p:sp>
    </p:spTree>
    <p:extLst>
      <p:ext uri="{BB962C8B-B14F-4D97-AF65-F5344CB8AC3E}">
        <p14:creationId xmlns:p14="http://schemas.microsoft.com/office/powerpoint/2010/main" val="139399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lstStyle/>
          <a:p>
            <a:r>
              <a:rPr lang="ja-JP" altLang="en-US" dirty="0">
                <a:solidFill>
                  <a:srgbClr val="3333CC"/>
                </a:solidFill>
              </a:rPr>
              <a:t>業務</a:t>
            </a:r>
            <a:r>
              <a:rPr lang="ja-JP" altLang="en-US" dirty="0" smtClean="0">
                <a:solidFill>
                  <a:srgbClr val="3333CC"/>
                </a:solidFill>
              </a:rPr>
              <a:t>改善④　自己血輸血</a:t>
            </a:r>
            <a:endParaRPr kumimoji="1" lang="ja-JP" altLang="en-US" dirty="0"/>
          </a:p>
        </p:txBody>
      </p:sp>
      <p:sp>
        <p:nvSpPr>
          <p:cNvPr id="3" name="コンテンツ プレースホルダー 2"/>
          <p:cNvSpPr>
            <a:spLocks noGrp="1"/>
          </p:cNvSpPr>
          <p:nvPr>
            <p:ph idx="1"/>
          </p:nvPr>
        </p:nvSpPr>
        <p:spPr>
          <a:xfrm>
            <a:off x="478479" y="1700808"/>
            <a:ext cx="8640960" cy="4968552"/>
          </a:xfrm>
        </p:spPr>
        <p:txBody>
          <a:bodyPr>
            <a:normAutofit/>
          </a:bodyPr>
          <a:lstStyle/>
          <a:p>
            <a:pPr marL="514350" indent="-514350">
              <a:buAutoNum type="arabicParenBoth"/>
            </a:pPr>
            <a:r>
              <a:rPr lang="ja-JP" altLang="en-US" sz="2900" dirty="0" smtClean="0">
                <a:latin typeface="+mn-ea"/>
              </a:rPr>
              <a:t>説明：パスを使用し、当該科の主治医が行う</a:t>
            </a:r>
            <a:endParaRPr lang="en-US" altLang="ja-JP" sz="2900" dirty="0" smtClean="0">
              <a:latin typeface="+mn-ea"/>
            </a:endParaRPr>
          </a:p>
          <a:p>
            <a:pPr marL="400050" lvl="1" indent="0">
              <a:buNone/>
            </a:pPr>
            <a:r>
              <a:rPr lang="ja-JP" altLang="en-US" sz="2500" dirty="0" smtClean="0">
                <a:latin typeface="+mn-ea"/>
              </a:rPr>
              <a:t>学会認定・自己血輸血看護師がサポート</a:t>
            </a:r>
            <a:endParaRPr lang="en-US" altLang="ja-JP" sz="2500" dirty="0" smtClean="0">
              <a:latin typeface="+mn-ea"/>
            </a:endParaRPr>
          </a:p>
          <a:p>
            <a:pPr marL="0" indent="0">
              <a:buNone/>
            </a:pPr>
            <a:r>
              <a:rPr lang="en-US" altLang="ja-JP" sz="2900" dirty="0" smtClean="0">
                <a:latin typeface="+mn-ea"/>
              </a:rPr>
              <a:t>(2) </a:t>
            </a:r>
            <a:r>
              <a:rPr lang="ja-JP" altLang="en-US" sz="2900" dirty="0" smtClean="0">
                <a:latin typeface="+mn-ea"/>
              </a:rPr>
              <a:t>申込み：輸血療法管理室で受け、適応基準</a:t>
            </a:r>
            <a:endParaRPr lang="en-US" altLang="ja-JP" sz="2900" dirty="0" smtClean="0">
              <a:latin typeface="+mn-ea"/>
            </a:endParaRPr>
          </a:p>
          <a:p>
            <a:pPr marL="0" indent="0">
              <a:buNone/>
            </a:pPr>
            <a:r>
              <a:rPr lang="ja-JP" altLang="en-US" sz="2900" dirty="0">
                <a:latin typeface="+mn-ea"/>
              </a:rPr>
              <a:t>　</a:t>
            </a:r>
            <a:r>
              <a:rPr lang="ja-JP" altLang="en-US" sz="2900" dirty="0" smtClean="0">
                <a:latin typeface="+mn-ea"/>
              </a:rPr>
              <a:t>　やスケジュールの確認を行う</a:t>
            </a:r>
            <a:endParaRPr lang="en-US" altLang="ja-JP" sz="2900" dirty="0">
              <a:latin typeface="+mn-ea"/>
            </a:endParaRPr>
          </a:p>
          <a:p>
            <a:pPr marL="0" indent="0">
              <a:buNone/>
            </a:pPr>
            <a:r>
              <a:rPr kumimoji="1" lang="en-US" altLang="ja-JP" sz="2900" dirty="0" smtClean="0">
                <a:latin typeface="+mn-ea"/>
              </a:rPr>
              <a:t>(3) </a:t>
            </a:r>
            <a:r>
              <a:rPr kumimoji="1" lang="ja-JP" altLang="en-US" sz="2900" dirty="0" smtClean="0">
                <a:latin typeface="+mn-ea"/>
              </a:rPr>
              <a:t>採血場所：すべて病棟で行う</a:t>
            </a:r>
            <a:endParaRPr kumimoji="1" lang="en-US" altLang="ja-JP" sz="2900" dirty="0" smtClean="0">
              <a:latin typeface="+mn-ea"/>
            </a:endParaRPr>
          </a:p>
          <a:p>
            <a:pPr marL="0" indent="0">
              <a:buNone/>
            </a:pPr>
            <a:r>
              <a:rPr lang="en-US" altLang="ja-JP" sz="2900" dirty="0" smtClean="0">
                <a:latin typeface="+mn-ea"/>
              </a:rPr>
              <a:t>(4) </a:t>
            </a:r>
            <a:r>
              <a:rPr lang="ja-JP" altLang="en-US" sz="2900" dirty="0" smtClean="0">
                <a:latin typeface="+mn-ea"/>
              </a:rPr>
              <a:t>採血者：学会認定・自己血輸血看護師が穿刺</a:t>
            </a:r>
            <a:endParaRPr lang="en-US" altLang="ja-JP" sz="2900" dirty="0" smtClean="0">
              <a:latin typeface="+mn-ea"/>
            </a:endParaRPr>
          </a:p>
          <a:p>
            <a:pPr marL="0" indent="0">
              <a:buNone/>
            </a:pPr>
            <a:r>
              <a:rPr lang="en-US" altLang="ja-JP" sz="2900" dirty="0" smtClean="0">
                <a:latin typeface="+mn-ea"/>
              </a:rPr>
              <a:t>(5) </a:t>
            </a:r>
            <a:r>
              <a:rPr lang="ja-JP" altLang="en-US" sz="2900" dirty="0" smtClean="0">
                <a:latin typeface="+mn-ea"/>
              </a:rPr>
              <a:t>医師の所在：責任医師が採血に同席している</a:t>
            </a:r>
            <a:endParaRPr lang="en-US" altLang="ja-JP" sz="2900" dirty="0" smtClean="0">
              <a:latin typeface="+mn-ea"/>
            </a:endParaRPr>
          </a:p>
          <a:p>
            <a:pPr marL="0" indent="0">
              <a:buNone/>
            </a:pPr>
            <a:r>
              <a:rPr lang="en-US" altLang="ja-JP" sz="2900" dirty="0" smtClean="0">
                <a:latin typeface="+mn-ea"/>
              </a:rPr>
              <a:t>(6) </a:t>
            </a:r>
            <a:r>
              <a:rPr lang="ja-JP" altLang="en-US" sz="2900" dirty="0" smtClean="0">
                <a:latin typeface="+mn-ea"/>
              </a:rPr>
              <a:t>血液の管理：輸血療法管理室で管理</a:t>
            </a:r>
            <a:endParaRPr lang="en-US" altLang="ja-JP" sz="2900" dirty="0" smtClean="0">
              <a:latin typeface="+mn-ea"/>
            </a:endParaRPr>
          </a:p>
          <a:p>
            <a:pPr marL="0" indent="0">
              <a:buNone/>
            </a:pPr>
            <a:r>
              <a:rPr lang="en-US" altLang="ja-JP" sz="2900" dirty="0" smtClean="0">
                <a:latin typeface="+mn-ea"/>
              </a:rPr>
              <a:t>(7) </a:t>
            </a:r>
            <a:r>
              <a:rPr lang="ja-JP" altLang="en-US" sz="2900" dirty="0" smtClean="0">
                <a:latin typeface="+mn-ea"/>
              </a:rPr>
              <a:t>使用する</a:t>
            </a:r>
            <a:r>
              <a:rPr lang="ja-JP" altLang="en-US" sz="2900" dirty="0">
                <a:latin typeface="+mn-ea"/>
              </a:rPr>
              <a:t>器具：輸血療法管理室で</a:t>
            </a:r>
            <a:r>
              <a:rPr lang="ja-JP" altLang="en-US" sz="2900" dirty="0" smtClean="0">
                <a:latin typeface="+mn-ea"/>
              </a:rPr>
              <a:t>管理</a:t>
            </a:r>
            <a:endParaRPr lang="en-US" altLang="ja-JP" sz="2900" dirty="0" smtClean="0">
              <a:latin typeface="+mn-ea"/>
            </a:endParaRPr>
          </a:p>
          <a:p>
            <a:pPr marL="0" indent="0">
              <a:buNone/>
            </a:pPr>
            <a:endParaRPr lang="en-US" altLang="ja-JP" dirty="0" smtClean="0"/>
          </a:p>
        </p:txBody>
      </p:sp>
    </p:spTree>
    <p:extLst>
      <p:ext uri="{BB962C8B-B14F-4D97-AF65-F5344CB8AC3E}">
        <p14:creationId xmlns:p14="http://schemas.microsoft.com/office/powerpoint/2010/main" val="959435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273947481"/>
              </p:ext>
            </p:extLst>
          </p:nvPr>
        </p:nvGraphicFramePr>
        <p:xfrm>
          <a:off x="150901" y="260648"/>
          <a:ext cx="8993099" cy="5976664"/>
        </p:xfrm>
        <a:graphic>
          <a:graphicData uri="http://schemas.openxmlformats.org/presentationml/2006/ole">
            <mc:AlternateContent xmlns:mc="http://schemas.openxmlformats.org/markup-compatibility/2006">
              <mc:Choice xmlns:v="urn:schemas-microsoft-com:vml" Requires="v">
                <p:oleObj spid="_x0000_s1066" name="Document" r:id="rId4" imgW="14317382" imgH="9513362" progId="Word.Document.8">
                  <p:embed/>
                </p:oleObj>
              </mc:Choice>
              <mc:Fallback>
                <p:oleObj name="Document" r:id="rId4" imgW="14317382" imgH="9513362" progId="Word.Document.8">
                  <p:embed/>
                  <p:pic>
                    <p:nvPicPr>
                      <p:cNvPr id="0" name=""/>
                      <p:cNvPicPr/>
                      <p:nvPr/>
                    </p:nvPicPr>
                    <p:blipFill>
                      <a:blip r:embed="rId5"/>
                      <a:stretch>
                        <a:fillRect/>
                      </a:stretch>
                    </p:blipFill>
                    <p:spPr>
                      <a:xfrm>
                        <a:off x="150901" y="260648"/>
                        <a:ext cx="8993099" cy="5976664"/>
                      </a:xfrm>
                      <a:prstGeom prst="rect">
                        <a:avLst/>
                      </a:prstGeom>
                    </p:spPr>
                  </p:pic>
                </p:oleObj>
              </mc:Fallback>
            </mc:AlternateContent>
          </a:graphicData>
        </a:graphic>
      </p:graphicFrame>
      <p:pic>
        <p:nvPicPr>
          <p:cNvPr id="3" name="Picture 2" descr="D:\_H27_01_09\0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16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921880661"/>
              </p:ext>
            </p:extLst>
          </p:nvPr>
        </p:nvGraphicFramePr>
        <p:xfrm>
          <a:off x="1187624" y="116632"/>
          <a:ext cx="6696744" cy="8362763"/>
        </p:xfrm>
        <a:graphic>
          <a:graphicData uri="http://schemas.openxmlformats.org/presentationml/2006/ole">
            <mc:AlternateContent xmlns:mc="http://schemas.openxmlformats.org/markup-compatibility/2006">
              <mc:Choice xmlns:v="urn:schemas-microsoft-com:vml" Requires="v">
                <p:oleObj spid="_x0000_s2090" name="Document" r:id="rId4" imgW="6631607" imgH="8280144" progId="Word.Document.8">
                  <p:embed/>
                </p:oleObj>
              </mc:Choice>
              <mc:Fallback>
                <p:oleObj name="Document" r:id="rId4" imgW="6631607" imgH="82801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16632"/>
                        <a:ext cx="6696744" cy="8362763"/>
                      </a:xfrm>
                      <a:prstGeom prst="rect">
                        <a:avLst/>
                      </a:prstGeom>
                      <a:noFill/>
                      <a:ln>
                        <a:solidFill>
                          <a:schemeClr val="tx1"/>
                        </a:solidFill>
                      </a:ln>
                    </p:spPr>
                  </p:pic>
                </p:oleObj>
              </mc:Fallback>
            </mc:AlternateContent>
          </a:graphicData>
        </a:graphic>
      </p:graphicFrame>
      <p:pic>
        <p:nvPicPr>
          <p:cNvPr id="3" name="Picture 2" descr="D:\_H27_01_09\0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0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0" name="Group 56"/>
          <p:cNvGraphicFramePr>
            <a:graphicFrameLocks noGrp="1"/>
          </p:cNvGraphicFramePr>
          <p:nvPr>
            <p:extLst>
              <p:ext uri="{D42A27DB-BD31-4B8C-83A1-F6EECF244321}">
                <p14:modId xmlns:p14="http://schemas.microsoft.com/office/powerpoint/2010/main" val="3752950989"/>
              </p:ext>
            </p:extLst>
          </p:nvPr>
        </p:nvGraphicFramePr>
        <p:xfrm>
          <a:off x="251521" y="1412776"/>
          <a:ext cx="8712966" cy="4382202"/>
        </p:xfrm>
        <a:graphic>
          <a:graphicData uri="http://schemas.openxmlformats.org/drawingml/2006/table">
            <a:tbl>
              <a:tblPr>
                <a:tableStyleId>{35758FB7-9AC5-4552-8A53-C91805E547FA}</a:tableStyleId>
              </a:tblPr>
              <a:tblGrid>
                <a:gridCol w="1488137"/>
                <a:gridCol w="1711358"/>
                <a:gridCol w="1547657"/>
                <a:gridCol w="1294677"/>
                <a:gridCol w="1294677"/>
                <a:gridCol w="1376460"/>
              </a:tblGrid>
              <a:tr h="73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effectLst/>
                          <a:latin typeface="+mn-ea"/>
                          <a:ea typeface="+mn-ea"/>
                        </a:rPr>
                        <a:t>医師</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内科</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整形外科</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dk1"/>
                          </a:solidFill>
                          <a:effectLst/>
                          <a:latin typeface="+mn-ea"/>
                          <a:ea typeface="+mn-ea"/>
                        </a:rPr>
                        <a:t>脳外科</a:t>
                      </a:r>
                      <a:endParaRPr kumimoji="1" lang="en-US" altLang="ja-JP"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dk1"/>
                          </a:solidFill>
                          <a:effectLst/>
                          <a:latin typeface="+mn-ea"/>
                          <a:ea typeface="+mn-ea"/>
                        </a:rPr>
                        <a:t>外科</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r>
              <a:tr h="73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effectLst/>
                          <a:latin typeface="+mn-ea"/>
                          <a:ea typeface="+mn-ea"/>
                        </a:rPr>
                        <a:t>薬剤師</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u="none" strike="noStrike" cap="none" normalizeH="0" baseline="0" dirty="0" smtClean="0">
                          <a:ln>
                            <a:noFill/>
                          </a:ln>
                          <a:effectLst/>
                          <a:latin typeface="+mn-ea"/>
                          <a:ea typeface="+mn-ea"/>
                        </a:rPr>
                        <a:t>主任薬剤師</a:t>
                      </a:r>
                      <a:endParaRPr kumimoji="1" lang="en-US" altLang="ja-JP"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r>
              <a:tr h="73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smtClean="0">
                          <a:ln>
                            <a:noFill/>
                          </a:ln>
                          <a:effectLst/>
                          <a:latin typeface="+mn-ea"/>
                          <a:ea typeface="+mn-ea"/>
                        </a:rPr>
                        <a:t>検査技師</a:t>
                      </a:r>
                      <a:endParaRPr kumimoji="1" lang="ja-JP" altLang="en-US" sz="2000" b="0" i="0" u="none" strike="noStrike" cap="none" normalizeH="0" baseline="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effectLst/>
                          <a:latin typeface="+mn-ea"/>
                          <a:ea typeface="+mn-ea"/>
                        </a:rPr>
                        <a:t>専任技師</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smtClean="0">
                          <a:ln>
                            <a:noFill/>
                          </a:ln>
                          <a:effectLst/>
                          <a:latin typeface="+mn-ea"/>
                          <a:ea typeface="+mn-ea"/>
                        </a:rPr>
                        <a:t>技師</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r>
              <a:tr h="73036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effectLst/>
                          <a:latin typeface="+mn-ea"/>
                          <a:ea typeface="+mn-ea"/>
                        </a:rPr>
                        <a:t>看護師</a:t>
                      </a:r>
                      <a:endParaRPr kumimoji="1" lang="en-US" altLang="ja-JP" sz="2000" b="0" u="none" strike="noStrike" cap="none" normalizeH="0" baseline="0" dirty="0" smtClean="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n-ea"/>
                          <a:ea typeface="+mn-ea"/>
                        </a:rPr>
                        <a:t>11</a:t>
                      </a:r>
                      <a:r>
                        <a:rPr kumimoji="1" lang="ja-JP" altLang="en-US" sz="2000" b="0" i="0" u="none" strike="noStrike" cap="none" normalizeH="0" baseline="0" dirty="0" smtClean="0">
                          <a:ln>
                            <a:noFill/>
                          </a:ln>
                          <a:solidFill>
                            <a:schemeClr val="tx1"/>
                          </a:solidFill>
                          <a:effectLst/>
                          <a:latin typeface="+mn-ea"/>
                          <a:ea typeface="+mn-ea"/>
                        </a:rPr>
                        <a:t>名</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solidFill>
                            <a:srgbClr val="FF0000"/>
                          </a:solidFill>
                          <a:effectLst/>
                          <a:latin typeface="+mn-ea"/>
                          <a:ea typeface="+mn-ea"/>
                        </a:rPr>
                        <a:t>外科病棟</a:t>
                      </a:r>
                      <a:endParaRPr kumimoji="1" lang="ja-JP" altLang="en-US" sz="2000" b="0" i="0" u="none" strike="noStrike" cap="none" normalizeH="0" baseline="0" dirty="0" smtClean="0">
                        <a:ln>
                          <a:noFill/>
                        </a:ln>
                        <a:solidFill>
                          <a:srgbClr val="FF0000"/>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整形病棟</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脳外病棟</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rgbClr val="FF0000"/>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mn-ea"/>
                        <a:ea typeface="+mn-ea"/>
                      </a:endParaRPr>
                    </a:p>
                  </a:txBody>
                  <a:tcPr marL="91441" marR="91441" marT="45714" marB="45714" anchor="ctr" horzOverflow="overflow"/>
                </a:tc>
              </a:tr>
              <a:tr h="7303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内科病棟</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内科外来</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小児外来</a:t>
                      </a:r>
                      <a:endParaRPr kumimoji="1" lang="en-US" altLang="ja-JP" sz="2000" b="0" i="0" u="none" strike="noStrike" cap="none" normalizeH="0" baseline="0" dirty="0" smtClean="0">
                        <a:ln>
                          <a:noFill/>
                        </a:ln>
                        <a:solidFill>
                          <a:srgbClr val="FF0000"/>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手術室</a:t>
                      </a: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mn-ea"/>
                          <a:ea typeface="+mn-ea"/>
                        </a:rPr>
                        <a:t>包括病棟</a:t>
                      </a:r>
                    </a:p>
                  </a:txBody>
                  <a:tcPr marL="91441" marR="91441" marT="45714" marB="45714" anchor="ctr" horzOverflow="overflow"/>
                </a:tc>
              </a:tr>
              <a:tr h="730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u="none" strike="noStrike" cap="none" normalizeH="0" baseline="0" dirty="0" smtClean="0">
                          <a:ln>
                            <a:noFill/>
                          </a:ln>
                          <a:effectLst/>
                          <a:latin typeface="+mn-ea"/>
                          <a:ea typeface="+mn-ea"/>
                        </a:rPr>
                        <a:t>事務</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dk1"/>
                          </a:solidFill>
                          <a:effectLst/>
                          <a:latin typeface="+mn-ea"/>
                          <a:ea typeface="+mn-ea"/>
                        </a:rPr>
                        <a:t>医事課主事</a:t>
                      </a: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rgbClr val="0070C0"/>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mn-ea"/>
                        <a:ea typeface="+mn-ea"/>
                      </a:endParaRPr>
                    </a:p>
                  </a:txBody>
                  <a:tcPr marL="91441" marR="91441" marT="45714" marB="45714" anchor="ctr" horzOverflow="overflow"/>
                </a:tc>
              </a:tr>
            </a:tbl>
          </a:graphicData>
        </a:graphic>
      </p:graphicFrame>
      <p:sp>
        <p:nvSpPr>
          <p:cNvPr id="26677" name="テキスト ボックス 6"/>
          <p:cNvSpPr txBox="1">
            <a:spLocks noChangeArrowheads="1"/>
          </p:cNvSpPr>
          <p:nvPr/>
        </p:nvSpPr>
        <p:spPr bwMode="auto">
          <a:xfrm>
            <a:off x="5652120" y="908720"/>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a:solidFill>
                  <a:srgbClr val="FF0000"/>
                </a:solidFill>
                <a:latin typeface="ＭＳ ゴシック" pitchFamily="49" charset="-128"/>
                <a:ea typeface="ＭＳ ゴシック" pitchFamily="49" charset="-128"/>
              </a:rPr>
              <a:t>赤</a:t>
            </a:r>
            <a:r>
              <a:rPr lang="ja-JP" altLang="en-US" b="1" dirty="0" smtClean="0">
                <a:solidFill>
                  <a:srgbClr val="FF0000"/>
                </a:solidFill>
                <a:latin typeface="ＭＳ ゴシック" pitchFamily="49" charset="-128"/>
                <a:ea typeface="ＭＳ ゴシック" pitchFamily="49" charset="-128"/>
              </a:rPr>
              <a:t>文字</a:t>
            </a:r>
            <a:r>
              <a:rPr lang="ja-JP" altLang="en-US" b="1" dirty="0">
                <a:solidFill>
                  <a:srgbClr val="002060"/>
                </a:solidFill>
                <a:latin typeface="ＭＳ ゴシック" pitchFamily="49" charset="-128"/>
                <a:ea typeface="ＭＳ ゴシック" pitchFamily="49" charset="-128"/>
              </a:rPr>
              <a:t>は臨床輸血看護師</a:t>
            </a:r>
          </a:p>
        </p:txBody>
      </p:sp>
      <p:pic>
        <p:nvPicPr>
          <p:cNvPr id="26678" name="Picture 4" descr="C:\Users\KANSEN_KANRI\AppData\Local\Microsoft\Windows\Temporary Internet Files\Content.IE5\2LSEFBNQ\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348880"/>
            <a:ext cx="2342282" cy="20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1" name="Rectangle 57"/>
          <p:cNvSpPr>
            <a:spLocks noGrp="1" noChangeArrowheads="1"/>
          </p:cNvSpPr>
          <p:nvPr>
            <p:ph type="title" idx="4294967295"/>
          </p:nvPr>
        </p:nvSpPr>
        <p:spPr>
          <a:xfrm>
            <a:off x="251520" y="445963"/>
            <a:ext cx="5400600" cy="925513"/>
          </a:xfrm>
        </p:spPr>
        <p:txBody>
          <a:bodyPr>
            <a:noAutofit/>
          </a:bodyPr>
          <a:lstStyle/>
          <a:p>
            <a:r>
              <a:rPr lang="ja-JP" altLang="en-US" sz="3200" dirty="0" smtClean="0">
                <a:solidFill>
                  <a:srgbClr val="260FB1"/>
                </a:solidFill>
                <a:latin typeface="ＭＳ Ｐゴシック" panose="020B0600070205080204" pitchFamily="50" charset="-128"/>
                <a:ea typeface="ＭＳ Ｐゴシック" panose="020B0600070205080204" pitchFamily="50" charset="-128"/>
              </a:rPr>
              <a:t>黒石病院輸血療法委員会</a:t>
            </a:r>
          </a:p>
        </p:txBody>
      </p:sp>
      <p:pic>
        <p:nvPicPr>
          <p:cNvPr id="7" name="Picture 2" descr="D:\_H27_01_09\0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73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p:spPr>
        <p:txBody>
          <a:bodyPr>
            <a:normAutofit fontScale="90000"/>
          </a:bodyPr>
          <a:lstStyle/>
          <a:p>
            <a:r>
              <a:rPr lang="en-US" altLang="ja-JP" dirty="0" smtClean="0">
                <a:solidFill>
                  <a:schemeClr val="accent6">
                    <a:lumMod val="75000"/>
                  </a:schemeClr>
                </a:solidFill>
              </a:rPr>
              <a:t/>
            </a:r>
            <a:br>
              <a:rPr lang="en-US" altLang="ja-JP" dirty="0" smtClean="0">
                <a:solidFill>
                  <a:schemeClr val="accent6">
                    <a:lumMod val="75000"/>
                  </a:schemeClr>
                </a:solidFill>
              </a:rPr>
            </a:br>
            <a:r>
              <a:rPr lang="ja-JP" altLang="en-US" dirty="0" smtClean="0">
                <a:solidFill>
                  <a:srgbClr val="260FB1"/>
                </a:solidFill>
              </a:rPr>
              <a:t>学会</a:t>
            </a:r>
            <a:r>
              <a:rPr lang="ja-JP" altLang="en-US" dirty="0">
                <a:solidFill>
                  <a:srgbClr val="260FB1"/>
                </a:solidFill>
              </a:rPr>
              <a:t>認定・臨床輸血看護師に</a:t>
            </a:r>
            <a:r>
              <a:rPr lang="ja-JP" altLang="en-US" dirty="0" smtClean="0">
                <a:solidFill>
                  <a:srgbClr val="260FB1"/>
                </a:solidFill>
              </a:rPr>
              <a:t>よる</a:t>
            </a:r>
            <a:r>
              <a:rPr lang="en-US" altLang="ja-JP" dirty="0" smtClean="0">
                <a:solidFill>
                  <a:srgbClr val="260FB1"/>
                </a:solidFill>
              </a:rPr>
              <a:t/>
            </a:r>
            <a:br>
              <a:rPr lang="en-US" altLang="ja-JP" dirty="0" smtClean="0">
                <a:solidFill>
                  <a:srgbClr val="260FB1"/>
                </a:solidFill>
              </a:rPr>
            </a:br>
            <a:r>
              <a:rPr lang="ja-JP" altLang="en-US" dirty="0" smtClean="0">
                <a:solidFill>
                  <a:srgbClr val="260FB1"/>
                </a:solidFill>
              </a:rPr>
              <a:t>業務改善のまとめ</a:t>
            </a:r>
            <a:r>
              <a:rPr lang="en-US" altLang="ja-JP" dirty="0">
                <a:solidFill>
                  <a:schemeClr val="accent6">
                    <a:lumMod val="75000"/>
                  </a:schemeClr>
                </a:solidFill>
              </a:rPr>
              <a:t/>
            </a:r>
            <a:br>
              <a:rPr lang="en-US" altLang="ja-JP" dirty="0">
                <a:solidFill>
                  <a:schemeClr val="accent6">
                    <a:lumMod val="75000"/>
                  </a:schemeClr>
                </a:solidFill>
              </a:rPr>
            </a:br>
            <a:endParaRPr kumimoji="1" lang="ja-JP" altLang="en-US" dirty="0"/>
          </a:p>
        </p:txBody>
      </p:sp>
      <p:sp>
        <p:nvSpPr>
          <p:cNvPr id="3" name="コンテンツ プレースホルダー 2"/>
          <p:cNvSpPr>
            <a:spLocks noGrp="1"/>
          </p:cNvSpPr>
          <p:nvPr>
            <p:ph idx="1"/>
          </p:nvPr>
        </p:nvSpPr>
        <p:spPr/>
        <p:txBody>
          <a:bodyPr/>
          <a:lstStyle/>
          <a:p>
            <a:r>
              <a:rPr lang="ja-JP" altLang="en-US" dirty="0"/>
              <a:t>医師</a:t>
            </a:r>
            <a:r>
              <a:rPr lang="ja-JP" altLang="en-US" dirty="0" smtClean="0"/>
              <a:t>を含め、輸血療法管理室の検査技師との情報伝達や調整</a:t>
            </a:r>
            <a:endParaRPr lang="en-US" altLang="ja-JP" dirty="0" smtClean="0"/>
          </a:p>
          <a:p>
            <a:r>
              <a:rPr lang="ja-JP" altLang="en-US" dirty="0"/>
              <a:t>多忙</a:t>
            </a:r>
            <a:r>
              <a:rPr lang="ja-JP" altLang="en-US" dirty="0" smtClean="0"/>
              <a:t>な医師への情報伝達</a:t>
            </a:r>
            <a:endParaRPr lang="en-US" altLang="ja-JP" dirty="0" smtClean="0"/>
          </a:p>
          <a:p>
            <a:r>
              <a:rPr kumimoji="1" lang="ja-JP" altLang="en-US" dirty="0" smtClean="0"/>
              <a:t>輸血療法委員会での現場の問題提起</a:t>
            </a:r>
            <a:endParaRPr kumimoji="1" lang="en-US" altLang="ja-JP" dirty="0" smtClean="0"/>
          </a:p>
          <a:p>
            <a:r>
              <a:rPr kumimoji="1" lang="ja-JP" altLang="en-US" dirty="0" smtClean="0"/>
              <a:t>電子カルテ導入にむけた院内のシステムの構築</a:t>
            </a:r>
            <a:endParaRPr kumimoji="1" lang="en-US" altLang="ja-JP" dirty="0" smtClean="0"/>
          </a:p>
          <a:p>
            <a:r>
              <a:rPr lang="ja-JP" altLang="en-US" dirty="0"/>
              <a:t>実践モデル</a:t>
            </a:r>
            <a:r>
              <a:rPr lang="ja-JP" altLang="en-US" dirty="0" smtClean="0"/>
              <a:t>になること</a:t>
            </a:r>
            <a:endParaRPr lang="en-US" altLang="ja-JP" dirty="0" smtClean="0"/>
          </a:p>
          <a:p>
            <a:r>
              <a:rPr kumimoji="1" lang="ja-JP" altLang="en-US" dirty="0" smtClean="0"/>
              <a:t>看護師目線</a:t>
            </a:r>
            <a:r>
              <a:rPr lang="ja-JP" altLang="en-US" dirty="0" smtClean="0"/>
              <a:t>での提案</a:t>
            </a:r>
            <a:endParaRPr kumimoji="1" lang="ja-JP" altLang="en-US" dirty="0"/>
          </a:p>
        </p:txBody>
      </p:sp>
    </p:spTree>
    <p:extLst>
      <p:ext uri="{BB962C8B-B14F-4D97-AF65-F5344CB8AC3E}">
        <p14:creationId xmlns:p14="http://schemas.microsoft.com/office/powerpoint/2010/main" val="2520196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本日の内容</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lstStyle/>
          <a:p>
            <a:r>
              <a:rPr kumimoji="1" lang="ja-JP" altLang="en-US" dirty="0" smtClean="0"/>
              <a:t>学会認定・臨床輸血看護師の院内活動</a:t>
            </a:r>
            <a:endParaRPr kumimoji="1" lang="en-US" altLang="ja-JP" dirty="0" smtClean="0"/>
          </a:p>
          <a:p>
            <a:pPr lvl="1"/>
            <a:r>
              <a:rPr kumimoji="1" lang="ja-JP" altLang="en-US" dirty="0" smtClean="0"/>
              <a:t>業務改善</a:t>
            </a:r>
            <a:endParaRPr kumimoji="1" lang="en-US" altLang="ja-JP" dirty="0" smtClean="0"/>
          </a:p>
          <a:p>
            <a:pPr lvl="1"/>
            <a:r>
              <a:rPr lang="ja-JP" altLang="en-US" dirty="0">
                <a:solidFill>
                  <a:srgbClr val="FF0000"/>
                </a:solidFill>
              </a:rPr>
              <a:t>院内における輸血</a:t>
            </a:r>
            <a:r>
              <a:rPr lang="ja-JP" altLang="en-US" dirty="0" smtClean="0">
                <a:solidFill>
                  <a:srgbClr val="FF0000"/>
                </a:solidFill>
              </a:rPr>
              <a:t>教育</a:t>
            </a:r>
            <a:endParaRPr lang="en-US" altLang="ja-JP" dirty="0" smtClean="0">
              <a:solidFill>
                <a:srgbClr val="FF0000"/>
              </a:solidFill>
            </a:endParaRPr>
          </a:p>
          <a:p>
            <a:r>
              <a:rPr lang="ja-JP" altLang="en-US" dirty="0"/>
              <a:t>学会認定・臨床輸血看護師の</a:t>
            </a:r>
            <a:r>
              <a:rPr lang="ja-JP" altLang="en-US" dirty="0" smtClean="0"/>
              <a:t>院外活動</a:t>
            </a:r>
            <a:endParaRPr lang="en-US" altLang="ja-JP" dirty="0"/>
          </a:p>
          <a:p>
            <a:pPr lvl="1"/>
            <a:r>
              <a:rPr lang="ja-JP" altLang="en-US" dirty="0" smtClean="0"/>
              <a:t>青森県合同輸血委員会　看護師部会</a:t>
            </a:r>
            <a:endParaRPr lang="en-US" altLang="ja-JP" dirty="0" smtClean="0"/>
          </a:p>
        </p:txBody>
      </p:sp>
    </p:spTree>
    <p:extLst>
      <p:ext uri="{BB962C8B-B14F-4D97-AF65-F5344CB8AC3E}">
        <p14:creationId xmlns:p14="http://schemas.microsoft.com/office/powerpoint/2010/main" val="78904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260FB1"/>
                </a:solidFill>
              </a:rPr>
              <a:t>当院</a:t>
            </a:r>
            <a:r>
              <a:rPr lang="ja-JP" altLang="en-US" dirty="0" smtClean="0">
                <a:solidFill>
                  <a:srgbClr val="260FB1"/>
                </a:solidFill>
              </a:rPr>
              <a:t>の看護師輸血教育の変遷</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normAutofit/>
          </a:bodyPr>
          <a:lstStyle/>
          <a:p>
            <a:r>
              <a:rPr kumimoji="1" lang="en-US" altLang="ja-JP" dirty="0" smtClean="0"/>
              <a:t>2011</a:t>
            </a:r>
            <a:r>
              <a:rPr kumimoji="1" lang="ja-JP" altLang="en-US" dirty="0" smtClean="0"/>
              <a:t>年ころまでは、輸血関連の研修は、新人研修くらい。</a:t>
            </a:r>
            <a:r>
              <a:rPr lang="ja-JP" altLang="en-US" dirty="0"/>
              <a:t>講師も臨床検査技師が担っていた。</a:t>
            </a:r>
            <a:endParaRPr lang="en-US" altLang="ja-JP" dirty="0"/>
          </a:p>
          <a:p>
            <a:r>
              <a:rPr kumimoji="1" lang="ja-JP" altLang="en-US" dirty="0" smtClean="0"/>
              <a:t>現場の看護師には、個々の現場で先輩看護師が指導していた。経験が主体。</a:t>
            </a:r>
            <a:endParaRPr kumimoji="1" lang="en-US" altLang="ja-JP" dirty="0" smtClean="0"/>
          </a:p>
          <a:p>
            <a:r>
              <a:rPr lang="en-US" altLang="ja-JP" dirty="0" smtClean="0"/>
              <a:t>2012</a:t>
            </a:r>
            <a:r>
              <a:rPr lang="ja-JP" altLang="en-US" dirty="0" smtClean="0"/>
              <a:t>年～</a:t>
            </a:r>
            <a:r>
              <a:rPr kumimoji="1" lang="ja-JP" altLang="en-US" dirty="0" smtClean="0"/>
              <a:t>学会認定</a:t>
            </a:r>
            <a:r>
              <a:rPr lang="ja-JP" altLang="en-US" dirty="0" smtClean="0"/>
              <a:t>・臨床輸血看護師が中心となり、看護師のための輸血研修会を企画。</a:t>
            </a:r>
            <a:endParaRPr lang="en-US" altLang="ja-JP" dirty="0" smtClean="0"/>
          </a:p>
          <a:p>
            <a:r>
              <a:rPr kumimoji="1" lang="ja-JP" altLang="en-US" dirty="0" smtClean="0"/>
              <a:t>座学中心の講義型研修から実演型研修へ。</a:t>
            </a:r>
            <a:endParaRPr kumimoji="1" lang="en-US" altLang="ja-JP" dirty="0" smtClean="0"/>
          </a:p>
        </p:txBody>
      </p:sp>
    </p:spTree>
    <p:extLst>
      <p:ext uri="{BB962C8B-B14F-4D97-AF65-F5344CB8AC3E}">
        <p14:creationId xmlns:p14="http://schemas.microsoft.com/office/powerpoint/2010/main" val="362234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omor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460"/>
                    </a14:imgEffect>
                  </a14:imgLayer>
                </a14:imgProps>
              </a:ext>
              <a:ext uri="{28A0092B-C50C-407E-A947-70E740481C1C}">
                <a14:useLocalDpi xmlns:a14="http://schemas.microsoft.com/office/drawing/2010/main" val="0"/>
              </a:ext>
            </a:extLst>
          </a:blip>
          <a:srcRect/>
          <a:stretch>
            <a:fillRect/>
          </a:stretch>
        </p:blipFill>
        <p:spPr bwMode="auto">
          <a:xfrm>
            <a:off x="5148064" y="101427"/>
            <a:ext cx="3851275"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吹き出し 1"/>
          <p:cNvSpPr>
            <a:spLocks noChangeArrowheads="1"/>
          </p:cNvSpPr>
          <p:nvPr/>
        </p:nvSpPr>
        <p:spPr bwMode="auto">
          <a:xfrm>
            <a:off x="5445717" y="3460577"/>
            <a:ext cx="3477378" cy="2632719"/>
          </a:xfrm>
          <a:prstGeom prst="wedgeRectCallout">
            <a:avLst>
              <a:gd name="adj1" fmla="val -2686"/>
              <a:gd name="adj2" fmla="val -83648"/>
            </a:avLst>
          </a:prstGeom>
          <a:solidFill>
            <a:schemeClr val="accent1"/>
          </a:solidFill>
          <a:ln w="25400" algn="ctr">
            <a:solidFill>
              <a:srgbClr val="CCCCFF"/>
            </a:solidFill>
            <a:miter lim="800000"/>
            <a:headEnd/>
            <a:tailEnd/>
          </a:ln>
        </p:spPr>
        <p:txBody>
          <a:bodyPr anchor="ctr"/>
          <a:lstStyle/>
          <a:p>
            <a:pPr algn="ctr"/>
            <a:endParaRPr lang="ja-JP" altLang="en-US" dirty="0">
              <a:solidFill>
                <a:srgbClr val="FFFFFF"/>
              </a:solidFill>
              <a:ea typeface="ＭＳ Ｐゴシック" pitchFamily="50" charset="-128"/>
            </a:endParaRPr>
          </a:p>
        </p:txBody>
      </p:sp>
      <p:sp>
        <p:nvSpPr>
          <p:cNvPr id="8" name="Rectangle 3"/>
          <p:cNvSpPr txBox="1">
            <a:spLocks noChangeArrowheads="1"/>
          </p:cNvSpPr>
          <p:nvPr/>
        </p:nvSpPr>
        <p:spPr bwMode="auto">
          <a:xfrm>
            <a:off x="323528" y="764704"/>
            <a:ext cx="6192688"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HGゴシックE"/>
              <a:buChar char="p"/>
              <a:defRPr kumimoji="1" sz="2800">
                <a:solidFill>
                  <a:schemeClr val="tx2"/>
                </a:solidFill>
                <a:latin typeface="Gill Sans MT"/>
                <a:ea typeface="+mn-ea"/>
                <a:cs typeface="HGゴシックE"/>
              </a:defRPr>
            </a:lvl1pPr>
            <a:lvl2pPr marL="742950" indent="-285750" algn="l" rtl="0" eaLnBrk="0" fontAlgn="base" hangingPunct="0">
              <a:spcBef>
                <a:spcPct val="20000"/>
              </a:spcBef>
              <a:spcAft>
                <a:spcPct val="0"/>
              </a:spcAft>
              <a:buClr>
                <a:srgbClr val="C8AF3C"/>
              </a:buClr>
              <a:buSzPct val="65000"/>
              <a:buFont typeface="HGゴシックE"/>
              <a:buChar char="p"/>
              <a:defRPr kumimoji="1" sz="2400">
                <a:solidFill>
                  <a:schemeClr val="tx2"/>
                </a:solidFill>
                <a:latin typeface="Gill Sans MT"/>
                <a:ea typeface="+mn-ea"/>
                <a:cs typeface="HGゴシックE"/>
              </a:defRPr>
            </a:lvl2pPr>
            <a:lvl3pPr marL="1143000" indent="-228600" algn="l" rtl="0" eaLnBrk="0" fontAlgn="base" hangingPunct="0">
              <a:spcBef>
                <a:spcPct val="20000"/>
              </a:spcBef>
              <a:spcAft>
                <a:spcPct val="0"/>
              </a:spcAft>
              <a:buClr>
                <a:srgbClr val="3C643C"/>
              </a:buClr>
              <a:buSzPct val="65000"/>
              <a:buFont typeface="HGゴシックE"/>
              <a:buChar char="p"/>
              <a:defRPr kumimoji="1" sz="2000">
                <a:solidFill>
                  <a:schemeClr val="tx2"/>
                </a:solidFill>
                <a:latin typeface="Gill Sans MT"/>
                <a:ea typeface="+mn-ea"/>
                <a:cs typeface="HGゴシックE"/>
              </a:defRPr>
            </a:lvl3pPr>
            <a:lvl4pPr marL="1600200" indent="-228600" algn="l" rtl="0" eaLnBrk="0" fontAlgn="base" hangingPunct="0">
              <a:spcBef>
                <a:spcPct val="20000"/>
              </a:spcBef>
              <a:spcAft>
                <a:spcPct val="0"/>
              </a:spcAft>
              <a:buClr>
                <a:srgbClr val="8264AA"/>
              </a:buClr>
              <a:buSzPct val="65000"/>
              <a:buFont typeface="HGゴシックE"/>
              <a:buChar char="p"/>
              <a:defRPr kumimoji="1" sz="1800">
                <a:solidFill>
                  <a:schemeClr val="tx2"/>
                </a:solidFill>
                <a:latin typeface="Gill Sans MT"/>
                <a:ea typeface="+mn-ea"/>
                <a:cs typeface="HGゴシックE"/>
              </a:defRPr>
            </a:lvl4pPr>
            <a:lvl5pPr marL="2057400" indent="-228600" algn="l" rtl="0" eaLnBrk="0" fontAlgn="base" hangingPunct="0">
              <a:spcBef>
                <a:spcPct val="20000"/>
              </a:spcBef>
              <a:spcAft>
                <a:spcPct val="0"/>
              </a:spcAft>
              <a:buClr>
                <a:schemeClr val="accent2"/>
              </a:buClr>
              <a:buSzPct val="65000"/>
              <a:buFont typeface="HGゴシックE"/>
              <a:buChar char="p"/>
              <a:defRPr kumimoji="1" sz="1800">
                <a:solidFill>
                  <a:schemeClr val="tx2"/>
                </a:solidFill>
                <a:latin typeface="Gill Sans MT"/>
                <a:ea typeface="+mn-ea"/>
                <a:cs typeface="HGゴシックE"/>
              </a:defRPr>
            </a:lvl5pPr>
            <a:lvl6pPr marL="2514600" indent="-228600" algn="l" rtl="0" eaLnBrk="1" latinLnBrk="0" hangingPunct="1">
              <a:spcBef>
                <a:spcPct val="20000"/>
              </a:spcBef>
              <a:buClr>
                <a:schemeClr val="bg2"/>
              </a:buClr>
              <a:buSzPct val="55000"/>
              <a:buFont typeface="Wingdings"/>
              <a:buChar char="p"/>
              <a:defRPr kumimoji="1" sz="18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18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18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1800">
                <a:solidFill>
                  <a:schemeClr val="tx1"/>
                </a:solidFill>
                <a:latin typeface="+mn-lt"/>
                <a:ea typeface="+mn-ea"/>
                <a:cs typeface="+mn-cs"/>
              </a:defRPr>
            </a:lvl9pPr>
          </a:lstStyle>
          <a:p>
            <a:pPr eaLnBrk="1" hangingPunct="1">
              <a:buFontTx/>
              <a:buNone/>
            </a:pPr>
            <a:r>
              <a:rPr lang="ja-JP" altLang="en-US" sz="1800" dirty="0" smtClean="0">
                <a:solidFill>
                  <a:schemeClr val="accent3">
                    <a:lumMod val="50000"/>
                  </a:schemeClr>
                </a:solidFill>
                <a:latin typeface="+mn-ea"/>
              </a:rPr>
              <a:t>病 床 数 </a:t>
            </a:r>
            <a:r>
              <a:rPr lang="en-US" altLang="ja-JP" sz="1800" dirty="0" smtClean="0">
                <a:solidFill>
                  <a:schemeClr val="tx1">
                    <a:lumMod val="75000"/>
                    <a:lumOff val="25000"/>
                  </a:schemeClr>
                </a:solidFill>
                <a:latin typeface="+mn-ea"/>
              </a:rPr>
              <a:t>257</a:t>
            </a:r>
            <a:r>
              <a:rPr lang="ja-JP" altLang="en-US" sz="1800" dirty="0" smtClean="0">
                <a:solidFill>
                  <a:schemeClr val="tx1">
                    <a:lumMod val="75000"/>
                    <a:lumOff val="25000"/>
                  </a:schemeClr>
                </a:solidFill>
                <a:latin typeface="+mn-ea"/>
              </a:rPr>
              <a:t>床：</a:t>
            </a:r>
            <a:r>
              <a:rPr lang="en-US" altLang="ja-JP" sz="1800" dirty="0" smtClean="0">
                <a:solidFill>
                  <a:schemeClr val="tx1">
                    <a:lumMod val="75000"/>
                    <a:lumOff val="25000"/>
                  </a:schemeClr>
                </a:solidFill>
                <a:latin typeface="+mn-ea"/>
              </a:rPr>
              <a:t>167</a:t>
            </a:r>
            <a:r>
              <a:rPr lang="ja-JP" altLang="en-US" sz="1800" dirty="0" smtClean="0">
                <a:solidFill>
                  <a:schemeClr val="tx1">
                    <a:lumMod val="75000"/>
                    <a:lumOff val="25000"/>
                  </a:schemeClr>
                </a:solidFill>
                <a:latin typeface="+mn-ea"/>
              </a:rPr>
              <a:t>床（急性期病床　</a:t>
            </a:r>
            <a:r>
              <a:rPr lang="en-US" altLang="ja-JP" sz="1800" dirty="0" smtClean="0">
                <a:solidFill>
                  <a:schemeClr val="tx1">
                    <a:lumMod val="75000"/>
                    <a:lumOff val="25000"/>
                  </a:schemeClr>
                </a:solidFill>
                <a:latin typeface="+mn-ea"/>
              </a:rPr>
              <a:t>3</a:t>
            </a:r>
            <a:r>
              <a:rPr lang="ja-JP" altLang="en-US" sz="1800" dirty="0" smtClean="0">
                <a:solidFill>
                  <a:schemeClr val="tx1">
                    <a:lumMod val="75000"/>
                    <a:lumOff val="25000"/>
                  </a:schemeClr>
                </a:solidFill>
                <a:latin typeface="+mn-ea"/>
              </a:rPr>
              <a:t>病棟）</a:t>
            </a:r>
            <a:endParaRPr lang="en-US" altLang="ja-JP" sz="1800" dirty="0">
              <a:solidFill>
                <a:schemeClr val="tx1">
                  <a:lumMod val="75000"/>
                  <a:lumOff val="25000"/>
                </a:schemeClr>
              </a:solidFill>
              <a:latin typeface="+mn-ea"/>
            </a:endParaRPr>
          </a:p>
          <a:p>
            <a:pPr eaLnBrk="1" hangingPunct="1">
              <a:buFontTx/>
              <a:buNone/>
            </a:pPr>
            <a:r>
              <a:rPr lang="ja-JP" altLang="en-US" sz="1800" dirty="0" smtClean="0">
                <a:solidFill>
                  <a:schemeClr val="tx1">
                    <a:lumMod val="75000"/>
                    <a:lumOff val="25000"/>
                  </a:schemeClr>
                </a:solidFill>
                <a:latin typeface="+mn-ea"/>
              </a:rPr>
              <a:t>　　　　　　　　　　　</a:t>
            </a:r>
            <a:r>
              <a:rPr lang="en-US" altLang="ja-JP" sz="1800" dirty="0" smtClean="0">
                <a:solidFill>
                  <a:schemeClr val="tx1">
                    <a:lumMod val="75000"/>
                    <a:lumOff val="25000"/>
                  </a:schemeClr>
                </a:solidFill>
                <a:latin typeface="+mn-ea"/>
              </a:rPr>
              <a:t>90</a:t>
            </a:r>
            <a:r>
              <a:rPr lang="ja-JP" altLang="en-US" sz="1800" dirty="0" smtClean="0">
                <a:solidFill>
                  <a:schemeClr val="tx1">
                    <a:lumMod val="75000"/>
                    <a:lumOff val="25000"/>
                  </a:schemeClr>
                </a:solidFill>
                <a:latin typeface="+mn-ea"/>
              </a:rPr>
              <a:t>床（地域包括ケア病床　</a:t>
            </a:r>
            <a:r>
              <a:rPr lang="en-US" altLang="ja-JP" sz="1800" dirty="0" smtClean="0">
                <a:solidFill>
                  <a:schemeClr val="tx1">
                    <a:lumMod val="75000"/>
                    <a:lumOff val="25000"/>
                  </a:schemeClr>
                </a:solidFill>
                <a:latin typeface="+mn-ea"/>
              </a:rPr>
              <a:t>3</a:t>
            </a:r>
            <a:r>
              <a:rPr lang="ja-JP" altLang="en-US" sz="1800" dirty="0" smtClean="0">
                <a:solidFill>
                  <a:schemeClr val="tx1">
                    <a:lumMod val="75000"/>
                    <a:lumOff val="25000"/>
                  </a:schemeClr>
                </a:solidFill>
                <a:latin typeface="+mn-ea"/>
              </a:rPr>
              <a:t>病棟）</a:t>
            </a:r>
            <a:r>
              <a:rPr lang="en-US" altLang="ja-JP" sz="1800" dirty="0" smtClean="0">
                <a:solidFill>
                  <a:schemeClr val="tx1">
                    <a:lumMod val="75000"/>
                    <a:lumOff val="25000"/>
                  </a:schemeClr>
                </a:solidFill>
                <a:latin typeface="+mn-ea"/>
              </a:rPr>
              <a:t>                             </a:t>
            </a:r>
            <a:endParaRPr lang="ja-JP" altLang="en-US" sz="1800" dirty="0" smtClean="0">
              <a:solidFill>
                <a:schemeClr val="tx1">
                  <a:lumMod val="75000"/>
                  <a:lumOff val="25000"/>
                </a:schemeClr>
              </a:solidFill>
              <a:latin typeface="+mn-ea"/>
            </a:endParaRPr>
          </a:p>
          <a:p>
            <a:pPr eaLnBrk="1" hangingPunct="1">
              <a:buFontTx/>
              <a:buNone/>
            </a:pPr>
            <a:r>
              <a:rPr lang="ja-JP" altLang="en-US" sz="1800" dirty="0" smtClean="0">
                <a:solidFill>
                  <a:schemeClr val="accent3">
                    <a:lumMod val="50000"/>
                  </a:schemeClr>
                </a:solidFill>
                <a:latin typeface="+mn-ea"/>
              </a:rPr>
              <a:t>診療科目（計</a:t>
            </a:r>
            <a:r>
              <a:rPr lang="en-US" altLang="ja-JP" sz="1800" dirty="0" smtClean="0">
                <a:solidFill>
                  <a:schemeClr val="accent3">
                    <a:lumMod val="50000"/>
                  </a:schemeClr>
                </a:solidFill>
                <a:latin typeface="+mn-ea"/>
              </a:rPr>
              <a:t>16</a:t>
            </a:r>
            <a:r>
              <a:rPr lang="ja-JP" altLang="en-US" sz="1800" dirty="0" smtClean="0">
                <a:solidFill>
                  <a:schemeClr val="accent3">
                    <a:lumMod val="50000"/>
                  </a:schemeClr>
                </a:solidFill>
                <a:latin typeface="+mn-ea"/>
              </a:rPr>
              <a:t>科）</a:t>
            </a:r>
            <a:r>
              <a:rPr lang="ja-JP" altLang="en-US" sz="1800" dirty="0" smtClean="0">
                <a:solidFill>
                  <a:schemeClr val="tx1"/>
                </a:solidFill>
                <a:latin typeface="+mn-ea"/>
              </a:rPr>
              <a:t>：</a:t>
            </a:r>
          </a:p>
          <a:p>
            <a:pPr eaLnBrk="1" hangingPunct="1">
              <a:buFontTx/>
              <a:buNone/>
            </a:pPr>
            <a:r>
              <a:rPr lang="ja-JP" altLang="en-US" sz="1800" dirty="0" smtClean="0">
                <a:solidFill>
                  <a:schemeClr val="tx1">
                    <a:lumMod val="75000"/>
                    <a:lumOff val="25000"/>
                  </a:schemeClr>
                </a:solidFill>
                <a:latin typeface="+mn-ea"/>
              </a:rPr>
              <a:t>　内科、糖尿病・内分泌内科、神経内科、</a:t>
            </a:r>
            <a:endParaRPr lang="en-US" altLang="ja-JP" sz="1800" dirty="0" smtClean="0">
              <a:solidFill>
                <a:schemeClr val="tx1">
                  <a:lumMod val="75000"/>
                  <a:lumOff val="25000"/>
                </a:schemeClr>
              </a:solidFill>
              <a:latin typeface="+mn-ea"/>
            </a:endParaRPr>
          </a:p>
          <a:p>
            <a:pPr eaLnBrk="1" hangingPunct="1">
              <a:buFontTx/>
              <a:buNone/>
            </a:pPr>
            <a:r>
              <a:rPr lang="ja-JP" altLang="en-US" sz="1800" dirty="0" smtClean="0">
                <a:solidFill>
                  <a:schemeClr val="tx1">
                    <a:lumMod val="75000"/>
                    <a:lumOff val="25000"/>
                  </a:schemeClr>
                </a:solidFill>
                <a:latin typeface="+mn-ea"/>
              </a:rPr>
              <a:t>　総合診療科、小児科、外科、産婦人科、</a:t>
            </a:r>
            <a:endParaRPr lang="en-US" altLang="ja-JP" sz="1800" dirty="0" smtClean="0">
              <a:solidFill>
                <a:schemeClr val="tx1">
                  <a:lumMod val="75000"/>
                  <a:lumOff val="25000"/>
                </a:schemeClr>
              </a:solidFill>
              <a:latin typeface="+mn-ea"/>
            </a:endParaRPr>
          </a:p>
          <a:p>
            <a:pPr eaLnBrk="1" hangingPunct="1">
              <a:buFontTx/>
              <a:buNone/>
            </a:pPr>
            <a:r>
              <a:rPr lang="ja-JP" altLang="en-US" sz="1800" dirty="0" smtClean="0">
                <a:solidFill>
                  <a:schemeClr val="tx1">
                    <a:lumMod val="75000"/>
                    <a:lumOff val="25000"/>
                  </a:schemeClr>
                </a:solidFill>
                <a:latin typeface="+mn-ea"/>
              </a:rPr>
              <a:t>　整形外科、眼科、耳鼻咽喉科、麻酔科、</a:t>
            </a:r>
            <a:endParaRPr lang="en-US" altLang="ja-JP" sz="1800" dirty="0" smtClean="0">
              <a:solidFill>
                <a:schemeClr val="tx1">
                  <a:lumMod val="75000"/>
                  <a:lumOff val="25000"/>
                </a:schemeClr>
              </a:solidFill>
              <a:latin typeface="+mn-ea"/>
            </a:endParaRPr>
          </a:p>
          <a:p>
            <a:pPr eaLnBrk="1" hangingPunct="1">
              <a:buFontTx/>
              <a:buNone/>
            </a:pPr>
            <a:r>
              <a:rPr lang="ja-JP" altLang="en-US" sz="1800" dirty="0" smtClean="0">
                <a:solidFill>
                  <a:schemeClr val="tx1">
                    <a:lumMod val="75000"/>
                    <a:lumOff val="25000"/>
                  </a:schemeClr>
                </a:solidFill>
                <a:latin typeface="+mn-ea"/>
              </a:rPr>
              <a:t>　脳外科、放射線科、皮膚科、泌尿器科、</a:t>
            </a:r>
            <a:endParaRPr lang="en-US" altLang="ja-JP" sz="1800" dirty="0" smtClean="0">
              <a:solidFill>
                <a:schemeClr val="tx1">
                  <a:lumMod val="75000"/>
                  <a:lumOff val="25000"/>
                </a:schemeClr>
              </a:solidFill>
              <a:latin typeface="+mn-ea"/>
            </a:endParaRPr>
          </a:p>
          <a:p>
            <a:pPr eaLnBrk="1" hangingPunct="1">
              <a:buFontTx/>
              <a:buNone/>
            </a:pPr>
            <a:r>
              <a:rPr lang="ja-JP" altLang="en-US" sz="1800" dirty="0" smtClean="0">
                <a:solidFill>
                  <a:schemeClr val="tx1">
                    <a:lumMod val="75000"/>
                    <a:lumOff val="25000"/>
                  </a:schemeClr>
                </a:solidFill>
                <a:latin typeface="+mn-ea"/>
              </a:rPr>
              <a:t>　リハビリテーション科</a:t>
            </a:r>
            <a:endParaRPr lang="en-US" altLang="ja-JP" sz="1800" dirty="0" smtClean="0">
              <a:solidFill>
                <a:schemeClr val="tx1">
                  <a:lumMod val="75000"/>
                  <a:lumOff val="25000"/>
                </a:schemeClr>
              </a:solidFill>
              <a:latin typeface="+mn-ea"/>
            </a:endParaRPr>
          </a:p>
          <a:p>
            <a:pPr eaLnBrk="1" hangingPunct="1">
              <a:buFontTx/>
              <a:buNone/>
            </a:pPr>
            <a:r>
              <a:rPr lang="ja-JP" altLang="en-US" sz="1800" dirty="0" smtClean="0">
                <a:solidFill>
                  <a:schemeClr val="accent3">
                    <a:lumMod val="50000"/>
                  </a:schemeClr>
                </a:solidFill>
                <a:latin typeface="+mn-ea"/>
              </a:rPr>
              <a:t>患 者 数</a:t>
            </a:r>
            <a:r>
              <a:rPr lang="ja-JP" altLang="en-US" sz="1800" dirty="0" smtClean="0">
                <a:solidFill>
                  <a:schemeClr val="tx1"/>
                </a:solidFill>
                <a:latin typeface="+mn-ea"/>
              </a:rPr>
              <a:t>：</a:t>
            </a:r>
            <a:r>
              <a:rPr lang="ja-JP" altLang="en-US" sz="1800" dirty="0" smtClean="0">
                <a:solidFill>
                  <a:schemeClr val="tx1">
                    <a:lumMod val="75000"/>
                    <a:lumOff val="25000"/>
                  </a:schemeClr>
                </a:solidFill>
                <a:latin typeface="+mn-ea"/>
              </a:rPr>
              <a:t>１日平均入院患者数　</a:t>
            </a:r>
            <a:r>
              <a:rPr lang="en-US" altLang="ja-JP" sz="1800" dirty="0">
                <a:solidFill>
                  <a:srgbClr val="002060"/>
                </a:solidFill>
                <a:latin typeface="+mn-ea"/>
              </a:rPr>
              <a:t>179.0</a:t>
            </a:r>
            <a:r>
              <a:rPr lang="ja-JP" altLang="en-US" sz="1800" dirty="0" smtClean="0">
                <a:solidFill>
                  <a:schemeClr val="tx1">
                    <a:lumMod val="75000"/>
                    <a:lumOff val="25000"/>
                  </a:schemeClr>
                </a:solidFill>
                <a:latin typeface="+mn-ea"/>
              </a:rPr>
              <a:t>人</a:t>
            </a:r>
          </a:p>
          <a:p>
            <a:pPr eaLnBrk="1" hangingPunct="1">
              <a:buFontTx/>
              <a:buNone/>
            </a:pPr>
            <a:r>
              <a:rPr lang="ja-JP" altLang="en-US" sz="1800" dirty="0" smtClean="0">
                <a:solidFill>
                  <a:schemeClr val="tx1">
                    <a:lumMod val="75000"/>
                    <a:lumOff val="25000"/>
                  </a:schemeClr>
                </a:solidFill>
                <a:latin typeface="+mn-ea"/>
              </a:rPr>
              <a:t>	　　　　平均在院日数           </a:t>
            </a:r>
            <a:r>
              <a:rPr lang="en-US" altLang="ja-JP" sz="1800" dirty="0">
                <a:solidFill>
                  <a:srgbClr val="002060"/>
                </a:solidFill>
                <a:latin typeface="+mn-ea"/>
              </a:rPr>
              <a:t>15.7</a:t>
            </a:r>
            <a:r>
              <a:rPr lang="ja-JP" altLang="en-US" sz="1800" dirty="0" smtClean="0">
                <a:solidFill>
                  <a:schemeClr val="tx1">
                    <a:lumMod val="75000"/>
                    <a:lumOff val="25000"/>
                  </a:schemeClr>
                </a:solidFill>
                <a:latin typeface="+mn-ea"/>
              </a:rPr>
              <a:t>日</a:t>
            </a:r>
          </a:p>
          <a:p>
            <a:pPr eaLnBrk="1" hangingPunct="1">
              <a:buFontTx/>
              <a:buNone/>
            </a:pPr>
            <a:r>
              <a:rPr lang="ja-JP" altLang="en-US" sz="1800" dirty="0" smtClean="0">
                <a:solidFill>
                  <a:schemeClr val="tx1">
                    <a:lumMod val="75000"/>
                    <a:lumOff val="25000"/>
                  </a:schemeClr>
                </a:solidFill>
                <a:latin typeface="+mn-ea"/>
              </a:rPr>
              <a:t>	　　 　 １日平均外来患者数</a:t>
            </a:r>
            <a:r>
              <a:rPr lang="ja-JP" altLang="en-US" sz="1800" dirty="0">
                <a:solidFill>
                  <a:schemeClr val="tx1">
                    <a:lumMod val="75000"/>
                    <a:lumOff val="25000"/>
                  </a:schemeClr>
                </a:solidFill>
                <a:latin typeface="+mn-ea"/>
              </a:rPr>
              <a:t>　</a:t>
            </a:r>
            <a:r>
              <a:rPr lang="en-US" altLang="ja-JP" sz="1800" dirty="0">
                <a:solidFill>
                  <a:srgbClr val="002060"/>
                </a:solidFill>
                <a:latin typeface="+mn-ea"/>
              </a:rPr>
              <a:t>599.8</a:t>
            </a:r>
            <a:r>
              <a:rPr lang="ja-JP" altLang="en-US" sz="1800" dirty="0" smtClean="0">
                <a:solidFill>
                  <a:srgbClr val="002060"/>
                </a:solidFill>
                <a:latin typeface="+mn-ea"/>
              </a:rPr>
              <a:t>人</a:t>
            </a:r>
            <a:endParaRPr lang="ja-JP" altLang="en-US" sz="1800" dirty="0" smtClean="0">
              <a:solidFill>
                <a:schemeClr val="accent3">
                  <a:lumMod val="50000"/>
                </a:schemeClr>
              </a:solidFill>
              <a:latin typeface="+mn-ea"/>
            </a:endParaRPr>
          </a:p>
          <a:p>
            <a:pPr eaLnBrk="1" hangingPunct="1">
              <a:buFontTx/>
              <a:buNone/>
            </a:pPr>
            <a:r>
              <a:rPr lang="ja-JP" altLang="en-US" sz="1800" dirty="0" smtClean="0">
                <a:solidFill>
                  <a:schemeClr val="accent3">
                    <a:lumMod val="50000"/>
                  </a:schemeClr>
                </a:solidFill>
                <a:latin typeface="+mn-ea"/>
              </a:rPr>
              <a:t>・</a:t>
            </a:r>
            <a:r>
              <a:rPr lang="en-US" altLang="ja-JP" sz="1800" dirty="0">
                <a:solidFill>
                  <a:schemeClr val="accent3">
                    <a:lumMod val="50000"/>
                  </a:schemeClr>
                </a:solidFill>
                <a:latin typeface="+mn-ea"/>
              </a:rPr>
              <a:t>2007</a:t>
            </a:r>
            <a:r>
              <a:rPr lang="ja-JP" altLang="en-US" sz="1800" dirty="0">
                <a:solidFill>
                  <a:schemeClr val="accent3">
                    <a:lumMod val="50000"/>
                  </a:schemeClr>
                </a:solidFill>
                <a:latin typeface="+mn-ea"/>
              </a:rPr>
              <a:t>年　</a:t>
            </a:r>
            <a:r>
              <a:rPr lang="en-US" altLang="ja-JP" sz="1800" dirty="0">
                <a:solidFill>
                  <a:schemeClr val="accent3">
                    <a:lumMod val="50000"/>
                  </a:schemeClr>
                </a:solidFill>
                <a:latin typeface="+mn-ea"/>
              </a:rPr>
              <a:t>I&amp;A</a:t>
            </a:r>
            <a:r>
              <a:rPr lang="ja-JP" altLang="en-US" sz="1800" dirty="0">
                <a:solidFill>
                  <a:schemeClr val="accent3">
                    <a:lumMod val="50000"/>
                  </a:schemeClr>
                </a:solidFill>
                <a:latin typeface="+mn-ea"/>
              </a:rPr>
              <a:t>認証</a:t>
            </a:r>
            <a:r>
              <a:rPr lang="ja-JP" altLang="en-US" sz="1800" dirty="0" smtClean="0">
                <a:solidFill>
                  <a:schemeClr val="accent3">
                    <a:lumMod val="50000"/>
                  </a:schemeClr>
                </a:solidFill>
                <a:latin typeface="+mn-ea"/>
              </a:rPr>
              <a:t>取得</a:t>
            </a:r>
            <a:endParaRPr lang="en-US" altLang="ja-JP" sz="1800" dirty="0" smtClean="0">
              <a:solidFill>
                <a:schemeClr val="accent3">
                  <a:lumMod val="50000"/>
                </a:schemeClr>
              </a:solidFill>
              <a:latin typeface="+mn-ea"/>
            </a:endParaRPr>
          </a:p>
          <a:p>
            <a:pPr eaLnBrk="1" hangingPunct="1">
              <a:buFontTx/>
              <a:buNone/>
            </a:pPr>
            <a:r>
              <a:rPr lang="ja-JP" altLang="en-US" sz="1800" dirty="0">
                <a:solidFill>
                  <a:schemeClr val="accent3">
                    <a:lumMod val="50000"/>
                  </a:schemeClr>
                </a:solidFill>
                <a:latin typeface="+mn-ea"/>
              </a:rPr>
              <a:t>・</a:t>
            </a:r>
            <a:r>
              <a:rPr lang="ja-JP" altLang="en-US" sz="1800" dirty="0" smtClean="0">
                <a:solidFill>
                  <a:schemeClr val="accent3">
                    <a:lumMod val="50000"/>
                  </a:schemeClr>
                </a:solidFill>
                <a:latin typeface="+mn-ea"/>
              </a:rPr>
              <a:t>輸血管理料</a:t>
            </a:r>
            <a:r>
              <a:rPr lang="en-US" altLang="ja-JP" sz="1800" dirty="0" smtClean="0">
                <a:solidFill>
                  <a:schemeClr val="accent3">
                    <a:lumMod val="50000"/>
                  </a:schemeClr>
                </a:solidFill>
                <a:latin typeface="+mn-ea"/>
              </a:rPr>
              <a:t>Ⅱ</a:t>
            </a:r>
            <a:r>
              <a:rPr lang="ja-JP" altLang="en-US" sz="1800" dirty="0" err="1" smtClean="0">
                <a:solidFill>
                  <a:schemeClr val="accent3">
                    <a:lumMod val="50000"/>
                  </a:schemeClr>
                </a:solidFill>
                <a:latin typeface="+mn-ea"/>
              </a:rPr>
              <a:t>、</a:t>
            </a:r>
            <a:r>
              <a:rPr lang="ja-JP" altLang="en-US" sz="1800" dirty="0" smtClean="0">
                <a:solidFill>
                  <a:schemeClr val="accent3">
                    <a:lumMod val="50000"/>
                  </a:schemeClr>
                </a:solidFill>
                <a:latin typeface="+mn-ea"/>
              </a:rPr>
              <a:t>適正使用加算</a:t>
            </a:r>
            <a:endParaRPr lang="en-US" altLang="ja-JP" sz="1800" dirty="0" smtClean="0">
              <a:solidFill>
                <a:schemeClr val="accent3">
                  <a:lumMod val="50000"/>
                </a:schemeClr>
              </a:solidFill>
              <a:latin typeface="+mn-ea"/>
            </a:endParaRPr>
          </a:p>
          <a:p>
            <a:pPr eaLnBrk="1" hangingPunct="1">
              <a:buFontTx/>
              <a:buNone/>
            </a:pPr>
            <a:r>
              <a:rPr lang="ja-JP" altLang="en-US" sz="1800" dirty="0">
                <a:solidFill>
                  <a:schemeClr val="accent3">
                    <a:lumMod val="50000"/>
                  </a:schemeClr>
                </a:solidFill>
                <a:latin typeface="+mn-ea"/>
              </a:rPr>
              <a:t>・学会認定・臨床輸血看護師    　</a:t>
            </a:r>
            <a:r>
              <a:rPr lang="en-US" altLang="ja-JP" sz="1800" dirty="0">
                <a:solidFill>
                  <a:schemeClr val="accent3">
                    <a:lumMod val="50000"/>
                  </a:schemeClr>
                </a:solidFill>
                <a:latin typeface="+mn-ea"/>
              </a:rPr>
              <a:t>11</a:t>
            </a:r>
            <a:r>
              <a:rPr lang="ja-JP" altLang="en-US" sz="1800" dirty="0">
                <a:solidFill>
                  <a:schemeClr val="accent3">
                    <a:lumMod val="50000"/>
                  </a:schemeClr>
                </a:solidFill>
                <a:latin typeface="+mn-ea"/>
              </a:rPr>
              <a:t>名　</a:t>
            </a:r>
          </a:p>
          <a:p>
            <a:pPr eaLnBrk="1" hangingPunct="1">
              <a:buFontTx/>
              <a:buNone/>
            </a:pPr>
            <a:r>
              <a:rPr lang="ja-JP" altLang="en-US" sz="1800" dirty="0" smtClean="0">
                <a:solidFill>
                  <a:schemeClr val="accent3">
                    <a:lumMod val="50000"/>
                  </a:schemeClr>
                </a:solidFill>
                <a:latin typeface="+mn-ea"/>
              </a:rPr>
              <a:t>・学会</a:t>
            </a:r>
            <a:r>
              <a:rPr lang="ja-JP" altLang="en-US" sz="1800" dirty="0">
                <a:solidFill>
                  <a:schemeClr val="accent3">
                    <a:lumMod val="50000"/>
                  </a:schemeClr>
                </a:solidFill>
                <a:latin typeface="+mn-ea"/>
              </a:rPr>
              <a:t>認定・自己</a:t>
            </a:r>
            <a:r>
              <a:rPr lang="ja-JP" altLang="en-US" sz="1800" dirty="0" smtClean="0">
                <a:solidFill>
                  <a:schemeClr val="accent3">
                    <a:lumMod val="50000"/>
                  </a:schemeClr>
                </a:solidFill>
                <a:latin typeface="+mn-ea"/>
              </a:rPr>
              <a:t>血輸血看護師</a:t>
            </a:r>
            <a:r>
              <a:rPr lang="ja-JP" altLang="en-US" sz="1800" dirty="0">
                <a:solidFill>
                  <a:schemeClr val="accent3">
                    <a:lumMod val="50000"/>
                  </a:schemeClr>
                </a:solidFill>
                <a:latin typeface="+mn-ea"/>
              </a:rPr>
              <a:t>　</a:t>
            </a:r>
            <a:r>
              <a:rPr lang="en-US" altLang="ja-JP" sz="1800" dirty="0">
                <a:solidFill>
                  <a:schemeClr val="accent3">
                    <a:lumMod val="50000"/>
                  </a:schemeClr>
                </a:solidFill>
                <a:latin typeface="+mn-ea"/>
              </a:rPr>
              <a:t>4</a:t>
            </a:r>
            <a:r>
              <a:rPr lang="ja-JP" altLang="en-US" sz="1800" dirty="0">
                <a:solidFill>
                  <a:schemeClr val="accent3">
                    <a:lumMod val="50000"/>
                  </a:schemeClr>
                </a:solidFill>
                <a:latin typeface="+mn-ea"/>
              </a:rPr>
              <a:t>名</a:t>
            </a:r>
          </a:p>
          <a:p>
            <a:pPr eaLnBrk="1" hangingPunct="1">
              <a:buFontTx/>
              <a:buNone/>
            </a:pPr>
            <a:r>
              <a:rPr lang="ja-JP" altLang="en-US" sz="1800" dirty="0" smtClean="0">
                <a:solidFill>
                  <a:schemeClr val="accent3">
                    <a:lumMod val="50000"/>
                  </a:schemeClr>
                </a:solidFill>
                <a:latin typeface="+mn-ea"/>
              </a:rPr>
              <a:t>・</a:t>
            </a:r>
            <a:r>
              <a:rPr lang="en-US" altLang="ja-JP" sz="1800" dirty="0" smtClean="0">
                <a:solidFill>
                  <a:schemeClr val="accent3">
                    <a:lumMod val="50000"/>
                  </a:schemeClr>
                </a:solidFill>
                <a:latin typeface="+mn-ea"/>
              </a:rPr>
              <a:t>2015</a:t>
            </a:r>
            <a:r>
              <a:rPr lang="ja-JP" altLang="en-US" sz="1800" dirty="0">
                <a:solidFill>
                  <a:schemeClr val="accent3">
                    <a:lumMod val="50000"/>
                  </a:schemeClr>
                </a:solidFill>
                <a:latin typeface="+mn-ea"/>
              </a:rPr>
              <a:t>年度輸血量</a:t>
            </a:r>
          </a:p>
          <a:p>
            <a:pPr eaLnBrk="1" hangingPunct="1">
              <a:buFontTx/>
              <a:buNone/>
            </a:pPr>
            <a:r>
              <a:rPr lang="ja-JP" altLang="en-US" sz="1800" dirty="0">
                <a:solidFill>
                  <a:schemeClr val="accent3">
                    <a:lumMod val="50000"/>
                  </a:schemeClr>
                </a:solidFill>
                <a:latin typeface="+mn-ea"/>
              </a:rPr>
              <a:t>　赤血球濃厚液　</a:t>
            </a:r>
            <a:r>
              <a:rPr lang="en-US" altLang="ja-JP" sz="1800" dirty="0">
                <a:solidFill>
                  <a:schemeClr val="accent3">
                    <a:lumMod val="50000"/>
                  </a:schemeClr>
                </a:solidFill>
                <a:latin typeface="+mn-ea"/>
              </a:rPr>
              <a:t>1,021</a:t>
            </a:r>
            <a:r>
              <a:rPr lang="ja-JP" altLang="en-US" sz="1800" dirty="0">
                <a:solidFill>
                  <a:schemeClr val="accent3">
                    <a:lumMod val="50000"/>
                  </a:schemeClr>
                </a:solidFill>
                <a:latin typeface="+mn-ea"/>
              </a:rPr>
              <a:t>単位</a:t>
            </a:r>
            <a:r>
              <a:rPr lang="ja-JP" altLang="en-US" sz="1800" dirty="0" smtClean="0">
                <a:solidFill>
                  <a:schemeClr val="accent3">
                    <a:lumMod val="50000"/>
                  </a:schemeClr>
                </a:solidFill>
                <a:latin typeface="+mn-ea"/>
              </a:rPr>
              <a:t>、濃厚</a:t>
            </a:r>
            <a:r>
              <a:rPr lang="ja-JP" altLang="en-US" sz="1800" dirty="0">
                <a:solidFill>
                  <a:schemeClr val="accent3">
                    <a:lumMod val="50000"/>
                  </a:schemeClr>
                </a:solidFill>
                <a:latin typeface="+mn-ea"/>
              </a:rPr>
              <a:t>血小板　</a:t>
            </a:r>
            <a:r>
              <a:rPr lang="en-US" altLang="ja-JP" sz="1800" dirty="0">
                <a:solidFill>
                  <a:schemeClr val="accent3">
                    <a:lumMod val="50000"/>
                  </a:schemeClr>
                </a:solidFill>
                <a:latin typeface="+mn-ea"/>
              </a:rPr>
              <a:t>570</a:t>
            </a:r>
            <a:r>
              <a:rPr lang="ja-JP" altLang="en-US" sz="1800" dirty="0">
                <a:solidFill>
                  <a:schemeClr val="accent3">
                    <a:lumMod val="50000"/>
                  </a:schemeClr>
                </a:solidFill>
                <a:latin typeface="+mn-ea"/>
              </a:rPr>
              <a:t>単位、</a:t>
            </a:r>
          </a:p>
          <a:p>
            <a:pPr eaLnBrk="1" hangingPunct="1">
              <a:buFontTx/>
              <a:buNone/>
            </a:pPr>
            <a:r>
              <a:rPr lang="ja-JP" altLang="en-US" sz="1800" dirty="0">
                <a:solidFill>
                  <a:schemeClr val="accent3">
                    <a:lumMod val="50000"/>
                  </a:schemeClr>
                </a:solidFill>
                <a:latin typeface="+mn-ea"/>
              </a:rPr>
              <a:t>　</a:t>
            </a:r>
            <a:r>
              <a:rPr lang="ja-JP" altLang="en-US" sz="1800" dirty="0" smtClean="0">
                <a:solidFill>
                  <a:schemeClr val="accent3">
                    <a:lumMod val="50000"/>
                  </a:schemeClr>
                </a:solidFill>
                <a:latin typeface="+mn-ea"/>
              </a:rPr>
              <a:t>新鮮</a:t>
            </a:r>
            <a:r>
              <a:rPr lang="ja-JP" altLang="en-US" sz="1800" dirty="0">
                <a:solidFill>
                  <a:schemeClr val="accent3">
                    <a:lumMod val="50000"/>
                  </a:schemeClr>
                </a:solidFill>
                <a:latin typeface="+mn-ea"/>
              </a:rPr>
              <a:t>凍結血漿　</a:t>
            </a:r>
            <a:r>
              <a:rPr lang="en-US" altLang="ja-JP" sz="1800" dirty="0">
                <a:solidFill>
                  <a:schemeClr val="accent3">
                    <a:lumMod val="50000"/>
                  </a:schemeClr>
                </a:solidFill>
                <a:latin typeface="+mn-ea"/>
              </a:rPr>
              <a:t>86</a:t>
            </a:r>
            <a:r>
              <a:rPr lang="ja-JP" altLang="en-US" sz="1800" dirty="0">
                <a:solidFill>
                  <a:schemeClr val="accent3">
                    <a:lumMod val="50000"/>
                  </a:schemeClr>
                </a:solidFill>
                <a:latin typeface="+mn-ea"/>
              </a:rPr>
              <a:t>単位、アルブミン　</a:t>
            </a:r>
            <a:r>
              <a:rPr lang="en-US" altLang="ja-JP" sz="1800" dirty="0" smtClean="0">
                <a:solidFill>
                  <a:schemeClr val="accent3">
                    <a:lumMod val="50000"/>
                  </a:schemeClr>
                </a:solidFill>
                <a:latin typeface="+mn-ea"/>
              </a:rPr>
              <a:t>3,775g</a:t>
            </a:r>
            <a:endParaRPr lang="en-US" altLang="ja-JP" sz="1800" dirty="0">
              <a:solidFill>
                <a:schemeClr val="accent3">
                  <a:lumMod val="50000"/>
                </a:schemeClr>
              </a:solidFill>
              <a:latin typeface="+mn-ea"/>
            </a:endParaRPr>
          </a:p>
        </p:txBody>
      </p:sp>
      <p:sp>
        <p:nvSpPr>
          <p:cNvPr id="10" name="タイトル 1"/>
          <p:cNvSpPr txBox="1">
            <a:spLocks/>
          </p:cNvSpPr>
          <p:nvPr/>
        </p:nvSpPr>
        <p:spPr>
          <a:xfrm>
            <a:off x="395536" y="260649"/>
            <a:ext cx="5184576" cy="504055"/>
          </a:xfrm>
          <a:prstGeom prst="rect">
            <a:avLst/>
          </a:prstGeom>
        </p:spPr>
        <p:txBody>
          <a:bodyPr vert="horz" lIns="45720" tIns="0" rIns="45720" bIns="0" anchor="b" anchorCtr="0">
            <a:noAutofit/>
          </a:bodyPr>
          <a:lstStyle>
            <a:lvl1pPr algn="l" rtl="0" eaLnBrk="1" latinLnBrk="0" hangingPunct="1">
              <a:spcBef>
                <a:spcPct val="0"/>
              </a:spcBef>
              <a:buNone/>
              <a:defRPr kumimoji="1"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ja-JP" altLang="en-US" sz="3200" b="0" cap="none" dirty="0" smtClean="0">
                <a:ln>
                  <a:noFill/>
                </a:ln>
                <a:solidFill>
                  <a:srgbClr val="260FB1"/>
                </a:solidFill>
                <a:latin typeface="+mj-ea"/>
                <a:cs typeface="Arial" charset="0"/>
              </a:rPr>
              <a:t>病院紹介</a:t>
            </a:r>
            <a:r>
              <a:rPr lang="ja-JP" altLang="en-US" sz="3200" b="0" cap="none" dirty="0" smtClean="0">
                <a:ln>
                  <a:noFill/>
                </a:ln>
                <a:solidFill>
                  <a:schemeClr val="accent3">
                    <a:lumMod val="50000"/>
                  </a:schemeClr>
                </a:solidFill>
                <a:latin typeface="+mj-ea"/>
                <a:cs typeface="Arial" charset="0"/>
              </a:rPr>
              <a:t>　</a:t>
            </a:r>
            <a:endParaRPr lang="ja-JP" altLang="en-US" sz="2400" b="0" cap="none" dirty="0" smtClean="0">
              <a:ln>
                <a:noFill/>
              </a:ln>
              <a:solidFill>
                <a:schemeClr val="accent3">
                  <a:lumMod val="50000"/>
                </a:schemeClr>
              </a:solidFill>
              <a:latin typeface="+mj-ea"/>
              <a:cs typeface="Arial" charset="0"/>
            </a:endParaRPr>
          </a:p>
        </p:txBody>
      </p:sp>
      <p:pic>
        <p:nvPicPr>
          <p:cNvPr id="7" name="Picture 3" descr="D:\WOC写真、他\WOC写真\2012(H24)\WOC資料\2012_04_30　黒石病院\IMG_1083.JPG"/>
          <p:cNvPicPr>
            <a:picLocks noChangeAspect="1" noChangeArrowheads="1"/>
          </p:cNvPicPr>
          <p:nvPr/>
        </p:nvPicPr>
        <p:blipFill>
          <a:blip r:embed="rId4" cstate="print"/>
          <a:srcRect t="28767"/>
          <a:stretch>
            <a:fillRect/>
          </a:stretch>
        </p:blipFill>
        <p:spPr bwMode="auto">
          <a:xfrm>
            <a:off x="5445717" y="3460577"/>
            <a:ext cx="3477377" cy="2632719"/>
          </a:xfrm>
          <a:prstGeom prst="rect">
            <a:avLst/>
          </a:prstGeom>
          <a:ln>
            <a:noFill/>
          </a:ln>
          <a:effectLst>
            <a:softEdge rad="112500"/>
          </a:effectLst>
        </p:spPr>
      </p:pic>
    </p:spTree>
    <p:extLst>
      <p:ext uri="{BB962C8B-B14F-4D97-AF65-F5344CB8AC3E}">
        <p14:creationId xmlns:p14="http://schemas.microsoft.com/office/powerpoint/2010/main" val="2939338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6083"/>
            <a:ext cx="8229600" cy="1143000"/>
          </a:xfrm>
        </p:spPr>
        <p:txBody>
          <a:bodyPr/>
          <a:lstStyle/>
          <a:p>
            <a:r>
              <a:rPr kumimoji="1" lang="ja-JP" altLang="en-US" dirty="0" smtClean="0">
                <a:solidFill>
                  <a:srgbClr val="260FB1"/>
                </a:solidFill>
              </a:rPr>
              <a:t>院内輸血研修会</a:t>
            </a:r>
            <a:endParaRPr kumimoji="1" lang="ja-JP" altLang="en-US" dirty="0">
              <a:solidFill>
                <a:srgbClr val="260FB1"/>
              </a:solidFill>
            </a:endParaRPr>
          </a:p>
        </p:txBody>
      </p:sp>
      <p:pic>
        <p:nvPicPr>
          <p:cNvPr id="5" name="コンテンツ プレースホルダー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68832" y="3367466"/>
            <a:ext cx="3979948" cy="3490534"/>
          </a:xfrm>
          <a:prstGeom prst="rect">
            <a:avLst/>
          </a:prstGeom>
          <a:ln>
            <a:solidFill>
              <a:srgbClr val="00B050"/>
            </a:solidFill>
            <a:miter lim="800000"/>
            <a:headEnd/>
            <a:tailEnd/>
          </a:ln>
        </p:spPr>
      </p:pic>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10833434"/>
              </p:ext>
            </p:extLst>
          </p:nvPr>
        </p:nvGraphicFramePr>
        <p:xfrm>
          <a:off x="179513" y="1484785"/>
          <a:ext cx="5472608" cy="3093516"/>
        </p:xfrm>
        <a:graphic>
          <a:graphicData uri="http://schemas.openxmlformats.org/drawingml/2006/table">
            <a:tbl>
              <a:tblPr firstRow="1" bandRow="1">
                <a:tableStyleId>{5C22544A-7EE6-4342-B048-85BDC9FD1C3A}</a:tableStyleId>
              </a:tblPr>
              <a:tblGrid>
                <a:gridCol w="936103"/>
                <a:gridCol w="1580297"/>
                <a:gridCol w="1804079"/>
                <a:gridCol w="1152129"/>
              </a:tblGrid>
              <a:tr h="370866">
                <a:tc>
                  <a:txBody>
                    <a:bodyPr/>
                    <a:lstStyle/>
                    <a:p>
                      <a:endParaRPr kumimoji="1" lang="ja-JP" altLang="en-US" dirty="0"/>
                    </a:p>
                  </a:txBody>
                  <a:tcPr/>
                </a:tc>
                <a:tc>
                  <a:txBody>
                    <a:bodyPr/>
                    <a:lstStyle/>
                    <a:p>
                      <a:pPr algn="ctr"/>
                      <a:r>
                        <a:rPr kumimoji="1" lang="ja-JP" altLang="en-US" dirty="0" smtClean="0"/>
                        <a:t>月日</a:t>
                      </a:r>
                      <a:endParaRPr kumimoji="1" lang="ja-JP" altLang="en-US" dirty="0"/>
                    </a:p>
                  </a:txBody>
                  <a:tcPr/>
                </a:tc>
                <a:tc>
                  <a:txBody>
                    <a:bodyPr/>
                    <a:lstStyle/>
                    <a:p>
                      <a:pPr algn="ctr"/>
                      <a:r>
                        <a:rPr kumimoji="1" lang="ja-JP" altLang="en-US" dirty="0" smtClean="0"/>
                        <a:t>内容</a:t>
                      </a:r>
                      <a:endParaRPr kumimoji="1" lang="ja-JP" altLang="en-US" dirty="0"/>
                    </a:p>
                  </a:txBody>
                  <a:tcPr/>
                </a:tc>
                <a:tc>
                  <a:txBody>
                    <a:bodyPr/>
                    <a:lstStyle/>
                    <a:p>
                      <a:pPr algn="ctr"/>
                      <a:r>
                        <a:rPr kumimoji="1" lang="ja-JP" altLang="en-US" dirty="0" smtClean="0"/>
                        <a:t>参加人数</a:t>
                      </a:r>
                      <a:endParaRPr kumimoji="1" lang="ja-JP" altLang="en-US" dirty="0"/>
                    </a:p>
                  </a:txBody>
                  <a:tcPr/>
                </a:tc>
              </a:tr>
              <a:tr h="927162">
                <a:tc>
                  <a:txBody>
                    <a:bodyPr/>
                    <a:lstStyle/>
                    <a:p>
                      <a:r>
                        <a:rPr kumimoji="1" lang="ja-JP" altLang="en-US" dirty="0" smtClean="0"/>
                        <a:t>第</a:t>
                      </a:r>
                      <a:r>
                        <a:rPr kumimoji="1" lang="en-US" altLang="ja-JP" dirty="0" smtClean="0"/>
                        <a:t>1</a:t>
                      </a:r>
                      <a:r>
                        <a:rPr kumimoji="1" lang="ja-JP" altLang="en-US" dirty="0" smtClean="0"/>
                        <a:t>回</a:t>
                      </a:r>
                      <a:endParaRPr kumimoji="1" lang="en-US" altLang="ja-JP" dirty="0" smtClean="0"/>
                    </a:p>
                  </a:txBody>
                  <a:tcPr/>
                </a:tc>
                <a:tc>
                  <a:txBody>
                    <a:bodyPr/>
                    <a:lstStyle/>
                    <a:p>
                      <a:r>
                        <a:rPr kumimoji="1" lang="en-US" altLang="ja-JP" dirty="0" smtClean="0"/>
                        <a:t>11</a:t>
                      </a:r>
                      <a:r>
                        <a:rPr kumimoji="1" lang="ja-JP" altLang="en-US" dirty="0" smtClean="0"/>
                        <a:t>月</a:t>
                      </a:r>
                      <a:r>
                        <a:rPr kumimoji="1" lang="en-US" altLang="ja-JP" dirty="0" smtClean="0"/>
                        <a:t>26</a:t>
                      </a:r>
                      <a:r>
                        <a:rPr kumimoji="1" lang="ja-JP" altLang="en-US" dirty="0" smtClean="0"/>
                        <a:t>・</a:t>
                      </a:r>
                      <a:r>
                        <a:rPr kumimoji="1" lang="en-US" altLang="ja-JP" dirty="0" smtClean="0"/>
                        <a:t>29</a:t>
                      </a:r>
                      <a:r>
                        <a:rPr kumimoji="1" lang="ja-JP" altLang="en-US" dirty="0" smtClean="0"/>
                        <a:t>日</a:t>
                      </a:r>
                      <a:endParaRPr kumimoji="1" lang="ja-JP" altLang="en-US" dirty="0"/>
                    </a:p>
                  </a:txBody>
                  <a:tcPr/>
                </a:tc>
                <a:tc>
                  <a:txBody>
                    <a:bodyPr/>
                    <a:lstStyle/>
                    <a:p>
                      <a:r>
                        <a:rPr kumimoji="1" lang="ja-JP" altLang="en-US" dirty="0" smtClean="0"/>
                        <a:t>輸血に関する伝票の取り扱いについて</a:t>
                      </a:r>
                      <a:endParaRPr kumimoji="1" lang="ja-JP" altLang="en-US" dirty="0"/>
                    </a:p>
                  </a:txBody>
                  <a:tcPr/>
                </a:tc>
                <a:tc>
                  <a:txBody>
                    <a:bodyPr/>
                    <a:lstStyle/>
                    <a:p>
                      <a:r>
                        <a:rPr kumimoji="1" lang="en-US" altLang="ja-JP" dirty="0" smtClean="0"/>
                        <a:t>76</a:t>
                      </a:r>
                      <a:r>
                        <a:rPr kumimoji="1" lang="ja-JP" altLang="en-US" dirty="0" smtClean="0"/>
                        <a:t>名</a:t>
                      </a:r>
                      <a:endParaRPr kumimoji="1" lang="ja-JP" altLang="en-US" dirty="0"/>
                    </a:p>
                  </a:txBody>
                  <a:tcPr/>
                </a:tc>
              </a:tr>
              <a:tr h="649014">
                <a:tc>
                  <a:txBody>
                    <a:bodyPr/>
                    <a:lstStyle/>
                    <a:p>
                      <a:r>
                        <a:rPr kumimoji="1" lang="ja-JP" altLang="en-US" dirty="0" smtClean="0"/>
                        <a:t>第</a:t>
                      </a:r>
                      <a:r>
                        <a:rPr kumimoji="1" lang="en-US" altLang="ja-JP" dirty="0" smtClean="0"/>
                        <a:t>2</a:t>
                      </a:r>
                      <a:r>
                        <a:rPr kumimoji="1" lang="ja-JP" altLang="en-US" dirty="0" smtClean="0"/>
                        <a:t>回</a:t>
                      </a:r>
                      <a:endParaRPr kumimoji="1" lang="ja-JP" altLang="en-US" dirty="0"/>
                    </a:p>
                  </a:txBody>
                  <a:tcPr/>
                </a:tc>
                <a:tc>
                  <a:txBody>
                    <a:bodyPr/>
                    <a:lstStyle/>
                    <a:p>
                      <a:r>
                        <a:rPr kumimoji="1" lang="en-US" altLang="ja-JP" dirty="0" smtClean="0"/>
                        <a:t>2</a:t>
                      </a:r>
                      <a:r>
                        <a:rPr kumimoji="1" lang="ja-JP" altLang="en-US" dirty="0" smtClean="0"/>
                        <a:t>月</a:t>
                      </a:r>
                      <a:r>
                        <a:rPr kumimoji="1" lang="en-US" altLang="ja-JP" dirty="0" smtClean="0"/>
                        <a:t>8</a:t>
                      </a:r>
                      <a:r>
                        <a:rPr kumimoji="1" lang="ja-JP" altLang="en-US" dirty="0" smtClean="0"/>
                        <a:t>・</a:t>
                      </a:r>
                      <a:r>
                        <a:rPr kumimoji="1" lang="en-US" altLang="ja-JP" dirty="0" smtClean="0"/>
                        <a:t>12</a:t>
                      </a:r>
                      <a:r>
                        <a:rPr kumimoji="1" lang="ja-JP" altLang="en-US" dirty="0" smtClean="0"/>
                        <a:t>日</a:t>
                      </a:r>
                      <a:endParaRPr kumimoji="1" lang="ja-JP" altLang="en-US" dirty="0"/>
                    </a:p>
                  </a:txBody>
                  <a:tcPr/>
                </a:tc>
                <a:tc>
                  <a:txBody>
                    <a:bodyPr/>
                    <a:lstStyle/>
                    <a:p>
                      <a:r>
                        <a:rPr kumimoji="1" lang="ja-JP" altLang="en-US" dirty="0" smtClean="0"/>
                        <a:t>輸血時の副作用について</a:t>
                      </a:r>
                      <a:endParaRPr kumimoji="1" lang="ja-JP" altLang="en-US" dirty="0"/>
                    </a:p>
                  </a:txBody>
                  <a:tcPr/>
                </a:tc>
                <a:tc>
                  <a:txBody>
                    <a:bodyPr/>
                    <a:lstStyle/>
                    <a:p>
                      <a:r>
                        <a:rPr kumimoji="1" lang="en-US" altLang="ja-JP" dirty="0" smtClean="0"/>
                        <a:t>40</a:t>
                      </a:r>
                      <a:r>
                        <a:rPr kumimoji="1" lang="ja-JP" altLang="en-US" dirty="0" smtClean="0"/>
                        <a:t>名</a:t>
                      </a:r>
                      <a:endParaRPr kumimoji="1" lang="ja-JP" altLang="en-US" dirty="0"/>
                    </a:p>
                  </a:txBody>
                  <a:tcPr/>
                </a:tc>
              </a:tr>
              <a:tr h="573237">
                <a:tc>
                  <a:txBody>
                    <a:bodyPr/>
                    <a:lstStyle/>
                    <a:p>
                      <a:r>
                        <a:rPr kumimoji="1" lang="ja-JP" altLang="en-US" dirty="0" smtClean="0"/>
                        <a:t>第</a:t>
                      </a:r>
                      <a:r>
                        <a:rPr kumimoji="1" lang="en-US" altLang="ja-JP" dirty="0" smtClean="0"/>
                        <a:t>3</a:t>
                      </a:r>
                      <a:r>
                        <a:rPr kumimoji="1" lang="ja-JP" altLang="en-US" dirty="0" smtClean="0"/>
                        <a:t>回</a:t>
                      </a:r>
                      <a:endParaRPr kumimoji="1" lang="ja-JP" altLang="en-US" dirty="0"/>
                    </a:p>
                  </a:txBody>
                  <a:tcPr/>
                </a:tc>
                <a:tc>
                  <a:txBody>
                    <a:bodyPr/>
                    <a:lstStyle/>
                    <a:p>
                      <a:r>
                        <a:rPr kumimoji="1" lang="en-US" altLang="ja-JP" dirty="0" smtClean="0"/>
                        <a:t>3</a:t>
                      </a:r>
                      <a:r>
                        <a:rPr kumimoji="1" lang="ja-JP" altLang="en-US" dirty="0" smtClean="0"/>
                        <a:t>月</a:t>
                      </a:r>
                      <a:r>
                        <a:rPr kumimoji="1" lang="en-US" altLang="ja-JP" dirty="0" smtClean="0"/>
                        <a:t>11</a:t>
                      </a:r>
                      <a:r>
                        <a:rPr kumimoji="1" lang="ja-JP" altLang="en-US" dirty="0" smtClean="0"/>
                        <a:t>・</a:t>
                      </a:r>
                      <a:r>
                        <a:rPr kumimoji="1" lang="en-US" altLang="ja-JP" dirty="0" smtClean="0"/>
                        <a:t>18</a:t>
                      </a:r>
                      <a:r>
                        <a:rPr kumimoji="1" lang="ja-JP" altLang="en-US" dirty="0" smtClean="0"/>
                        <a:t>日</a:t>
                      </a:r>
                      <a:endParaRPr kumimoji="1" lang="ja-JP" altLang="en-US" dirty="0"/>
                    </a:p>
                  </a:txBody>
                  <a:tcPr/>
                </a:tc>
                <a:tc>
                  <a:txBody>
                    <a:bodyPr/>
                    <a:lstStyle/>
                    <a:p>
                      <a:r>
                        <a:rPr kumimoji="1" lang="ja-JP" altLang="en-US" dirty="0" smtClean="0"/>
                        <a:t>緊急時の輸血</a:t>
                      </a:r>
                      <a:endParaRPr kumimoji="1" lang="ja-JP" altLang="en-US" dirty="0"/>
                    </a:p>
                  </a:txBody>
                  <a:tcPr/>
                </a:tc>
                <a:tc>
                  <a:txBody>
                    <a:bodyPr/>
                    <a:lstStyle/>
                    <a:p>
                      <a:r>
                        <a:rPr kumimoji="1" lang="en-US" altLang="ja-JP" dirty="0" smtClean="0"/>
                        <a:t>60</a:t>
                      </a:r>
                      <a:r>
                        <a:rPr kumimoji="1" lang="ja-JP" altLang="en-US" dirty="0" smtClean="0"/>
                        <a:t>名</a:t>
                      </a:r>
                      <a:endParaRPr kumimoji="1" lang="ja-JP" altLang="en-US" dirty="0"/>
                    </a:p>
                  </a:txBody>
                  <a:tcPr/>
                </a:tc>
              </a:tr>
              <a:tr h="573237">
                <a:tc>
                  <a:txBody>
                    <a:bodyPr/>
                    <a:lstStyle/>
                    <a:p>
                      <a:r>
                        <a:rPr kumimoji="1" lang="ja-JP" altLang="en-US" dirty="0" smtClean="0"/>
                        <a:t>第</a:t>
                      </a:r>
                      <a:r>
                        <a:rPr kumimoji="1" lang="en-US" altLang="ja-JP" dirty="0" smtClean="0"/>
                        <a:t>4</a:t>
                      </a:r>
                      <a:r>
                        <a:rPr kumimoji="1" lang="ja-JP" altLang="en-US" dirty="0" smtClean="0"/>
                        <a:t>回</a:t>
                      </a:r>
                      <a:endParaRPr kumimoji="1" lang="ja-JP" altLang="en-US" dirty="0"/>
                    </a:p>
                  </a:txBody>
                  <a:tcPr/>
                </a:tc>
                <a:tc>
                  <a:txBody>
                    <a:bodyPr/>
                    <a:lstStyle/>
                    <a:p>
                      <a:r>
                        <a:rPr kumimoji="1" lang="en-US" altLang="ja-JP" dirty="0" smtClean="0"/>
                        <a:t>2</a:t>
                      </a:r>
                      <a:r>
                        <a:rPr kumimoji="1" lang="ja-JP" altLang="en-US" dirty="0" smtClean="0"/>
                        <a:t>月</a:t>
                      </a:r>
                      <a:r>
                        <a:rPr kumimoji="1" lang="en-US" altLang="ja-JP" dirty="0" smtClean="0"/>
                        <a:t>27</a:t>
                      </a:r>
                      <a:r>
                        <a:rPr kumimoji="1" lang="ja-JP" altLang="en-US" dirty="0" smtClean="0"/>
                        <a:t>日</a:t>
                      </a:r>
                      <a:endParaRPr kumimoji="1" lang="ja-JP" altLang="en-US" dirty="0"/>
                    </a:p>
                  </a:txBody>
                  <a:tcPr/>
                </a:tc>
                <a:tc>
                  <a:txBody>
                    <a:bodyPr/>
                    <a:lstStyle/>
                    <a:p>
                      <a:r>
                        <a:rPr kumimoji="1" lang="ja-JP" altLang="en-US" dirty="0" smtClean="0"/>
                        <a:t>輸血の実際</a:t>
                      </a:r>
                      <a:endParaRPr kumimoji="1" lang="ja-JP" altLang="en-US" dirty="0"/>
                    </a:p>
                  </a:txBody>
                  <a:tcPr/>
                </a:tc>
                <a:tc>
                  <a:txBody>
                    <a:bodyPr/>
                    <a:lstStyle/>
                    <a:p>
                      <a:r>
                        <a:rPr kumimoji="1" lang="ja-JP" altLang="en-US" dirty="0" smtClean="0"/>
                        <a:t>　</a:t>
                      </a:r>
                      <a:endParaRPr kumimoji="1" lang="ja-JP" altLang="en-US" dirty="0"/>
                    </a:p>
                  </a:txBody>
                  <a:tcPr/>
                </a:tc>
              </a:tr>
            </a:tbl>
          </a:graphicData>
        </a:graphic>
      </p:graphicFrame>
      <p:sp>
        <p:nvSpPr>
          <p:cNvPr id="7" name="円形吹き出し 6"/>
          <p:cNvSpPr/>
          <p:nvPr/>
        </p:nvSpPr>
        <p:spPr>
          <a:xfrm>
            <a:off x="5466618" y="1741867"/>
            <a:ext cx="3384376"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シナリオを作</a:t>
            </a:r>
            <a:r>
              <a:rPr lang="ja-JP" altLang="en-US" dirty="0"/>
              <a:t>ります</a:t>
            </a:r>
            <a:r>
              <a:rPr lang="ja-JP" altLang="en-US" dirty="0" smtClean="0"/>
              <a:t>！</a:t>
            </a:r>
            <a:r>
              <a:rPr lang="ja-JP" altLang="en-US" dirty="0"/>
              <a:t>学会</a:t>
            </a:r>
            <a:r>
              <a:rPr lang="ja-JP" altLang="en-US" dirty="0" smtClean="0"/>
              <a:t>認定・看護師が役になりきり研修生にも参加してもらいます。</a:t>
            </a:r>
            <a:endParaRPr kumimoji="1" lang="ja-JP" altLang="en-US" dirty="0"/>
          </a:p>
        </p:txBody>
      </p:sp>
      <p:pic>
        <p:nvPicPr>
          <p:cNvPr id="6" name="Picture 2" descr="C:\Users\KANSEN_KANRI\AppData\Local\Microsoft\Windows\Temporary Internet Files\Content.IE5\2LSEFBNQ\MC9002870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3503" y="276083"/>
            <a:ext cx="12334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対角する 2 つの角を切り取った四角形 2"/>
          <p:cNvSpPr/>
          <p:nvPr/>
        </p:nvSpPr>
        <p:spPr>
          <a:xfrm>
            <a:off x="828550" y="4869160"/>
            <a:ext cx="3960440" cy="18002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現在では、輸血療法委員会主催のもの・看護局教育委員会主催の研修会が企画されています。</a:t>
            </a:r>
            <a:endParaRPr kumimoji="1" lang="ja-JP" altLang="en-US" dirty="0">
              <a:solidFill>
                <a:schemeClr val="tx1"/>
              </a:solidFill>
            </a:endParaRPr>
          </a:p>
        </p:txBody>
      </p:sp>
    </p:spTree>
    <p:extLst>
      <p:ext uri="{BB962C8B-B14F-4D97-AF65-F5344CB8AC3E}">
        <p14:creationId xmlns:p14="http://schemas.microsoft.com/office/powerpoint/2010/main" val="1509531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332" y="188640"/>
            <a:ext cx="7773338" cy="1154298"/>
          </a:xfrm>
        </p:spPr>
        <p:txBody>
          <a:bodyPr>
            <a:normAutofit/>
          </a:bodyPr>
          <a:lstStyle/>
          <a:p>
            <a:r>
              <a:rPr kumimoji="1" lang="ja-JP" altLang="en-US" dirty="0" smtClean="0">
                <a:solidFill>
                  <a:srgbClr val="260FB1"/>
                </a:solidFill>
              </a:rPr>
              <a:t>院内研修会の企画</a:t>
            </a:r>
            <a:endParaRPr kumimoji="1" lang="ja-JP" altLang="en-US" dirty="0">
              <a:solidFill>
                <a:srgbClr val="260FB1"/>
              </a:solidFill>
            </a:endParaRPr>
          </a:p>
        </p:txBody>
      </p:sp>
      <p:pic>
        <p:nvPicPr>
          <p:cNvPr id="7" name="コンテンツ プレースホルダー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520" y="1196752"/>
            <a:ext cx="5251411" cy="2952328"/>
          </a:xfrm>
          <a:prstGeom prst="rect">
            <a:avLst/>
          </a:prstGeom>
          <a:effectLst>
            <a:softEdge rad="203200"/>
          </a:effectLst>
        </p:spPr>
      </p:pic>
      <p:pic>
        <p:nvPicPr>
          <p:cNvPr id="6" name="コンテンツ プレースホルダー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635896" y="3789040"/>
            <a:ext cx="5112568" cy="2874271"/>
          </a:xfrm>
          <a:prstGeom prst="rect">
            <a:avLst/>
          </a:prstGeom>
          <a:effectLst>
            <a:softEdge rad="88900"/>
          </a:effectLst>
        </p:spPr>
      </p:pic>
      <p:sp>
        <p:nvSpPr>
          <p:cNvPr id="5" name="スライド番号プレースホルダー 4"/>
          <p:cNvSpPr>
            <a:spLocks noGrp="1"/>
          </p:cNvSpPr>
          <p:nvPr>
            <p:ph type="sldNum" sz="quarter" idx="12"/>
          </p:nvPr>
        </p:nvSpPr>
        <p:spPr/>
        <p:txBody>
          <a:bodyPr/>
          <a:lstStyle/>
          <a:p>
            <a:fld id="{DF4A3626-839A-48EA-8C63-A5AC63899B64}" type="slidenum">
              <a:rPr kumimoji="1" lang="ja-JP" altLang="en-US" smtClean="0"/>
              <a:t>31</a:t>
            </a:fld>
            <a:endParaRPr kumimoji="1" lang="ja-JP" altLang="en-US"/>
          </a:p>
        </p:txBody>
      </p:sp>
      <p:sp>
        <p:nvSpPr>
          <p:cNvPr id="3" name="テキスト ボックス 2"/>
          <p:cNvSpPr txBox="1"/>
          <p:nvPr/>
        </p:nvSpPr>
        <p:spPr>
          <a:xfrm>
            <a:off x="5508104" y="1715324"/>
            <a:ext cx="3456384" cy="1569660"/>
          </a:xfrm>
          <a:prstGeom prst="rect">
            <a:avLst/>
          </a:prstGeom>
          <a:noFill/>
        </p:spPr>
        <p:txBody>
          <a:bodyPr wrap="square" rtlCol="0">
            <a:spAutoFit/>
          </a:bodyPr>
          <a:lstStyle/>
          <a:p>
            <a:r>
              <a:rPr kumimoji="1" lang="ja-JP" altLang="en-US" sz="2400" dirty="0" smtClean="0"/>
              <a:t>新人研修のほか</a:t>
            </a:r>
            <a:r>
              <a:rPr lang="ja-JP" altLang="en-US" sz="2400" dirty="0" smtClean="0"/>
              <a:t>全体</a:t>
            </a:r>
            <a:endParaRPr lang="en-US" altLang="ja-JP" sz="2400" dirty="0" smtClean="0"/>
          </a:p>
          <a:p>
            <a:r>
              <a:rPr lang="ja-JP" altLang="en-US" sz="2400" dirty="0" smtClean="0"/>
              <a:t>研修の開催</a:t>
            </a:r>
            <a:endParaRPr lang="en-US" altLang="ja-JP" sz="2400" dirty="0" smtClean="0"/>
          </a:p>
          <a:p>
            <a:r>
              <a:rPr kumimoji="1" lang="ja-JP" altLang="en-US" sz="2400" dirty="0" smtClean="0"/>
              <a:t>講義型から実演型研</a:t>
            </a:r>
            <a:endParaRPr kumimoji="1" lang="en-US" altLang="ja-JP" sz="2400" dirty="0" smtClean="0"/>
          </a:p>
          <a:p>
            <a:r>
              <a:rPr kumimoji="1" lang="ja-JP" altLang="en-US" sz="2400" dirty="0" smtClean="0"/>
              <a:t>修の試み</a:t>
            </a:r>
            <a:endParaRPr kumimoji="1" lang="en-US" altLang="ja-JP" sz="2400" dirty="0" smtClean="0"/>
          </a:p>
        </p:txBody>
      </p:sp>
      <p:sp>
        <p:nvSpPr>
          <p:cNvPr id="4" name="テキスト ボックス 3"/>
          <p:cNvSpPr txBox="1"/>
          <p:nvPr/>
        </p:nvSpPr>
        <p:spPr>
          <a:xfrm>
            <a:off x="467544" y="4797152"/>
            <a:ext cx="2952328" cy="1200329"/>
          </a:xfrm>
          <a:prstGeom prst="rect">
            <a:avLst/>
          </a:prstGeom>
          <a:noFill/>
        </p:spPr>
        <p:txBody>
          <a:bodyPr wrap="square" rtlCol="0">
            <a:spAutoFit/>
          </a:bodyPr>
          <a:lstStyle/>
          <a:p>
            <a:r>
              <a:rPr lang="ja-JP" altLang="en-US" sz="2400" dirty="0" smtClean="0"/>
              <a:t>学会認定・看護師が女優になって演じました</a:t>
            </a:r>
            <a:endParaRPr kumimoji="1" lang="ja-JP" altLang="en-US" sz="2400" dirty="0"/>
          </a:p>
        </p:txBody>
      </p:sp>
      <p:pic>
        <p:nvPicPr>
          <p:cNvPr id="8" name="Picture 2" descr="D:\_H27_01_09\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758" y="6165304"/>
            <a:ext cx="551125" cy="52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38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5400" dirty="0">
                <a:solidFill>
                  <a:srgbClr val="260FB1"/>
                </a:solidFill>
              </a:rPr>
              <a:t>e</a:t>
            </a:r>
            <a:r>
              <a:rPr lang="en-US" altLang="ja-JP" dirty="0">
                <a:solidFill>
                  <a:srgbClr val="260FB1"/>
                </a:solidFill>
              </a:rPr>
              <a:t>-</a:t>
            </a:r>
            <a:r>
              <a:rPr lang="ja-JP" altLang="en-US" dirty="0">
                <a:solidFill>
                  <a:srgbClr val="260FB1"/>
                </a:solidFill>
              </a:rPr>
              <a:t>ラーニング</a:t>
            </a:r>
            <a:endParaRPr kumimoji="1" lang="ja-JP" altLang="en-US" dirty="0">
              <a:solidFill>
                <a:srgbClr val="260FB1"/>
              </a:solidFil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6" y="1704467"/>
            <a:ext cx="4299281" cy="4316821"/>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67" y="1694657"/>
            <a:ext cx="4540241" cy="4326631"/>
          </a:xfrm>
          <a:prstGeom prst="rect">
            <a:avLst/>
          </a:prstGeom>
        </p:spPr>
      </p:pic>
    </p:spTree>
    <p:extLst>
      <p:ext uri="{BB962C8B-B14F-4D97-AF65-F5344CB8AC3E}">
        <p14:creationId xmlns:p14="http://schemas.microsoft.com/office/powerpoint/2010/main" val="2822178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539750" y="436563"/>
            <a:ext cx="7776492" cy="855662"/>
          </a:xfrm>
        </p:spPr>
        <p:txBody>
          <a:bodyPr>
            <a:normAutofit fontScale="90000"/>
          </a:bodyPr>
          <a:lstStyle/>
          <a:p>
            <a:r>
              <a:rPr lang="ja-JP" altLang="en-US" sz="5400" dirty="0">
                <a:solidFill>
                  <a:srgbClr val="260FB1"/>
                </a:solidFill>
              </a:rPr>
              <a:t>院内</a:t>
            </a:r>
            <a:r>
              <a:rPr lang="ja-JP" altLang="en-US" sz="5400" dirty="0" smtClean="0">
                <a:solidFill>
                  <a:srgbClr val="260FB1"/>
                </a:solidFill>
              </a:rPr>
              <a:t>における活動</a:t>
            </a:r>
          </a:p>
        </p:txBody>
      </p:sp>
      <p:sp>
        <p:nvSpPr>
          <p:cNvPr id="3" name="コンテンツ プレースホルダー 2"/>
          <p:cNvSpPr>
            <a:spLocks noGrp="1"/>
          </p:cNvSpPr>
          <p:nvPr>
            <p:ph idx="1"/>
          </p:nvPr>
        </p:nvSpPr>
        <p:spPr>
          <a:xfrm>
            <a:off x="467544" y="1412875"/>
            <a:ext cx="8497069" cy="4968875"/>
          </a:xfrm>
        </p:spPr>
        <p:txBody>
          <a:bodyPr>
            <a:normAutofit/>
          </a:bodyPr>
          <a:lstStyle/>
          <a:p>
            <a:pPr marL="742950" indent="-742950">
              <a:buFont typeface="+mj-lt"/>
              <a:buAutoNum type="arabicPeriod"/>
              <a:defRPr/>
            </a:pPr>
            <a:r>
              <a:rPr lang="ja-JP" altLang="en-US" sz="4000" dirty="0" smtClean="0"/>
              <a:t>実践モデルになること</a:t>
            </a:r>
            <a:endParaRPr lang="en-US" altLang="ja-JP" sz="4000" dirty="0" smtClean="0"/>
          </a:p>
          <a:p>
            <a:pPr marL="742950" indent="-742950">
              <a:buFont typeface="+mj-lt"/>
              <a:buAutoNum type="arabicPeriod"/>
              <a:defRPr/>
            </a:pPr>
            <a:r>
              <a:rPr lang="ja-JP" altLang="en-US" sz="4000" dirty="0" smtClean="0"/>
              <a:t>輸血</a:t>
            </a:r>
            <a:r>
              <a:rPr lang="ja-JP" altLang="en-US" sz="4000" dirty="0"/>
              <a:t>に</a:t>
            </a:r>
            <a:r>
              <a:rPr lang="ja-JP" altLang="en-US" sz="4000" dirty="0" smtClean="0"/>
              <a:t>関わる</a:t>
            </a:r>
            <a:r>
              <a:rPr lang="ja-JP" altLang="en-US" sz="4000" dirty="0"/>
              <a:t>看護師</a:t>
            </a:r>
            <a:r>
              <a:rPr lang="ja-JP" altLang="en-US" sz="4000" dirty="0" smtClean="0"/>
              <a:t>の指導</a:t>
            </a:r>
            <a:r>
              <a:rPr lang="ja-JP" altLang="en-US" sz="4000" dirty="0"/>
              <a:t>・</a:t>
            </a:r>
            <a:r>
              <a:rPr lang="ja-JP" altLang="en-US" sz="4000" dirty="0" smtClean="0"/>
              <a:t>教</a:t>
            </a:r>
            <a:r>
              <a:rPr lang="en-US" altLang="ja-JP" sz="4000" dirty="0" smtClean="0"/>
              <a:t/>
            </a:r>
            <a:br>
              <a:rPr lang="en-US" altLang="ja-JP" sz="4000" dirty="0" smtClean="0"/>
            </a:br>
            <a:r>
              <a:rPr lang="ja-JP" altLang="en-US" sz="3600" dirty="0" smtClean="0"/>
              <a:t>新卒者への輸血教育</a:t>
            </a:r>
            <a:endParaRPr lang="en-US" altLang="ja-JP" sz="3600" dirty="0" smtClean="0"/>
          </a:p>
          <a:p>
            <a:pPr marL="742950" indent="-742950">
              <a:buFont typeface="+mj-lt"/>
              <a:buAutoNum type="arabicPeriod"/>
              <a:defRPr/>
            </a:pPr>
            <a:r>
              <a:rPr lang="ja-JP" altLang="en-US" sz="4000" dirty="0" smtClean="0"/>
              <a:t>院内輸血業務の改善</a:t>
            </a:r>
            <a:r>
              <a:rPr lang="en-US" altLang="ja-JP" sz="4000" dirty="0" smtClean="0"/>
              <a:t/>
            </a:r>
            <a:br>
              <a:rPr lang="en-US" altLang="ja-JP" sz="4000" dirty="0" smtClean="0"/>
            </a:br>
            <a:r>
              <a:rPr lang="ja-JP" altLang="en-US" sz="3600" dirty="0" smtClean="0"/>
              <a:t>輸血に絡む問題の共有と</a:t>
            </a:r>
            <a:r>
              <a:rPr lang="en-US" altLang="ja-JP" sz="3600" dirty="0" smtClean="0"/>
              <a:t/>
            </a:r>
            <a:br>
              <a:rPr lang="en-US" altLang="ja-JP" sz="3600" dirty="0" smtClean="0"/>
            </a:br>
            <a:r>
              <a:rPr lang="ja-JP" altLang="en-US" sz="3600" dirty="0" smtClean="0"/>
              <a:t>改善に向けての活動</a:t>
            </a:r>
            <a:endParaRPr lang="en-US" altLang="ja-JP" sz="3600" dirty="0" smtClean="0"/>
          </a:p>
          <a:p>
            <a:pPr marL="742950" indent="-742950">
              <a:buFont typeface="+mj-lt"/>
              <a:buAutoNum type="arabicPeriod"/>
              <a:defRPr/>
            </a:pPr>
            <a:r>
              <a:rPr lang="ja-JP" altLang="en-US" sz="3600" dirty="0" smtClean="0"/>
              <a:t>輸血療法委員会への参画</a:t>
            </a:r>
            <a:endParaRPr lang="ja-JP" altLang="en-US" sz="1400" dirty="0"/>
          </a:p>
        </p:txBody>
      </p:sp>
      <p:pic>
        <p:nvPicPr>
          <p:cNvPr id="28677" name="Picture 2" descr="C:\Users\KANSEN_KANRI\AppData\Local\Microsoft\Windows\Temporary Internet Files\Content.IE5\2LSEFBNQ\MC90028709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2320" y="3573016"/>
            <a:ext cx="1122549" cy="218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47513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本日の内容</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lstStyle/>
          <a:p>
            <a:r>
              <a:rPr kumimoji="1" lang="ja-JP" altLang="en-US" dirty="0" smtClean="0"/>
              <a:t>学会認定・臨床輸血看護師の院内活動</a:t>
            </a:r>
            <a:endParaRPr kumimoji="1" lang="en-US" altLang="ja-JP" dirty="0" smtClean="0"/>
          </a:p>
          <a:p>
            <a:pPr lvl="1"/>
            <a:r>
              <a:rPr kumimoji="1" lang="ja-JP" altLang="en-US" dirty="0" smtClean="0"/>
              <a:t>業務改善</a:t>
            </a:r>
            <a:endParaRPr kumimoji="1" lang="en-US" altLang="ja-JP" dirty="0" smtClean="0"/>
          </a:p>
          <a:p>
            <a:pPr lvl="1"/>
            <a:r>
              <a:rPr lang="ja-JP" altLang="en-US" dirty="0"/>
              <a:t>院内における輸血</a:t>
            </a:r>
            <a:r>
              <a:rPr lang="ja-JP" altLang="en-US" dirty="0" smtClean="0"/>
              <a:t>教育</a:t>
            </a:r>
            <a:endParaRPr lang="en-US" altLang="ja-JP" dirty="0" smtClean="0"/>
          </a:p>
          <a:p>
            <a:r>
              <a:rPr lang="ja-JP" altLang="en-US" dirty="0"/>
              <a:t>学会認定・臨床輸血看護師の</a:t>
            </a:r>
            <a:r>
              <a:rPr lang="ja-JP" altLang="en-US" dirty="0" smtClean="0"/>
              <a:t>院外活動</a:t>
            </a:r>
            <a:endParaRPr lang="en-US" altLang="ja-JP" dirty="0"/>
          </a:p>
          <a:p>
            <a:pPr lvl="1"/>
            <a:r>
              <a:rPr lang="ja-JP" altLang="en-US" dirty="0" smtClean="0">
                <a:solidFill>
                  <a:srgbClr val="FF0000"/>
                </a:solidFill>
              </a:rPr>
              <a:t>青森県合同輸血委員会　看護師部会</a:t>
            </a:r>
            <a:endParaRPr lang="en-US" altLang="ja-JP" dirty="0" smtClean="0">
              <a:solidFill>
                <a:srgbClr val="FF0000"/>
              </a:solidFill>
            </a:endParaRPr>
          </a:p>
        </p:txBody>
      </p:sp>
    </p:spTree>
    <p:extLst>
      <p:ext uri="{BB962C8B-B14F-4D97-AF65-F5344CB8AC3E}">
        <p14:creationId xmlns:p14="http://schemas.microsoft.com/office/powerpoint/2010/main" val="1213382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260FB1"/>
                </a:solidFill>
              </a:rPr>
              <a:t>学会認定看護師部会の発足</a:t>
            </a:r>
            <a:endParaRPr kumimoji="1" lang="ja-JP" altLang="en-US" dirty="0">
              <a:solidFill>
                <a:srgbClr val="260FB1"/>
              </a:solidFill>
            </a:endParaRPr>
          </a:p>
        </p:txBody>
      </p:sp>
      <p:sp>
        <p:nvSpPr>
          <p:cNvPr id="3" name="コンテンツ プレースホルダー 2"/>
          <p:cNvSpPr>
            <a:spLocks noGrp="1"/>
          </p:cNvSpPr>
          <p:nvPr>
            <p:ph idx="1"/>
          </p:nvPr>
        </p:nvSpPr>
        <p:spPr>
          <a:xfrm>
            <a:off x="251520" y="1600200"/>
            <a:ext cx="8640960" cy="5069160"/>
          </a:xfrm>
        </p:spPr>
        <p:txBody>
          <a:bodyPr>
            <a:normAutofit fontScale="85000" lnSpcReduction="10000"/>
          </a:bodyPr>
          <a:lstStyle/>
          <a:p>
            <a:r>
              <a:rPr lang="ja-JP" altLang="ja-JP" dirty="0"/>
              <a:t>医師不足が著しい青森県においては看護師が施設の輸血療法の安全性を向上させる中心となる必要がある。</a:t>
            </a:r>
            <a:endParaRPr lang="en-US" altLang="ja-JP" dirty="0"/>
          </a:p>
          <a:p>
            <a:r>
              <a:rPr lang="ja-JP" altLang="ja-JP" dirty="0"/>
              <a:t>平成</a:t>
            </a:r>
            <a:r>
              <a:rPr lang="en-US" altLang="ja-JP" dirty="0"/>
              <a:t>27</a:t>
            </a:r>
            <a:r>
              <a:rPr lang="ja-JP" altLang="ja-JP" dirty="0"/>
              <a:t>年</a:t>
            </a:r>
            <a:r>
              <a:rPr lang="en-US" altLang="ja-JP" dirty="0"/>
              <a:t>10</a:t>
            </a:r>
            <a:r>
              <a:rPr lang="ja-JP" altLang="ja-JP" dirty="0"/>
              <a:t>月末現在までに青森県には学会認定・臨床輸血看護師、学会認定・自己血輸血看護師、学会認定・アフェレーシスナース（以下、認定輸血看護師）延べ</a:t>
            </a:r>
            <a:r>
              <a:rPr lang="en-US" altLang="ja-JP" dirty="0"/>
              <a:t>79</a:t>
            </a:r>
            <a:r>
              <a:rPr lang="ja-JP" altLang="ja-JP" dirty="0"/>
              <a:t>名が</a:t>
            </a:r>
            <a:r>
              <a:rPr lang="en-US" altLang="ja-JP" dirty="0"/>
              <a:t>19</a:t>
            </a:r>
            <a:r>
              <a:rPr lang="ja-JP" altLang="ja-JP" dirty="0"/>
              <a:t>施設に</a:t>
            </a:r>
            <a:r>
              <a:rPr lang="ja-JP" altLang="ja-JP" dirty="0" smtClean="0"/>
              <a:t>誕生、</a:t>
            </a:r>
            <a:r>
              <a:rPr lang="ja-JP" altLang="ja-JP" dirty="0"/>
              <a:t>都道府県別人数は全国第</a:t>
            </a:r>
            <a:r>
              <a:rPr lang="en-US" altLang="ja-JP" dirty="0"/>
              <a:t>3</a:t>
            </a:r>
            <a:r>
              <a:rPr lang="ja-JP" altLang="ja-JP" dirty="0" smtClean="0"/>
              <a:t>位。</a:t>
            </a:r>
            <a:endParaRPr lang="en-US" altLang="ja-JP" dirty="0" smtClean="0"/>
          </a:p>
          <a:p>
            <a:r>
              <a:rPr lang="ja-JP" altLang="ja-JP" dirty="0" smtClean="0"/>
              <a:t>認定</a:t>
            </a:r>
            <a:r>
              <a:rPr lang="ja-JP" altLang="ja-JP" dirty="0"/>
              <a:t>輸血看護師が</a:t>
            </a:r>
            <a:r>
              <a:rPr lang="en-US" altLang="ja-JP" dirty="0"/>
              <a:t>5</a:t>
            </a:r>
            <a:r>
              <a:rPr lang="ja-JP" altLang="ja-JP" dirty="0"/>
              <a:t>名以上在籍する病院は</a:t>
            </a:r>
            <a:r>
              <a:rPr lang="en-US" altLang="ja-JP" dirty="0"/>
              <a:t>5</a:t>
            </a:r>
            <a:r>
              <a:rPr lang="ja-JP" altLang="ja-JP" dirty="0"/>
              <a:t>施設、</a:t>
            </a:r>
            <a:r>
              <a:rPr lang="en-US" altLang="ja-JP" dirty="0"/>
              <a:t>1</a:t>
            </a:r>
            <a:r>
              <a:rPr lang="ja-JP" altLang="en-US" dirty="0"/>
              <a:t>名</a:t>
            </a:r>
            <a:r>
              <a:rPr lang="ja-JP" altLang="ja-JP" dirty="0"/>
              <a:t>しか在籍しない病院は</a:t>
            </a:r>
            <a:r>
              <a:rPr lang="en-US" altLang="ja-JP" dirty="0"/>
              <a:t>6</a:t>
            </a:r>
            <a:r>
              <a:rPr lang="ja-JP" altLang="ja-JP" dirty="0"/>
              <a:t>施設で、相互協力する体制の構築が求められる。</a:t>
            </a:r>
            <a:endParaRPr lang="en-US" altLang="ja-JP" dirty="0"/>
          </a:p>
          <a:p>
            <a:r>
              <a:rPr lang="ja-JP" altLang="ja-JP" dirty="0"/>
              <a:t>平成</a:t>
            </a:r>
            <a:r>
              <a:rPr lang="en-US" altLang="ja-JP" dirty="0"/>
              <a:t>26</a:t>
            </a:r>
            <a:r>
              <a:rPr lang="ja-JP" altLang="ja-JP" dirty="0"/>
              <a:t>年</a:t>
            </a:r>
            <a:r>
              <a:rPr lang="en-US" altLang="ja-JP" dirty="0"/>
              <a:t>11</a:t>
            </a:r>
            <a:r>
              <a:rPr lang="ja-JP" altLang="ja-JP" dirty="0"/>
              <a:t>月に青森県合同輸血療法委員会認定看護師部会を組織し活動を開始</a:t>
            </a:r>
            <a:r>
              <a:rPr lang="ja-JP" altLang="ja-JP" dirty="0" smtClean="0"/>
              <a:t>した</a:t>
            </a:r>
            <a:r>
              <a:rPr lang="ja-JP" altLang="en-US" dirty="0"/>
              <a:t>。</a:t>
            </a:r>
          </a:p>
          <a:p>
            <a:endParaRPr lang="en-US" altLang="ja-JP" dirty="0"/>
          </a:p>
        </p:txBody>
      </p:sp>
    </p:spTree>
    <p:extLst>
      <p:ext uri="{BB962C8B-B14F-4D97-AF65-F5344CB8AC3E}">
        <p14:creationId xmlns:p14="http://schemas.microsoft.com/office/powerpoint/2010/main" val="1936587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260FB1"/>
                </a:solidFill>
              </a:rPr>
              <a:t>学会認定・臨床輸血看護師の推移</a:t>
            </a:r>
            <a:endParaRPr kumimoji="1" lang="ja-JP" altLang="en-US" dirty="0">
              <a:solidFill>
                <a:srgbClr val="260FB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47712372"/>
              </p:ext>
            </p:extLst>
          </p:nvPr>
        </p:nvGraphicFramePr>
        <p:xfrm>
          <a:off x="467544" y="1268760"/>
          <a:ext cx="8118808" cy="1077582"/>
        </p:xfrm>
        <a:graphic>
          <a:graphicData uri="http://schemas.openxmlformats.org/drawingml/2006/table">
            <a:tbl>
              <a:tblPr/>
              <a:tblGrid>
                <a:gridCol w="1014851"/>
                <a:gridCol w="1014851"/>
                <a:gridCol w="1014851"/>
                <a:gridCol w="1014851"/>
                <a:gridCol w="1014851"/>
                <a:gridCol w="1014851"/>
                <a:gridCol w="1014851"/>
                <a:gridCol w="1014851"/>
              </a:tblGrid>
              <a:tr h="325633">
                <a:tc rowSpan="2">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1800" u="none" strike="noStrike" dirty="0">
                          <a:effectLst/>
                          <a:latin typeface="HGP明朝B" panose="02020800000000000000" pitchFamily="18" charset="-128"/>
                          <a:ea typeface="HGP明朝B" panose="02020800000000000000" pitchFamily="18" charset="-128"/>
                        </a:rPr>
                        <a:t>2010</a:t>
                      </a:r>
                      <a:r>
                        <a:rPr lang="ja-JP" altLang="en-US" sz="1800" u="none" strike="noStrike" dirty="0">
                          <a:effectLst/>
                          <a:latin typeface="HGP明朝B" panose="02020800000000000000" pitchFamily="18" charset="-128"/>
                          <a:ea typeface="HGP明朝B" panose="02020800000000000000" pitchFamily="18" charset="-128"/>
                        </a:rPr>
                        <a:t>年</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1800" u="none" strike="noStrike">
                          <a:effectLst/>
                          <a:latin typeface="HGP明朝B" panose="02020800000000000000" pitchFamily="18" charset="-128"/>
                          <a:ea typeface="HGP明朝B" panose="02020800000000000000" pitchFamily="18" charset="-128"/>
                        </a:rPr>
                        <a:t>2011</a:t>
                      </a:r>
                      <a:r>
                        <a:rPr lang="ja-JP" altLang="en-US" sz="1800" u="none" strike="noStrike">
                          <a:effectLst/>
                          <a:latin typeface="HGP明朝B" panose="02020800000000000000" pitchFamily="18" charset="-128"/>
                          <a:ea typeface="HGP明朝B" panose="02020800000000000000" pitchFamily="18" charset="-128"/>
                        </a:rPr>
                        <a:t>年</a:t>
                      </a:r>
                      <a:endParaRPr lang="ja-JP" altLang="en-US" sz="1800" b="0" i="0" u="none" strike="noStrike">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1800" u="none" strike="noStrike" dirty="0">
                          <a:effectLst/>
                          <a:latin typeface="HGP明朝B" panose="02020800000000000000" pitchFamily="18" charset="-128"/>
                          <a:ea typeface="HGP明朝B" panose="02020800000000000000" pitchFamily="18" charset="-128"/>
                        </a:rPr>
                        <a:t>2012</a:t>
                      </a:r>
                      <a:r>
                        <a:rPr lang="ja-JP" altLang="en-US" sz="1800" u="none" strike="noStrike" dirty="0">
                          <a:effectLst/>
                          <a:latin typeface="HGP明朝B" panose="02020800000000000000" pitchFamily="18" charset="-128"/>
                          <a:ea typeface="HGP明朝B" panose="02020800000000000000" pitchFamily="18" charset="-128"/>
                        </a:rPr>
                        <a:t>年</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1800" u="none" strike="noStrike">
                          <a:effectLst/>
                          <a:latin typeface="HGP明朝B" panose="02020800000000000000" pitchFamily="18" charset="-128"/>
                          <a:ea typeface="HGP明朝B" panose="02020800000000000000" pitchFamily="18" charset="-128"/>
                        </a:rPr>
                        <a:t>2013</a:t>
                      </a:r>
                      <a:r>
                        <a:rPr lang="ja-JP" altLang="en-US" sz="1800" u="none" strike="noStrike">
                          <a:effectLst/>
                          <a:latin typeface="HGP明朝B" panose="02020800000000000000" pitchFamily="18" charset="-128"/>
                          <a:ea typeface="HGP明朝B" panose="02020800000000000000" pitchFamily="18" charset="-128"/>
                        </a:rPr>
                        <a:t>年</a:t>
                      </a:r>
                      <a:endParaRPr lang="ja-JP" altLang="en-US" sz="1800" b="0" i="0" u="none" strike="noStrike">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1800" u="none" strike="noStrike" dirty="0">
                          <a:effectLst/>
                          <a:latin typeface="HGP明朝B" panose="02020800000000000000" pitchFamily="18" charset="-128"/>
                          <a:ea typeface="HGP明朝B" panose="02020800000000000000" pitchFamily="18" charset="-128"/>
                        </a:rPr>
                        <a:t>2014</a:t>
                      </a:r>
                      <a:r>
                        <a:rPr lang="ja-JP" altLang="en-US" sz="1800" u="none" strike="noStrike" dirty="0">
                          <a:effectLst/>
                          <a:latin typeface="HGP明朝B" panose="02020800000000000000" pitchFamily="18" charset="-128"/>
                          <a:ea typeface="HGP明朝B" panose="02020800000000000000" pitchFamily="18" charset="-128"/>
                        </a:rPr>
                        <a:t>年</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p>
                      <a:pPr algn="ctr" fontAlgn="ctr"/>
                      <a:r>
                        <a:rPr lang="en-US" altLang="ja-JP" sz="1800" b="0" i="0" u="none" strike="noStrike" dirty="0" smtClean="0">
                          <a:solidFill>
                            <a:srgbClr val="000000"/>
                          </a:solidFill>
                          <a:effectLst/>
                          <a:latin typeface="HGP明朝B" panose="02020800000000000000" pitchFamily="18" charset="-128"/>
                          <a:ea typeface="HGP明朝B" panose="02020800000000000000" pitchFamily="18" charset="-128"/>
                        </a:rPr>
                        <a:t>2015</a:t>
                      </a:r>
                      <a:r>
                        <a:rPr lang="ja-JP" altLang="en-US" sz="1800" b="0" i="0" u="none" strike="noStrike" dirty="0" smtClean="0">
                          <a:solidFill>
                            <a:srgbClr val="000000"/>
                          </a:solidFill>
                          <a:effectLst/>
                          <a:latin typeface="HGP明朝B" panose="02020800000000000000" pitchFamily="18" charset="-128"/>
                          <a:ea typeface="HGP明朝B" panose="02020800000000000000" pitchFamily="18" charset="-128"/>
                        </a:rPr>
                        <a:t>年</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B6EF">
                        <a:tint val="20000"/>
                      </a:srgbClr>
                    </a:solidFill>
                  </a:tcPr>
                </a:tc>
                <a:tc rowSpan="2">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a:effectLst/>
                          <a:latin typeface="HGP明朝B" panose="02020800000000000000" pitchFamily="18" charset="-128"/>
                          <a:ea typeface="HGP明朝B" panose="02020800000000000000" pitchFamily="18" charset="-128"/>
                        </a:rPr>
                        <a:t>累計</a:t>
                      </a:r>
                      <a:endParaRPr lang="ja-JP" altLang="en-US" sz="1800" b="0" i="0" u="none" strike="noStrike">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r>
              <a:tr h="282851">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dirty="0">
                          <a:effectLst/>
                          <a:latin typeface="HGP明朝B" panose="02020800000000000000" pitchFamily="18" charset="-128"/>
                          <a:ea typeface="HGP明朝B" panose="02020800000000000000" pitchFamily="18" charset="-128"/>
                        </a:rPr>
                        <a:t>（第</a:t>
                      </a:r>
                      <a:r>
                        <a:rPr lang="en-US" altLang="ja-JP" sz="1800" u="none" strike="noStrike" dirty="0">
                          <a:effectLst/>
                          <a:latin typeface="HGP明朝B" panose="02020800000000000000" pitchFamily="18" charset="-128"/>
                          <a:ea typeface="HGP明朝B" panose="02020800000000000000" pitchFamily="18" charset="-128"/>
                        </a:rPr>
                        <a:t>1</a:t>
                      </a:r>
                      <a:r>
                        <a:rPr lang="ja-JP" altLang="en-US" sz="1800" u="none" strike="noStrike" dirty="0">
                          <a:effectLst/>
                          <a:latin typeface="HGP明朝B" panose="02020800000000000000" pitchFamily="18" charset="-128"/>
                          <a:ea typeface="HGP明朝B" panose="02020800000000000000" pitchFamily="18" charset="-128"/>
                        </a:rPr>
                        <a:t>回）</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dirty="0">
                          <a:effectLst/>
                          <a:latin typeface="HGP明朝B" panose="02020800000000000000" pitchFamily="18" charset="-128"/>
                          <a:ea typeface="HGP明朝B" panose="02020800000000000000" pitchFamily="18" charset="-128"/>
                        </a:rPr>
                        <a:t>（第</a:t>
                      </a:r>
                      <a:r>
                        <a:rPr lang="en-US" altLang="ja-JP" sz="1800" u="none" strike="noStrike" dirty="0">
                          <a:effectLst/>
                          <a:latin typeface="HGP明朝B" panose="02020800000000000000" pitchFamily="18" charset="-128"/>
                          <a:ea typeface="HGP明朝B" panose="02020800000000000000" pitchFamily="18" charset="-128"/>
                        </a:rPr>
                        <a:t>2</a:t>
                      </a:r>
                      <a:r>
                        <a:rPr lang="ja-JP" altLang="en-US" sz="1800" u="none" strike="noStrike" dirty="0">
                          <a:effectLst/>
                          <a:latin typeface="HGP明朝B" panose="02020800000000000000" pitchFamily="18" charset="-128"/>
                          <a:ea typeface="HGP明朝B" panose="02020800000000000000" pitchFamily="18" charset="-128"/>
                        </a:rPr>
                        <a:t>回）</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dirty="0">
                          <a:effectLst/>
                          <a:latin typeface="HGP明朝B" panose="02020800000000000000" pitchFamily="18" charset="-128"/>
                          <a:ea typeface="HGP明朝B" panose="02020800000000000000" pitchFamily="18" charset="-128"/>
                        </a:rPr>
                        <a:t>（第</a:t>
                      </a:r>
                      <a:r>
                        <a:rPr lang="en-US" altLang="ja-JP" sz="1800" u="none" strike="noStrike" dirty="0">
                          <a:effectLst/>
                          <a:latin typeface="HGP明朝B" panose="02020800000000000000" pitchFamily="18" charset="-128"/>
                          <a:ea typeface="HGP明朝B" panose="02020800000000000000" pitchFamily="18" charset="-128"/>
                        </a:rPr>
                        <a:t>3</a:t>
                      </a:r>
                      <a:r>
                        <a:rPr lang="ja-JP" altLang="en-US" sz="1800" u="none" strike="noStrike" dirty="0">
                          <a:effectLst/>
                          <a:latin typeface="HGP明朝B" panose="02020800000000000000" pitchFamily="18" charset="-128"/>
                          <a:ea typeface="HGP明朝B" panose="02020800000000000000" pitchFamily="18" charset="-128"/>
                        </a:rPr>
                        <a:t>回）</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dirty="0">
                          <a:effectLst/>
                          <a:latin typeface="HGP明朝B" panose="02020800000000000000" pitchFamily="18" charset="-128"/>
                          <a:ea typeface="HGP明朝B" panose="02020800000000000000" pitchFamily="18" charset="-128"/>
                        </a:rPr>
                        <a:t>（第</a:t>
                      </a:r>
                      <a:r>
                        <a:rPr lang="en-US" altLang="ja-JP" sz="1800" u="none" strike="noStrike" dirty="0">
                          <a:effectLst/>
                          <a:latin typeface="HGP明朝B" panose="02020800000000000000" pitchFamily="18" charset="-128"/>
                          <a:ea typeface="HGP明朝B" panose="02020800000000000000" pitchFamily="18" charset="-128"/>
                        </a:rPr>
                        <a:t>4</a:t>
                      </a:r>
                      <a:r>
                        <a:rPr lang="ja-JP" altLang="en-US" sz="1800" u="none" strike="noStrike" dirty="0">
                          <a:effectLst/>
                          <a:latin typeface="HGP明朝B" panose="02020800000000000000" pitchFamily="18" charset="-128"/>
                          <a:ea typeface="HGP明朝B" panose="02020800000000000000" pitchFamily="18" charset="-128"/>
                        </a:rPr>
                        <a:t>回）</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1800" u="none" strike="noStrike" dirty="0">
                          <a:effectLst/>
                          <a:latin typeface="HGP明朝B" panose="02020800000000000000" pitchFamily="18" charset="-128"/>
                          <a:ea typeface="HGP明朝B" panose="02020800000000000000" pitchFamily="18" charset="-128"/>
                        </a:rPr>
                        <a:t>（第</a:t>
                      </a:r>
                      <a:r>
                        <a:rPr lang="en-US" altLang="ja-JP" sz="1800" u="none" strike="noStrike" dirty="0">
                          <a:effectLst/>
                          <a:latin typeface="HGP明朝B" panose="02020800000000000000" pitchFamily="18" charset="-128"/>
                          <a:ea typeface="HGP明朝B" panose="02020800000000000000" pitchFamily="18" charset="-128"/>
                        </a:rPr>
                        <a:t>5</a:t>
                      </a:r>
                      <a:r>
                        <a:rPr lang="ja-JP" altLang="en-US" sz="1800" u="none" strike="noStrike" dirty="0">
                          <a:effectLst/>
                          <a:latin typeface="HGP明朝B" panose="02020800000000000000" pitchFamily="18" charset="-128"/>
                          <a:ea typeface="HGP明朝B" panose="02020800000000000000" pitchFamily="18" charset="-128"/>
                        </a:rPr>
                        <a:t>回）</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p>
                      <a:pPr algn="ctr" fontAlgn="ctr"/>
                      <a:r>
                        <a:rPr lang="en-US" altLang="ja-JP" sz="1800" b="0" i="0" u="none" strike="noStrike" dirty="0" smtClean="0">
                          <a:solidFill>
                            <a:srgbClr val="000000"/>
                          </a:solidFill>
                          <a:effectLst/>
                          <a:latin typeface="HGP明朝B" panose="02020800000000000000" pitchFamily="18" charset="-128"/>
                          <a:ea typeface="HGP明朝B" panose="02020800000000000000" pitchFamily="18" charset="-128"/>
                        </a:rPr>
                        <a:t>(</a:t>
                      </a:r>
                      <a:r>
                        <a:rPr lang="ja-JP" altLang="en-US" sz="1800" b="0" i="0" u="none" strike="noStrike" dirty="0" smtClean="0">
                          <a:solidFill>
                            <a:srgbClr val="000000"/>
                          </a:solidFill>
                          <a:effectLst/>
                          <a:latin typeface="HGP明朝B" panose="02020800000000000000" pitchFamily="18" charset="-128"/>
                          <a:ea typeface="HGP明朝B" panose="02020800000000000000" pitchFamily="18" charset="-128"/>
                        </a:rPr>
                        <a:t>第</a:t>
                      </a:r>
                      <a:r>
                        <a:rPr lang="en-US" altLang="ja-JP" sz="1800" b="0" i="0" u="none" strike="noStrike" dirty="0" smtClean="0">
                          <a:solidFill>
                            <a:srgbClr val="000000"/>
                          </a:solidFill>
                          <a:effectLst/>
                          <a:latin typeface="HGP明朝B" panose="02020800000000000000" pitchFamily="18" charset="-128"/>
                          <a:ea typeface="HGP明朝B" panose="02020800000000000000" pitchFamily="18" charset="-128"/>
                        </a:rPr>
                        <a:t>6</a:t>
                      </a:r>
                      <a:r>
                        <a:rPr lang="ja-JP" altLang="en-US" sz="1800" b="0" i="0" u="none" strike="noStrike" dirty="0" smtClean="0">
                          <a:solidFill>
                            <a:srgbClr val="000000"/>
                          </a:solidFill>
                          <a:effectLst/>
                          <a:latin typeface="HGP明朝B" panose="02020800000000000000" pitchFamily="18" charset="-128"/>
                          <a:ea typeface="HGP明朝B" panose="02020800000000000000" pitchFamily="18" charset="-128"/>
                        </a:rPr>
                        <a:t>回</a:t>
                      </a:r>
                      <a:r>
                        <a:rPr lang="en-US" altLang="ja-JP" sz="1800" b="0" i="0" u="none" strike="noStrike" dirty="0" smtClean="0">
                          <a:solidFill>
                            <a:srgbClr val="000000"/>
                          </a:solidFill>
                          <a:effectLst/>
                          <a:latin typeface="HGP明朝B" panose="02020800000000000000" pitchFamily="18" charset="-128"/>
                          <a:ea typeface="HGP明朝B" panose="02020800000000000000" pitchFamily="18" charset="-128"/>
                        </a:rPr>
                        <a:t>)</a:t>
                      </a:r>
                      <a:endParaRPr lang="ja-JP" altLang="en-US" sz="18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B6EF">
                        <a:tint val="20000"/>
                      </a:srgbClr>
                    </a:solidFill>
                  </a:tcPr>
                </a:tc>
                <a:tc vMerge="1">
                  <a:txBody>
                    <a:bodyPr/>
                    <a:lstStyle/>
                    <a:p>
                      <a:endParaRPr kumimoji="1" lang="ja-JP" altLang="en-US"/>
                    </a:p>
                  </a:txBody>
                  <a:tcPr/>
                </a:tc>
              </a:tr>
              <a:tr h="468104">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ja-JP" altLang="en-US" sz="2400" u="none" strike="noStrike" dirty="0">
                          <a:effectLst/>
                          <a:latin typeface="HGP明朝B" panose="02020800000000000000" pitchFamily="18" charset="-128"/>
                          <a:ea typeface="HGP明朝B" panose="02020800000000000000" pitchFamily="18" charset="-128"/>
                        </a:rPr>
                        <a:t>青森</a:t>
                      </a:r>
                      <a:endParaRPr lang="ja-JP" altLang="en-US"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u="none" strike="noStrike" dirty="0">
                          <a:effectLst/>
                          <a:latin typeface="HGP明朝B" panose="02020800000000000000" pitchFamily="18" charset="-128"/>
                          <a:ea typeface="HGP明朝B" panose="02020800000000000000" pitchFamily="18" charset="-128"/>
                        </a:rPr>
                        <a:t>7</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u="none" strike="noStrike" dirty="0">
                          <a:effectLst/>
                          <a:latin typeface="HGP明朝B" panose="02020800000000000000" pitchFamily="18" charset="-128"/>
                          <a:ea typeface="HGP明朝B" panose="02020800000000000000" pitchFamily="18" charset="-128"/>
                        </a:rPr>
                        <a:t>8</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u="none" strike="noStrike" dirty="0">
                          <a:effectLst/>
                          <a:latin typeface="HGP明朝B" panose="02020800000000000000" pitchFamily="18" charset="-128"/>
                          <a:ea typeface="HGP明朝B" panose="02020800000000000000" pitchFamily="18" charset="-128"/>
                        </a:rPr>
                        <a:t>10</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u="none" strike="noStrike" dirty="0">
                          <a:effectLst/>
                          <a:latin typeface="HGP明朝B" panose="02020800000000000000" pitchFamily="18" charset="-128"/>
                          <a:ea typeface="HGP明朝B" panose="02020800000000000000" pitchFamily="18" charset="-128"/>
                        </a:rPr>
                        <a:t>16</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u="none" strike="noStrike" dirty="0">
                          <a:effectLst/>
                          <a:latin typeface="HGP明朝B" panose="02020800000000000000" pitchFamily="18" charset="-128"/>
                          <a:ea typeface="HGP明朝B" panose="02020800000000000000" pitchFamily="18" charset="-128"/>
                        </a:rPr>
                        <a:t>20</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p>
                      <a:pPr algn="ctr" fontAlgn="ctr"/>
                      <a:r>
                        <a:rPr lang="ja-JP" altLang="en-US" sz="2400" b="0" i="0" u="none" strike="noStrike" dirty="0" smtClean="0">
                          <a:solidFill>
                            <a:srgbClr val="000000"/>
                          </a:solidFill>
                          <a:effectLst/>
                          <a:latin typeface="HGP明朝B" panose="02020800000000000000" pitchFamily="18" charset="-128"/>
                          <a:ea typeface="HGP明朝B" panose="02020800000000000000" pitchFamily="18" charset="-128"/>
                        </a:rPr>
                        <a:t>１１</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B6EF">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fontAlgn="ctr"/>
                      <a:r>
                        <a:rPr lang="en-US" altLang="ja-JP" sz="2400" b="0" i="0" u="none" strike="noStrike" dirty="0" smtClean="0">
                          <a:solidFill>
                            <a:schemeClr val="dk1"/>
                          </a:solidFill>
                          <a:effectLst/>
                          <a:latin typeface="HGP明朝B" panose="02020800000000000000" pitchFamily="18" charset="-128"/>
                          <a:ea typeface="HGP明朝B" panose="02020800000000000000" pitchFamily="18" charset="-128"/>
                        </a:rPr>
                        <a:t>72</a:t>
                      </a:r>
                      <a:endParaRPr lang="en-US" altLang="ja-JP" sz="2400" b="0" i="0" u="none" strike="noStrike" dirty="0">
                        <a:solidFill>
                          <a:srgbClr val="000000"/>
                        </a:solidFill>
                        <a:effectLst/>
                        <a:latin typeface="HGP明朝B" panose="02020800000000000000" pitchFamily="18" charset="-128"/>
                        <a:ea typeface="HGP明朝B" panose="02020800000000000000" pitchFamily="18" charset="-128"/>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B6EF">
                        <a:tint val="20000"/>
                      </a:srgbClr>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91203889"/>
              </p:ext>
            </p:extLst>
          </p:nvPr>
        </p:nvGraphicFramePr>
        <p:xfrm>
          <a:off x="1043608" y="2636912"/>
          <a:ext cx="6192688" cy="3888431"/>
        </p:xfrm>
        <a:graphic>
          <a:graphicData uri="http://schemas.openxmlformats.org/drawingml/2006/table">
            <a:tbl>
              <a:tblPr firstRow="1" firstCol="1" bandRow="1"/>
              <a:tblGrid>
                <a:gridCol w="2088232"/>
                <a:gridCol w="864096"/>
                <a:gridCol w="1008112"/>
                <a:gridCol w="1368152"/>
                <a:gridCol w="864096"/>
              </a:tblGrid>
              <a:tr h="185163">
                <a:tc>
                  <a:txBody>
                    <a:bodyPr/>
                    <a:lstStyle/>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a:ea typeface="ＭＳ 明朝"/>
                          <a:cs typeface="Times New Roman"/>
                        </a:rPr>
                        <a:t>臨床輸血</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a:ea typeface="ＭＳ 明朝"/>
                          <a:cs typeface="Times New Roman"/>
                        </a:rPr>
                        <a:t>自己血輸血</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a:ea typeface="ＭＳ 明朝"/>
                          <a:cs typeface="Times New Roman"/>
                        </a:rPr>
                        <a:t>アフェレーシス</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Century"/>
                          <a:ea typeface="ＭＳ 明朝"/>
                          <a:cs typeface="Times New Roman"/>
                        </a:rPr>
                        <a:t>合計</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105">
                <a:tc>
                  <a:txBody>
                    <a:bodyPr/>
                    <a:lstStyle/>
                    <a:p>
                      <a:pPr algn="l">
                        <a:spcAft>
                          <a:spcPts val="0"/>
                        </a:spcAft>
                      </a:pPr>
                      <a:r>
                        <a:rPr lang="ja-JP" sz="1200" kern="100" dirty="0">
                          <a:effectLst/>
                          <a:latin typeface="Century"/>
                          <a:ea typeface="ＭＳ 明朝"/>
                          <a:cs typeface="Times New Roman"/>
                        </a:rPr>
                        <a:t>青森県立中央病院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弘前大学医学部附属病院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黒石市国保黒石病院　</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弘前記念病院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つがる総合病院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八戸市立市民病院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青森市民病院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十和田市立中央病院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青森労災病院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健生病院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青森市立浪岡病院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外ヶ浜中央病院</a:t>
                      </a:r>
                      <a:endParaRPr lang="ja-JP" sz="1800" kern="100" dirty="0">
                        <a:effectLst/>
                        <a:latin typeface="Century"/>
                        <a:ea typeface="ＭＳ 明朝"/>
                        <a:cs typeface="Times New Roman"/>
                      </a:endParaRPr>
                    </a:p>
                    <a:p>
                      <a:pPr algn="l">
                        <a:spcAft>
                          <a:spcPts val="0"/>
                        </a:spcAft>
                      </a:pPr>
                      <a:r>
                        <a:rPr lang="ja-JP" sz="1200" kern="100" dirty="0" err="1">
                          <a:effectLst/>
                          <a:latin typeface="Century"/>
                          <a:ea typeface="ＭＳ 明朝"/>
                          <a:cs typeface="Times New Roman"/>
                        </a:rPr>
                        <a:t>むつ</a:t>
                      </a:r>
                      <a:r>
                        <a:rPr lang="ja-JP" sz="1200" kern="100" dirty="0">
                          <a:effectLst/>
                          <a:latin typeface="Century"/>
                          <a:ea typeface="ＭＳ 明朝"/>
                          <a:cs typeface="Times New Roman"/>
                        </a:rPr>
                        <a:t>総合病院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弘前市立病院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八戸平和病院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八戸赤十字病院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黒石厚生病院</a:t>
                      </a:r>
                      <a:endParaRPr lang="ja-JP" sz="1800" kern="100" dirty="0">
                        <a:effectLst/>
                        <a:latin typeface="Century"/>
                        <a:ea typeface="ＭＳ 明朝"/>
                        <a:cs typeface="Times New Roman"/>
                      </a:endParaRPr>
                    </a:p>
                    <a:p>
                      <a:pPr algn="l">
                        <a:spcAft>
                          <a:spcPts val="0"/>
                        </a:spcAft>
                      </a:pPr>
                      <a:r>
                        <a:rPr lang="ja-JP" sz="1200" kern="100" dirty="0">
                          <a:effectLst/>
                          <a:latin typeface="Century"/>
                          <a:ea typeface="ＭＳ 明朝"/>
                          <a:cs typeface="Times New Roman"/>
                        </a:rPr>
                        <a:t>かなぎ病院</a:t>
                      </a:r>
                      <a:endParaRPr lang="ja-JP" sz="1800" kern="100" dirty="0">
                        <a:effectLst/>
                        <a:latin typeface="Century"/>
                        <a:ea typeface="ＭＳ 明朝"/>
                        <a:cs typeface="Times New Roman"/>
                      </a:endParaRPr>
                    </a:p>
                    <a:p>
                      <a:pPr algn="l">
                        <a:spcAft>
                          <a:spcPts val="0"/>
                        </a:spcAft>
                      </a:pPr>
                      <a:r>
                        <a:rPr lang="ja-JP" altLang="en-US" sz="1200" kern="100" dirty="0" smtClean="0">
                          <a:effectLst/>
                          <a:latin typeface="Century"/>
                          <a:ea typeface="ＭＳ 明朝"/>
                          <a:cs typeface="Times New Roman"/>
                        </a:rPr>
                        <a:t>青森県</a:t>
                      </a:r>
                      <a:r>
                        <a:rPr lang="ja-JP" sz="1200" kern="100" dirty="0" smtClean="0">
                          <a:effectLst/>
                          <a:latin typeface="Century"/>
                          <a:ea typeface="ＭＳ 明朝"/>
                          <a:cs typeface="Times New Roman"/>
                        </a:rPr>
                        <a:t>赤十字</a:t>
                      </a:r>
                      <a:r>
                        <a:rPr lang="ja-JP" sz="1200" kern="100" dirty="0">
                          <a:effectLst/>
                          <a:latin typeface="Century"/>
                          <a:ea typeface="ＭＳ 明朝"/>
                          <a:cs typeface="Times New Roman"/>
                        </a:rPr>
                        <a:t>血液センター</a:t>
                      </a:r>
                      <a:endParaRPr lang="ja-JP" sz="18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a:ea typeface="ＭＳ 明朝"/>
                          <a:cs typeface="Times New Roman"/>
                        </a:rPr>
                        <a:t>11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9</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7</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3</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3</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2</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 </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p>
                      <a:pPr algn="ctr">
                        <a:spcAft>
                          <a:spcPts val="0"/>
                        </a:spcAft>
                      </a:pPr>
                      <a:r>
                        <a:rPr lang="en-US" sz="1200" kern="100">
                          <a:effectLst/>
                          <a:latin typeface="Century"/>
                          <a:ea typeface="ＭＳ 明朝"/>
                          <a:cs typeface="Times New Roman"/>
                        </a:rPr>
                        <a:t> </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3</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4</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5</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 </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a:ea typeface="ＭＳ 明朝"/>
                          <a:cs typeface="Times New Roman"/>
                        </a:rPr>
                        <a:t>14</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15</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7</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7</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3</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3</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2</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p>
                      <a:pPr algn="ctr">
                        <a:spcAft>
                          <a:spcPts val="0"/>
                        </a:spcAft>
                      </a:pPr>
                      <a:r>
                        <a:rPr lang="en-US" sz="1200" kern="100" dirty="0">
                          <a:effectLst/>
                          <a:latin typeface="Century"/>
                          <a:ea typeface="ＭＳ 明朝"/>
                          <a:cs typeface="Times New Roman"/>
                        </a:rPr>
                        <a:t>1</a:t>
                      </a:r>
                      <a:endParaRPr lang="ja-JP" sz="18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3">
                <a:tc>
                  <a:txBody>
                    <a:bodyPr/>
                    <a:lstStyle/>
                    <a:p>
                      <a:pPr algn="ctr">
                        <a:spcAft>
                          <a:spcPts val="0"/>
                        </a:spcAft>
                      </a:pPr>
                      <a:r>
                        <a:rPr lang="en-US" sz="1200" kern="100">
                          <a:effectLst/>
                          <a:latin typeface="Century"/>
                          <a:ea typeface="ＭＳ 明朝"/>
                          <a:cs typeface="Times New Roman"/>
                        </a:rPr>
                        <a:t> </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a:ea typeface="ＭＳ 明朝"/>
                          <a:cs typeface="Times New Roman"/>
                        </a:rPr>
                        <a:t>61</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a:ea typeface="ＭＳ 明朝"/>
                          <a:cs typeface="Times New Roman"/>
                        </a:rPr>
                        <a:t>17</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a:ea typeface="ＭＳ 明朝"/>
                          <a:cs typeface="Times New Roman"/>
                        </a:rPr>
                        <a:t>1</a:t>
                      </a:r>
                      <a:endParaRPr lang="ja-JP" sz="18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a:ea typeface="ＭＳ 明朝"/>
                          <a:cs typeface="Times New Roman"/>
                        </a:rPr>
                        <a:t>79</a:t>
                      </a:r>
                      <a:endParaRPr lang="ja-JP" sz="18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直線コネクタ 7"/>
          <p:cNvCxnSpPr/>
          <p:nvPr/>
        </p:nvCxnSpPr>
        <p:spPr>
          <a:xfrm>
            <a:off x="1043608" y="3717032"/>
            <a:ext cx="619268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7380312" y="5507940"/>
            <a:ext cx="1297150" cy="369332"/>
          </a:xfrm>
          <a:prstGeom prst="rect">
            <a:avLst/>
          </a:prstGeom>
          <a:noFill/>
        </p:spPr>
        <p:txBody>
          <a:bodyPr wrap="none" rtlCol="0">
            <a:spAutoFit/>
          </a:bodyPr>
          <a:lstStyle/>
          <a:p>
            <a:r>
              <a:rPr kumimoji="1" lang="en-US" altLang="ja-JP" dirty="0" smtClean="0"/>
              <a:t>2014</a:t>
            </a:r>
            <a:r>
              <a:rPr kumimoji="1" lang="ja-JP" altLang="en-US" dirty="0" smtClean="0"/>
              <a:t>年ま</a:t>
            </a:r>
            <a:r>
              <a:rPr lang="ja-JP" altLang="en-US" dirty="0"/>
              <a:t>で</a:t>
            </a:r>
            <a:endParaRPr kumimoji="1" lang="ja-JP" altLang="en-US" dirty="0"/>
          </a:p>
        </p:txBody>
      </p:sp>
    </p:spTree>
    <p:extLst>
      <p:ext uri="{BB962C8B-B14F-4D97-AF65-F5344CB8AC3E}">
        <p14:creationId xmlns:p14="http://schemas.microsoft.com/office/powerpoint/2010/main" val="4142772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活動内容</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合同輸血療法会議開催日に会議を開催。</a:t>
            </a:r>
            <a:r>
              <a:rPr lang="en-US" altLang="ja-JP" dirty="0" smtClean="0"/>
              <a:t/>
            </a:r>
            <a:br>
              <a:rPr lang="en-US" altLang="ja-JP" dirty="0" smtClean="0"/>
            </a:br>
            <a:r>
              <a:rPr lang="ja-JP" altLang="ja-JP" dirty="0" smtClean="0"/>
              <a:t>各施設</a:t>
            </a:r>
            <a:r>
              <a:rPr lang="ja-JP" altLang="ja-JP" dirty="0"/>
              <a:t>の輸血業務の問題点を討論し、今後の活動への意見を</a:t>
            </a:r>
            <a:r>
              <a:rPr lang="ja-JP" altLang="ja-JP" dirty="0" smtClean="0"/>
              <a:t>収集。</a:t>
            </a:r>
            <a:endParaRPr lang="en-US" altLang="ja-JP" dirty="0" smtClean="0"/>
          </a:p>
          <a:p>
            <a:r>
              <a:rPr lang="ja-JP" altLang="ja-JP" dirty="0" smtClean="0"/>
              <a:t>平成</a:t>
            </a:r>
            <a:r>
              <a:rPr lang="en-US" altLang="ja-JP" dirty="0"/>
              <a:t>27</a:t>
            </a:r>
            <a:r>
              <a:rPr lang="ja-JP" altLang="ja-JP" dirty="0"/>
              <a:t>年</a:t>
            </a:r>
            <a:r>
              <a:rPr lang="en-US" altLang="ja-JP" dirty="0"/>
              <a:t>10</a:t>
            </a:r>
            <a:r>
              <a:rPr lang="ja-JP" altLang="ja-JP" dirty="0"/>
              <a:t>月</a:t>
            </a:r>
            <a:r>
              <a:rPr lang="en-US" altLang="ja-JP" dirty="0"/>
              <a:t>31</a:t>
            </a:r>
            <a:r>
              <a:rPr lang="ja-JP" altLang="ja-JP" dirty="0"/>
              <a:t>日に認定輸血看護師対象のブラッシュアップ研修会と認定試験受験者を対象とした受験対策勉強会を企画・</a:t>
            </a:r>
            <a:r>
              <a:rPr lang="ja-JP" altLang="ja-JP" dirty="0" smtClean="0"/>
              <a:t>開催。</a:t>
            </a:r>
            <a:endParaRPr lang="en-US" altLang="ja-JP" dirty="0" smtClean="0"/>
          </a:p>
          <a:p>
            <a:r>
              <a:rPr lang="ja-JP" altLang="en-US" dirty="0" smtClean="0"/>
              <a:t>フリーディスカッション、メーリングリストの活用。</a:t>
            </a:r>
            <a:r>
              <a:rPr lang="en-US" altLang="ja-JP" dirty="0" smtClean="0"/>
              <a:t/>
            </a:r>
            <a:br>
              <a:rPr lang="en-US" altLang="ja-JP" dirty="0" smtClean="0"/>
            </a:br>
            <a:r>
              <a:rPr lang="ja-JP" altLang="en-US" dirty="0" smtClean="0"/>
              <a:t>各施設での問題点・解決方法の共有。</a:t>
            </a:r>
            <a:endParaRPr lang="en-US" altLang="ja-JP" dirty="0" smtClean="0"/>
          </a:p>
          <a:p>
            <a:r>
              <a:rPr kumimoji="1" lang="ja-JP" altLang="en-US" dirty="0" smtClean="0"/>
              <a:t>平成</a:t>
            </a:r>
            <a:r>
              <a:rPr kumimoji="1" lang="en-US" altLang="ja-JP" dirty="0" smtClean="0"/>
              <a:t>27</a:t>
            </a:r>
            <a:r>
              <a:rPr kumimoji="1" lang="ja-JP" altLang="en-US" dirty="0" smtClean="0"/>
              <a:t>年から診療所対象の研修を開催。（青森県合同輸血療法委員会の活動への協力）</a:t>
            </a:r>
            <a:endParaRPr kumimoji="1" lang="ja-JP" altLang="en-US" dirty="0"/>
          </a:p>
        </p:txBody>
      </p:sp>
    </p:spTree>
    <p:extLst>
      <p:ext uri="{BB962C8B-B14F-4D97-AF65-F5344CB8AC3E}">
        <p14:creationId xmlns:p14="http://schemas.microsoft.com/office/powerpoint/2010/main" val="2033090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組織構成・会議</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lstStyle/>
          <a:p>
            <a:r>
              <a:rPr lang="ja-JP" altLang="ja-JP" dirty="0"/>
              <a:t>青森県内に在籍する認定輸血看護師を部会員とした</a:t>
            </a:r>
            <a:r>
              <a:rPr lang="ja-JP" altLang="ja-JP" dirty="0" smtClean="0"/>
              <a:t>。</a:t>
            </a:r>
            <a:endParaRPr lang="en-US" altLang="ja-JP" dirty="0" smtClean="0"/>
          </a:p>
          <a:p>
            <a:pPr lvl="1"/>
            <a:r>
              <a:rPr lang="ja-JP" altLang="en-US" dirty="0"/>
              <a:t>近県</a:t>
            </a:r>
            <a:r>
              <a:rPr lang="ja-JP" altLang="en-US" dirty="0" smtClean="0"/>
              <a:t>看護師もオブザーバーとして参加可能</a:t>
            </a:r>
            <a:endParaRPr lang="en-US" altLang="ja-JP" dirty="0" smtClean="0"/>
          </a:p>
          <a:p>
            <a:r>
              <a:rPr lang="ja-JP" altLang="ja-JP" dirty="0" smtClean="0"/>
              <a:t>会議</a:t>
            </a:r>
            <a:r>
              <a:rPr lang="ja-JP" altLang="ja-JP" dirty="0"/>
              <a:t>は青森県合同輸血療法委員会に合わせて開催したが、通常の情報交換にはメーリングリスト（</a:t>
            </a:r>
            <a:r>
              <a:rPr lang="en-US" altLang="ja-JP" dirty="0"/>
              <a:t>ML</a:t>
            </a:r>
            <a:r>
              <a:rPr lang="ja-JP" altLang="ja-JP" dirty="0"/>
              <a:t>）や掲示板を</a:t>
            </a:r>
            <a:r>
              <a:rPr lang="ja-JP" altLang="ja-JP" dirty="0" smtClean="0"/>
              <a:t>活用。</a:t>
            </a:r>
            <a:endParaRPr lang="en-US" altLang="ja-JP" dirty="0" smtClean="0"/>
          </a:p>
          <a:p>
            <a:r>
              <a:rPr kumimoji="1" lang="ja-JP" altLang="en-US" dirty="0" smtClean="0"/>
              <a:t>部会長、副部会長</a:t>
            </a:r>
            <a:r>
              <a:rPr kumimoji="1" lang="en-US" altLang="ja-JP" dirty="0" smtClean="0"/>
              <a:t>3</a:t>
            </a:r>
            <a:r>
              <a:rPr kumimoji="1" lang="ja-JP" altLang="en-US" dirty="0" smtClean="0"/>
              <a:t>名、事務局、顧問医師</a:t>
            </a:r>
            <a:r>
              <a:rPr kumimoji="1" lang="en-US" altLang="ja-JP" dirty="0" smtClean="0"/>
              <a:t>1</a:t>
            </a:r>
            <a:r>
              <a:rPr kumimoji="1" lang="ja-JP" altLang="en-US" dirty="0" smtClean="0"/>
              <a:t>名。</a:t>
            </a:r>
            <a:endParaRPr kumimoji="1" lang="ja-JP" altLang="en-US" dirty="0"/>
          </a:p>
        </p:txBody>
      </p:sp>
    </p:spTree>
    <p:extLst>
      <p:ext uri="{BB962C8B-B14F-4D97-AF65-F5344CB8AC3E}">
        <p14:creationId xmlns:p14="http://schemas.microsoft.com/office/powerpoint/2010/main" val="800608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看護師主催勉強会</a:t>
            </a:r>
            <a:endParaRPr kumimoji="1" lang="ja-JP" altLang="en-US" dirty="0">
              <a:solidFill>
                <a:srgbClr val="260FB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966" y="1628800"/>
            <a:ext cx="6775474" cy="220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461" y="4020750"/>
            <a:ext cx="6735971" cy="264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83568" y="1259468"/>
            <a:ext cx="2523448" cy="369332"/>
          </a:xfrm>
          <a:prstGeom prst="rect">
            <a:avLst/>
          </a:prstGeom>
          <a:noFill/>
        </p:spPr>
        <p:txBody>
          <a:bodyPr wrap="none" rtlCol="0">
            <a:spAutoFit/>
          </a:bodyPr>
          <a:lstStyle/>
          <a:p>
            <a:r>
              <a:rPr kumimoji="1" lang="ja-JP" altLang="en-US" dirty="0" smtClean="0"/>
              <a:t>ブラッシュアップセミナー</a:t>
            </a:r>
            <a:endParaRPr kumimoji="1" lang="ja-JP" altLang="en-US" dirty="0"/>
          </a:p>
        </p:txBody>
      </p:sp>
      <p:sp>
        <p:nvSpPr>
          <p:cNvPr id="7" name="テキスト ボックス 6"/>
          <p:cNvSpPr txBox="1"/>
          <p:nvPr/>
        </p:nvSpPr>
        <p:spPr>
          <a:xfrm>
            <a:off x="683568" y="3707740"/>
            <a:ext cx="1800493" cy="369332"/>
          </a:xfrm>
          <a:prstGeom prst="rect">
            <a:avLst/>
          </a:prstGeom>
          <a:noFill/>
        </p:spPr>
        <p:txBody>
          <a:bodyPr wrap="none" rtlCol="0">
            <a:spAutoFit/>
          </a:bodyPr>
          <a:lstStyle/>
          <a:p>
            <a:r>
              <a:rPr lang="ja-JP" altLang="en-US" dirty="0"/>
              <a:t>受験</a:t>
            </a:r>
            <a:r>
              <a:rPr lang="ja-JP" altLang="en-US" dirty="0" smtClean="0"/>
              <a:t>対策勉強会</a:t>
            </a:r>
            <a:endParaRPr kumimoji="1" lang="ja-JP" altLang="en-US" dirty="0"/>
          </a:p>
        </p:txBody>
      </p:sp>
      <p:sp>
        <p:nvSpPr>
          <p:cNvPr id="3" name="円形吹き出し 2"/>
          <p:cNvSpPr/>
          <p:nvPr/>
        </p:nvSpPr>
        <p:spPr>
          <a:xfrm>
            <a:off x="2843808" y="1628800"/>
            <a:ext cx="6048672" cy="3572239"/>
          </a:xfrm>
          <a:prstGeom prst="wedgeEllipseCallout">
            <a:avLst>
              <a:gd name="adj1" fmla="val -34182"/>
              <a:gd name="adj2" fmla="val 4899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今年度</a:t>
            </a:r>
            <a:r>
              <a:rPr lang="ja-JP" altLang="en-US" dirty="0" smtClean="0">
                <a:solidFill>
                  <a:schemeClr val="tx1"/>
                </a:solidFill>
              </a:rPr>
              <a:t>は</a:t>
            </a:r>
            <a:r>
              <a:rPr lang="en-US" altLang="ja-JP" dirty="0" smtClean="0">
                <a:solidFill>
                  <a:schemeClr val="tx1"/>
                </a:solidFill>
              </a:rPr>
              <a:t>9</a:t>
            </a:r>
            <a:r>
              <a:rPr lang="ja-JP" altLang="en-US" dirty="0" smtClean="0">
                <a:solidFill>
                  <a:schemeClr val="tx1"/>
                </a:solidFill>
              </a:rPr>
              <a:t>月</a:t>
            </a:r>
            <a:r>
              <a:rPr lang="en-US" altLang="ja-JP" dirty="0" smtClean="0">
                <a:solidFill>
                  <a:schemeClr val="tx1"/>
                </a:solidFill>
              </a:rPr>
              <a:t>11</a:t>
            </a:r>
            <a:r>
              <a:rPr lang="ja-JP" altLang="en-US" dirty="0" smtClean="0">
                <a:solidFill>
                  <a:schemeClr val="tx1"/>
                </a:solidFill>
              </a:rPr>
              <a:t>日（日）に開催しました。</a:t>
            </a:r>
            <a:endParaRPr lang="en-US" altLang="ja-JP" dirty="0" smtClean="0">
              <a:solidFill>
                <a:schemeClr val="tx1"/>
              </a:solidFill>
            </a:endParaRPr>
          </a:p>
          <a:p>
            <a:pPr algn="ctr"/>
            <a:r>
              <a:rPr kumimoji="1" lang="ja-JP" altLang="en-US" dirty="0" smtClean="0">
                <a:solidFill>
                  <a:schemeClr val="tx1"/>
                </a:solidFill>
              </a:rPr>
              <a:t>ブラッシュアップ</a:t>
            </a:r>
            <a:r>
              <a:rPr lang="ja-JP" altLang="en-US" dirty="0">
                <a:solidFill>
                  <a:schemeClr val="tx1"/>
                </a:solidFill>
              </a:rPr>
              <a:t>研修会に</a:t>
            </a:r>
            <a:r>
              <a:rPr lang="ja-JP" altLang="en-US" dirty="0" smtClean="0">
                <a:solidFill>
                  <a:schemeClr val="tx1"/>
                </a:solidFill>
              </a:rPr>
              <a:t>は</a:t>
            </a:r>
            <a:r>
              <a:rPr lang="en-US" altLang="ja-JP" dirty="0" smtClean="0">
                <a:solidFill>
                  <a:schemeClr val="tx1"/>
                </a:solidFill>
              </a:rPr>
              <a:t>45</a:t>
            </a:r>
            <a:r>
              <a:rPr lang="ja-JP" altLang="en-US" dirty="0" smtClean="0">
                <a:solidFill>
                  <a:schemeClr val="tx1"/>
                </a:solidFill>
              </a:rPr>
              <a:t>名</a:t>
            </a:r>
            <a:endParaRPr lang="en-US" altLang="ja-JP" dirty="0" smtClean="0">
              <a:solidFill>
                <a:schemeClr val="tx1"/>
              </a:solidFill>
            </a:endParaRPr>
          </a:p>
          <a:p>
            <a:pPr algn="ctr"/>
            <a:r>
              <a:rPr kumimoji="1" lang="ja-JP" altLang="en-US" dirty="0">
                <a:solidFill>
                  <a:schemeClr val="tx1"/>
                </a:solidFill>
              </a:rPr>
              <a:t>受験</a:t>
            </a:r>
            <a:r>
              <a:rPr kumimoji="1" lang="ja-JP" altLang="en-US" dirty="0" smtClean="0">
                <a:solidFill>
                  <a:schemeClr val="tx1"/>
                </a:solidFill>
              </a:rPr>
              <a:t>対策勉強会に</a:t>
            </a:r>
            <a:r>
              <a:rPr kumimoji="1" lang="en-US" altLang="ja-JP" dirty="0" smtClean="0">
                <a:solidFill>
                  <a:schemeClr val="tx1"/>
                </a:solidFill>
              </a:rPr>
              <a:t>14</a:t>
            </a:r>
            <a:r>
              <a:rPr kumimoji="1" lang="ja-JP" altLang="en-US" dirty="0" smtClean="0">
                <a:solidFill>
                  <a:schemeClr val="tx1"/>
                </a:solidFill>
              </a:rPr>
              <a:t>名参加！</a:t>
            </a:r>
            <a:endParaRPr kumimoji="1" lang="en-US" altLang="ja-JP" dirty="0" smtClean="0">
              <a:solidFill>
                <a:schemeClr val="tx1"/>
              </a:solidFill>
            </a:endParaRPr>
          </a:p>
          <a:p>
            <a:pPr algn="ctr"/>
            <a:r>
              <a:rPr lang="ja-JP" altLang="en-US" dirty="0" smtClean="0">
                <a:solidFill>
                  <a:schemeClr val="tx1"/>
                </a:solidFill>
              </a:rPr>
              <a:t>（受験予定者は</a:t>
            </a:r>
            <a:r>
              <a:rPr lang="en-US" altLang="ja-JP" dirty="0" smtClean="0">
                <a:solidFill>
                  <a:schemeClr val="tx1"/>
                </a:solidFill>
              </a:rPr>
              <a:t>9</a:t>
            </a:r>
            <a:r>
              <a:rPr lang="ja-JP" altLang="en-US" dirty="0" smtClean="0">
                <a:solidFill>
                  <a:schemeClr val="tx1"/>
                </a:solidFill>
              </a:rPr>
              <a:t>名）</a:t>
            </a:r>
            <a:endParaRPr lang="en-US" altLang="ja-JP" dirty="0" smtClean="0">
              <a:solidFill>
                <a:schemeClr val="tx1"/>
              </a:solidFill>
            </a:endParaRPr>
          </a:p>
          <a:p>
            <a:pPr algn="ctr"/>
            <a:endParaRPr kumimoji="1" lang="ja-JP" altLang="en-US" dirty="0">
              <a:solidFill>
                <a:schemeClr val="tx1"/>
              </a:solidFill>
            </a:endParaRPr>
          </a:p>
        </p:txBody>
      </p:sp>
      <p:sp>
        <p:nvSpPr>
          <p:cNvPr id="5" name="雲形吹き出し 4"/>
          <p:cNvSpPr/>
          <p:nvPr/>
        </p:nvSpPr>
        <p:spPr>
          <a:xfrm>
            <a:off x="267910" y="3749877"/>
            <a:ext cx="4824536" cy="246270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ちなみに明日</a:t>
            </a:r>
            <a:r>
              <a:rPr lang="ja-JP" altLang="en-US" dirty="0">
                <a:solidFill>
                  <a:schemeClr val="tx1"/>
                </a:solidFill>
              </a:rPr>
              <a:t>（</a:t>
            </a:r>
            <a:r>
              <a:rPr kumimoji="1" lang="en-US" altLang="ja-JP" dirty="0" smtClean="0">
                <a:solidFill>
                  <a:schemeClr val="tx1"/>
                </a:solidFill>
              </a:rPr>
              <a:t>11</a:t>
            </a:r>
            <a:r>
              <a:rPr kumimoji="1" lang="ja-JP" altLang="en-US" dirty="0" smtClean="0">
                <a:solidFill>
                  <a:schemeClr val="tx1"/>
                </a:solidFill>
              </a:rPr>
              <a:t>月</a:t>
            </a:r>
            <a:r>
              <a:rPr lang="en-US" altLang="ja-JP" dirty="0">
                <a:solidFill>
                  <a:schemeClr val="tx1"/>
                </a:solidFill>
              </a:rPr>
              <a:t>6</a:t>
            </a:r>
            <a:r>
              <a:rPr kumimoji="1" lang="ja-JP" altLang="en-US" dirty="0" smtClean="0">
                <a:solidFill>
                  <a:schemeClr val="tx1"/>
                </a:solidFill>
              </a:rPr>
              <a:t>日は）</a:t>
            </a:r>
            <a:endParaRPr kumimoji="1" lang="en-US" altLang="ja-JP" dirty="0" smtClean="0">
              <a:solidFill>
                <a:schemeClr val="tx1"/>
              </a:solidFill>
            </a:endParaRPr>
          </a:p>
          <a:p>
            <a:pPr algn="ctr"/>
            <a:r>
              <a:rPr kumimoji="1" lang="ja-JP" altLang="en-US" dirty="0" smtClean="0">
                <a:solidFill>
                  <a:schemeClr val="tx1"/>
                </a:solidFill>
              </a:rPr>
              <a:t>臨床輸血看護師の受験日</a:t>
            </a:r>
            <a:endParaRPr kumimoji="1" lang="ja-JP" altLang="en-US" dirty="0">
              <a:solidFill>
                <a:schemeClr val="tx1"/>
              </a:solidFill>
            </a:endParaRPr>
          </a:p>
        </p:txBody>
      </p:sp>
    </p:spTree>
    <p:extLst>
      <p:ext uri="{BB962C8B-B14F-4D97-AF65-F5344CB8AC3E}">
        <p14:creationId xmlns:p14="http://schemas.microsoft.com/office/powerpoint/2010/main" val="8839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260FB1"/>
                </a:solidFill>
              </a:rPr>
              <a:t>学会</a:t>
            </a:r>
            <a:r>
              <a:rPr lang="ja-JP" altLang="en-US" dirty="0" smtClean="0">
                <a:solidFill>
                  <a:srgbClr val="260FB1"/>
                </a:solidFill>
              </a:rPr>
              <a:t>認定</a:t>
            </a:r>
            <a:r>
              <a:rPr lang="ja-JP" altLang="en-US" dirty="0">
                <a:solidFill>
                  <a:srgbClr val="260FB1"/>
                </a:solidFill>
              </a:rPr>
              <a:t>・臨床輸血</a:t>
            </a:r>
            <a:r>
              <a:rPr lang="ja-JP" altLang="en-US" dirty="0" smtClean="0">
                <a:solidFill>
                  <a:srgbClr val="260FB1"/>
                </a:solidFill>
              </a:rPr>
              <a:t>看護師が</a:t>
            </a:r>
            <a:r>
              <a:rPr lang="en-US" altLang="ja-JP" dirty="0" smtClean="0">
                <a:solidFill>
                  <a:srgbClr val="260FB1"/>
                </a:solidFill>
              </a:rPr>
              <a:t/>
            </a:r>
            <a:br>
              <a:rPr lang="en-US" altLang="ja-JP" dirty="0" smtClean="0">
                <a:solidFill>
                  <a:srgbClr val="260FB1"/>
                </a:solidFill>
              </a:rPr>
            </a:br>
            <a:r>
              <a:rPr lang="ja-JP" altLang="en-US" dirty="0" smtClean="0">
                <a:solidFill>
                  <a:srgbClr val="260FB1"/>
                </a:solidFill>
              </a:rPr>
              <a:t>求められて</a:t>
            </a:r>
            <a:r>
              <a:rPr lang="ja-JP" altLang="en-US" dirty="0">
                <a:solidFill>
                  <a:srgbClr val="260FB1"/>
                </a:solidFill>
              </a:rPr>
              <a:t>いること</a:t>
            </a:r>
            <a:endParaRPr kumimoji="1" lang="ja-JP" altLang="en-US" dirty="0">
              <a:solidFill>
                <a:srgbClr val="260FB1"/>
              </a:solidFill>
            </a:endParaRPr>
          </a:p>
        </p:txBody>
      </p:sp>
      <p:sp>
        <p:nvSpPr>
          <p:cNvPr id="3" name="コンテンツ プレースホルダー 2"/>
          <p:cNvSpPr>
            <a:spLocks noGrp="1"/>
          </p:cNvSpPr>
          <p:nvPr>
            <p:ph idx="1"/>
          </p:nvPr>
        </p:nvSpPr>
        <p:spPr>
          <a:xfrm>
            <a:off x="457200" y="1600200"/>
            <a:ext cx="8229600" cy="4997152"/>
          </a:xfrm>
        </p:spPr>
        <p:txBody>
          <a:bodyPr>
            <a:normAutofit lnSpcReduction="10000"/>
          </a:bodyPr>
          <a:lstStyle/>
          <a:p>
            <a:r>
              <a:rPr kumimoji="1" lang="ja-JP" altLang="en-US" dirty="0" smtClean="0"/>
              <a:t>輸血は一種の臓器移植である。</a:t>
            </a:r>
            <a:endParaRPr kumimoji="1" lang="en-US" altLang="ja-JP" dirty="0" smtClean="0"/>
          </a:p>
          <a:p>
            <a:r>
              <a:rPr kumimoji="1" lang="ja-JP" altLang="en-US" dirty="0" smtClean="0"/>
              <a:t>輸血業務は看護業務の中でも正確な</a:t>
            </a:r>
            <a:r>
              <a:rPr lang="ja-JP" altLang="en-US" dirty="0"/>
              <a:t>知識</a:t>
            </a:r>
            <a:r>
              <a:rPr lang="ja-JP" altLang="en-US" dirty="0" smtClean="0"/>
              <a:t>と的確な判断が求められる業務の一つである。</a:t>
            </a:r>
            <a:endParaRPr lang="en-US" altLang="ja-JP" dirty="0" smtClean="0"/>
          </a:p>
          <a:p>
            <a:r>
              <a:rPr kumimoji="1" lang="ja-JP" altLang="en-US" dirty="0"/>
              <a:t>看護師</a:t>
            </a:r>
            <a:r>
              <a:rPr kumimoji="1" lang="ja-JP" altLang="en-US" dirty="0" smtClean="0"/>
              <a:t>は患者に最も近く、患者に直接血液製剤を投与し、患者に変化がないかを観察する業務を担当</a:t>
            </a:r>
            <a:r>
              <a:rPr lang="ja-JP" altLang="en-US" dirty="0"/>
              <a:t>して</a:t>
            </a:r>
            <a:r>
              <a:rPr lang="ja-JP" altLang="en-US" dirty="0" smtClean="0"/>
              <a:t>いる</a:t>
            </a:r>
            <a:r>
              <a:rPr kumimoji="1" lang="ja-JP" altLang="en-US" dirty="0" smtClean="0"/>
              <a:t>。</a:t>
            </a:r>
            <a:endParaRPr kumimoji="1" lang="en-US" altLang="ja-JP" dirty="0" smtClean="0"/>
          </a:p>
          <a:p>
            <a:r>
              <a:rPr lang="ja-JP" altLang="en-US" dirty="0" smtClean="0"/>
              <a:t>正しい知識を持たないまま輸血業務にあたっている看護師も多い。</a:t>
            </a:r>
            <a:endParaRPr kumimoji="1" lang="en-US" altLang="ja-JP" dirty="0" smtClean="0"/>
          </a:p>
          <a:p>
            <a:pPr marL="0" indent="0">
              <a:buNone/>
            </a:pPr>
            <a:r>
              <a:rPr kumimoji="1" lang="ja-JP" altLang="en-US" sz="3600" dirty="0" smtClean="0">
                <a:solidFill>
                  <a:srgbClr val="FF0000"/>
                </a:solidFill>
              </a:rPr>
              <a:t>輸血に伴う医療安全の最後の砦としての重要な役割を担っている。</a:t>
            </a:r>
            <a:endParaRPr kumimoji="1" lang="ja-JP" altLang="en-US" sz="3600" dirty="0">
              <a:solidFill>
                <a:srgbClr val="FF0000"/>
              </a:solidFill>
            </a:endParaRPr>
          </a:p>
        </p:txBody>
      </p:sp>
    </p:spTree>
    <p:extLst>
      <p:ext uri="{BB962C8B-B14F-4D97-AF65-F5344CB8AC3E}">
        <p14:creationId xmlns:p14="http://schemas.microsoft.com/office/powerpoint/2010/main" val="2332680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rmAutofit/>
          </a:bodyPr>
          <a:lstStyle/>
          <a:p>
            <a:r>
              <a:rPr kumimoji="1" lang="ja-JP" altLang="en-US" dirty="0" smtClean="0">
                <a:solidFill>
                  <a:srgbClr val="260FB1"/>
                </a:solidFill>
              </a:rPr>
              <a:t>平成</a:t>
            </a:r>
            <a:r>
              <a:rPr kumimoji="1" lang="en-US" altLang="ja-JP" dirty="0" smtClean="0">
                <a:solidFill>
                  <a:srgbClr val="260FB1"/>
                </a:solidFill>
              </a:rPr>
              <a:t>27</a:t>
            </a:r>
            <a:r>
              <a:rPr kumimoji="1" lang="ja-JP" altLang="en-US" dirty="0" smtClean="0">
                <a:solidFill>
                  <a:srgbClr val="260FB1"/>
                </a:solidFill>
              </a:rPr>
              <a:t>年ブラッシュアップ研修会</a:t>
            </a:r>
            <a:endParaRPr kumimoji="1" lang="ja-JP" altLang="en-US" dirty="0">
              <a:solidFill>
                <a:srgbClr val="260FB1"/>
              </a:solidFill>
            </a:endParaRPr>
          </a:p>
        </p:txBody>
      </p:sp>
      <p:sp>
        <p:nvSpPr>
          <p:cNvPr id="3" name="コンテンツ プレースホルダー 2"/>
          <p:cNvSpPr>
            <a:spLocks noGrp="1"/>
          </p:cNvSpPr>
          <p:nvPr>
            <p:ph idx="1"/>
          </p:nvPr>
        </p:nvSpPr>
        <p:spPr>
          <a:xfrm>
            <a:off x="467544" y="1628800"/>
            <a:ext cx="4330824" cy="4925144"/>
          </a:xfrm>
        </p:spPr>
        <p:txBody>
          <a:bodyPr>
            <a:normAutofit fontScale="92500"/>
          </a:bodyPr>
          <a:lstStyle/>
          <a:p>
            <a:r>
              <a:rPr lang="en-US" altLang="ja-JP" dirty="0" smtClean="0"/>
              <a:t>52</a:t>
            </a:r>
            <a:r>
              <a:rPr lang="ja-JP" altLang="ja-JP" dirty="0" smtClean="0"/>
              <a:t>名（認定資格保持者</a:t>
            </a:r>
            <a:r>
              <a:rPr lang="en-US" altLang="ja-JP" dirty="0" smtClean="0"/>
              <a:t>46</a:t>
            </a:r>
            <a:r>
              <a:rPr lang="ja-JP" altLang="ja-JP" dirty="0" smtClean="0"/>
              <a:t>名）が参加。</a:t>
            </a:r>
            <a:endParaRPr lang="en-US" altLang="ja-JP" dirty="0" smtClean="0"/>
          </a:p>
          <a:p>
            <a:r>
              <a:rPr lang="ja-JP" altLang="en-US" dirty="0" smtClean="0"/>
              <a:t>フリーディスカッション</a:t>
            </a:r>
            <a:endParaRPr lang="en-US" altLang="ja-JP" dirty="0" smtClean="0"/>
          </a:p>
          <a:p>
            <a:pPr lvl="1"/>
            <a:r>
              <a:rPr lang="ja-JP" altLang="ja-JP" dirty="0" smtClean="0"/>
              <a:t>認定輸血看護師の活動の中心</a:t>
            </a:r>
            <a:r>
              <a:rPr lang="ja-JP" altLang="en-US" dirty="0" smtClean="0"/>
              <a:t>が</a:t>
            </a:r>
            <a:r>
              <a:rPr lang="ja-JP" altLang="ja-JP" dirty="0" smtClean="0"/>
              <a:t>輸血看護教育であり、在籍者数の少ない施設では負担が大きいことが分かった。</a:t>
            </a:r>
            <a:endParaRPr lang="en-US" altLang="ja-JP" dirty="0" smtClean="0"/>
          </a:p>
          <a:p>
            <a:pPr lvl="1"/>
            <a:r>
              <a:rPr kumimoji="1" lang="ja-JP" altLang="en-US" dirty="0"/>
              <a:t>病院に</a:t>
            </a:r>
            <a:r>
              <a:rPr kumimoji="1" lang="ja-JP" altLang="en-US" dirty="0" smtClean="0"/>
              <a:t>よって、認定輸血看護師の活動の理解に差があることが分かった。</a:t>
            </a:r>
            <a:endParaRPr kumimoji="1" lang="ja-JP" altLang="en-US" dirty="0"/>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28800"/>
            <a:ext cx="3672408" cy="2247631"/>
          </a:xfrm>
          <a:prstGeom prst="rect">
            <a:avLst/>
          </a:prstGeom>
          <a:noFill/>
          <a:ln>
            <a:noFill/>
          </a:ln>
        </p:spPr>
      </p:pic>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842" y="3876431"/>
            <a:ext cx="3668598" cy="2504897"/>
          </a:xfrm>
          <a:prstGeom prst="rect">
            <a:avLst/>
          </a:prstGeom>
          <a:noFill/>
          <a:ln>
            <a:noFill/>
          </a:ln>
        </p:spPr>
      </p:pic>
    </p:spTree>
    <p:extLst>
      <p:ext uri="{BB962C8B-B14F-4D97-AF65-F5344CB8AC3E}">
        <p14:creationId xmlns:p14="http://schemas.microsoft.com/office/powerpoint/2010/main" val="3174149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平成</a:t>
            </a:r>
            <a:r>
              <a:rPr kumimoji="1" lang="en-US" altLang="ja-JP" dirty="0" smtClean="0">
                <a:solidFill>
                  <a:srgbClr val="260FB1"/>
                </a:solidFill>
              </a:rPr>
              <a:t>27</a:t>
            </a:r>
            <a:r>
              <a:rPr kumimoji="1" lang="ja-JP" altLang="en-US" dirty="0" smtClean="0">
                <a:solidFill>
                  <a:srgbClr val="260FB1"/>
                </a:solidFill>
              </a:rPr>
              <a:t>年受験対策研修会</a:t>
            </a:r>
            <a:endParaRPr kumimoji="1" lang="ja-JP" altLang="en-US" dirty="0">
              <a:solidFill>
                <a:srgbClr val="260FB1"/>
              </a:solidFill>
            </a:endParaRPr>
          </a:p>
        </p:txBody>
      </p:sp>
      <p:sp>
        <p:nvSpPr>
          <p:cNvPr id="3" name="コンテンツ プレースホルダー 2"/>
          <p:cNvSpPr>
            <a:spLocks noGrp="1"/>
          </p:cNvSpPr>
          <p:nvPr>
            <p:ph idx="1"/>
          </p:nvPr>
        </p:nvSpPr>
        <p:spPr>
          <a:xfrm>
            <a:off x="457200" y="1600200"/>
            <a:ext cx="4186808" cy="4525963"/>
          </a:xfrm>
        </p:spPr>
        <p:txBody>
          <a:bodyPr>
            <a:normAutofit fontScale="85000" lnSpcReduction="10000"/>
          </a:bodyPr>
          <a:lstStyle/>
          <a:p>
            <a:r>
              <a:rPr lang="ja-JP" altLang="ja-JP" dirty="0" smtClean="0"/>
              <a:t>受験予定者</a:t>
            </a:r>
            <a:r>
              <a:rPr lang="en-US" altLang="ja-JP" dirty="0" smtClean="0"/>
              <a:t>12</a:t>
            </a:r>
            <a:r>
              <a:rPr lang="ja-JP" altLang="ja-JP" dirty="0" smtClean="0"/>
              <a:t>名、資格保持者</a:t>
            </a:r>
            <a:r>
              <a:rPr lang="en-US" altLang="ja-JP" dirty="0" smtClean="0"/>
              <a:t>13</a:t>
            </a:r>
            <a:r>
              <a:rPr lang="ja-JP" altLang="ja-JP" dirty="0" smtClean="0"/>
              <a:t>名が参加。</a:t>
            </a:r>
            <a:endParaRPr lang="en-US" altLang="ja-JP" dirty="0" smtClean="0"/>
          </a:p>
          <a:p>
            <a:r>
              <a:rPr lang="ja-JP" altLang="en-US" dirty="0"/>
              <a:t>本セミナー前</a:t>
            </a:r>
            <a:r>
              <a:rPr lang="ja-JP" altLang="en-US" dirty="0" smtClean="0"/>
              <a:t>に別の教育機会があり、内容が重複しないように調整した。</a:t>
            </a:r>
            <a:endParaRPr lang="en-US" altLang="ja-JP" dirty="0" smtClean="0"/>
          </a:p>
          <a:p>
            <a:r>
              <a:rPr kumimoji="1" lang="ja-JP" altLang="en-US" dirty="0" smtClean="0"/>
              <a:t>受験直前</a:t>
            </a:r>
            <a:r>
              <a:rPr lang="ja-JP" altLang="en-US" dirty="0" smtClean="0"/>
              <a:t>で今までの復習ができた、今後もこのような研修会を続けてほしいとの要望があった。</a:t>
            </a:r>
            <a:endParaRPr kumimoji="1" lang="ja-JP" altLang="en-US" dirty="0"/>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4717939" y="3977765"/>
            <a:ext cx="3990411" cy="2403563"/>
          </a:xfrm>
          <a:prstGeom prst="rect">
            <a:avLst/>
          </a:prstGeom>
          <a:noFill/>
          <a:ln>
            <a:noFill/>
          </a:ln>
        </p:spPr>
      </p:pic>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4709684" y="1516004"/>
            <a:ext cx="4038780" cy="2433670"/>
          </a:xfrm>
          <a:prstGeom prst="rect">
            <a:avLst/>
          </a:prstGeom>
          <a:noFill/>
          <a:ln>
            <a:noFill/>
          </a:ln>
        </p:spPr>
      </p:pic>
    </p:spTree>
    <p:extLst>
      <p:ext uri="{BB962C8B-B14F-4D97-AF65-F5344CB8AC3E}">
        <p14:creationId xmlns:p14="http://schemas.microsoft.com/office/powerpoint/2010/main" val="3418983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260FB1"/>
                </a:solidFill>
              </a:rPr>
              <a:t>診療所看護師対象</a:t>
            </a:r>
            <a:r>
              <a:rPr lang="ja-JP" altLang="en-US" dirty="0">
                <a:solidFill>
                  <a:srgbClr val="260FB1"/>
                </a:solidFill>
              </a:rPr>
              <a:t>の輸血</a:t>
            </a:r>
            <a:r>
              <a:rPr lang="ja-JP" altLang="en-US" dirty="0" smtClean="0">
                <a:solidFill>
                  <a:srgbClr val="260FB1"/>
                </a:solidFill>
              </a:rPr>
              <a:t>研修会</a:t>
            </a:r>
            <a:r>
              <a:rPr lang="en-US" altLang="ja-JP" dirty="0" smtClean="0">
                <a:solidFill>
                  <a:srgbClr val="260FB1"/>
                </a:solidFill>
              </a:rPr>
              <a:t/>
            </a:r>
            <a:br>
              <a:rPr lang="en-US" altLang="ja-JP" dirty="0" smtClean="0">
                <a:solidFill>
                  <a:srgbClr val="260FB1"/>
                </a:solidFill>
              </a:rPr>
            </a:br>
            <a:r>
              <a:rPr lang="ja-JP" altLang="en-US" sz="3600" dirty="0" smtClean="0">
                <a:solidFill>
                  <a:srgbClr val="260FB1"/>
                </a:solidFill>
              </a:rPr>
              <a:t>（青森県合同輸血療法委員会の活動に協力）</a:t>
            </a:r>
            <a:endParaRPr kumimoji="1" lang="ja-JP" altLang="en-US" sz="3600" dirty="0"/>
          </a:p>
        </p:txBody>
      </p:sp>
      <p:sp>
        <p:nvSpPr>
          <p:cNvPr id="3" name="コンテンツ プレースホルダー 2"/>
          <p:cNvSpPr>
            <a:spLocks noGrp="1"/>
          </p:cNvSpPr>
          <p:nvPr>
            <p:ph idx="1"/>
          </p:nvPr>
        </p:nvSpPr>
        <p:spPr/>
        <p:txBody>
          <a:bodyPr/>
          <a:lstStyle/>
          <a:p>
            <a:r>
              <a:rPr lang="ja-JP" altLang="ja-JP" dirty="0"/>
              <a:t>地域の</a:t>
            </a:r>
            <a:r>
              <a:rPr lang="ja-JP" altLang="ja-JP" dirty="0" smtClean="0"/>
              <a:t>診療所</a:t>
            </a:r>
            <a:r>
              <a:rPr lang="ja-JP" altLang="en-US" dirty="0" smtClean="0"/>
              <a:t>や医療</a:t>
            </a:r>
            <a:r>
              <a:rPr lang="ja-JP" altLang="ja-JP" dirty="0" smtClean="0"/>
              <a:t>施設</a:t>
            </a:r>
            <a:r>
              <a:rPr lang="ja-JP" altLang="ja-JP" dirty="0"/>
              <a:t>に勤務し輸血に関わる看護師を対象に、地域連携で輸血に関する知識を高め、安全に輸血業務ができることを目的</a:t>
            </a:r>
            <a:r>
              <a:rPr lang="ja-JP" altLang="ja-JP" dirty="0" smtClean="0"/>
              <a:t>に</a:t>
            </a:r>
            <a:r>
              <a:rPr lang="ja-JP" altLang="en-US" dirty="0" smtClean="0"/>
              <a:t>平成</a:t>
            </a:r>
            <a:r>
              <a:rPr lang="en-US" altLang="ja-JP" dirty="0"/>
              <a:t>27</a:t>
            </a:r>
            <a:r>
              <a:rPr lang="ja-JP" altLang="en-US" dirty="0" smtClean="0"/>
              <a:t>年に当院で研修を企画・</a:t>
            </a:r>
            <a:r>
              <a:rPr lang="ja-JP" altLang="en-US" dirty="0"/>
              <a:t>実施</a:t>
            </a:r>
            <a:r>
              <a:rPr lang="ja-JP" altLang="en-US" dirty="0" smtClean="0"/>
              <a:t>したのがはじまり。</a:t>
            </a:r>
            <a:endParaRPr lang="en-US" altLang="ja-JP" dirty="0" smtClean="0"/>
          </a:p>
          <a:p>
            <a:r>
              <a:rPr lang="ja-JP" altLang="en-US" dirty="0" smtClean="0"/>
              <a:t>平成</a:t>
            </a:r>
            <a:r>
              <a:rPr lang="en-US" altLang="ja-JP" dirty="0"/>
              <a:t>28</a:t>
            </a:r>
            <a:r>
              <a:rPr lang="ja-JP" altLang="en-US" dirty="0" smtClean="0"/>
              <a:t>年は各地域において研修会が予定されている。すでに</a:t>
            </a:r>
            <a:r>
              <a:rPr lang="en-US" altLang="ja-JP" dirty="0" smtClean="0"/>
              <a:t>2</a:t>
            </a:r>
            <a:r>
              <a:rPr lang="ja-JP" altLang="en-US" dirty="0" smtClean="0"/>
              <a:t>か所（黒石・弘前）で行われ、</a:t>
            </a:r>
            <a:r>
              <a:rPr lang="en-US" altLang="ja-JP" dirty="0" smtClean="0"/>
              <a:t>12</a:t>
            </a:r>
            <a:r>
              <a:rPr lang="ja-JP" altLang="en-US" dirty="0" smtClean="0"/>
              <a:t>月にも他地域で予定</a:t>
            </a:r>
            <a:r>
              <a:rPr lang="ja-JP" altLang="en-US" dirty="0"/>
              <a:t>し</a:t>
            </a:r>
            <a:r>
              <a:rPr lang="ja-JP" altLang="en-US" dirty="0" smtClean="0"/>
              <a:t>ている。</a:t>
            </a:r>
            <a:endParaRPr lang="ja-JP" altLang="ja-JP" dirty="0"/>
          </a:p>
          <a:p>
            <a:endParaRPr kumimoji="1" lang="ja-JP" altLang="en-US" dirty="0"/>
          </a:p>
        </p:txBody>
      </p:sp>
    </p:spTree>
    <p:extLst>
      <p:ext uri="{BB962C8B-B14F-4D97-AF65-F5344CB8AC3E}">
        <p14:creationId xmlns:p14="http://schemas.microsoft.com/office/powerpoint/2010/main" val="3707628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260FB1"/>
                </a:solidFill>
              </a:rPr>
              <a:t>診療所対象の輸血研修会</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normAutofit/>
          </a:bodyPr>
          <a:lstStyle/>
          <a:p>
            <a:endParaRPr kumimoji="1" lang="en-US" altLang="ja-JP" dirty="0" smtClean="0"/>
          </a:p>
          <a:p>
            <a:endParaRPr kumimoji="1" lang="ja-JP" altLang="en-US" dirty="0"/>
          </a:p>
        </p:txBody>
      </p:sp>
      <p:pic>
        <p:nvPicPr>
          <p:cNvPr id="6" name="図 5" descr="C:\Users\kazumi\Desktop\平成28年３月５日　輸血研修会\新しいフォルダー\DSCN064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5301208"/>
            <a:ext cx="1854200" cy="1390650"/>
          </a:xfrm>
          <a:prstGeom prst="rect">
            <a:avLst/>
          </a:prstGeom>
          <a:noFill/>
          <a:ln>
            <a:noFill/>
          </a:ln>
        </p:spPr>
      </p:pic>
      <p:pic>
        <p:nvPicPr>
          <p:cNvPr id="7" name="図 6" descr="C:\Users\kazumi\Desktop\平成28年３月５日　輸血研修会\新しいフォルダー\DSCN065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5301208"/>
            <a:ext cx="1841500" cy="1381125"/>
          </a:xfrm>
          <a:prstGeom prst="rect">
            <a:avLst/>
          </a:prstGeom>
          <a:noFill/>
          <a:ln>
            <a:noFill/>
          </a:ln>
        </p:spPr>
      </p:pic>
      <p:pic>
        <p:nvPicPr>
          <p:cNvPr id="8" name="図 7"/>
          <p:cNvPicPr/>
          <p:nvPr/>
        </p:nvPicPr>
        <p:blipFill>
          <a:blip r:embed="rId4" cstate="email">
            <a:extLst>
              <a:ext uri="{28A0092B-C50C-407E-A947-70E740481C1C}">
                <a14:useLocalDpi xmlns:a14="http://schemas.microsoft.com/office/drawing/2010/main"/>
              </a:ext>
            </a:extLst>
          </a:blip>
          <a:stretch>
            <a:fillRect/>
          </a:stretch>
        </p:blipFill>
        <p:spPr>
          <a:xfrm>
            <a:off x="5724128" y="5288515"/>
            <a:ext cx="1854200" cy="1390015"/>
          </a:xfrm>
          <a:prstGeom prst="rect">
            <a:avLst/>
          </a:prstGeom>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96752"/>
            <a:ext cx="792088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77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メーリングリスト・掲示板の利用</a:t>
            </a:r>
            <a:endParaRPr kumimoji="1" lang="ja-JP" altLang="en-US" dirty="0">
              <a:solidFill>
                <a:srgbClr val="260FB1"/>
              </a:solidFill>
            </a:endParaRPr>
          </a:p>
        </p:txBody>
      </p:sp>
      <p:sp>
        <p:nvSpPr>
          <p:cNvPr id="3" name="コンテンツ プレースホルダー 2"/>
          <p:cNvSpPr>
            <a:spLocks noGrp="1"/>
          </p:cNvSpPr>
          <p:nvPr>
            <p:ph idx="1"/>
          </p:nvPr>
        </p:nvSpPr>
        <p:spPr>
          <a:xfrm>
            <a:off x="457200" y="1600200"/>
            <a:ext cx="8229600" cy="4781128"/>
          </a:xfrm>
        </p:spPr>
        <p:txBody>
          <a:bodyPr>
            <a:normAutofit fontScale="92500" lnSpcReduction="10000"/>
          </a:bodyPr>
          <a:lstStyle/>
          <a:p>
            <a:r>
              <a:rPr lang="ja-JP" altLang="en-US" dirty="0" smtClean="0"/>
              <a:t>認定輸血看護師の活動の中心である新人</a:t>
            </a:r>
            <a:r>
              <a:rPr lang="ja-JP" altLang="en-US" dirty="0"/>
              <a:t>教育や院内研修の企画、院内システムの構築</a:t>
            </a:r>
            <a:r>
              <a:rPr lang="ja-JP" altLang="en-US" dirty="0" smtClean="0"/>
              <a:t>などについて、</a:t>
            </a:r>
            <a:r>
              <a:rPr lang="ja-JP" altLang="en-US" dirty="0"/>
              <a:t>少人数の</a:t>
            </a:r>
            <a:r>
              <a:rPr lang="ja-JP" altLang="en-US" dirty="0" smtClean="0"/>
              <a:t>在籍者で</a:t>
            </a:r>
            <a:r>
              <a:rPr lang="ja-JP" altLang="en-US" dirty="0"/>
              <a:t>は負担が</a:t>
            </a:r>
            <a:r>
              <a:rPr lang="ja-JP" altLang="en-US" dirty="0" smtClean="0"/>
              <a:t>大きい。</a:t>
            </a:r>
            <a:r>
              <a:rPr lang="en-US" altLang="ja-JP" dirty="0" smtClean="0"/>
              <a:t>IT</a:t>
            </a:r>
            <a:r>
              <a:rPr lang="ja-JP" altLang="en-US" dirty="0" smtClean="0"/>
              <a:t>の活用</a:t>
            </a:r>
            <a:r>
              <a:rPr lang="ja-JP" altLang="en-US" dirty="0"/>
              <a:t>の工夫次第で、情報の共有が期待できる。</a:t>
            </a:r>
            <a:endParaRPr lang="en-US" altLang="ja-JP" dirty="0"/>
          </a:p>
          <a:p>
            <a:r>
              <a:rPr lang="en-US" altLang="ja-JP" dirty="0" smtClean="0"/>
              <a:t>ML</a:t>
            </a:r>
            <a:r>
              <a:rPr lang="ja-JP" altLang="ja-JP" dirty="0" smtClean="0"/>
              <a:t>・掲示板は</a:t>
            </a:r>
            <a:r>
              <a:rPr lang="ja-JP" altLang="ja-JP" i="1" u="sng" dirty="0" smtClean="0"/>
              <a:t>約</a:t>
            </a:r>
            <a:r>
              <a:rPr lang="en-US" altLang="ja-JP" i="1" u="sng" dirty="0" smtClean="0"/>
              <a:t>1</a:t>
            </a:r>
            <a:r>
              <a:rPr lang="ja-JP" altLang="ja-JP" i="1" u="sng" dirty="0" smtClean="0"/>
              <a:t>年間に</a:t>
            </a:r>
            <a:r>
              <a:rPr lang="en-US" altLang="ja-JP" i="1" u="sng" dirty="0" smtClean="0"/>
              <a:t>10</a:t>
            </a:r>
            <a:r>
              <a:rPr lang="ja-JP" altLang="ja-JP" i="1" u="sng" dirty="0" smtClean="0"/>
              <a:t>テーマの利用であり、</a:t>
            </a:r>
            <a:r>
              <a:rPr lang="ja-JP" altLang="ja-JP" dirty="0" smtClean="0"/>
              <a:t>まだ十分に活用されていない。</a:t>
            </a:r>
            <a:endParaRPr lang="en-US" altLang="ja-JP" dirty="0" smtClean="0"/>
          </a:p>
          <a:p>
            <a:r>
              <a:rPr lang="ja-JP" altLang="en-US" dirty="0" smtClean="0"/>
              <a:t>活用されない理由には、まだ全員が登録をしていない状況であり、個人に連絡が行き届いていないことが挙げられる。勤務異動などで所属が把握しづらい。</a:t>
            </a:r>
            <a:endParaRPr lang="en-US" altLang="ja-JP" dirty="0" smtClean="0"/>
          </a:p>
          <a:p>
            <a:endParaRPr lang="ja-JP" altLang="en-US" dirty="0"/>
          </a:p>
          <a:p>
            <a:endParaRPr kumimoji="1" lang="ja-JP" altLang="en-US" dirty="0"/>
          </a:p>
        </p:txBody>
      </p:sp>
    </p:spTree>
    <p:extLst>
      <p:ext uri="{BB962C8B-B14F-4D97-AF65-F5344CB8AC3E}">
        <p14:creationId xmlns:p14="http://schemas.microsoft.com/office/powerpoint/2010/main" val="3607810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260FB1"/>
                </a:solidFill>
              </a:rPr>
              <a:t>メーリングリスト・掲示板の利用</a:t>
            </a:r>
            <a:endParaRPr kumimoji="1" lang="ja-JP" altLang="en-US" dirty="0"/>
          </a:p>
        </p:txBody>
      </p:sp>
      <p:sp>
        <p:nvSpPr>
          <p:cNvPr id="3" name="コンテンツ プレースホルダー 2"/>
          <p:cNvSpPr>
            <a:spLocks noGrp="1"/>
          </p:cNvSpPr>
          <p:nvPr>
            <p:ph idx="1"/>
          </p:nvPr>
        </p:nvSpPr>
        <p:spPr>
          <a:xfrm>
            <a:off x="467544" y="1772816"/>
            <a:ext cx="8229600" cy="4824536"/>
          </a:xfrm>
        </p:spPr>
        <p:txBody>
          <a:bodyPr>
            <a:normAutofit/>
          </a:bodyPr>
          <a:lstStyle/>
          <a:p>
            <a:r>
              <a:rPr lang="ja-JP" altLang="ja-JP" dirty="0"/>
              <a:t>認定輸血看護師の相互ネットワーク構築は、輸血業務の標準化</a:t>
            </a:r>
            <a:r>
              <a:rPr lang="ja-JP" altLang="ja-JP" dirty="0" smtClean="0"/>
              <a:t>・</a:t>
            </a:r>
            <a:r>
              <a:rPr lang="ja-JP" altLang="en-US" dirty="0"/>
              <a:t>均</a:t>
            </a:r>
            <a:r>
              <a:rPr lang="ja-JP" altLang="en-US" dirty="0" err="1"/>
              <a:t>てん化</a:t>
            </a:r>
            <a:r>
              <a:rPr lang="ja-JP" altLang="ja-JP" dirty="0" err="1" smtClean="0"/>
              <a:t>に</a:t>
            </a:r>
            <a:r>
              <a:rPr lang="ja-JP" altLang="en-US" dirty="0" smtClean="0"/>
              <a:t>向け有用な</a:t>
            </a:r>
            <a:r>
              <a:rPr lang="ja-JP" altLang="ja-JP" dirty="0" smtClean="0"/>
              <a:t>活動</a:t>
            </a:r>
            <a:r>
              <a:rPr lang="ja-JP" altLang="ja-JP" dirty="0"/>
              <a:t>である</a:t>
            </a:r>
            <a:r>
              <a:rPr lang="ja-JP" altLang="ja-JP" dirty="0" smtClean="0"/>
              <a:t>。</a:t>
            </a:r>
            <a:endParaRPr lang="en-US" altLang="ja-JP" dirty="0" smtClean="0"/>
          </a:p>
          <a:p>
            <a:r>
              <a:rPr lang="ja-JP" altLang="ja-JP" dirty="0" smtClean="0"/>
              <a:t>青森県</a:t>
            </a:r>
            <a:r>
              <a:rPr lang="ja-JP" altLang="ja-JP" dirty="0"/>
              <a:t>の地理的事情等を考慮すれば</a:t>
            </a:r>
            <a:r>
              <a:rPr lang="en-US" altLang="ja-JP" dirty="0"/>
              <a:t>IT</a:t>
            </a:r>
            <a:r>
              <a:rPr lang="ja-JP" altLang="ja-JP" dirty="0"/>
              <a:t>活用が情報共有に有効と考え、今後活発に活用したい</a:t>
            </a:r>
            <a:r>
              <a:rPr lang="ja-JP" altLang="ja-JP" dirty="0" smtClean="0"/>
              <a:t>。</a:t>
            </a:r>
            <a:endParaRPr lang="en-US" altLang="ja-JP" dirty="0"/>
          </a:p>
          <a:p>
            <a:r>
              <a:rPr lang="ja-JP" altLang="ja-JP" dirty="0" smtClean="0"/>
              <a:t>認定</a:t>
            </a:r>
            <a:r>
              <a:rPr lang="ja-JP" altLang="ja-JP" dirty="0"/>
              <a:t>看護師部会の活動への積極的参加がモチベーション維持につながると期待する</a:t>
            </a:r>
            <a:r>
              <a:rPr lang="ja-JP" altLang="ja-JP" dirty="0" smtClean="0"/>
              <a:t>。</a:t>
            </a:r>
            <a:endParaRPr lang="en-US" altLang="ja-JP" dirty="0" smtClean="0"/>
          </a:p>
        </p:txBody>
      </p:sp>
    </p:spTree>
    <p:extLst>
      <p:ext uri="{BB962C8B-B14F-4D97-AF65-F5344CB8AC3E}">
        <p14:creationId xmlns:p14="http://schemas.microsoft.com/office/powerpoint/2010/main" val="75339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260FB1"/>
                </a:solidFill>
              </a:rPr>
              <a:t>日本輸血・細胞学会</a:t>
            </a:r>
            <a:r>
              <a:rPr kumimoji="1" lang="en-US" altLang="ja-JP" dirty="0" smtClean="0">
                <a:solidFill>
                  <a:srgbClr val="260FB1"/>
                </a:solidFill>
              </a:rPr>
              <a:t/>
            </a:r>
            <a:br>
              <a:rPr kumimoji="1" lang="en-US" altLang="ja-JP" dirty="0" smtClean="0">
                <a:solidFill>
                  <a:srgbClr val="260FB1"/>
                </a:solidFill>
              </a:rPr>
            </a:br>
            <a:r>
              <a:rPr kumimoji="1" lang="ja-JP" altLang="en-US" dirty="0" smtClean="0">
                <a:solidFill>
                  <a:srgbClr val="260FB1"/>
                </a:solidFill>
              </a:rPr>
              <a:t>東北支部看護師部会</a:t>
            </a:r>
            <a:endParaRPr kumimoji="1" lang="ja-JP" altLang="en-US" dirty="0">
              <a:solidFill>
                <a:srgbClr val="260FB1"/>
              </a:solidFill>
            </a:endParaRPr>
          </a:p>
        </p:txBody>
      </p:sp>
      <p:sp>
        <p:nvSpPr>
          <p:cNvPr id="3" name="コンテンツ プレースホルダー 2"/>
          <p:cNvSpPr>
            <a:spLocks noGrp="1"/>
          </p:cNvSpPr>
          <p:nvPr>
            <p:ph idx="1"/>
          </p:nvPr>
        </p:nvSpPr>
        <p:spPr>
          <a:xfrm>
            <a:off x="457200" y="1600200"/>
            <a:ext cx="8229600" cy="5141168"/>
          </a:xfrm>
        </p:spPr>
        <p:txBody>
          <a:bodyPr>
            <a:normAutofit fontScale="85000" lnSpcReduction="20000"/>
          </a:bodyPr>
          <a:lstStyle/>
          <a:p>
            <a:r>
              <a:rPr lang="ja-JP" altLang="en-US" dirty="0"/>
              <a:t>日本輸血・細胞学会東北支部では平成２４年に</a:t>
            </a:r>
            <a:r>
              <a:rPr lang="ja-JP" altLang="en-US" dirty="0" smtClean="0"/>
              <a:t>看護師推進委員会を</a:t>
            </a:r>
            <a:r>
              <a:rPr lang="ja-JP" altLang="en-US" dirty="0"/>
              <a:t>設置し活動を</a:t>
            </a:r>
            <a:r>
              <a:rPr lang="ja-JP" altLang="en-US" dirty="0" smtClean="0"/>
              <a:t>開始。</a:t>
            </a:r>
            <a:endParaRPr lang="en-US" altLang="ja-JP" dirty="0" smtClean="0"/>
          </a:p>
          <a:p>
            <a:r>
              <a:rPr lang="ja-JP" altLang="en-US" dirty="0"/>
              <a:t>東北支部に在籍する学会認定資格看護師の中から、各県代表者からの推薦をもとに若干名を選定し部会を構成し、研修を企画した。</a:t>
            </a:r>
            <a:endParaRPr lang="en-US" altLang="ja-JP" dirty="0"/>
          </a:p>
          <a:p>
            <a:r>
              <a:rPr lang="ja-JP" altLang="en-US" dirty="0"/>
              <a:t>平成２５年８月、青森市で開催された第１０３回東北支部例会で認定取得者に加え、一般の看護師の参加も募り「輸血の実際について」を講義式で行った。</a:t>
            </a:r>
            <a:endParaRPr lang="en-US" altLang="ja-JP" dirty="0"/>
          </a:p>
          <a:p>
            <a:r>
              <a:rPr lang="ja-JP" altLang="en-US" dirty="0"/>
              <a:t>平成２６年９月、秋田市で開催された第１０５回東北支部例会でフリーディスカッションを中心としたセミナーを開催した</a:t>
            </a:r>
            <a:r>
              <a:rPr lang="ja-JP" altLang="en-US" dirty="0" smtClean="0"/>
              <a:t>。</a:t>
            </a:r>
            <a:endParaRPr lang="en-US" altLang="ja-JP" dirty="0" smtClean="0"/>
          </a:p>
          <a:p>
            <a:r>
              <a:rPr lang="ja-JP" altLang="en-US" dirty="0"/>
              <a:t>平成</a:t>
            </a:r>
            <a:r>
              <a:rPr lang="en-US" altLang="ja-JP" dirty="0" smtClean="0"/>
              <a:t>27</a:t>
            </a:r>
            <a:r>
              <a:rPr lang="ja-JP" altLang="en-US" dirty="0" smtClean="0"/>
              <a:t>年福島市</a:t>
            </a:r>
            <a:r>
              <a:rPr lang="ja-JP" altLang="en-US" dirty="0"/>
              <a:t>、</a:t>
            </a:r>
            <a:r>
              <a:rPr lang="ja-JP" altLang="en-US" dirty="0" smtClean="0"/>
              <a:t>郡山市、平成</a:t>
            </a:r>
            <a:r>
              <a:rPr lang="en-US" altLang="ja-JP" dirty="0" smtClean="0"/>
              <a:t>28</a:t>
            </a:r>
            <a:r>
              <a:rPr lang="ja-JP" altLang="en-US" dirty="0" smtClean="0"/>
              <a:t>年山形市で開催。</a:t>
            </a:r>
            <a:endParaRPr lang="en-US" altLang="ja-JP" dirty="0" smtClean="0"/>
          </a:p>
          <a:p>
            <a:r>
              <a:rPr lang="ja-JP" altLang="en-US" dirty="0"/>
              <a:t>平成</a:t>
            </a:r>
            <a:r>
              <a:rPr lang="en-US" altLang="ja-JP" dirty="0"/>
              <a:t>29</a:t>
            </a:r>
            <a:r>
              <a:rPr lang="ja-JP" altLang="en-US" dirty="0" smtClean="0"/>
              <a:t>年</a:t>
            </a:r>
            <a:r>
              <a:rPr lang="en-US" altLang="ja-JP" dirty="0"/>
              <a:t>3</a:t>
            </a:r>
            <a:r>
              <a:rPr lang="ja-JP" altLang="en-US" dirty="0" smtClean="0"/>
              <a:t>月秋田市、</a:t>
            </a:r>
            <a:r>
              <a:rPr lang="en-US" altLang="ja-JP" dirty="0" smtClean="0"/>
              <a:t>9</a:t>
            </a:r>
            <a:r>
              <a:rPr lang="ja-JP" altLang="en-US" dirty="0" smtClean="0"/>
              <a:t>月盛岡市で開催予定。</a:t>
            </a:r>
            <a:endParaRPr lang="ja-JP" altLang="en-US" dirty="0"/>
          </a:p>
          <a:p>
            <a:endParaRPr lang="en-US" altLang="ja-JP" dirty="0"/>
          </a:p>
          <a:p>
            <a:endParaRPr kumimoji="1" lang="ja-JP" altLang="en-US" dirty="0"/>
          </a:p>
        </p:txBody>
      </p:sp>
    </p:spTree>
    <p:extLst>
      <p:ext uri="{BB962C8B-B14F-4D97-AF65-F5344CB8AC3E}">
        <p14:creationId xmlns:p14="http://schemas.microsoft.com/office/powerpoint/2010/main" val="3168768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74638"/>
            <a:ext cx="8640960" cy="1143000"/>
          </a:xfrm>
        </p:spPr>
        <p:txBody>
          <a:bodyPr>
            <a:normAutofit fontScale="90000"/>
          </a:bodyPr>
          <a:lstStyle/>
          <a:p>
            <a:r>
              <a:rPr kumimoji="1" lang="ja-JP" altLang="en-US" dirty="0" smtClean="0">
                <a:solidFill>
                  <a:srgbClr val="260FB1"/>
                </a:solidFill>
              </a:rPr>
              <a:t>東北支部看護師推進委員会の構成員</a:t>
            </a:r>
            <a:endParaRPr kumimoji="1" lang="ja-JP" altLang="en-US" dirty="0">
              <a:solidFill>
                <a:srgbClr val="260FB1"/>
              </a:solidFill>
            </a:endParaRPr>
          </a:p>
        </p:txBody>
      </p:sp>
      <p:sp>
        <p:nvSpPr>
          <p:cNvPr id="5" name="コンテンツ プレースホルダー 4"/>
          <p:cNvSpPr>
            <a:spLocks noGrp="1"/>
          </p:cNvSpPr>
          <p:nvPr>
            <p:ph sz="quarter" idx="1"/>
          </p:nvPr>
        </p:nvSpPr>
        <p:spPr>
          <a:xfrm>
            <a:off x="457200" y="1600200"/>
            <a:ext cx="8229600" cy="4925144"/>
          </a:xfrm>
        </p:spPr>
        <p:txBody>
          <a:bodyPr>
            <a:normAutofit/>
          </a:bodyPr>
          <a:lstStyle/>
          <a:p>
            <a:pPr marL="0" indent="0">
              <a:buNone/>
            </a:pPr>
            <a:endParaRPr lang="en-US" altLang="ja-JP" dirty="0"/>
          </a:p>
          <a:p>
            <a:endParaRPr kumimoji="1" lang="en-US" altLang="ja-JP" dirty="0" smtClean="0"/>
          </a:p>
          <a:p>
            <a:endParaRPr lang="en-US" altLang="ja-JP" dirty="0"/>
          </a:p>
          <a:p>
            <a:pPr marL="0" indent="0">
              <a:buNone/>
            </a:pPr>
            <a:endParaRPr lang="en-US" altLang="ja-JP" dirty="0" smtClean="0"/>
          </a:p>
          <a:p>
            <a:pPr marL="0" indent="0">
              <a:buNone/>
            </a:pPr>
            <a:endParaRPr lang="en-US" altLang="ja-JP" sz="2000" dirty="0" smtClean="0"/>
          </a:p>
          <a:p>
            <a:pPr marL="0" indent="0">
              <a:buNone/>
            </a:pPr>
            <a:r>
              <a:rPr lang="ja-JP" altLang="en-US" sz="2400" dirty="0" smtClean="0"/>
              <a:t>・施設の規模や学会認定看護師の数により、活動内容は様々であるが、十分に活動できていないと感じる看護師が多い。</a:t>
            </a:r>
            <a:endParaRPr lang="en-US" altLang="ja-JP" sz="2400" dirty="0" smtClean="0"/>
          </a:p>
          <a:p>
            <a:pPr marL="0" indent="0">
              <a:buNone/>
            </a:pPr>
            <a:r>
              <a:rPr lang="ja-JP" altLang="en-US" sz="2400" dirty="0" smtClean="0"/>
              <a:t>・施設内での認知度の低さや管理者の理解度が低いことも要因の一つ。</a:t>
            </a:r>
            <a:endParaRPr lang="en-US" altLang="ja-JP" sz="2400" dirty="0" smtClean="0"/>
          </a:p>
          <a:p>
            <a:pPr marL="0" indent="0">
              <a:buNone/>
            </a:pPr>
            <a:r>
              <a:rPr lang="ja-JP" altLang="en-US" sz="2400" dirty="0" smtClean="0"/>
              <a:t>・学会認定看護師としての役割や活動が目に見えてこない。</a:t>
            </a:r>
            <a:endParaRPr lang="en-US" altLang="ja-JP" sz="2400" dirty="0" smtClean="0"/>
          </a:p>
          <a:p>
            <a:pPr marL="0" indent="0">
              <a:buNone/>
            </a:pPr>
            <a:endParaRPr lang="en-US" altLang="ja-JP" sz="2000" dirty="0"/>
          </a:p>
          <a:p>
            <a:pPr marL="0" indent="0">
              <a:buNone/>
            </a:pPr>
            <a:endParaRPr lang="en-US" altLang="ja-JP" sz="2000" dirty="0" smtClean="0"/>
          </a:p>
          <a:p>
            <a:pPr marL="0" indent="0">
              <a:buNone/>
            </a:pPr>
            <a:endParaRPr lang="en-US" altLang="ja-JP" sz="2000" dirty="0"/>
          </a:p>
        </p:txBody>
      </p:sp>
      <p:graphicFrame>
        <p:nvGraphicFramePr>
          <p:cNvPr id="2" name="表 1"/>
          <p:cNvGraphicFramePr>
            <a:graphicFrameLocks noGrp="1"/>
          </p:cNvGraphicFramePr>
          <p:nvPr>
            <p:extLst>
              <p:ext uri="{D42A27DB-BD31-4B8C-83A1-F6EECF244321}">
                <p14:modId xmlns:p14="http://schemas.microsoft.com/office/powerpoint/2010/main" val="139646452"/>
              </p:ext>
            </p:extLst>
          </p:nvPr>
        </p:nvGraphicFramePr>
        <p:xfrm>
          <a:off x="2195736" y="1333872"/>
          <a:ext cx="4680520" cy="2743200"/>
        </p:xfrm>
        <a:graphic>
          <a:graphicData uri="http://schemas.openxmlformats.org/drawingml/2006/table">
            <a:tbl>
              <a:tblPr firstRow="1" bandRow="1">
                <a:tableStyleId>{5C22544A-7EE6-4342-B048-85BDC9FD1C3A}</a:tableStyleId>
              </a:tblPr>
              <a:tblGrid>
                <a:gridCol w="1824609"/>
                <a:gridCol w="2855911"/>
              </a:tblGrid>
              <a:tr h="288032">
                <a:tc>
                  <a:txBody>
                    <a:bodyPr/>
                    <a:lstStyle/>
                    <a:p>
                      <a:pPr algn="ctr"/>
                      <a:r>
                        <a:rPr kumimoji="1" lang="ja-JP" altLang="en-US" sz="2400" dirty="0" smtClean="0"/>
                        <a:t>県名</a:t>
                      </a:r>
                      <a:endParaRPr kumimoji="1" lang="ja-JP" altLang="en-US" sz="2400" dirty="0"/>
                    </a:p>
                  </a:txBody>
                  <a:tcPr/>
                </a:tc>
                <a:tc>
                  <a:txBody>
                    <a:bodyPr/>
                    <a:lstStyle/>
                    <a:p>
                      <a:pPr algn="ctr"/>
                      <a:r>
                        <a:rPr kumimoji="1" lang="ja-JP" altLang="en-US" sz="2400" dirty="0" smtClean="0"/>
                        <a:t>構成員</a:t>
                      </a:r>
                      <a:endParaRPr kumimoji="1" lang="ja-JP" altLang="en-US" sz="2400" dirty="0"/>
                    </a:p>
                  </a:txBody>
                  <a:tcPr/>
                </a:tc>
              </a:tr>
              <a:tr h="370840">
                <a:tc>
                  <a:txBody>
                    <a:bodyPr/>
                    <a:lstStyle/>
                    <a:p>
                      <a:pPr algn="ctr"/>
                      <a:r>
                        <a:rPr kumimoji="1" lang="ja-JP" altLang="en-US" sz="2400" dirty="0" smtClean="0"/>
                        <a:t>福島</a:t>
                      </a:r>
                      <a:endParaRPr kumimoji="1" lang="ja-JP" altLang="en-US" sz="2400" dirty="0"/>
                    </a:p>
                  </a:txBody>
                  <a:tcPr/>
                </a:tc>
                <a:tc>
                  <a:txBody>
                    <a:bodyPr/>
                    <a:lstStyle/>
                    <a:p>
                      <a:pPr algn="ctr"/>
                      <a:r>
                        <a:rPr kumimoji="1" lang="ja-JP" altLang="en-US" sz="2400" dirty="0" smtClean="0"/>
                        <a:t>３名</a:t>
                      </a:r>
                      <a:endParaRPr kumimoji="1" lang="en-US" altLang="ja-JP" sz="2400" dirty="0" smtClean="0"/>
                    </a:p>
                  </a:txBody>
                  <a:tcPr/>
                </a:tc>
              </a:tr>
              <a:tr h="370840">
                <a:tc>
                  <a:txBody>
                    <a:bodyPr/>
                    <a:lstStyle/>
                    <a:p>
                      <a:pPr algn="ctr"/>
                      <a:r>
                        <a:rPr kumimoji="1" lang="ja-JP" altLang="en-US" sz="2400" dirty="0" smtClean="0"/>
                        <a:t>宮城</a:t>
                      </a:r>
                      <a:endParaRPr kumimoji="1" lang="ja-JP" altLang="en-US" sz="2400" dirty="0"/>
                    </a:p>
                  </a:txBody>
                  <a:tcPr/>
                </a:tc>
                <a:tc>
                  <a:txBody>
                    <a:bodyPr/>
                    <a:lstStyle/>
                    <a:p>
                      <a:pPr algn="ctr"/>
                      <a:r>
                        <a:rPr kumimoji="1" lang="ja-JP" altLang="en-US" sz="2400" dirty="0" smtClean="0"/>
                        <a:t>３名</a:t>
                      </a:r>
                      <a:endParaRPr kumimoji="1" lang="ja-JP" altLang="en-US" sz="2400" dirty="0"/>
                    </a:p>
                  </a:txBody>
                  <a:tcPr/>
                </a:tc>
              </a:tr>
              <a:tr h="370840">
                <a:tc>
                  <a:txBody>
                    <a:bodyPr/>
                    <a:lstStyle/>
                    <a:p>
                      <a:pPr algn="ctr"/>
                      <a:r>
                        <a:rPr kumimoji="1" lang="ja-JP" altLang="en-US" sz="2400" dirty="0" smtClean="0"/>
                        <a:t>山形</a:t>
                      </a:r>
                      <a:endParaRPr kumimoji="1" lang="ja-JP" altLang="en-US" sz="2400" dirty="0"/>
                    </a:p>
                  </a:txBody>
                  <a:tcPr/>
                </a:tc>
                <a:tc>
                  <a:txBody>
                    <a:bodyPr/>
                    <a:lstStyle/>
                    <a:p>
                      <a:pPr algn="ctr"/>
                      <a:r>
                        <a:rPr kumimoji="1" lang="ja-JP" altLang="en-US" sz="2400" dirty="0" smtClean="0"/>
                        <a:t>２名</a:t>
                      </a:r>
                      <a:endParaRPr kumimoji="1" lang="ja-JP" altLang="en-US" sz="2400" dirty="0"/>
                    </a:p>
                  </a:txBody>
                  <a:tcPr/>
                </a:tc>
              </a:tr>
              <a:tr h="370840">
                <a:tc>
                  <a:txBody>
                    <a:bodyPr/>
                    <a:lstStyle/>
                    <a:p>
                      <a:pPr algn="ctr"/>
                      <a:r>
                        <a:rPr kumimoji="1" lang="ja-JP" altLang="en-US" sz="2400" dirty="0" smtClean="0"/>
                        <a:t>秋田</a:t>
                      </a:r>
                      <a:endParaRPr kumimoji="1" lang="ja-JP" altLang="en-US" sz="2400" dirty="0"/>
                    </a:p>
                  </a:txBody>
                  <a:tcPr/>
                </a:tc>
                <a:tc>
                  <a:txBody>
                    <a:bodyPr/>
                    <a:lstStyle/>
                    <a:p>
                      <a:pPr algn="ctr"/>
                      <a:r>
                        <a:rPr kumimoji="1" lang="ja-JP" altLang="en-US" sz="2400" dirty="0" smtClean="0"/>
                        <a:t>３名</a:t>
                      </a:r>
                      <a:endParaRPr kumimoji="1" lang="ja-JP" altLang="en-US" sz="2400" dirty="0"/>
                    </a:p>
                  </a:txBody>
                  <a:tcPr/>
                </a:tc>
              </a:tr>
              <a:tr h="370840">
                <a:tc>
                  <a:txBody>
                    <a:bodyPr/>
                    <a:lstStyle/>
                    <a:p>
                      <a:pPr algn="ctr"/>
                      <a:r>
                        <a:rPr kumimoji="1" lang="ja-JP" altLang="en-US" sz="2400" dirty="0" smtClean="0"/>
                        <a:t>青森</a:t>
                      </a:r>
                      <a:endParaRPr kumimoji="1" lang="ja-JP" altLang="en-US" sz="2400" dirty="0"/>
                    </a:p>
                  </a:txBody>
                  <a:tcPr/>
                </a:tc>
                <a:tc>
                  <a:txBody>
                    <a:bodyPr/>
                    <a:lstStyle/>
                    <a:p>
                      <a:pPr algn="ctr"/>
                      <a:r>
                        <a:rPr kumimoji="1" lang="ja-JP" altLang="en-US" sz="2400" dirty="0" smtClean="0"/>
                        <a:t>４名</a:t>
                      </a:r>
                      <a:endParaRPr kumimoji="1" lang="ja-JP" altLang="en-US" sz="2400" dirty="0"/>
                    </a:p>
                  </a:txBody>
                  <a:tcPr/>
                </a:tc>
              </a:tr>
            </a:tbl>
          </a:graphicData>
        </a:graphic>
      </p:graphicFrame>
      <p:sp>
        <p:nvSpPr>
          <p:cNvPr id="3" name="円/楕円 2"/>
          <p:cNvSpPr/>
          <p:nvPr/>
        </p:nvSpPr>
        <p:spPr>
          <a:xfrm>
            <a:off x="1547664" y="4437112"/>
            <a:ext cx="6048672" cy="20162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今日を機会に岩手の仲間がふえるかも？期待しています。</a:t>
            </a:r>
            <a:endParaRPr kumimoji="1" lang="en-US" altLang="ja-JP" dirty="0" smtClean="0">
              <a:solidFill>
                <a:schemeClr val="tx1"/>
              </a:solidFill>
            </a:endParaRPr>
          </a:p>
          <a:p>
            <a:pPr algn="ctr"/>
            <a:r>
              <a:rPr lang="ja-JP" altLang="en-US" dirty="0">
                <a:solidFill>
                  <a:schemeClr val="tx1"/>
                </a:solidFill>
              </a:rPr>
              <a:t>岩手</a:t>
            </a:r>
            <a:r>
              <a:rPr lang="ja-JP" altLang="en-US" dirty="0" smtClean="0">
                <a:solidFill>
                  <a:schemeClr val="tx1"/>
                </a:solidFill>
              </a:rPr>
              <a:t>の</a:t>
            </a:r>
            <a:r>
              <a:rPr lang="ja-JP" altLang="en-US" dirty="0">
                <a:solidFill>
                  <a:schemeClr val="tx1"/>
                </a:solidFill>
              </a:rPr>
              <a:t>看護師</a:t>
            </a:r>
            <a:r>
              <a:rPr lang="ja-JP" altLang="en-US" dirty="0" smtClean="0">
                <a:solidFill>
                  <a:schemeClr val="tx1"/>
                </a:solidFill>
              </a:rPr>
              <a:t>さー</a:t>
            </a:r>
            <a:r>
              <a:rPr lang="ja-JP" altLang="en-US" dirty="0" err="1" smtClean="0">
                <a:solidFill>
                  <a:schemeClr val="tx1"/>
                </a:solidFill>
              </a:rPr>
              <a:t>ん</a:t>
            </a:r>
            <a:endParaRPr lang="en-US" altLang="ja-JP" dirty="0" smtClean="0">
              <a:solidFill>
                <a:schemeClr val="tx1"/>
              </a:solidFill>
            </a:endParaRPr>
          </a:p>
          <a:p>
            <a:pPr algn="ctr"/>
            <a:r>
              <a:rPr kumimoji="1" lang="ja-JP" altLang="en-US" dirty="0">
                <a:solidFill>
                  <a:schemeClr val="tx1"/>
                </a:solidFill>
              </a:rPr>
              <a:t>一緒</a:t>
            </a:r>
            <a:r>
              <a:rPr kumimoji="1" lang="ja-JP" altLang="en-US" dirty="0" smtClean="0">
                <a:solidFill>
                  <a:schemeClr val="tx1"/>
                </a:solidFill>
              </a:rPr>
              <a:t>にがんばり</a:t>
            </a:r>
            <a:r>
              <a:rPr kumimoji="1" lang="ja-JP" altLang="en-US" dirty="0" err="1" smtClean="0">
                <a:solidFill>
                  <a:schemeClr val="tx1"/>
                </a:solidFill>
              </a:rPr>
              <a:t>ましょ</a:t>
            </a:r>
            <a:r>
              <a:rPr kumimoji="1"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146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p:spPr>
        <p:txBody>
          <a:bodyPr>
            <a:normAutofit fontScale="90000"/>
          </a:bodyPr>
          <a:lstStyle/>
          <a:p>
            <a:r>
              <a:rPr kumimoji="1" lang="ja-JP" altLang="en-US" dirty="0" smtClean="0">
                <a:solidFill>
                  <a:srgbClr val="260FB1"/>
                </a:solidFill>
              </a:rPr>
              <a:t>まとめ：</a:t>
            </a:r>
            <a:r>
              <a:rPr kumimoji="1" lang="en-US" altLang="ja-JP" dirty="0" smtClean="0">
                <a:solidFill>
                  <a:srgbClr val="260FB1"/>
                </a:solidFill>
              </a:rPr>
              <a:t/>
            </a:r>
            <a:br>
              <a:rPr kumimoji="1" lang="en-US" altLang="ja-JP" dirty="0" smtClean="0">
                <a:solidFill>
                  <a:srgbClr val="260FB1"/>
                </a:solidFill>
              </a:rPr>
            </a:br>
            <a:r>
              <a:rPr kumimoji="1" lang="ja-JP" altLang="en-US" dirty="0" smtClean="0">
                <a:solidFill>
                  <a:srgbClr val="260FB1"/>
                </a:solidFill>
              </a:rPr>
              <a:t>学会認定・臨床輸血看護師</a:t>
            </a:r>
            <a:r>
              <a:rPr lang="ja-JP" altLang="en-US" dirty="0" smtClean="0">
                <a:solidFill>
                  <a:srgbClr val="260FB1"/>
                </a:solidFill>
              </a:rPr>
              <a:t>の役割</a:t>
            </a:r>
            <a:endParaRPr kumimoji="1" lang="ja-JP" altLang="en-US" dirty="0">
              <a:solidFill>
                <a:srgbClr val="260FB1"/>
              </a:solidFill>
            </a:endParaRPr>
          </a:p>
        </p:txBody>
      </p:sp>
      <p:sp>
        <p:nvSpPr>
          <p:cNvPr id="3" name="コンテンツ プレースホルダー 2"/>
          <p:cNvSpPr>
            <a:spLocks noGrp="1"/>
          </p:cNvSpPr>
          <p:nvPr>
            <p:ph idx="1"/>
          </p:nvPr>
        </p:nvSpPr>
        <p:spPr>
          <a:xfrm>
            <a:off x="539552" y="1772816"/>
            <a:ext cx="8136904" cy="4968552"/>
          </a:xfrm>
        </p:spPr>
        <p:txBody>
          <a:bodyPr>
            <a:normAutofit fontScale="85000" lnSpcReduction="10000"/>
          </a:bodyPr>
          <a:lstStyle/>
          <a:p>
            <a:pPr marL="0" indent="0">
              <a:buNone/>
            </a:pPr>
            <a:r>
              <a:rPr lang="ja-JP" altLang="en-US" dirty="0" smtClean="0"/>
              <a:t>◆患者に最も近い存在</a:t>
            </a:r>
            <a:r>
              <a:rPr lang="ja-JP" altLang="en-US" dirty="0"/>
              <a:t>として</a:t>
            </a:r>
            <a:r>
              <a:rPr lang="ja-JP" altLang="en-US" dirty="0" smtClean="0"/>
              <a:t>の看護師。患者目線での</a:t>
            </a:r>
            <a:endParaRPr lang="en-US" altLang="ja-JP" dirty="0" smtClean="0"/>
          </a:p>
          <a:p>
            <a:pPr marL="0" indent="0">
              <a:buNone/>
            </a:pPr>
            <a:r>
              <a:rPr lang="ja-JP" altLang="en-US" dirty="0" smtClean="0"/>
              <a:t>    気づきを大切にして看護につなげる。</a:t>
            </a:r>
            <a:endParaRPr lang="en-US" altLang="ja-JP" dirty="0" smtClean="0"/>
          </a:p>
          <a:p>
            <a:pPr marL="0" indent="0">
              <a:buNone/>
            </a:pPr>
            <a:endParaRPr lang="en-US" altLang="ja-JP" sz="900" dirty="0" smtClean="0"/>
          </a:p>
          <a:p>
            <a:pPr marL="0" indent="0">
              <a:buNone/>
            </a:pPr>
            <a:r>
              <a:rPr lang="ja-JP" altLang="en-US" dirty="0" smtClean="0"/>
              <a:t>◆患者が安全に輸血医療を受けることができるよう、</a:t>
            </a:r>
            <a:endParaRPr lang="en-US" altLang="ja-JP" dirty="0" smtClean="0"/>
          </a:p>
          <a:p>
            <a:pPr marL="0" indent="0">
              <a:buNone/>
            </a:pPr>
            <a:r>
              <a:rPr lang="en-US" altLang="ja-JP" dirty="0"/>
              <a:t> </a:t>
            </a:r>
            <a:r>
              <a:rPr lang="en-US" altLang="ja-JP" dirty="0" smtClean="0"/>
              <a:t>   </a:t>
            </a:r>
            <a:r>
              <a:rPr lang="ja-JP" altLang="en-US" dirty="0" smtClean="0"/>
              <a:t>環境を整える。看護師には医師や検査技師、薬剤</a:t>
            </a:r>
            <a:endParaRPr lang="en-US" altLang="ja-JP" dirty="0" smtClean="0"/>
          </a:p>
          <a:p>
            <a:pPr marL="0" indent="0">
              <a:buNone/>
            </a:pPr>
            <a:r>
              <a:rPr lang="en-US" altLang="ja-JP" dirty="0"/>
              <a:t> </a:t>
            </a:r>
            <a:r>
              <a:rPr lang="en-US" altLang="ja-JP" dirty="0" smtClean="0"/>
              <a:t>   </a:t>
            </a:r>
            <a:r>
              <a:rPr lang="ja-JP" altLang="en-US" dirty="0" smtClean="0"/>
              <a:t>師、事務、患者を取り巻くすべての職種をコーディ</a:t>
            </a:r>
            <a:endParaRPr lang="en-US" altLang="ja-JP" dirty="0" smtClean="0"/>
          </a:p>
          <a:p>
            <a:pPr marL="0" indent="0">
              <a:buNone/>
            </a:pPr>
            <a:r>
              <a:rPr lang="en-US" altLang="ja-JP" dirty="0"/>
              <a:t> </a:t>
            </a:r>
            <a:r>
              <a:rPr lang="en-US" altLang="ja-JP" dirty="0" smtClean="0"/>
              <a:t>   </a:t>
            </a:r>
            <a:r>
              <a:rPr lang="ja-JP" altLang="en-US" dirty="0" smtClean="0"/>
              <a:t>ネートする役割がある。</a:t>
            </a:r>
            <a:endParaRPr lang="en-US" altLang="ja-JP" dirty="0" smtClean="0"/>
          </a:p>
          <a:p>
            <a:pPr marL="0" indent="0">
              <a:buNone/>
            </a:pPr>
            <a:endParaRPr kumimoji="1" lang="en-US" altLang="ja-JP" sz="900" dirty="0" smtClean="0"/>
          </a:p>
          <a:p>
            <a:pPr marL="0" indent="0">
              <a:buNone/>
            </a:pPr>
            <a:r>
              <a:rPr kumimoji="1" lang="ja-JP" altLang="en-US" dirty="0" smtClean="0"/>
              <a:t>◆他施設とのネットワークを構築し、臨床輸血看護師</a:t>
            </a:r>
            <a:endParaRPr kumimoji="1" lang="en-US" altLang="ja-JP" dirty="0" smtClean="0"/>
          </a:p>
          <a:p>
            <a:pPr marL="0" indent="0">
              <a:buNone/>
            </a:pPr>
            <a:r>
              <a:rPr lang="en-US" altLang="ja-JP" dirty="0"/>
              <a:t> </a:t>
            </a:r>
            <a:r>
              <a:rPr lang="en-US" altLang="ja-JP" dirty="0" smtClean="0"/>
              <a:t>   </a:t>
            </a:r>
            <a:r>
              <a:rPr kumimoji="1" lang="ja-JP" altLang="en-US" dirty="0" smtClean="0"/>
              <a:t>の活動に</a:t>
            </a:r>
            <a:r>
              <a:rPr kumimoji="1" lang="ja-JP" altLang="en-US" smtClean="0"/>
              <a:t>ついて</a:t>
            </a:r>
            <a:r>
              <a:rPr kumimoji="1" lang="ja-JP" altLang="en-US" smtClean="0"/>
              <a:t>啓発を</a:t>
            </a:r>
            <a:r>
              <a:rPr lang="ja-JP" altLang="en-US" dirty="0"/>
              <a:t>はかる</a:t>
            </a:r>
            <a:r>
              <a:rPr lang="ja-JP" altLang="en-US" dirty="0" smtClean="0"/>
              <a:t>。組織の中で必要と</a:t>
            </a:r>
            <a:endParaRPr lang="en-US" altLang="ja-JP" dirty="0" smtClean="0"/>
          </a:p>
          <a:p>
            <a:pPr marL="0" indent="0">
              <a:buNone/>
            </a:pPr>
            <a:r>
              <a:rPr lang="en-US" altLang="ja-JP" dirty="0"/>
              <a:t> </a:t>
            </a:r>
            <a:r>
              <a:rPr lang="en-US" altLang="ja-JP" dirty="0" smtClean="0"/>
              <a:t>   </a:t>
            </a:r>
            <a:r>
              <a:rPr lang="ja-JP" altLang="en-US" dirty="0" smtClean="0"/>
              <a:t>される存在とな</a:t>
            </a:r>
            <a:r>
              <a:rPr lang="ja-JP" altLang="en-US" dirty="0"/>
              <a:t>る</a:t>
            </a:r>
            <a:r>
              <a:rPr lang="ja-JP" altLang="en-US" dirty="0" smtClean="0"/>
              <a:t>。そのためには、目に見える活動</a:t>
            </a:r>
            <a:endParaRPr lang="en-US" altLang="ja-JP" dirty="0" smtClean="0"/>
          </a:p>
          <a:p>
            <a:pPr marL="0" indent="0">
              <a:buNone/>
            </a:pPr>
            <a:r>
              <a:rPr lang="ja-JP" altLang="en-US" dirty="0"/>
              <a:t>　</a:t>
            </a:r>
            <a:r>
              <a:rPr lang="ja-JP" altLang="en-US" dirty="0" smtClean="0"/>
              <a:t> が必要。</a:t>
            </a:r>
            <a:endParaRPr kumimoji="1" lang="ja-JP" altLang="en-US" dirty="0"/>
          </a:p>
        </p:txBody>
      </p:sp>
    </p:spTree>
    <p:extLst>
      <p:ext uri="{BB962C8B-B14F-4D97-AF65-F5344CB8AC3E}">
        <p14:creationId xmlns:p14="http://schemas.microsoft.com/office/powerpoint/2010/main" val="3545016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11658" y="4149080"/>
            <a:ext cx="5904656" cy="9244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solidFill>
                  <a:srgbClr val="3333CC"/>
                </a:solidFill>
                <a:latin typeface="ＭＳ Ｐゴシック" panose="020B0600070205080204" pitchFamily="50" charset="-128"/>
                <a:ea typeface="ＭＳ Ｐゴシック" panose="020B0600070205080204" pitchFamily="50" charset="-128"/>
              </a:rPr>
              <a:t>ご清聴ありがとうございました</a:t>
            </a:r>
          </a:p>
        </p:txBody>
      </p:sp>
      <p:pic>
        <p:nvPicPr>
          <p:cNvPr id="3" name="Picture 2" descr="D:\_H27_01_09\02.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840" y="1492414"/>
            <a:ext cx="2628293" cy="251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92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本日の内容</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lstStyle/>
          <a:p>
            <a:r>
              <a:rPr kumimoji="1" lang="ja-JP" altLang="en-US" dirty="0" smtClean="0"/>
              <a:t>学会認定・臨床輸血看護師の院内活動</a:t>
            </a:r>
            <a:endParaRPr kumimoji="1" lang="en-US" altLang="ja-JP" dirty="0" smtClean="0"/>
          </a:p>
          <a:p>
            <a:pPr lvl="1"/>
            <a:r>
              <a:rPr kumimoji="1" lang="ja-JP" altLang="en-US" dirty="0" smtClean="0"/>
              <a:t>業務改善</a:t>
            </a:r>
            <a:endParaRPr kumimoji="1" lang="en-US" altLang="ja-JP" dirty="0" smtClean="0"/>
          </a:p>
          <a:p>
            <a:pPr lvl="1"/>
            <a:r>
              <a:rPr lang="ja-JP" altLang="en-US" dirty="0"/>
              <a:t>院内における輸血</a:t>
            </a:r>
            <a:r>
              <a:rPr lang="ja-JP" altLang="en-US" dirty="0" smtClean="0"/>
              <a:t>教育</a:t>
            </a:r>
            <a:endParaRPr lang="en-US" altLang="ja-JP" dirty="0" smtClean="0"/>
          </a:p>
          <a:p>
            <a:r>
              <a:rPr lang="ja-JP" altLang="en-US" dirty="0"/>
              <a:t>学会認定・臨床輸血看護師の</a:t>
            </a:r>
            <a:r>
              <a:rPr lang="ja-JP" altLang="en-US" dirty="0" smtClean="0"/>
              <a:t>院外活動</a:t>
            </a:r>
            <a:endParaRPr lang="en-US" altLang="ja-JP" dirty="0"/>
          </a:p>
          <a:p>
            <a:pPr lvl="1"/>
            <a:r>
              <a:rPr lang="ja-JP" altLang="en-US" dirty="0" smtClean="0"/>
              <a:t>青森県合同輸血委員会　看護師部会</a:t>
            </a:r>
            <a:endParaRPr lang="en-US" altLang="ja-JP" dirty="0" smtClean="0"/>
          </a:p>
        </p:txBody>
      </p:sp>
    </p:spTree>
    <p:extLst>
      <p:ext uri="{BB962C8B-B14F-4D97-AF65-F5344CB8AC3E}">
        <p14:creationId xmlns:p14="http://schemas.microsoft.com/office/powerpoint/2010/main" val="447376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260FB1"/>
                </a:solidFill>
              </a:rPr>
              <a:t>本日の内容</a:t>
            </a:r>
            <a:endParaRPr kumimoji="1" lang="ja-JP" altLang="en-US" dirty="0">
              <a:solidFill>
                <a:srgbClr val="260FB1"/>
              </a:solidFill>
            </a:endParaRPr>
          </a:p>
        </p:txBody>
      </p:sp>
      <p:sp>
        <p:nvSpPr>
          <p:cNvPr id="3" name="コンテンツ プレースホルダー 2"/>
          <p:cNvSpPr>
            <a:spLocks noGrp="1"/>
          </p:cNvSpPr>
          <p:nvPr>
            <p:ph idx="1"/>
          </p:nvPr>
        </p:nvSpPr>
        <p:spPr/>
        <p:txBody>
          <a:bodyPr/>
          <a:lstStyle/>
          <a:p>
            <a:r>
              <a:rPr kumimoji="1" lang="ja-JP" altLang="en-US" dirty="0" smtClean="0"/>
              <a:t>学会認定・臨床輸血看護師の院内活動</a:t>
            </a:r>
            <a:endParaRPr kumimoji="1" lang="en-US" altLang="ja-JP" dirty="0" smtClean="0"/>
          </a:p>
          <a:p>
            <a:pPr lvl="1"/>
            <a:r>
              <a:rPr kumimoji="1" lang="ja-JP" altLang="en-US" dirty="0" smtClean="0">
                <a:solidFill>
                  <a:srgbClr val="FF0000"/>
                </a:solidFill>
              </a:rPr>
              <a:t>業務改善</a:t>
            </a:r>
            <a:endParaRPr kumimoji="1" lang="en-US" altLang="ja-JP" dirty="0" smtClean="0">
              <a:solidFill>
                <a:srgbClr val="FF0000"/>
              </a:solidFill>
            </a:endParaRPr>
          </a:p>
          <a:p>
            <a:pPr lvl="1"/>
            <a:r>
              <a:rPr lang="ja-JP" altLang="en-US" dirty="0"/>
              <a:t>院内における輸血</a:t>
            </a:r>
            <a:r>
              <a:rPr lang="ja-JP" altLang="en-US" dirty="0" smtClean="0"/>
              <a:t>教育</a:t>
            </a:r>
            <a:endParaRPr lang="en-US" altLang="ja-JP" dirty="0" smtClean="0"/>
          </a:p>
          <a:p>
            <a:r>
              <a:rPr lang="ja-JP" altLang="en-US" dirty="0"/>
              <a:t>学会認定・臨床輸血看護師の</a:t>
            </a:r>
            <a:r>
              <a:rPr lang="ja-JP" altLang="en-US" dirty="0" smtClean="0"/>
              <a:t>院外活動</a:t>
            </a:r>
            <a:endParaRPr lang="en-US" altLang="ja-JP" dirty="0"/>
          </a:p>
          <a:p>
            <a:pPr lvl="1"/>
            <a:r>
              <a:rPr lang="ja-JP" altLang="en-US" dirty="0" smtClean="0"/>
              <a:t>青森県合同輸血委員会　看護師部会</a:t>
            </a:r>
            <a:endParaRPr lang="en-US" altLang="ja-JP" dirty="0" smtClean="0"/>
          </a:p>
        </p:txBody>
      </p:sp>
    </p:spTree>
    <p:extLst>
      <p:ext uri="{BB962C8B-B14F-4D97-AF65-F5344CB8AC3E}">
        <p14:creationId xmlns:p14="http://schemas.microsoft.com/office/powerpoint/2010/main" val="576972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3333CC"/>
                </a:solidFill>
              </a:rPr>
              <a:t>輸血</a:t>
            </a:r>
            <a:r>
              <a:rPr lang="ja-JP" altLang="en-US" dirty="0" smtClean="0">
                <a:solidFill>
                  <a:srgbClr val="3333CC"/>
                </a:solidFill>
              </a:rPr>
              <a:t>って</a:t>
            </a:r>
            <a:r>
              <a:rPr lang="ja-JP" altLang="en-US" dirty="0">
                <a:solidFill>
                  <a:srgbClr val="3333CC"/>
                </a:solidFill>
              </a:rPr>
              <a:t>？</a:t>
            </a:r>
            <a:endParaRPr kumimoji="1" lang="ja-JP" altLang="en-US" dirty="0">
              <a:solidFill>
                <a:srgbClr val="3333CC"/>
              </a:solidFill>
            </a:endParaRPr>
          </a:p>
        </p:txBody>
      </p:sp>
      <p:sp>
        <p:nvSpPr>
          <p:cNvPr id="4" name="角丸四角形 3"/>
          <p:cNvSpPr/>
          <p:nvPr/>
        </p:nvSpPr>
        <p:spPr>
          <a:xfrm>
            <a:off x="179512" y="1556792"/>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患者さん</a:t>
            </a:r>
            <a:r>
              <a:rPr lang="ja-JP" altLang="en-US" dirty="0" smtClean="0">
                <a:solidFill>
                  <a:prstClr val="black"/>
                </a:solidFill>
              </a:rPr>
              <a:t>の</a:t>
            </a:r>
            <a:r>
              <a:rPr lang="ja-JP" altLang="en-US" dirty="0">
                <a:solidFill>
                  <a:prstClr val="black"/>
                </a:solidFill>
              </a:rPr>
              <a:t>状態確認</a:t>
            </a:r>
          </a:p>
        </p:txBody>
      </p:sp>
      <p:sp>
        <p:nvSpPr>
          <p:cNvPr id="5" name="角丸四角形 4"/>
          <p:cNvSpPr/>
          <p:nvPr/>
        </p:nvSpPr>
        <p:spPr>
          <a:xfrm>
            <a:off x="179512" y="4149080"/>
            <a:ext cx="2160240"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血液製剤の注文</a:t>
            </a:r>
            <a:endParaRPr lang="ja-JP" altLang="en-US" dirty="0">
              <a:solidFill>
                <a:prstClr val="black"/>
              </a:solidFill>
            </a:endParaRPr>
          </a:p>
        </p:txBody>
      </p:sp>
      <p:sp>
        <p:nvSpPr>
          <p:cNvPr id="6" name="角丸四角形 5"/>
          <p:cNvSpPr/>
          <p:nvPr/>
        </p:nvSpPr>
        <p:spPr>
          <a:xfrm>
            <a:off x="179512" y="2204864"/>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患者さん</a:t>
            </a:r>
            <a:r>
              <a:rPr lang="ja-JP" altLang="en-US" dirty="0" smtClean="0">
                <a:solidFill>
                  <a:prstClr val="black"/>
                </a:solidFill>
              </a:rPr>
              <a:t>の検査確認</a:t>
            </a:r>
            <a:endParaRPr lang="ja-JP" altLang="en-US" dirty="0">
              <a:solidFill>
                <a:prstClr val="black"/>
              </a:solidFill>
            </a:endParaRPr>
          </a:p>
        </p:txBody>
      </p:sp>
      <p:sp>
        <p:nvSpPr>
          <p:cNvPr id="7" name="角丸四角形 6"/>
          <p:cNvSpPr/>
          <p:nvPr/>
        </p:nvSpPr>
        <p:spPr>
          <a:xfrm>
            <a:off x="179512" y="2852936"/>
            <a:ext cx="2592288"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患者さん</a:t>
            </a:r>
            <a:r>
              <a:rPr lang="ja-JP" altLang="en-US" dirty="0" smtClean="0">
                <a:solidFill>
                  <a:prstClr val="black"/>
                </a:solidFill>
              </a:rPr>
              <a:t>の</a:t>
            </a:r>
            <a:r>
              <a:rPr lang="ja-JP" altLang="en-US" dirty="0">
                <a:solidFill>
                  <a:prstClr val="black"/>
                </a:solidFill>
              </a:rPr>
              <a:t>血液型</a:t>
            </a:r>
            <a:r>
              <a:rPr lang="ja-JP" altLang="en-US" dirty="0" smtClean="0">
                <a:solidFill>
                  <a:prstClr val="black"/>
                </a:solidFill>
              </a:rPr>
              <a:t>確認</a:t>
            </a:r>
            <a:endParaRPr lang="ja-JP" altLang="en-US" dirty="0">
              <a:solidFill>
                <a:prstClr val="black"/>
              </a:solidFill>
            </a:endParaRPr>
          </a:p>
        </p:txBody>
      </p:sp>
      <p:sp>
        <p:nvSpPr>
          <p:cNvPr id="8" name="角丸四角形 7"/>
          <p:cNvSpPr/>
          <p:nvPr/>
        </p:nvSpPr>
        <p:spPr>
          <a:xfrm>
            <a:off x="179512" y="3501008"/>
            <a:ext cx="2439888"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血液型二重チェック</a:t>
            </a:r>
            <a:endParaRPr lang="ja-JP" altLang="en-US" dirty="0">
              <a:solidFill>
                <a:prstClr val="black"/>
              </a:solidFill>
            </a:endParaRPr>
          </a:p>
        </p:txBody>
      </p:sp>
      <p:sp>
        <p:nvSpPr>
          <p:cNvPr id="9" name="角丸四角形 8"/>
          <p:cNvSpPr/>
          <p:nvPr/>
        </p:nvSpPr>
        <p:spPr>
          <a:xfrm>
            <a:off x="179512" y="4797152"/>
            <a:ext cx="2160240"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複雑な</a:t>
            </a:r>
            <a:r>
              <a:rPr lang="ja-JP" altLang="en-US" dirty="0" smtClean="0">
                <a:solidFill>
                  <a:prstClr val="black"/>
                </a:solidFill>
              </a:rPr>
              <a:t>注文体制</a:t>
            </a:r>
            <a:endParaRPr lang="ja-JP" altLang="en-US" dirty="0">
              <a:solidFill>
                <a:prstClr val="black"/>
              </a:solidFill>
            </a:endParaRPr>
          </a:p>
        </p:txBody>
      </p:sp>
      <p:sp>
        <p:nvSpPr>
          <p:cNvPr id="10" name="角丸四角形 9"/>
          <p:cNvSpPr/>
          <p:nvPr/>
        </p:nvSpPr>
        <p:spPr>
          <a:xfrm>
            <a:off x="179512" y="5445224"/>
            <a:ext cx="2304256"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配送まで</a:t>
            </a:r>
            <a:r>
              <a:rPr lang="ja-JP" altLang="en-US" dirty="0" smtClean="0">
                <a:solidFill>
                  <a:prstClr val="black"/>
                </a:solidFill>
              </a:rPr>
              <a:t>の</a:t>
            </a:r>
            <a:r>
              <a:rPr lang="ja-JP" altLang="en-US" dirty="0">
                <a:solidFill>
                  <a:prstClr val="black"/>
                </a:solidFill>
              </a:rPr>
              <a:t>時間ロス</a:t>
            </a:r>
          </a:p>
        </p:txBody>
      </p:sp>
      <p:sp>
        <p:nvSpPr>
          <p:cNvPr id="11" name="角丸四角形 10"/>
          <p:cNvSpPr/>
          <p:nvPr/>
        </p:nvSpPr>
        <p:spPr>
          <a:xfrm>
            <a:off x="3275856" y="1556792"/>
            <a:ext cx="24482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不規則抗体</a:t>
            </a:r>
            <a:r>
              <a:rPr lang="ja-JP" altLang="en-US" dirty="0" smtClean="0">
                <a:solidFill>
                  <a:prstClr val="black"/>
                </a:solidFill>
              </a:rPr>
              <a:t>検査</a:t>
            </a:r>
            <a:endParaRPr lang="ja-JP" altLang="en-US" dirty="0">
              <a:solidFill>
                <a:prstClr val="black"/>
              </a:solidFill>
            </a:endParaRPr>
          </a:p>
        </p:txBody>
      </p:sp>
      <p:sp>
        <p:nvSpPr>
          <p:cNvPr id="12" name="角丸四角形 11"/>
          <p:cNvSpPr/>
          <p:nvPr/>
        </p:nvSpPr>
        <p:spPr>
          <a:xfrm>
            <a:off x="3275856" y="2204864"/>
            <a:ext cx="24482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交差適合</a:t>
            </a:r>
            <a:r>
              <a:rPr lang="ja-JP" altLang="en-US" dirty="0" smtClean="0">
                <a:solidFill>
                  <a:prstClr val="black"/>
                </a:solidFill>
              </a:rPr>
              <a:t>試験</a:t>
            </a:r>
            <a:endParaRPr lang="ja-JP" altLang="en-US" dirty="0">
              <a:solidFill>
                <a:prstClr val="black"/>
              </a:solidFill>
            </a:endParaRPr>
          </a:p>
        </p:txBody>
      </p:sp>
      <p:sp>
        <p:nvSpPr>
          <p:cNvPr id="13" name="角丸四角形 12"/>
          <p:cNvSpPr/>
          <p:nvPr/>
        </p:nvSpPr>
        <p:spPr>
          <a:xfrm>
            <a:off x="6444208" y="1569456"/>
            <a:ext cx="2448272" cy="12241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製剤・患者さんの二重チェック</a:t>
            </a:r>
            <a:endParaRPr lang="ja-JP" altLang="en-US" dirty="0">
              <a:solidFill>
                <a:prstClr val="black"/>
              </a:solidFill>
            </a:endParaRPr>
          </a:p>
        </p:txBody>
      </p:sp>
      <p:sp>
        <p:nvSpPr>
          <p:cNvPr id="14" name="角丸四角形 13"/>
          <p:cNvSpPr/>
          <p:nvPr/>
        </p:nvSpPr>
        <p:spPr>
          <a:xfrm>
            <a:off x="6444208" y="2937608"/>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輸血副作用？</a:t>
            </a:r>
            <a:endParaRPr lang="ja-JP" altLang="en-US" dirty="0">
              <a:solidFill>
                <a:prstClr val="black"/>
              </a:solidFill>
            </a:endParaRPr>
          </a:p>
        </p:txBody>
      </p:sp>
      <p:sp>
        <p:nvSpPr>
          <p:cNvPr id="15" name="角丸四角形 14"/>
          <p:cNvSpPr/>
          <p:nvPr/>
        </p:nvSpPr>
        <p:spPr>
          <a:xfrm>
            <a:off x="6444208" y="3585680"/>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急性型</a:t>
            </a:r>
            <a:r>
              <a:rPr lang="ja-JP" altLang="en-US" dirty="0">
                <a:solidFill>
                  <a:prstClr val="black"/>
                </a:solidFill>
              </a:rPr>
              <a:t>の</a:t>
            </a:r>
            <a:r>
              <a:rPr lang="ja-JP" altLang="en-US" dirty="0" smtClean="0">
                <a:solidFill>
                  <a:prstClr val="black"/>
                </a:solidFill>
              </a:rPr>
              <a:t>症状？</a:t>
            </a:r>
            <a:endParaRPr lang="ja-JP" altLang="en-US" dirty="0">
              <a:solidFill>
                <a:prstClr val="black"/>
              </a:solidFill>
            </a:endParaRPr>
          </a:p>
        </p:txBody>
      </p:sp>
      <p:sp>
        <p:nvSpPr>
          <p:cNvPr id="16" name="角丸四角形 15"/>
          <p:cNvSpPr/>
          <p:nvPr/>
        </p:nvSpPr>
        <p:spPr>
          <a:xfrm>
            <a:off x="6444208" y="4233752"/>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慢性</a:t>
            </a:r>
            <a:r>
              <a:rPr lang="ja-JP" altLang="en-US" dirty="0" smtClean="0">
                <a:solidFill>
                  <a:prstClr val="black"/>
                </a:solidFill>
              </a:rPr>
              <a:t>型</a:t>
            </a:r>
            <a:r>
              <a:rPr lang="ja-JP" altLang="en-US" dirty="0">
                <a:solidFill>
                  <a:prstClr val="black"/>
                </a:solidFill>
              </a:rPr>
              <a:t>の</a:t>
            </a:r>
            <a:r>
              <a:rPr lang="ja-JP" altLang="en-US" dirty="0" smtClean="0">
                <a:solidFill>
                  <a:prstClr val="black"/>
                </a:solidFill>
              </a:rPr>
              <a:t>症状？</a:t>
            </a:r>
            <a:endParaRPr lang="ja-JP" altLang="en-US" dirty="0">
              <a:solidFill>
                <a:prstClr val="black"/>
              </a:solidFill>
            </a:endParaRPr>
          </a:p>
        </p:txBody>
      </p:sp>
      <p:sp>
        <p:nvSpPr>
          <p:cNvPr id="17" name="角丸四角形 16"/>
          <p:cNvSpPr/>
          <p:nvPr/>
        </p:nvSpPr>
        <p:spPr>
          <a:xfrm>
            <a:off x="6444208" y="4881824"/>
            <a:ext cx="2448272"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輸血後</a:t>
            </a:r>
            <a:r>
              <a:rPr lang="ja-JP" altLang="en-US" dirty="0" smtClean="0">
                <a:solidFill>
                  <a:prstClr val="black"/>
                </a:solidFill>
              </a:rPr>
              <a:t>感染症？</a:t>
            </a:r>
            <a:endParaRPr lang="ja-JP" altLang="en-US" dirty="0">
              <a:solidFill>
                <a:prstClr val="black"/>
              </a:solidFill>
            </a:endParaRPr>
          </a:p>
        </p:txBody>
      </p:sp>
      <p:sp>
        <p:nvSpPr>
          <p:cNvPr id="18" name="角丸四角形 17"/>
          <p:cNvSpPr/>
          <p:nvPr/>
        </p:nvSpPr>
        <p:spPr>
          <a:xfrm>
            <a:off x="5868144" y="5529896"/>
            <a:ext cx="24482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遡及調査？</a:t>
            </a:r>
            <a:endParaRPr lang="ja-JP" altLang="en-US" dirty="0">
              <a:solidFill>
                <a:prstClr val="black"/>
              </a:solidFill>
            </a:endParaRPr>
          </a:p>
        </p:txBody>
      </p:sp>
      <p:sp>
        <p:nvSpPr>
          <p:cNvPr id="19" name="角丸四角形 18"/>
          <p:cNvSpPr/>
          <p:nvPr/>
        </p:nvSpPr>
        <p:spPr>
          <a:xfrm>
            <a:off x="3059832" y="5813648"/>
            <a:ext cx="2448272" cy="855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輸血をする</a:t>
            </a:r>
            <a:r>
              <a:rPr lang="ja-JP" altLang="en-US" dirty="0" smtClean="0">
                <a:solidFill>
                  <a:prstClr val="black"/>
                </a:solidFill>
              </a:rPr>
              <a:t>と予後が</a:t>
            </a:r>
            <a:r>
              <a:rPr lang="ja-JP" altLang="en-US" dirty="0">
                <a:solidFill>
                  <a:prstClr val="black"/>
                </a:solidFill>
              </a:rPr>
              <a:t>悪くなる</a:t>
            </a:r>
          </a:p>
        </p:txBody>
      </p:sp>
      <p:sp>
        <p:nvSpPr>
          <p:cNvPr id="20" name="角丸四角形 19"/>
          <p:cNvSpPr/>
          <p:nvPr/>
        </p:nvSpPr>
        <p:spPr>
          <a:xfrm>
            <a:off x="5868144" y="6177968"/>
            <a:ext cx="24482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rPr>
              <a:t>HIV</a:t>
            </a:r>
            <a:r>
              <a:rPr lang="ja-JP" altLang="en-US" dirty="0" smtClean="0">
                <a:solidFill>
                  <a:prstClr val="black"/>
                </a:solidFill>
              </a:rPr>
              <a:t>・</a:t>
            </a:r>
            <a:r>
              <a:rPr lang="en-US" altLang="ja-JP" dirty="0" smtClean="0">
                <a:solidFill>
                  <a:prstClr val="black"/>
                </a:solidFill>
              </a:rPr>
              <a:t>HCV</a:t>
            </a:r>
            <a:r>
              <a:rPr lang="ja-JP" altLang="en-US" dirty="0" smtClean="0">
                <a:solidFill>
                  <a:prstClr val="black"/>
                </a:solidFill>
              </a:rPr>
              <a:t>・</a:t>
            </a:r>
            <a:r>
              <a:rPr lang="en-US" altLang="ja-JP" dirty="0" smtClean="0">
                <a:solidFill>
                  <a:prstClr val="black"/>
                </a:solidFill>
              </a:rPr>
              <a:t>HBV</a:t>
            </a:r>
            <a:endParaRPr lang="ja-JP" altLang="en-US" dirty="0">
              <a:solidFill>
                <a:prstClr val="black"/>
              </a:solidFill>
            </a:endParaRPr>
          </a:p>
        </p:txBody>
      </p:sp>
      <p:sp>
        <p:nvSpPr>
          <p:cNvPr id="21" name="角丸四角形 20"/>
          <p:cNvSpPr/>
          <p:nvPr/>
        </p:nvSpPr>
        <p:spPr>
          <a:xfrm>
            <a:off x="179512" y="6093296"/>
            <a:ext cx="24482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ドナーをめぐる諸問題</a:t>
            </a:r>
          </a:p>
        </p:txBody>
      </p:sp>
      <p:pic>
        <p:nvPicPr>
          <p:cNvPr id="153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00292" y="3136187"/>
            <a:ext cx="3204947" cy="240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492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2071389"/>
            <a:ext cx="8568952" cy="4525963"/>
          </a:xfrm>
        </p:spPr>
        <p:txBody>
          <a:bodyPr>
            <a:normAutofit/>
          </a:bodyPr>
          <a:lstStyle/>
          <a:p>
            <a:pPr marL="514350" indent="-514350">
              <a:buFont typeface="+mj-lt"/>
              <a:buAutoNum type="arabicPeriod"/>
            </a:pPr>
            <a:r>
              <a:rPr lang="ja-JP" altLang="en-US" dirty="0" smtClean="0">
                <a:latin typeface="+mj-ea"/>
              </a:rPr>
              <a:t>インフォームドコンセント取得時の看護師同席</a:t>
            </a:r>
            <a:endParaRPr lang="en-US" altLang="ja-JP" dirty="0" smtClean="0">
              <a:latin typeface="+mj-ea"/>
            </a:endParaRPr>
          </a:p>
          <a:p>
            <a:pPr marL="400050" lvl="1" indent="0">
              <a:buNone/>
            </a:pPr>
            <a:r>
              <a:rPr lang="ja-JP" altLang="en-US" dirty="0" smtClean="0">
                <a:latin typeface="+mj-ea"/>
              </a:rPr>
              <a:t>患者の理解度に応じて再度、かみ砕いて説明。</a:t>
            </a:r>
            <a:endParaRPr lang="en-US" altLang="ja-JP" dirty="0">
              <a:latin typeface="+mj-ea"/>
            </a:endParaRPr>
          </a:p>
          <a:p>
            <a:pPr marL="514350" indent="-514350">
              <a:buFont typeface="+mj-lt"/>
              <a:buAutoNum type="arabicPeriod"/>
            </a:pPr>
            <a:r>
              <a:rPr lang="ja-JP" altLang="en-US" dirty="0" smtClean="0">
                <a:latin typeface="+mj-ea"/>
              </a:rPr>
              <a:t>頻</a:t>
            </a:r>
            <a:r>
              <a:rPr lang="ja-JP" altLang="en-US" dirty="0">
                <a:latin typeface="+mj-ea"/>
              </a:rPr>
              <a:t>回</a:t>
            </a:r>
            <a:r>
              <a:rPr lang="ja-JP" altLang="en-US" dirty="0" smtClean="0">
                <a:latin typeface="+mj-ea"/>
              </a:rPr>
              <a:t>輸血患者への輸血検査の実施推奨</a:t>
            </a:r>
            <a:endParaRPr lang="en-US" altLang="ja-JP" dirty="0">
              <a:latin typeface="+mj-ea"/>
            </a:endParaRPr>
          </a:p>
          <a:p>
            <a:pPr marL="400050" lvl="1" indent="0">
              <a:buNone/>
            </a:pPr>
            <a:r>
              <a:rPr lang="ja-JP" altLang="en-US" dirty="0" smtClean="0">
                <a:latin typeface="+mj-ea"/>
              </a:rPr>
              <a:t>医師への声がけ。</a:t>
            </a:r>
            <a:endParaRPr lang="en-US" altLang="ja-JP" dirty="0" smtClean="0">
              <a:latin typeface="+mj-ea"/>
            </a:endParaRPr>
          </a:p>
          <a:p>
            <a:pPr marL="514350" indent="-514350">
              <a:buFont typeface="+mj-lt"/>
              <a:buAutoNum type="arabicPeriod"/>
            </a:pPr>
            <a:r>
              <a:rPr lang="ja-JP" altLang="en-US" dirty="0" smtClean="0">
                <a:latin typeface="+mj-ea"/>
              </a:rPr>
              <a:t>輸血前後感染症</a:t>
            </a:r>
            <a:r>
              <a:rPr lang="ja-JP" altLang="en-US" dirty="0">
                <a:latin typeface="+mj-ea"/>
              </a:rPr>
              <a:t>検査の必要性</a:t>
            </a:r>
            <a:r>
              <a:rPr lang="ja-JP" altLang="en-US" dirty="0" smtClean="0">
                <a:latin typeface="+mj-ea"/>
              </a:rPr>
              <a:t>を患者に伝達</a:t>
            </a:r>
            <a:endParaRPr lang="en-US" altLang="ja-JP" dirty="0">
              <a:latin typeface="+mj-ea"/>
            </a:endParaRPr>
          </a:p>
          <a:p>
            <a:pPr marL="400050" lvl="1" indent="0">
              <a:buNone/>
            </a:pPr>
            <a:r>
              <a:rPr lang="ja-JP" altLang="en-US" dirty="0" smtClean="0">
                <a:latin typeface="+mj-ea"/>
              </a:rPr>
              <a:t>患者が検査時期を忘れないよう、「</a:t>
            </a:r>
            <a:r>
              <a:rPr lang="ja-JP" altLang="en-US" dirty="0">
                <a:latin typeface="+mj-ea"/>
              </a:rPr>
              <a:t>輸血後感染症検査のお知らせ」</a:t>
            </a:r>
            <a:r>
              <a:rPr lang="ja-JP" altLang="en-US" dirty="0" smtClean="0">
                <a:latin typeface="+mj-ea"/>
              </a:rPr>
              <a:t>を退院時に渡し説明。</a:t>
            </a:r>
            <a:endParaRPr lang="en-US" altLang="ja-JP" dirty="0">
              <a:latin typeface="+mj-ea"/>
            </a:endParaRPr>
          </a:p>
          <a:p>
            <a:pPr marL="0" indent="0">
              <a:buNone/>
            </a:pPr>
            <a:endParaRPr lang="en-US" altLang="ja-JP" dirty="0">
              <a:latin typeface="+mj-ea"/>
            </a:endParaRPr>
          </a:p>
          <a:p>
            <a:pPr marL="0" indent="0">
              <a:buNone/>
            </a:pPr>
            <a:endParaRPr lang="en-US" altLang="ja-JP" dirty="0" smtClean="0">
              <a:solidFill>
                <a:srgbClr val="FF0000"/>
              </a:solidFill>
            </a:endParaRPr>
          </a:p>
          <a:p>
            <a:pPr marL="0" indent="0">
              <a:buNone/>
            </a:pPr>
            <a:endParaRPr kumimoji="1" lang="en-US" altLang="ja-JP" dirty="0" smtClean="0"/>
          </a:p>
          <a:p>
            <a:endParaRPr kumimoji="1" lang="en-US" altLang="ja-JP" dirty="0" smtClean="0"/>
          </a:p>
        </p:txBody>
      </p:sp>
      <p:sp>
        <p:nvSpPr>
          <p:cNvPr id="4" name="コンテンツ プレースホルダー 2"/>
          <p:cNvSpPr txBox="1">
            <a:spLocks/>
          </p:cNvSpPr>
          <p:nvPr/>
        </p:nvSpPr>
        <p:spPr>
          <a:xfrm>
            <a:off x="323528" y="485056"/>
            <a:ext cx="8229600" cy="128776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dirty="0" smtClean="0">
                <a:solidFill>
                  <a:srgbClr val="3333CC"/>
                </a:solidFill>
              </a:rPr>
              <a:t>業務改善①</a:t>
            </a:r>
            <a:endParaRPr lang="en-US" altLang="ja-JP" sz="4400" dirty="0" smtClean="0">
              <a:solidFill>
                <a:srgbClr val="3333CC"/>
              </a:solidFill>
            </a:endParaRPr>
          </a:p>
          <a:p>
            <a:pPr marL="0" indent="0" algn="ctr">
              <a:buNone/>
            </a:pPr>
            <a:r>
              <a:rPr lang="ja-JP" altLang="en-US" sz="4400" dirty="0" smtClean="0">
                <a:solidFill>
                  <a:srgbClr val="3333CC"/>
                </a:solidFill>
              </a:rPr>
              <a:t>適正使用の推進と感染症対策</a:t>
            </a:r>
            <a:endParaRPr lang="en-US" altLang="ja-JP" sz="4400" dirty="0" smtClean="0">
              <a:solidFill>
                <a:srgbClr val="3333CC"/>
              </a:solidFill>
            </a:endParaRPr>
          </a:p>
        </p:txBody>
      </p:sp>
    </p:spTree>
    <p:extLst>
      <p:ext uri="{BB962C8B-B14F-4D97-AF65-F5344CB8AC3E}">
        <p14:creationId xmlns:p14="http://schemas.microsoft.com/office/powerpoint/2010/main" val="115240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1" name="Object 5"/>
          <p:cNvGraphicFramePr>
            <a:graphicFrameLocks noGrp="1" noChangeAspect="1"/>
          </p:cNvGraphicFramePr>
          <p:nvPr>
            <p:ph idx="1"/>
            <p:extLst>
              <p:ext uri="{D42A27DB-BD31-4B8C-83A1-F6EECF244321}">
                <p14:modId xmlns:p14="http://schemas.microsoft.com/office/powerpoint/2010/main" val="4111696891"/>
              </p:ext>
            </p:extLst>
          </p:nvPr>
        </p:nvGraphicFramePr>
        <p:xfrm>
          <a:off x="0" y="578871"/>
          <a:ext cx="8233365" cy="6216716"/>
        </p:xfrm>
        <a:graphic>
          <a:graphicData uri="http://schemas.openxmlformats.org/presentationml/2006/ole">
            <mc:AlternateContent xmlns:mc="http://schemas.openxmlformats.org/markup-compatibility/2006">
              <mc:Choice xmlns:v="urn:schemas-microsoft-com:vml" Requires="v">
                <p:oleObj spid="_x0000_s3079" name="グラフ" r:id="rId4" imgW="5753100" imgH="4343603" progId="Excel.Chart.8">
                  <p:embed/>
                </p:oleObj>
              </mc:Choice>
              <mc:Fallback>
                <p:oleObj name="グラフ" r:id="rId4" imgW="5753100" imgH="4343603"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8871"/>
                        <a:ext cx="8233365" cy="6216716"/>
                      </a:xfrm>
                      <a:prstGeom prst="rect">
                        <a:avLst/>
                      </a:prstGeom>
                      <a:noFill/>
                      <a:ln>
                        <a:noFill/>
                      </a:ln>
                      <a:effectLst/>
                    </p:spPr>
                  </p:pic>
                </p:oleObj>
              </mc:Fallback>
            </mc:AlternateContent>
          </a:graphicData>
        </a:graphic>
      </p:graphicFrame>
      <p:sp>
        <p:nvSpPr>
          <p:cNvPr id="147464" name="Text Box 8"/>
          <p:cNvSpPr txBox="1">
            <a:spLocks noChangeArrowheads="1"/>
          </p:cNvSpPr>
          <p:nvPr/>
        </p:nvSpPr>
        <p:spPr bwMode="auto">
          <a:xfrm>
            <a:off x="5924187" y="5589240"/>
            <a:ext cx="1872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dirty="0">
                <a:solidFill>
                  <a:srgbClr val="E8566B"/>
                </a:solidFill>
              </a:rPr>
              <a:t>未実施</a:t>
            </a:r>
          </a:p>
        </p:txBody>
      </p:sp>
      <p:sp>
        <p:nvSpPr>
          <p:cNvPr id="147465" name="Text Box 9"/>
          <p:cNvSpPr txBox="1">
            <a:spLocks noChangeArrowheads="1"/>
          </p:cNvSpPr>
          <p:nvPr/>
        </p:nvSpPr>
        <p:spPr bwMode="auto">
          <a:xfrm>
            <a:off x="6314342" y="5009803"/>
            <a:ext cx="282965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b="1" dirty="0">
                <a:solidFill>
                  <a:srgbClr val="40AAF2"/>
                </a:solidFill>
              </a:rPr>
              <a:t>転院先で実施</a:t>
            </a:r>
          </a:p>
        </p:txBody>
      </p:sp>
      <p:sp>
        <p:nvSpPr>
          <p:cNvPr id="147466" name="Text Box 10"/>
          <p:cNvSpPr txBox="1">
            <a:spLocks noChangeArrowheads="1"/>
          </p:cNvSpPr>
          <p:nvPr/>
        </p:nvSpPr>
        <p:spPr bwMode="auto">
          <a:xfrm>
            <a:off x="6614754" y="4506377"/>
            <a:ext cx="197240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dirty="0">
                <a:solidFill>
                  <a:srgbClr val="9966FF"/>
                </a:solidFill>
              </a:rPr>
              <a:t>希望せず</a:t>
            </a:r>
          </a:p>
        </p:txBody>
      </p:sp>
      <p:sp>
        <p:nvSpPr>
          <p:cNvPr id="147467" name="Text Box 11"/>
          <p:cNvSpPr txBox="1">
            <a:spLocks noChangeArrowheads="1"/>
          </p:cNvSpPr>
          <p:nvPr/>
        </p:nvSpPr>
        <p:spPr bwMode="auto">
          <a:xfrm>
            <a:off x="6855011" y="4013775"/>
            <a:ext cx="153865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dirty="0">
                <a:solidFill>
                  <a:srgbClr val="990099"/>
                </a:solidFill>
              </a:rPr>
              <a:t>死亡</a:t>
            </a:r>
          </a:p>
        </p:txBody>
      </p:sp>
      <p:sp>
        <p:nvSpPr>
          <p:cNvPr id="147468" name="Text Box 12"/>
          <p:cNvSpPr txBox="1">
            <a:spLocks noChangeArrowheads="1"/>
          </p:cNvSpPr>
          <p:nvPr/>
        </p:nvSpPr>
        <p:spPr bwMode="auto">
          <a:xfrm>
            <a:off x="6834763" y="3429000"/>
            <a:ext cx="23643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3200" dirty="0">
                <a:solidFill>
                  <a:srgbClr val="FFC000"/>
                </a:solidFill>
              </a:rPr>
              <a:t>当院で実施</a:t>
            </a:r>
          </a:p>
        </p:txBody>
      </p:sp>
      <p:sp>
        <p:nvSpPr>
          <p:cNvPr id="3" name="テキスト ボックス 2"/>
          <p:cNvSpPr txBox="1"/>
          <p:nvPr/>
        </p:nvSpPr>
        <p:spPr>
          <a:xfrm>
            <a:off x="612218" y="188640"/>
            <a:ext cx="4031790" cy="523220"/>
          </a:xfrm>
          <a:prstGeom prst="rect">
            <a:avLst/>
          </a:prstGeom>
          <a:noFill/>
        </p:spPr>
        <p:txBody>
          <a:bodyPr wrap="square" rtlCol="0">
            <a:spAutoFit/>
          </a:bodyPr>
          <a:lstStyle/>
          <a:p>
            <a:r>
              <a:rPr kumimoji="1" lang="ja-JP" altLang="en-US" sz="2800" dirty="0" smtClean="0">
                <a:solidFill>
                  <a:srgbClr val="3333CC"/>
                </a:solidFill>
              </a:rPr>
              <a:t>輸血後感染症検査</a:t>
            </a:r>
            <a:endParaRPr kumimoji="1" lang="ja-JP" altLang="en-US" sz="2800" dirty="0">
              <a:solidFill>
                <a:srgbClr val="3333CC"/>
              </a:solidFill>
            </a:endParaRPr>
          </a:p>
        </p:txBody>
      </p:sp>
    </p:spTree>
    <p:extLst>
      <p:ext uri="{BB962C8B-B14F-4D97-AF65-F5344CB8AC3E}">
        <p14:creationId xmlns:p14="http://schemas.microsoft.com/office/powerpoint/2010/main" val="252142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3408</Words>
  <Application>Microsoft Office PowerPoint</Application>
  <PresentationFormat>画面に合わせる (4:3)</PresentationFormat>
  <Paragraphs>491</Paragraphs>
  <Slides>49</Slides>
  <Notes>23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49</vt:i4>
      </vt:variant>
    </vt:vector>
  </HeadingPairs>
  <TitlesOfParts>
    <vt:vector size="52" baseType="lpstr">
      <vt:lpstr>Office ​​テーマ</vt:lpstr>
      <vt:lpstr>グラフ</vt:lpstr>
      <vt:lpstr>Document</vt:lpstr>
      <vt:lpstr>PowerPoint プレゼンテーション</vt:lpstr>
      <vt:lpstr>黒石市の紹介</vt:lpstr>
      <vt:lpstr>PowerPoint プレゼンテーション</vt:lpstr>
      <vt:lpstr>学会認定・臨床輸血看護師が 求められていること</vt:lpstr>
      <vt:lpstr>本日の内容</vt:lpstr>
      <vt:lpstr>本日の内容</vt:lpstr>
      <vt:lpstr>輸血って？</vt:lpstr>
      <vt:lpstr>PowerPoint プレゼンテーション</vt:lpstr>
      <vt:lpstr>PowerPoint プレゼンテーション</vt:lpstr>
      <vt:lpstr>業務改善②　輸血看護業務</vt:lpstr>
      <vt:lpstr>輸血パス作成（輸血手順書）</vt:lpstr>
      <vt:lpstr>記録整備（輸血の根拠、副作用チェック）</vt:lpstr>
      <vt:lpstr>血液払い出し時：搬送容器、回収容器、輸血セット、表示プレートをセットで払い出し</vt:lpstr>
      <vt:lpstr>PowerPoint プレゼンテーション</vt:lpstr>
      <vt:lpstr>外来輸血について</vt:lpstr>
      <vt:lpstr>外来輸血実施について</vt:lpstr>
      <vt:lpstr>業務改善③　外来輸血</vt:lpstr>
      <vt:lpstr>業務改善③　外来輸血</vt:lpstr>
      <vt:lpstr>外来輸血後の電話連絡について</vt:lpstr>
      <vt:lpstr>外来輸血後の電話連絡について</vt:lpstr>
      <vt:lpstr>外来輸血への対応</vt:lpstr>
      <vt:lpstr>自己血輸血について</vt:lpstr>
      <vt:lpstr>業務改善④　自己血輸血</vt:lpstr>
      <vt:lpstr>PowerPoint プレゼンテーション</vt:lpstr>
      <vt:lpstr>PowerPoint プレゼンテーション</vt:lpstr>
      <vt:lpstr>黒石病院輸血療法委員会</vt:lpstr>
      <vt:lpstr> 学会認定・臨床輸血看護師による 業務改善のまとめ </vt:lpstr>
      <vt:lpstr>本日の内容</vt:lpstr>
      <vt:lpstr>当院の看護師輸血教育の変遷</vt:lpstr>
      <vt:lpstr>院内輸血研修会</vt:lpstr>
      <vt:lpstr>院内研修会の企画</vt:lpstr>
      <vt:lpstr>e-ラーニング</vt:lpstr>
      <vt:lpstr>院内における活動</vt:lpstr>
      <vt:lpstr>本日の内容</vt:lpstr>
      <vt:lpstr>学会認定看護師部会の発足</vt:lpstr>
      <vt:lpstr>学会認定・臨床輸血看護師の推移</vt:lpstr>
      <vt:lpstr>活動内容</vt:lpstr>
      <vt:lpstr>組織構成・会議</vt:lpstr>
      <vt:lpstr>看護師主催勉強会</vt:lpstr>
      <vt:lpstr>平成27年ブラッシュアップ研修会</vt:lpstr>
      <vt:lpstr>平成27年受験対策研修会</vt:lpstr>
      <vt:lpstr>診療所看護師対象の輸血研修会 （青森県合同輸血療法委員会の活動に協力）</vt:lpstr>
      <vt:lpstr>診療所対象の輸血研修会</vt:lpstr>
      <vt:lpstr>メーリングリスト・掲示板の利用</vt:lpstr>
      <vt:lpstr>メーリングリスト・掲示板の利用</vt:lpstr>
      <vt:lpstr>日本輸血・細胞学会 東北支部看護師部会</vt:lpstr>
      <vt:lpstr>東北支部看護師推進委員会の構成員</vt:lpstr>
      <vt:lpstr>まとめ： 学会認定・臨床輸血看護師の役割</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kazumi</dc:creator>
  <cp:lastModifiedBy>kuroishi_HP</cp:lastModifiedBy>
  <cp:revision>76</cp:revision>
  <dcterms:created xsi:type="dcterms:W3CDTF">2016-10-03T14:19:31Z</dcterms:created>
  <dcterms:modified xsi:type="dcterms:W3CDTF">2016-11-04T03:09:48Z</dcterms:modified>
</cp:coreProperties>
</file>