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7" r:id="rId3"/>
    <p:sldId id="258" r:id="rId4"/>
    <p:sldId id="259" r:id="rId5"/>
  </p:sldIdLst>
  <p:sldSz cx="6858000" cy="9144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6600"/>
    <a:srgbClr val="0000FF"/>
    <a:srgbClr val="FF9933"/>
    <a:srgbClr val="FF5050"/>
    <a:srgbClr val="FFCC00"/>
    <a:srgbClr val="FF99CC"/>
    <a:srgbClr val="CC3399"/>
    <a:srgbClr val="FF3399"/>
    <a:srgbClr val="F8D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4" autoAdjust="0"/>
    <p:restoredTop sz="97924" autoAdjust="0"/>
  </p:normalViewPr>
  <p:slideViewPr>
    <p:cSldViewPr>
      <p:cViewPr>
        <p:scale>
          <a:sx n="100" d="100"/>
          <a:sy n="100" d="100"/>
        </p:scale>
        <p:origin x="-1746" y="31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75522-4EB8-49CF-9694-34BED705BE66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17326-A04A-427F-B130-E702DFB0A2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243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4C9CB-6E3E-41BA-A63A-EC46C542ACCC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006600" y="746125"/>
            <a:ext cx="27940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C87B8-1F64-4808-85C4-5FDEA8D1E8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744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C87B8-1F64-4808-85C4-5FDEA8D1E82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34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006600" y="746125"/>
            <a:ext cx="279400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C87B8-1F64-4808-85C4-5FDEA8D1E82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6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006600" y="746125"/>
            <a:ext cx="279400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C87B8-1F64-4808-85C4-5FDEA8D1E82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29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94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08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02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5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77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26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5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03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84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37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89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D01D2-74DE-4EDD-ABE5-0F0AE8653CCB}" type="datetimeFigureOut">
              <a:rPr kumimoji="1" lang="ja-JP" altLang="en-US" smtClean="0"/>
              <a:t>2020/3/4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E426-AC0D-4237-AA0E-44570D8BA7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399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0.wdp"/><Relationship Id="rId18" Type="http://schemas.openxmlformats.org/officeDocument/2006/relationships/image" Target="../media/image14.png"/><Relationship Id="rId3" Type="http://schemas.openxmlformats.org/officeDocument/2006/relationships/image" Target="../media/image6.gif"/><Relationship Id="rId7" Type="http://schemas.microsoft.com/office/2007/relationships/hdphoto" Target="../media/hdphoto7.wdp"/><Relationship Id="rId12" Type="http://schemas.openxmlformats.org/officeDocument/2006/relationships/image" Target="../media/image11.png"/><Relationship Id="rId17" Type="http://schemas.microsoft.com/office/2007/relationships/hdphoto" Target="../media/hdphoto1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10.png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microsoft.com/office/2007/relationships/hdphoto" Target="../media/hdphoto8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jpeg"/><Relationship Id="rId1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12" Type="http://schemas.microsoft.com/office/2007/relationships/hdphoto" Target="../media/hdphoto17.wdp"/><Relationship Id="rId17" Type="http://schemas.microsoft.com/office/2007/relationships/hdphoto" Target="../media/hdphoto18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5.wdp"/><Relationship Id="rId10" Type="http://schemas.microsoft.com/office/2007/relationships/hdphoto" Target="../media/hdphoto16.wdp"/><Relationship Id="rId19" Type="http://schemas.microsoft.com/office/2007/relationships/hdphoto" Target="../media/hdphoto19.wdp"/><Relationship Id="rId4" Type="http://schemas.microsoft.com/office/2007/relationships/hdphoto" Target="../media/hdphoto14.wdp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5.png"/><Relationship Id="rId21" Type="http://schemas.microsoft.com/office/2007/relationships/hdphoto" Target="../media/hdphoto27.wdp"/><Relationship Id="rId7" Type="http://schemas.microsoft.com/office/2007/relationships/hdphoto" Target="../media/hdphoto21.wdp"/><Relationship Id="rId12" Type="http://schemas.openxmlformats.org/officeDocument/2006/relationships/image" Target="../media/image30.jpeg"/><Relationship Id="rId17" Type="http://schemas.openxmlformats.org/officeDocument/2006/relationships/image" Target="../media/image33.jpeg"/><Relationship Id="rId25" Type="http://schemas.microsoft.com/office/2007/relationships/hdphoto" Target="../media/hdphoto28.wdp"/><Relationship Id="rId2" Type="http://schemas.openxmlformats.org/officeDocument/2006/relationships/notesSlide" Target="../notesSlides/notesSlide3.xml"/><Relationship Id="rId16" Type="http://schemas.microsoft.com/office/2007/relationships/hdphoto" Target="../media/hdphoto25.wdp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3.wdp"/><Relationship Id="rId24" Type="http://schemas.openxmlformats.org/officeDocument/2006/relationships/image" Target="../media/image37.png"/><Relationship Id="rId5" Type="http://schemas.openxmlformats.org/officeDocument/2006/relationships/image" Target="../media/image26.gif"/><Relationship Id="rId15" Type="http://schemas.openxmlformats.org/officeDocument/2006/relationships/image" Target="../media/image32.png"/><Relationship Id="rId23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microsoft.com/office/2007/relationships/hdphoto" Target="../media/hdphoto26.wdp"/><Relationship Id="rId4" Type="http://schemas.microsoft.com/office/2007/relationships/hdphoto" Target="../media/hdphoto20.wdp"/><Relationship Id="rId9" Type="http://schemas.microsoft.com/office/2007/relationships/hdphoto" Target="../media/hdphoto22.wdp"/><Relationship Id="rId14" Type="http://schemas.microsoft.com/office/2007/relationships/hdphoto" Target="../media/hdphoto24.wdp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618000" y="7164288"/>
            <a:ext cx="5618722" cy="1872208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画面の領域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44" l="0" r="100000">
                        <a14:foregroundMark x1="14225" y1="40435" x2="6338" y2="98134"/>
                        <a14:foregroundMark x1="1549" y1="82115" x2="22958" y2="97667"/>
                        <a14:foregroundMark x1="49296" y1="71073" x2="38169" y2="94557"/>
                        <a14:foregroundMark x1="39718" y1="60964" x2="37465" y2="87869"/>
                        <a14:foregroundMark x1="26197" y1="96267" x2="29718" y2="97823"/>
                        <a14:foregroundMark x1="53521" y1="80249" x2="53662" y2="81960"/>
                        <a14:foregroundMark x1="46338" y1="84448" x2="42676" y2="88958"/>
                        <a14:foregroundMark x1="31549" y1="72939" x2="33521" y2="80715"/>
                        <a14:foregroundMark x1="87183" y1="3577" x2="84085" y2="33281"/>
                        <a14:foregroundMark x1="49577" y1="81026" x2="52394" y2="81493"/>
                        <a14:foregroundMark x1="75915" y1="72317" x2="85634" y2="85537"/>
                        <a14:foregroundMark x1="81549" y1="90513" x2="83380" y2="91135"/>
                        <a14:foregroundMark x1="75493" y1="84137" x2="77042" y2="87403"/>
                        <a14:foregroundMark x1="79437" y1="83670" x2="81549" y2="84292"/>
                        <a14:foregroundMark x1="89155" y1="84603" x2="89155" y2="89580"/>
                        <a14:foregroundMark x1="80563" y1="76672" x2="85634" y2="75117"/>
                        <a14:foregroundMark x1="79577" y1="62364" x2="78451" y2="74650"/>
                        <a14:foregroundMark x1="86056" y1="68585" x2="84085" y2="67496"/>
                        <a14:foregroundMark x1="81972" y1="72939" x2="86479" y2="75739"/>
                        <a14:foregroundMark x1="91972" y1="74339" x2="92958" y2="77605"/>
                        <a14:foregroundMark x1="92535" y1="17418" x2="94366" y2="22240"/>
                        <a14:foregroundMark x1="40423" y1="94401" x2="38028" y2="99689"/>
                        <a14:foregroundMark x1="43239" y1="89580" x2="40141" y2="93468"/>
                        <a14:backgroundMark x1="16098" y1="13949" x2="19318" y2="45187"/>
                        <a14:backgroundMark x1="63826" y1="59528" x2="75568" y2="56974"/>
                        <a14:backgroundMark x1="81439" y1="9037" x2="81061" y2="14145"/>
                        <a14:backgroundMark x1="82386" y1="8644" x2="80492" y2="15521"/>
                        <a14:backgroundMark x1="23106" y1="37525" x2="50568" y2="60904"/>
                        <a14:backgroundMark x1="27462" y1="49312" x2="34280" y2="57564"/>
                        <a14:backgroundMark x1="19508" y1="46758" x2="17045" y2="59332"/>
                        <a14:backgroundMark x1="18561" y1="59332" x2="37311" y2="59332"/>
                      </a14:backgroundRemoval>
                    </a14:imgEffect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1990" r="710" b="39868"/>
          <a:stretch/>
        </p:blipFill>
        <p:spPr>
          <a:xfrm>
            <a:off x="255061" y="3059832"/>
            <a:ext cx="5406187" cy="3965423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-1250609" y="1124541"/>
            <a:ext cx="8685311" cy="6128153"/>
            <a:chOff x="62115" y="1796131"/>
            <a:chExt cx="7471341" cy="4911890"/>
          </a:xfrm>
        </p:grpSpPr>
        <p:pic>
          <p:nvPicPr>
            <p:cNvPr id="7" name="図 6" descr="画面の領域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2993" y1="5435" x2="80544" y2="35559"/>
                          <a14:foregroundMark x1="91293" y1="20186" x2="91293" y2="25311"/>
                          <a14:backgroundMark x1="21142" y1="10072" x2="93023" y2="63549"/>
                          <a14:backgroundMark x1="80761" y1="35492" x2="80761" y2="35492"/>
                          <a14:backgroundMark x1="91332" y1="25420" x2="91332" y2="25420"/>
                          <a14:backgroundMark x1="89429" y1="18705" x2="89429" y2="18705"/>
                          <a14:backgroundMark x1="91966" y1="18225" x2="91966" y2="18225"/>
                          <a14:backgroundMark x1="77378" y1="20624" x2="77378" y2="20624"/>
                          <a14:backgroundMark x1="80338" y1="15827" x2="80338" y2="15827"/>
                          <a14:backgroundMark x1="80761" y1="12230" x2="80761" y2="12230"/>
                          <a14:backgroundMark x1="80761" y1="10552" x2="80761" y2="10552"/>
                          <a14:backgroundMark x1="76110" y1="27098" x2="76110" y2="27098"/>
                          <a14:backgroundMark x1="74841" y1="31175" x2="74841" y2="31175"/>
                        </a14:backgroundRemoval>
                      </a14:imgEffect>
                      <a14:imgEffect>
                        <a14:sharpenSoften amount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424"/>
            <a:stretch/>
          </p:blipFill>
          <p:spPr>
            <a:xfrm>
              <a:off x="62115" y="3264973"/>
              <a:ext cx="6160907" cy="3443048"/>
            </a:xfrm>
            <a:prstGeom prst="rect">
              <a:avLst/>
            </a:prstGeom>
          </p:spPr>
        </p:pic>
        <p:pic>
          <p:nvPicPr>
            <p:cNvPr id="4" name="図 3" descr="画面の領域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62" b="96744" l="6522" r="87923"/>
                      </a14:imgEffect>
                      <a14:imgEffect>
                        <a14:sharpenSoften amoun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" t="67159" r="5153" b="2181"/>
            <a:stretch/>
          </p:blipFill>
          <p:spPr>
            <a:xfrm>
              <a:off x="1706884" y="1796131"/>
              <a:ext cx="5826572" cy="3423940"/>
            </a:xfrm>
            <a:prstGeom prst="rect">
              <a:avLst/>
            </a:prstGeom>
          </p:spPr>
        </p:pic>
      </p:grpSp>
      <p:pic>
        <p:nvPicPr>
          <p:cNvPr id="9" name="図 8" descr="画面の領域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47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4" y="629491"/>
            <a:ext cx="1872208" cy="2311553"/>
          </a:xfrm>
          <a:prstGeom prst="rect">
            <a:avLst/>
          </a:prstGeom>
        </p:spPr>
      </p:pic>
      <p:sp>
        <p:nvSpPr>
          <p:cNvPr id="10" name="ドーナツ 9"/>
          <p:cNvSpPr/>
          <p:nvPr/>
        </p:nvSpPr>
        <p:spPr>
          <a:xfrm>
            <a:off x="844354" y="1942010"/>
            <a:ext cx="588710" cy="434477"/>
          </a:xfrm>
          <a:prstGeom prst="donut">
            <a:avLst>
              <a:gd name="adj" fmla="val 0"/>
            </a:avLst>
          </a:prstGeom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 flipH="1">
            <a:off x="1139328" y="3561242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一関市</a:t>
            </a:r>
            <a:endParaRPr kumimoji="1" lang="ja-JP" altLang="en-US" sz="1200" b="1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5" name="七角形 24"/>
          <p:cNvSpPr/>
          <p:nvPr/>
        </p:nvSpPr>
        <p:spPr>
          <a:xfrm>
            <a:off x="1735009" y="3744515"/>
            <a:ext cx="503466" cy="459909"/>
          </a:xfrm>
          <a:prstGeom prst="hep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２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七角形 25"/>
          <p:cNvSpPr/>
          <p:nvPr/>
        </p:nvSpPr>
        <p:spPr>
          <a:xfrm>
            <a:off x="2127084" y="3202194"/>
            <a:ext cx="503466" cy="459909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rgbClr val="FF9933"/>
                </a:solidFill>
              </a:rPr>
              <a:t>１</a:t>
            </a:r>
            <a:endParaRPr kumimoji="1" lang="ja-JP" altLang="en-US" sz="2800" b="1" dirty="0">
              <a:solidFill>
                <a:srgbClr val="FF9933"/>
              </a:solidFill>
            </a:endParaRPr>
          </a:p>
        </p:txBody>
      </p:sp>
      <p:cxnSp>
        <p:nvCxnSpPr>
          <p:cNvPr id="14" name="直線矢印コネクタ 13"/>
          <p:cNvCxnSpPr>
            <a:stCxn id="26" idx="4"/>
          </p:cNvCxnSpPr>
          <p:nvPr/>
        </p:nvCxnSpPr>
        <p:spPr>
          <a:xfrm flipH="1">
            <a:off x="1949654" y="3497965"/>
            <a:ext cx="177429" cy="3083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七角形 26"/>
          <p:cNvSpPr/>
          <p:nvPr/>
        </p:nvSpPr>
        <p:spPr>
          <a:xfrm>
            <a:off x="953453" y="4582634"/>
            <a:ext cx="503466" cy="459909"/>
          </a:xfrm>
          <a:prstGeom prst="heptagon">
            <a:avLst/>
          </a:prstGeom>
          <a:solidFill>
            <a:srgbClr val="FF9933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b="1" dirty="0" smtClean="0">
                <a:solidFill>
                  <a:schemeClr val="bg1"/>
                </a:solidFill>
              </a:rPr>
              <a:t>３</a:t>
            </a:r>
            <a:r>
              <a:rPr lang="en-US" altLang="ja-JP" b="1" dirty="0" smtClean="0">
                <a:solidFill>
                  <a:schemeClr val="bg1"/>
                </a:solidFill>
              </a:rPr>
              <a:t>-1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 flipH="1">
            <a:off x="1577307" y="4690037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栗原市</a:t>
            </a:r>
            <a:endParaRPr kumimoji="1" lang="ja-JP" altLang="en-US" sz="1200" b="1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0" name="七角形 29"/>
          <p:cNvSpPr/>
          <p:nvPr/>
        </p:nvSpPr>
        <p:spPr>
          <a:xfrm>
            <a:off x="1875351" y="4988858"/>
            <a:ext cx="503466" cy="459909"/>
          </a:xfrm>
          <a:prstGeom prst="heptagon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400" b="1" dirty="0" smtClean="0">
                <a:solidFill>
                  <a:schemeClr val="bg1"/>
                </a:solidFill>
              </a:rPr>
              <a:t>３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-2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31" name="直線矢印コネクタ 30"/>
          <p:cNvCxnSpPr>
            <a:stCxn id="25" idx="3"/>
          </p:cNvCxnSpPr>
          <p:nvPr/>
        </p:nvCxnSpPr>
        <p:spPr>
          <a:xfrm flipH="1">
            <a:off x="1365038" y="4204426"/>
            <a:ext cx="509673" cy="499041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endCxn id="30" idx="4"/>
          </p:cNvCxnSpPr>
          <p:nvPr/>
        </p:nvCxnSpPr>
        <p:spPr>
          <a:xfrm>
            <a:off x="1378023" y="4957240"/>
            <a:ext cx="497327" cy="32738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endCxn id="39" idx="5"/>
          </p:cNvCxnSpPr>
          <p:nvPr/>
        </p:nvCxnSpPr>
        <p:spPr>
          <a:xfrm>
            <a:off x="2292152" y="5396304"/>
            <a:ext cx="730110" cy="31792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七角形 38"/>
          <p:cNvSpPr/>
          <p:nvPr/>
        </p:nvSpPr>
        <p:spPr>
          <a:xfrm>
            <a:off x="2972403" y="5623141"/>
            <a:ext cx="503466" cy="459909"/>
          </a:xfrm>
          <a:prstGeom prst="heptagon">
            <a:avLst/>
          </a:prstGeom>
          <a:solidFill>
            <a:srgbClr val="FF3399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４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七角形 40"/>
          <p:cNvSpPr/>
          <p:nvPr/>
        </p:nvSpPr>
        <p:spPr>
          <a:xfrm>
            <a:off x="4118405" y="5672369"/>
            <a:ext cx="503466" cy="459909"/>
          </a:xfrm>
          <a:prstGeom prst="heptagon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５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2" name="直線矢印コネクタ 41"/>
          <p:cNvCxnSpPr>
            <a:endCxn id="41" idx="5"/>
          </p:cNvCxnSpPr>
          <p:nvPr/>
        </p:nvCxnSpPr>
        <p:spPr>
          <a:xfrm flipV="1">
            <a:off x="3475869" y="5763460"/>
            <a:ext cx="692395" cy="20985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七角形 43"/>
          <p:cNvSpPr/>
          <p:nvPr/>
        </p:nvSpPr>
        <p:spPr>
          <a:xfrm>
            <a:off x="4509120" y="4582633"/>
            <a:ext cx="503466" cy="459909"/>
          </a:xfrm>
          <a:prstGeom prst="heptagon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６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5" name="直線矢印コネクタ 44"/>
          <p:cNvCxnSpPr>
            <a:endCxn id="44" idx="3"/>
          </p:cNvCxnSpPr>
          <p:nvPr/>
        </p:nvCxnSpPr>
        <p:spPr>
          <a:xfrm flipV="1">
            <a:off x="4468119" y="5042544"/>
            <a:ext cx="180703" cy="62982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 flipH="1">
            <a:off x="3022262" y="5357456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登米</a:t>
            </a:r>
            <a:r>
              <a:rPr lang="ja-JP" altLang="en-US" sz="16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市</a:t>
            </a:r>
            <a:endParaRPr kumimoji="1" lang="ja-JP" altLang="en-US" sz="1200" b="1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>
          <a:xfrm flipH="1">
            <a:off x="4558470" y="5555268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南三陸町</a:t>
            </a:r>
            <a:endParaRPr kumimoji="1" lang="ja-JP" altLang="en-US" sz="1200" b="1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>
          <a:xfrm flipH="1">
            <a:off x="4002446" y="4406326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気仙沼市</a:t>
            </a:r>
            <a:endParaRPr kumimoji="1" lang="ja-JP" altLang="en-US" sz="14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52" name="直線矢印コネクタ 51"/>
          <p:cNvCxnSpPr>
            <a:endCxn id="54" idx="3"/>
          </p:cNvCxnSpPr>
          <p:nvPr/>
        </p:nvCxnSpPr>
        <p:spPr>
          <a:xfrm flipV="1">
            <a:off x="4840463" y="3331521"/>
            <a:ext cx="233805" cy="131225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七角形 53"/>
          <p:cNvSpPr/>
          <p:nvPr/>
        </p:nvSpPr>
        <p:spPr>
          <a:xfrm>
            <a:off x="4934566" y="2871610"/>
            <a:ext cx="503466" cy="459909"/>
          </a:xfrm>
          <a:prstGeom prst="hept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７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 flipH="1">
            <a:off x="4209330" y="2840077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陸前高田市</a:t>
            </a:r>
            <a:endParaRPr kumimoji="1" lang="ja-JP" altLang="en-US" sz="14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7" name="七角形 56"/>
          <p:cNvSpPr/>
          <p:nvPr/>
        </p:nvSpPr>
        <p:spPr>
          <a:xfrm>
            <a:off x="5733256" y="2610123"/>
            <a:ext cx="503466" cy="459909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８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8" name="直線矢印コネクタ 57"/>
          <p:cNvCxnSpPr>
            <a:endCxn id="57" idx="4"/>
          </p:cNvCxnSpPr>
          <p:nvPr/>
        </p:nvCxnSpPr>
        <p:spPr>
          <a:xfrm flipV="1">
            <a:off x="5424068" y="2905894"/>
            <a:ext cx="309187" cy="11776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 flipH="1">
            <a:off x="5793015" y="2333687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大船渡市</a:t>
            </a:r>
            <a:endParaRPr kumimoji="1" lang="ja-JP" altLang="en-US" sz="14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64" name="直線矢印コネクタ 63"/>
          <p:cNvCxnSpPr>
            <a:endCxn id="67" idx="1"/>
          </p:cNvCxnSpPr>
          <p:nvPr/>
        </p:nvCxnSpPr>
        <p:spPr>
          <a:xfrm flipH="1" flipV="1">
            <a:off x="5074891" y="2087578"/>
            <a:ext cx="698355" cy="61099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七角形 66"/>
          <p:cNvSpPr/>
          <p:nvPr/>
        </p:nvSpPr>
        <p:spPr>
          <a:xfrm>
            <a:off x="4571424" y="1791807"/>
            <a:ext cx="503466" cy="459909"/>
          </a:xfrm>
          <a:prstGeom prst="heptagon">
            <a:avLst/>
          </a:prstGeom>
          <a:solidFill>
            <a:srgbClr val="CC3399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９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 flipH="1">
            <a:off x="4141428" y="2147975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住田町</a:t>
            </a:r>
            <a:endParaRPr kumimoji="1" lang="ja-JP" altLang="en-US" sz="1200" b="1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3" name="Picture 5" descr="\\10.5.1.32\disk1\03 観光商業・食産業課\01 観光商業Ｇ\16 県際連携（宮城県際）\ゆるキャラ旅\さんさん商店街\32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8477" l="0" r="99293">
                        <a14:foregroundMark x1="5742" y1="42119" x2="5742" y2="42119"/>
                        <a14:foregroundMark x1="5035" y1="39404" x2="29859" y2="57483"/>
                        <a14:foregroundMark x1="1413" y1="67682" x2="22085" y2="82914"/>
                        <a14:foregroundMark x1="29417" y1="77086" x2="20495" y2="84768"/>
                        <a14:foregroundMark x1="63958" y1="93311" x2="60159" y2="94834"/>
                        <a14:foregroundMark x1="86307" y1="54238" x2="86307" y2="54238"/>
                        <a14:foregroundMark x1="85601" y1="52715" x2="81272" y2="53510"/>
                        <a14:foregroundMark x1="87456" y1="63245" x2="90813" y2="62252"/>
                        <a14:foregroundMark x1="91784" y1="59338" x2="91784" y2="61722"/>
                        <a14:foregroundMark x1="92403" y1="57815" x2="90636" y2="57815"/>
                        <a14:foregroundMark x1="85227" y1="65161" x2="78409" y2="70000"/>
                        <a14:foregroundMark x1="91667" y1="63226" x2="91667" y2="63226"/>
                        <a14:backgroundMark x1="8657" y1="39007" x2="31007" y2="49801"/>
                        <a14:backgroundMark x1="30565" y1="50265" x2="31449" y2="53510"/>
                        <a14:backgroundMark x1="63516" y1="48940" x2="59629" y2="55563"/>
                        <a14:backgroundMark x1="50353" y1="62053" x2="46201" y2="63775"/>
                        <a14:backgroundMark x1="3710" y1="39536" x2="265" y2="41921"/>
                        <a14:backgroundMark x1="87633" y1="66358" x2="99293" y2="72119"/>
                        <a14:backgroundMark x1="71212" y1="47097" x2="44697" y2="44194"/>
                        <a14:backgroundMark x1="48106" y1="51290" x2="45076" y2="60000"/>
                        <a14:backgroundMark x1="54924" y1="60645" x2="42045" y2="58710"/>
                        <a14:backgroundMark x1="44318" y1="51613" x2="40530" y2="55161"/>
                        <a14:backgroundMark x1="43939" y1="60323" x2="42803" y2="65161"/>
                        <a14:backgroundMark x1="59848" y1="67742" x2="46970" y2="78710"/>
                        <a14:backgroundMark x1="94697" y1="48710" x2="87879" y2="52258"/>
                        <a14:backgroundMark x1="92424" y1="58065" x2="91667" y2="63871"/>
                        <a14:backgroundMark x1="64773" y1="73548" x2="63636" y2="80000"/>
                        <a14:backgroundMark x1="67803" y1="81935" x2="61742" y2="82258"/>
                        <a14:backgroundMark x1="42803" y1="70000" x2="45076" y2="73871"/>
                        <a14:backgroundMark x1="60985" y1="81935" x2="56439" y2="80968"/>
                        <a14:backgroundMark x1="58333" y1="81613" x2="54167" y2="82258"/>
                        <a14:backgroundMark x1="43939" y1="81290" x2="42803" y2="83226"/>
                        <a14:backgroundMark x1="43561" y1="78387" x2="42045" y2="81613"/>
                        <a14:backgroundMark x1="56439" y1="59677" x2="54167" y2="61613"/>
                        <a14:backgroundMark x1="46212" y1="45806" x2="42424" y2="53871"/>
                        <a14:backgroundMark x1="81061" y1="68710" x2="72348" y2="73226"/>
                        <a14:backgroundMark x1="53788" y1="54194" x2="48864" y2="60323"/>
                        <a14:backgroundMark x1="43939" y1="46129" x2="42803" y2="45161"/>
                        <a14:backgroundMark x1="64773" y1="43226" x2="53788" y2="4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825" t="43450" r="247" b="17832"/>
          <a:stretch/>
        </p:blipFill>
        <p:spPr bwMode="auto">
          <a:xfrm rot="15197835">
            <a:off x="1596920" y="1192194"/>
            <a:ext cx="1292314" cy="123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 flipH="1">
            <a:off x="1870782" y="2979013"/>
            <a:ext cx="735383" cy="245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平泉町</a:t>
            </a:r>
            <a:endParaRPr kumimoji="1" lang="ja-JP" altLang="en-US" sz="16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75894" y="6876256"/>
            <a:ext cx="5400600" cy="2627783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旅行記の読みかた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ja-JP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◆　エリアについて</a:t>
            </a:r>
            <a:endParaRPr lang="en-US" altLang="ja-JP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見出し横の表記は、ドライブマップ掲載場所　　　　　</a:t>
            </a:r>
            <a:endParaRPr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例：１　</a:t>
            </a:r>
            <a:r>
              <a:rPr lang="en-US" altLang="ja-JP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C-3</a:t>
            </a:r>
            <a:r>
              <a:rPr lang="ja-JP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〇〇町⇒　</a:t>
            </a:r>
            <a:r>
              <a:rPr lang="en-US" altLang="ja-JP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『</a:t>
            </a:r>
            <a:r>
              <a:rPr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南いわて・北みやぎ　ドライブマップ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』</a:t>
            </a:r>
            <a:r>
              <a:rPr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地図の</a:t>
            </a:r>
            <a:r>
              <a:rPr lang="en-US" altLang="ja-JP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C-3</a:t>
            </a:r>
            <a:r>
              <a:rPr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に掲載</a:t>
            </a:r>
            <a:endParaRPr lang="en-US" altLang="ja-JP" sz="1050" dirty="0" smtClean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</a:t>
            </a:r>
            <a:r>
              <a:rPr lang="en-US" altLang="ja-JP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lang="ja-JP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栗田ミュージアム施設名は地図に掲載なし</a:t>
            </a:r>
            <a:r>
              <a:rPr lang="ja-JP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</a:t>
            </a:r>
            <a:r>
              <a:rPr lang="ja-JP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所在</a:t>
            </a:r>
            <a:r>
              <a:rPr lang="ja-JP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エリアを掲載）</a:t>
            </a:r>
            <a:endParaRPr lang="en-US" altLang="ja-JP" sz="1050" dirty="0" smtClean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endParaRPr lang="en-US" altLang="ja-JP" sz="1050" dirty="0" smtClean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◆　ドライブについて</a:t>
            </a:r>
            <a:endParaRPr lang="en-US" altLang="ja-JP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ja-JP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1200" dirty="0" smtClean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🚙</a:t>
            </a:r>
            <a:r>
              <a:rPr lang="ja-JP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⇒　比較的平地での運転</a:t>
            </a:r>
            <a:endParaRPr lang="en-US" altLang="ja-JP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kumimoji="1" lang="ja-JP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kumimoji="1" lang="ja-JP" altLang="en-US" sz="12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🚙</a:t>
            </a:r>
            <a:r>
              <a:rPr kumimoji="1" lang="ja-JP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⇒　山道等を含む運転</a:t>
            </a:r>
            <a:endParaRPr kumimoji="1" lang="en-US" altLang="ja-JP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84314" y="219411"/>
            <a:ext cx="5675503" cy="206070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31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ケロ平の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南</a:t>
            </a:r>
            <a:r>
              <a:rPr kumimoji="1" lang="ja-JP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いわて・</a:t>
            </a:r>
            <a:r>
              <a:rPr kumimoji="1" lang="ja-JP" altLang="en-US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北</a:t>
            </a:r>
            <a:r>
              <a:rPr kumimoji="1" lang="ja-JP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みやぎ</a:t>
            </a:r>
            <a:r>
              <a:rPr kumimoji="1" lang="en-US" altLang="ja-JP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/>
            </a:r>
            <a:br>
              <a:rPr kumimoji="1" lang="en-US" altLang="ja-JP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kumimoji="1" lang="ja-JP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</a:t>
            </a:r>
            <a:r>
              <a:rPr lang="ja-JP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ドライブ旅行記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15" name="爆発 1 14"/>
          <p:cNvSpPr/>
          <p:nvPr/>
        </p:nvSpPr>
        <p:spPr>
          <a:xfrm rot="20561875">
            <a:off x="2215718" y="3405995"/>
            <a:ext cx="2083632" cy="1509660"/>
          </a:xfrm>
          <a:prstGeom prst="irregularSeal1">
            <a:avLst/>
          </a:prstGeom>
          <a:pattFill prst="wdDnDiag">
            <a:fgClr>
              <a:srgbClr val="FFFF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altLang="ja-JP" sz="1050" dirty="0" smtClean="0">
              <a:solidFill>
                <a:schemeClr val="tx1"/>
              </a:solidFill>
            </a:endParaRPr>
          </a:p>
          <a:p>
            <a:pPr algn="just"/>
            <a:r>
              <a:rPr lang="ja-JP" altLang="en-US" sz="1050" dirty="0" smtClean="0">
                <a:solidFill>
                  <a:schemeClr val="tx1"/>
                </a:solidFill>
              </a:rPr>
              <a:t>①</a:t>
            </a:r>
            <a:r>
              <a:rPr lang="en-US" altLang="ja-JP" sz="1050" dirty="0" smtClean="0">
                <a:solidFill>
                  <a:schemeClr val="tx1"/>
                </a:solidFill>
              </a:rPr>
              <a:t>~</a:t>
            </a:r>
            <a:r>
              <a:rPr lang="ja-JP" altLang="en-US" sz="1050" dirty="0" smtClean="0">
                <a:solidFill>
                  <a:schemeClr val="tx1"/>
                </a:solidFill>
              </a:rPr>
              <a:t>⑨までの走行距離</a:t>
            </a:r>
            <a:endParaRPr lang="en-US" altLang="ja-JP" sz="1050" dirty="0" smtClean="0">
              <a:solidFill>
                <a:schemeClr val="tx1"/>
              </a:solidFill>
            </a:endParaRPr>
          </a:p>
          <a:p>
            <a:pPr algn="just"/>
            <a:r>
              <a:rPr kumimoji="1" lang="ja-JP" altLang="en-US" sz="1050" dirty="0" smtClean="0">
                <a:solidFill>
                  <a:schemeClr val="tx1"/>
                </a:solidFill>
              </a:rPr>
              <a:t>　　</a:t>
            </a:r>
            <a:r>
              <a:rPr kumimoji="1" lang="ja-JP" altLang="en-US" sz="1400" b="1" dirty="0" smtClean="0">
                <a:solidFill>
                  <a:schemeClr val="tx1"/>
                </a:solidFill>
              </a:rPr>
              <a:t>約</a:t>
            </a:r>
            <a:r>
              <a:rPr lang="en-US" altLang="ja-JP" sz="1400" b="1" dirty="0">
                <a:solidFill>
                  <a:schemeClr val="tx1"/>
                </a:solidFill>
              </a:rPr>
              <a:t>200</a:t>
            </a:r>
            <a:r>
              <a:rPr kumimoji="1" lang="ja-JP" altLang="en-US" sz="1400" b="1" dirty="0" smtClean="0">
                <a:solidFill>
                  <a:schemeClr val="tx1"/>
                </a:solidFill>
              </a:rPr>
              <a:t>㎞！</a:t>
            </a:r>
            <a:endParaRPr kumimoji="1" lang="en-US" altLang="ja-JP" sz="1050" b="1" dirty="0" smtClean="0">
              <a:solidFill>
                <a:schemeClr val="tx1"/>
              </a:solidFill>
            </a:endParaRPr>
          </a:p>
          <a:p>
            <a:pPr algn="just"/>
            <a:r>
              <a:rPr lang="ja-JP" altLang="en-US" sz="1050" dirty="0">
                <a:solidFill>
                  <a:schemeClr val="tx1"/>
                </a:solidFill>
              </a:rPr>
              <a:t>　</a:t>
            </a:r>
            <a:r>
              <a:rPr lang="ja-JP" altLang="en-US" sz="1050" dirty="0" smtClean="0">
                <a:solidFill>
                  <a:schemeClr val="tx1"/>
                </a:solidFill>
              </a:rPr>
              <a:t>　制覇</a:t>
            </a:r>
            <a:r>
              <a:rPr lang="ja-JP" altLang="en-US" sz="1050" dirty="0">
                <a:solidFill>
                  <a:schemeClr val="tx1"/>
                </a:solidFill>
              </a:rPr>
              <a:t>する</a:t>
            </a:r>
            <a:r>
              <a:rPr lang="ja-JP" altLang="en-US" sz="1050" dirty="0" smtClean="0">
                <a:solidFill>
                  <a:schemeClr val="tx1"/>
                </a:solidFill>
              </a:rPr>
              <a:t>ケロ！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3" name="七角形 42"/>
          <p:cNvSpPr/>
          <p:nvPr/>
        </p:nvSpPr>
        <p:spPr>
          <a:xfrm>
            <a:off x="1296067" y="7740352"/>
            <a:ext cx="167825" cy="229954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rgbClr val="FF9933"/>
                </a:solidFill>
              </a:rPr>
              <a:t>１</a:t>
            </a:r>
            <a:endParaRPr kumimoji="1" lang="ja-JP" altLang="en-US" sz="24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813666" y="4586482"/>
            <a:ext cx="2151413" cy="1704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649608" y="6798000"/>
            <a:ext cx="144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C-3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6091" y="1526286"/>
            <a:ext cx="265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１</a:t>
            </a:r>
            <a:r>
              <a:rPr kumimoji="1" lang="en-US" altLang="ja-JP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C-3</a:t>
            </a:r>
            <a:endParaRPr kumimoji="1" lang="ja-JP" altLang="en-US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2380540" y="1647579"/>
            <a:ext cx="2614390" cy="2492374"/>
          </a:xfrm>
          <a:prstGeom prst="ellipse">
            <a:avLst/>
          </a:prstGeom>
          <a:pattFill prst="pct20">
            <a:fgClr>
              <a:srgbClr val="FFCC00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円/楕円 36"/>
          <p:cNvSpPr/>
          <p:nvPr/>
        </p:nvSpPr>
        <p:spPr>
          <a:xfrm>
            <a:off x="2326776" y="1512092"/>
            <a:ext cx="3120833" cy="2763347"/>
          </a:xfrm>
          <a:prstGeom prst="ellipse">
            <a:avLst/>
          </a:prstGeom>
          <a:solidFill>
            <a:srgbClr val="FF6600">
              <a:alpha val="1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円/楕円 35"/>
          <p:cNvSpPr/>
          <p:nvPr/>
        </p:nvSpPr>
        <p:spPr>
          <a:xfrm>
            <a:off x="3916391" y="6246025"/>
            <a:ext cx="2838039" cy="2595230"/>
          </a:xfrm>
          <a:prstGeom prst="ellipse">
            <a:avLst/>
          </a:prstGeom>
          <a:pattFill prst="pct20">
            <a:fgClr>
              <a:srgbClr val="66FFFF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円/楕円 34"/>
          <p:cNvSpPr/>
          <p:nvPr/>
        </p:nvSpPr>
        <p:spPr>
          <a:xfrm>
            <a:off x="4417481" y="5978428"/>
            <a:ext cx="2851425" cy="2993676"/>
          </a:xfrm>
          <a:prstGeom prst="ellipse">
            <a:avLst/>
          </a:prstGeom>
          <a:solidFill>
            <a:srgbClr val="B2E3FC">
              <a:alpha val="2902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弧 20"/>
          <p:cNvSpPr/>
          <p:nvPr/>
        </p:nvSpPr>
        <p:spPr>
          <a:xfrm rot="13738292">
            <a:off x="1330768" y="6829524"/>
            <a:ext cx="403935" cy="2645399"/>
          </a:xfrm>
          <a:prstGeom prst="arc">
            <a:avLst>
              <a:gd name="adj1" fmla="val 16209589"/>
              <a:gd name="adj2" fmla="val 5530101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Picture 2" descr="\\10.5.1.32\disk1\03 観光商業・食産業課\01 観光商業Ｇ\16 県際連携（宮城県際）\ゆるキャラ旅\★チラシ作成用\a_小_1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145" y="7262907"/>
            <a:ext cx="1599658" cy="15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円弧 31"/>
          <p:cNvSpPr/>
          <p:nvPr/>
        </p:nvSpPr>
        <p:spPr>
          <a:xfrm rot="17582089" flipH="1">
            <a:off x="2499456" y="1047058"/>
            <a:ext cx="1694300" cy="4327114"/>
          </a:xfrm>
          <a:prstGeom prst="arc">
            <a:avLst>
              <a:gd name="adj1" fmla="val 16910951"/>
              <a:gd name="adj2" fmla="val 6607634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円弧 13"/>
          <p:cNvSpPr/>
          <p:nvPr/>
        </p:nvSpPr>
        <p:spPr>
          <a:xfrm rot="3137007">
            <a:off x="4504002" y="4409462"/>
            <a:ext cx="607443" cy="2447031"/>
          </a:xfrm>
          <a:prstGeom prst="arc">
            <a:avLst>
              <a:gd name="adj1" fmla="val 16067641"/>
              <a:gd name="adj2" fmla="val 4622577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 flipH="1">
            <a:off x="813666" y="1809796"/>
            <a:ext cx="966386" cy="31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　</a:t>
            </a:r>
            <a:r>
              <a:rPr kumimoji="1" lang="ja-JP" altLang="en-US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平泉町</a:t>
            </a:r>
            <a:endParaRPr kumimoji="1" lang="ja-JP" altLang="en-US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爆発 2 11"/>
          <p:cNvSpPr/>
          <p:nvPr/>
        </p:nvSpPr>
        <p:spPr>
          <a:xfrm>
            <a:off x="81693" y="-9574"/>
            <a:ext cx="2124946" cy="1580953"/>
          </a:xfrm>
          <a:prstGeom prst="irregularSeal2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Gadugi" panose="020B0502040204020203" pitchFamily="34" charset="0"/>
              </a:rPr>
              <a:t>南いわて</a:t>
            </a:r>
            <a:endParaRPr kumimoji="1" lang="en-US" altLang="ja-JP" b="1" dirty="0" smtClean="0">
              <a:solidFill>
                <a:schemeClr val="tx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Gadugi" panose="020B0502040204020203" pitchFamily="34" charset="0"/>
              </a:rPr>
              <a:t>北みやぎ</a:t>
            </a:r>
            <a:endParaRPr kumimoji="1" lang="ja-JP" altLang="en-US" b="1" dirty="0">
              <a:solidFill>
                <a:schemeClr val="tx1"/>
              </a:solidFill>
              <a:latin typeface="Gadugi" panose="020B0502040204020203" pitchFamily="34" charset="0"/>
            </a:endParaRPr>
          </a:p>
        </p:txBody>
      </p:sp>
      <p:pic>
        <p:nvPicPr>
          <p:cNvPr id="1026" name="Picture 2" descr="\\10.5.1.32\disk1\03 観光商業・食産業課\01 観光商業Ｇ\16 県際連携（宮城県際）\ゆるキャラ旅\チラシ作成用\01 毛越寺１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29" r="89946">
                        <a14:foregroundMark x1="68483" y1="15711" x2="68483" y2="15711"/>
                        <a14:foregroundMark x1="62762" y1="15350" x2="74509" y2="9571"/>
                        <a14:foregroundMark x1="57888" y1="21084" x2="62458" y2="21445"/>
                        <a14:foregroundMark x1="49255" y1="1941" x2="55010" y2="1941"/>
                        <a14:foregroundMark x1="73460" y1="58465" x2="82532" y2="63341"/>
                        <a14:foregroundMark x1="72512" y1="32596" x2="85951" y2="31332"/>
                        <a14:foregroundMark x1="80806" y1="83115" x2="83683" y2="97336"/>
                        <a14:foregroundMark x1="81347" y1="83160" x2="81313" y2="78510"/>
                        <a14:foregroundMark x1="83209" y1="63883" x2="81991" y2="76749"/>
                        <a14:foregroundMark x1="85240" y1="61219" x2="85342" y2="30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0066" y="2059272"/>
            <a:ext cx="2468463" cy="212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0.5.1.32\disk1\03 観光商業・食産業課\01 観光商業Ｇ\16 県際連携（宮城県際）\ゆるキャラ旅\チラシ作成用\02 毛越寺３.jpg"/>
          <p:cNvPicPr>
            <a:picLocks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1" b="89815" l="0" r="100000">
                        <a14:foregroundMark x1="93474" y1="54630" x2="93474" y2="54630"/>
                        <a14:foregroundMark x1="92416" y1="85582" x2="10758" y2="88757"/>
                        <a14:foregroundMark x1="94533" y1="56085" x2="94533" y2="56085"/>
                        <a14:foregroundMark x1="40035" y1="34656" x2="40035" y2="34656"/>
                        <a14:foregroundMark x1="61905" y1="35317" x2="63668" y2="40476"/>
                        <a14:foregroundMark x1="84656" y1="32011" x2="82716" y2="36111"/>
                        <a14:foregroundMark x1="98060" y1="35317" x2="98060" y2="35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079" y="2214544"/>
            <a:ext cx="2096274" cy="259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雲形吹き出し 12"/>
          <p:cNvSpPr/>
          <p:nvPr/>
        </p:nvSpPr>
        <p:spPr>
          <a:xfrm rot="1026275">
            <a:off x="6044519" y="2486030"/>
            <a:ext cx="776397" cy="530267"/>
          </a:xfrm>
          <a:prstGeom prst="cloudCallout">
            <a:avLst>
              <a:gd name="adj1" fmla="val 1204"/>
              <a:gd name="adj2" fmla="val 147526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000" dirty="0" smtClean="0">
                <a:solidFill>
                  <a:schemeClr val="tx1"/>
                </a:solidFill>
              </a:rPr>
              <a:t>平和</a:t>
            </a:r>
            <a:r>
              <a:rPr kumimoji="1" lang="ja-JP" altLang="en-US" sz="1000" dirty="0" err="1" smtClean="0">
                <a:solidFill>
                  <a:schemeClr val="tx1"/>
                </a:solidFill>
              </a:rPr>
              <a:t>だ</a:t>
            </a:r>
            <a:r>
              <a:rPr kumimoji="1" lang="ja-JP" altLang="en-US" sz="1000" dirty="0" smtClean="0">
                <a:solidFill>
                  <a:schemeClr val="tx1"/>
                </a:solidFill>
              </a:rPr>
              <a:t>ケロ</a:t>
            </a:r>
            <a:r>
              <a:rPr kumimoji="1" lang="en-US" altLang="ja-JP" sz="1100" dirty="0" smtClean="0">
                <a:solidFill>
                  <a:schemeClr val="tx1"/>
                </a:solidFill>
              </a:rPr>
              <a:t>…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1913050" y="2296105"/>
            <a:ext cx="4536505" cy="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160562" y="2241456"/>
            <a:ext cx="40308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ドライブの始まりは</a:t>
            </a:r>
            <a:r>
              <a:rPr kumimoji="1" lang="ja-JP" altLang="en-US" sz="2400" b="1" dirty="0" smtClean="0">
                <a:solidFill>
                  <a:srgbClr val="FF66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毛越寺</a:t>
            </a:r>
            <a:r>
              <a:rPr kumimoji="1"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からケロ！</a:t>
            </a:r>
            <a:endParaRPr kumimoji="1" lang="en-US" altLang="ja-JP" sz="14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早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朝に行ったら朝の澄んだ空気と</a:t>
            </a:r>
            <a:endParaRPr lang="en-US" altLang="ja-JP" sz="105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浄土庭園の静けさがマッチ◎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とても清々しい気持ちになったケロ。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平安時代と変わらない姿の浄土庭園、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ぜひ見に来てほしいケロ～。　</a:t>
            </a:r>
            <a:endParaRPr kumimoji="1"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33034" y="592900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33CC"/>
                </a:solidFill>
              </a:rPr>
              <a:t>🚙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About 30min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790141" y="6596923"/>
            <a:ext cx="3258145" cy="2073251"/>
          </a:xfrm>
          <a:prstGeom prst="rect">
            <a:avLst/>
          </a:prstGeom>
          <a:noFill/>
        </p:spPr>
        <p:txBody>
          <a:bodyPr wrap="square" lIns="0" tIns="72000" rIns="0" rtlCol="0">
            <a:spAutoFit/>
          </a:bodyPr>
          <a:lstStyle/>
          <a:p>
            <a:r>
              <a:rPr lang="ja-JP" altLang="en-US" sz="14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お次は「かっこう団子」でも有名な</a:t>
            </a:r>
            <a:endParaRPr lang="en-US" altLang="ja-JP" sz="14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b="1" dirty="0" smtClean="0">
                <a:solidFill>
                  <a:srgbClr val="00B0F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</a:t>
            </a:r>
            <a:r>
              <a:rPr lang="ja-JP" altLang="en-US" sz="2400" b="1" dirty="0" smtClean="0">
                <a:solidFill>
                  <a:srgbClr val="00B0F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厳美渓</a:t>
            </a:r>
            <a:r>
              <a:rPr kumimoji="1" lang="ja-JP" altLang="en-US" sz="14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に行ってみたケロ！</a:t>
            </a:r>
            <a:endParaRPr kumimoji="1" lang="en-US" altLang="ja-JP" sz="14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5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 空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飛ぶ団子はテンション上がるケロ！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   実は近くにもう</a:t>
            </a:r>
            <a:r>
              <a:rPr lang="en-US" altLang="ja-JP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件お団子屋があって、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   違うメニューも提供しているケロ。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 きれいな景色を観ながらお団子</a:t>
            </a:r>
            <a:endParaRPr kumimoji="1"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 </a:t>
            </a:r>
            <a:r>
              <a:rPr kumimoji="1"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食べ比べるケロ～😍</a:t>
            </a:r>
            <a:endParaRPr kumimoji="1"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" name="Picture 2" descr="\\10.5.1.32\disk1\03 観光商業・食産業課\01 観光商業Ｇ\16 県際連携（宮城県際）\ゆるキャラ旅\チラシ作成用\03-2厳美渓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100000" l="0" r="100000">
                        <a14:foregroundMark x1="13889" y1="70370" x2="13889" y2="70370"/>
                        <a14:foregroundMark x1="11111" y1="64550" x2="15675" y2="85185"/>
                        <a14:foregroundMark x1="11905" y1="96561" x2="44841" y2="98413"/>
                        <a14:foregroundMark x1="18651" y1="81746" x2="21032" y2="83069"/>
                        <a14:foregroundMark x1="33532" y1="69577" x2="27778" y2="34656"/>
                        <a14:foregroundMark x1="11905" y1="80423" x2="11905" y2="97884"/>
                        <a14:foregroundMark x1="96429" y1="16402" x2="96429" y2="16402"/>
                        <a14:foregroundMark x1="25198" y1="44444" x2="26389" y2="61640"/>
                        <a14:foregroundMark x1="97024" y1="12434" x2="97024" y2="12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173" y="7778587"/>
            <a:ext cx="1749073" cy="13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コネクタ 16"/>
          <p:cNvCxnSpPr/>
          <p:nvPr/>
        </p:nvCxnSpPr>
        <p:spPr>
          <a:xfrm>
            <a:off x="-4779912" y="7131597"/>
            <a:ext cx="44476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 flipH="1">
            <a:off x="3091275" y="6961181"/>
            <a:ext cx="1192917" cy="297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一関市</a:t>
            </a:r>
            <a:endParaRPr kumimoji="1" lang="ja-JP" altLang="en-US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69373" y="1905023"/>
            <a:ext cx="4653012" cy="672867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世界</a:t>
            </a:r>
            <a:r>
              <a:rPr lang="ja-JP" altLang="en-US" sz="10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遺産中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尊寺金色堂があるのもここケロ！ケロ平のお家も</a:t>
            </a:r>
            <a:r>
              <a:rPr lang="ja-JP" altLang="en-US" sz="11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11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41101" y="1809796"/>
            <a:ext cx="509863" cy="74981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16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🐸</a:t>
            </a:r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14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2585975" y="1961119"/>
            <a:ext cx="3722770" cy="288032"/>
          </a:xfrm>
          <a:prstGeom prst="wedgeRectCallout">
            <a:avLst>
              <a:gd name="adj1" fmla="val -58445"/>
              <a:gd name="adj2" fmla="val -2017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9" name="Picture 5" descr="\\10.5.1.32\disk1\03 観光商業・食産業課\01 観光商業Ｇ\26イーハトーブログ\H30\H30ブログ写真\一関市\三彩館ふじせい\加工後\８月７日～8月8日%20124[3]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12" b="96706" l="1237" r="73145">
                        <a14:foregroundMark x1="52297" y1="41882" x2="52297" y2="41882"/>
                        <a14:foregroundMark x1="71731" y1="84471" x2="59541" y2="83059"/>
                        <a14:foregroundMark x1="71378" y1="84706" x2="71378" y2="86588"/>
                        <a14:foregroundMark x1="54417" y1="44235" x2="54417" y2="44235"/>
                        <a14:foregroundMark x1="51767" y1="36941" x2="49470" y2="49412"/>
                        <a14:foregroundMark x1="58657" y1="33412" x2="61307" y2="63765"/>
                        <a14:foregroundMark x1="35336" y1="85412" x2="35336" y2="85412"/>
                        <a14:foregroundMark x1="31272" y1="85882" x2="17491" y2="84000"/>
                        <a14:foregroundMark x1="37633" y1="88471" x2="34629" y2="93412"/>
                        <a14:foregroundMark x1="70495" y1="88706" x2="37102" y2="85412"/>
                        <a14:foregroundMark x1="32686" y1="81176" x2="32686" y2="81176"/>
                        <a14:foregroundMark x1="57774" y1="88000" x2="57774" y2="88000"/>
                        <a14:foregroundMark x1="38562" y1="24074" x2="38562" y2="24074"/>
                        <a14:foregroundMark x1="38126" y1="42901" x2="38126" y2="42901"/>
                        <a14:foregroundMark x1="39434" y1="21605" x2="34423" y2="34568"/>
                        <a14:foregroundMark x1="40959" y1="43210" x2="33987" y2="50000"/>
                        <a14:foregroundMark x1="60000" y1="75177" x2="4500" y2="70922"/>
                        <a14:foregroundMark x1="8000" y1="46809" x2="4000" y2="60284"/>
                        <a14:backgroundMark x1="61837" y1="24941" x2="66254" y2="83059"/>
                        <a14:backgroundMark x1="65018" y1="77882" x2="530" y2="78588"/>
                        <a14:backgroundMark x1="2650" y1="80000" x2="13428" y2="96000"/>
                        <a14:backgroundMark x1="31625" y1="93412" x2="9717" y2="93412"/>
                        <a14:backgroundMark x1="34099" y1="95059" x2="70495" y2="94824"/>
                        <a14:backgroundMark x1="2297" y1="74353" x2="2297" y2="74353"/>
                        <a14:backgroundMark x1="59187" y1="36235" x2="62367" y2="69882"/>
                        <a14:backgroundMark x1="53180" y1="91765" x2="38516" y2="89647"/>
                        <a14:backgroundMark x1="58657" y1="33882" x2="60424" y2="39294"/>
                        <a14:backgroundMark x1="69081" y1="90353" x2="59717" y2="88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73505">
            <a:off x="843071" y="7353717"/>
            <a:ext cx="1115805" cy="8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四角形吹き出し 28"/>
          <p:cNvSpPr/>
          <p:nvPr/>
        </p:nvSpPr>
        <p:spPr>
          <a:xfrm>
            <a:off x="3739224" y="4836799"/>
            <a:ext cx="1850533" cy="542199"/>
          </a:xfrm>
          <a:prstGeom prst="wedgeRectCallout">
            <a:avLst>
              <a:gd name="adj1" fmla="val -13"/>
              <a:gd name="adj2" fmla="val 6753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61963" y="4745166"/>
            <a:ext cx="1877987" cy="965255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1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9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この地域はお餅が有名ケロ！</a:t>
            </a:r>
            <a:endParaRPr lang="en-US" altLang="ja-JP" sz="9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9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銘菓や餅膳、もちフォンデュなど</a:t>
            </a:r>
            <a:endParaRPr lang="en-US" altLang="ja-JP" sz="9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en-US" altLang="ja-JP" sz="9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『</a:t>
            </a:r>
            <a:r>
              <a:rPr lang="ja-JP" altLang="en-US" sz="9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餅グルメ</a:t>
            </a:r>
            <a:r>
              <a:rPr lang="en-US" altLang="ja-JP" sz="9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』</a:t>
            </a:r>
            <a:r>
              <a:rPr lang="ja-JP" altLang="en-US" sz="9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がいっぱいケロ✨　</a:t>
            </a:r>
            <a:endParaRPr kumimoji="1" lang="en-US" altLang="ja-JP" sz="9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757696" y="5335515"/>
            <a:ext cx="842635" cy="74981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16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🐸</a:t>
            </a:r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14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3" name="図 32"/>
          <p:cNvPicPr/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272" b="89791" l="35503" r="77318">
                        <a14:foregroundMark x1="68639" y1="31937" x2="68639" y2="31937"/>
                        <a14:foregroundMark x1="66469" y1="31937" x2="66469" y2="31937"/>
                        <a14:foregroundMark x1="68639" y1="31675" x2="62327" y2="39005"/>
                        <a14:foregroundMark x1="39842" y1="67277" x2="39842" y2="67277"/>
                        <a14:foregroundMark x1="49901" y1="68586" x2="37870" y2="68586"/>
                        <a14:foregroundMark x1="41815" y1="69895" x2="38659" y2="71466"/>
                        <a14:foregroundMark x1="51874" y1="69110" x2="51874" y2="69110"/>
                        <a14:foregroundMark x1="55030" y1="32723" x2="54438" y2="37696"/>
                        <a14:foregroundMark x1="54635" y1="39005" x2="54832" y2="48953"/>
                        <a14:backgroundMark x1="53846" y1="40052" x2="54832" y2="63351"/>
                        <a14:backgroundMark x1="53649" y1="69634" x2="52860" y2="71728"/>
                        <a14:backgroundMark x1="48323" y1="71466" x2="48323" y2="71466"/>
                        <a14:backgroundMark x1="37870" y1="72775" x2="37870" y2="72775"/>
                        <a14:backgroundMark x1="42012" y1="71204" x2="42012" y2="71204"/>
                        <a14:backgroundMark x1="53649" y1="34031" x2="53452" y2="42147"/>
                        <a14:backgroundMark x1="37278" y1="69372" x2="41223" y2="72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82412">
            <a:off x="2894688" y="3625769"/>
            <a:ext cx="1180412" cy="789242"/>
          </a:xfrm>
          <a:prstGeom prst="rect">
            <a:avLst/>
          </a:prstGeom>
        </p:spPr>
      </p:pic>
      <p:pic>
        <p:nvPicPr>
          <p:cNvPr id="34" name="Picture 6" descr="\\10.5.1.32\disk1\03 観光商業・食産業課\01 観光商業Ｇ\26イーハトーブログ\H31\ブログ写真\一関市\栗駒茶屋・もちフォンデュ\世嬉の一ブログ使用\IMG_8919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752" r="97744">
                        <a14:foregroundMark x1="11278" y1="25893" x2="11278" y2="25893"/>
                        <a14:foregroundMark x1="3759" y1="14286" x2="10526" y2="25893"/>
                        <a14:foregroundMark x1="16541" y1="35714" x2="19549" y2="44643"/>
                        <a14:foregroundMark x1="13534" y1="33929" x2="15038" y2="41071"/>
                        <a14:foregroundMark x1="9023" y1="41071" x2="15789" y2="46429"/>
                        <a14:foregroundMark x1="34586" y1="35714" x2="34586" y2="49107"/>
                        <a14:foregroundMark x1="36842" y1="56250" x2="37594" y2="92857"/>
                        <a14:foregroundMark x1="34586" y1="61607" x2="35338" y2="78571"/>
                        <a14:foregroundMark x1="42105" y1="38393" x2="37594" y2="50000"/>
                        <a14:foregroundMark x1="42857" y1="35714" x2="44361" y2="37500"/>
                        <a14:foregroundMark x1="94737" y1="76786" x2="94737" y2="83036"/>
                        <a14:foregroundMark x1="39850" y1="50000" x2="39850" y2="50000"/>
                        <a14:foregroundMark x1="39098" y1="10714" x2="39098" y2="10714"/>
                        <a14:backgroundMark x1="3759" y1="4464" x2="6015" y2="43750"/>
                        <a14:backgroundMark x1="56391" y1="2679" x2="53383" y2="34821"/>
                        <a14:backgroundMark x1="18797" y1="52679" x2="7519" y2="85714"/>
                        <a14:backgroundMark x1="48872" y1="36607" x2="37594" y2="50000"/>
                        <a14:backgroundMark x1="45113" y1="4464" x2="44361" y2="32143"/>
                        <a14:backgroundMark x1="41353" y1="30357" x2="40602" y2="29464"/>
                        <a14:backgroundMark x1="11278" y1="34821" x2="11278" y2="34821"/>
                        <a14:backgroundMark x1="10526" y1="37500" x2="10526" y2="37500"/>
                        <a14:backgroundMark x1="27820" y1="57143" x2="27820" y2="57143"/>
                        <a14:backgroundMark x1="21805" y1="52679" x2="21805" y2="52679"/>
                        <a14:backgroundMark x1="12782" y1="49107" x2="12782" y2="49107"/>
                        <a14:backgroundMark x1="16541" y1="50000" x2="16541" y2="50000"/>
                        <a14:backgroundMark x1="12030" y1="38393" x2="13534" y2="44643"/>
                        <a14:backgroundMark x1="15789" y1="48214" x2="27820" y2="53571"/>
                        <a14:backgroundMark x1="35338" y1="57143" x2="30827" y2="67857"/>
                        <a14:backgroundMark x1="9774" y1="1786" x2="6767" y2="5357"/>
                        <a14:backgroundMark x1="12030" y1="893" x2="14286" y2="0"/>
                        <a14:backgroundMark x1="9774" y1="36607" x2="9774" y2="43750"/>
                        <a14:backgroundMark x1="15789" y1="37500" x2="15789" y2="43750"/>
                        <a14:backgroundMark x1="13534" y1="32143" x2="15789" y2="36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66">
            <a:off x="5847391" y="5161050"/>
            <a:ext cx="942784" cy="7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形吹き出し 3"/>
          <p:cNvSpPr/>
          <p:nvPr/>
        </p:nvSpPr>
        <p:spPr>
          <a:xfrm>
            <a:off x="1465055" y="8365319"/>
            <a:ext cx="668037" cy="465236"/>
          </a:xfrm>
          <a:prstGeom prst="cloudCallout">
            <a:avLst>
              <a:gd name="adj1" fmla="val -85243"/>
              <a:gd name="adj2" fmla="val 1958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9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</a:t>
            </a:r>
            <a:r>
              <a:rPr kumimoji="1" lang="ja-JP" altLang="en-US" sz="900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endParaRPr kumimoji="1" lang="en-US" altLang="ja-JP" sz="900" dirty="0" smtClean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900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栗原市に！</a:t>
            </a:r>
            <a:endParaRPr kumimoji="1" lang="ja-JP" altLang="en-US" sz="9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20881911">
            <a:off x="1777783" y="608832"/>
            <a:ext cx="4922961" cy="9980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36177"/>
              </a:avLst>
            </a:prstTxWarp>
            <a:spAutoFit/>
          </a:bodyPr>
          <a:lstStyle/>
          <a:p>
            <a:r>
              <a:rPr lang="ja-JP" altLang="en-US" sz="6000" b="1" u="dbl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ドライブ</a:t>
            </a:r>
            <a:r>
              <a:rPr lang="en-US" altLang="ja-JP" sz="6000" b="1" u="dbl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Start</a:t>
            </a:r>
            <a:r>
              <a:rPr lang="ja-JP" altLang="en-US" sz="4400" u="dbl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ケロ！！</a:t>
            </a:r>
            <a:endParaRPr kumimoji="1" lang="ja-JP" altLang="en-US" sz="4400" u="dbl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69157" y="8612311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FF0066"/>
                </a:solidFill>
              </a:rPr>
              <a:t>🚙 </a:t>
            </a:r>
            <a:r>
              <a:rPr lang="en-US" altLang="ja-JP" sz="1200" dirty="0" smtClean="0"/>
              <a:t>About 40min</a:t>
            </a:r>
            <a:endParaRPr kumimoji="1" lang="ja-JP" altLang="en-US" sz="1200" dirty="0"/>
          </a:p>
        </p:txBody>
      </p:sp>
      <p:sp>
        <p:nvSpPr>
          <p:cNvPr id="9" name="七角形 8"/>
          <p:cNvSpPr/>
          <p:nvPr/>
        </p:nvSpPr>
        <p:spPr>
          <a:xfrm>
            <a:off x="81693" y="1675068"/>
            <a:ext cx="503466" cy="459909"/>
          </a:xfrm>
          <a:prstGeom prst="heptag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rgbClr val="FF9933"/>
                </a:solidFill>
              </a:rPr>
              <a:t>１</a:t>
            </a:r>
            <a:endParaRPr kumimoji="1" lang="ja-JP" altLang="en-US" sz="2800" b="1" dirty="0">
              <a:solidFill>
                <a:srgbClr val="FF9933"/>
              </a:solidFill>
            </a:endParaRPr>
          </a:p>
        </p:txBody>
      </p:sp>
      <p:sp>
        <p:nvSpPr>
          <p:cNvPr id="15" name="爆発 1 14"/>
          <p:cNvSpPr/>
          <p:nvPr/>
        </p:nvSpPr>
        <p:spPr>
          <a:xfrm rot="19712811">
            <a:off x="3351807" y="4558835"/>
            <a:ext cx="763534" cy="500651"/>
          </a:xfrm>
          <a:prstGeom prst="irregularSeal1">
            <a:avLst/>
          </a:prstGeom>
          <a:ln w="1905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r>
              <a:rPr kumimoji="1" lang="ja-JP" altLang="en-US" sz="9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ＣＨＥＣＫ</a:t>
            </a:r>
            <a:r>
              <a:rPr kumimoji="1" lang="ja-JP" altLang="en-US" sz="1050" b="1" dirty="0" smtClean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！</a:t>
            </a:r>
            <a:endParaRPr kumimoji="1" lang="ja-JP" altLang="en-US" sz="105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42" name="七角形 41"/>
          <p:cNvSpPr/>
          <p:nvPr/>
        </p:nvSpPr>
        <p:spPr>
          <a:xfrm>
            <a:off x="2309912" y="6791239"/>
            <a:ext cx="503466" cy="459909"/>
          </a:xfrm>
          <a:prstGeom prst="hep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２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30" name="直線矢印コネクタ 1029"/>
          <p:cNvCxnSpPr/>
          <p:nvPr/>
        </p:nvCxnSpPr>
        <p:spPr>
          <a:xfrm flipH="1" flipV="1">
            <a:off x="2663137" y="4644227"/>
            <a:ext cx="8370" cy="53514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図 54" descr="画面の領域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00" b="100000" l="0" r="100000">
                        <a14:foregroundMark x1="74126" y1="87733" x2="74126" y2="87733"/>
                        <a14:foregroundMark x1="81352" y1="83075" x2="81352" y2="83075"/>
                        <a14:foregroundMark x1="84149" y1="81211" x2="84149" y2="81211"/>
                        <a14:foregroundMark x1="88578" y1="74224" x2="88578" y2="74224"/>
                        <a14:foregroundMark x1="90909" y1="65839" x2="90909" y2="65839"/>
                        <a14:foregroundMark x1="89510" y1="71118" x2="89510" y2="71118"/>
                        <a14:foregroundMark x1="20746" y1="16304" x2="20746" y2="16304"/>
                        <a14:foregroundMark x1="66200" y1="6522" x2="3030" y2="63043"/>
                        <a14:foregroundMark x1="57576" y1="7143" x2="20280" y2="16304"/>
                        <a14:foregroundMark x1="20979" y1="16460" x2="16783" y2="38509"/>
                        <a14:foregroundMark x1="12821" y1="36180" x2="14685" y2="39286"/>
                        <a14:foregroundMark x1="16084" y1="39441" x2="17249" y2="40528"/>
                        <a14:foregroundMark x1="16550" y1="41149" x2="13520" y2="43944"/>
                        <a14:foregroundMark x1="13520" y1="43944" x2="15152" y2="47050"/>
                        <a14:foregroundMark x1="15152" y1="48447" x2="11422" y2="52019"/>
                        <a14:foregroundMark x1="4662" y1="63509" x2="8159" y2="65528"/>
                        <a14:foregroundMark x1="6993" y1="67391" x2="9324" y2="68478"/>
                        <a14:foregroundMark x1="9091" y1="69410" x2="13520" y2="71894"/>
                        <a14:foregroundMark x1="13287" y1="71894" x2="11655" y2="73758"/>
                        <a14:foregroundMark x1="11655" y1="73758" x2="14685" y2="74224"/>
                        <a14:foregroundMark x1="14685" y1="74379" x2="11422" y2="77640"/>
                        <a14:foregroundMark x1="10956" y1="79658" x2="14219" y2="80590"/>
                        <a14:foregroundMark x1="14685" y1="81056" x2="12121" y2="84783"/>
                        <a14:foregroundMark x1="59207" y1="85404" x2="68531" y2="85870"/>
                        <a14:foregroundMark x1="69930" y1="85714" x2="72261" y2="84627"/>
                        <a14:foregroundMark x1="23077" y1="89907" x2="26340" y2="91615"/>
                        <a14:backgroundMark x1="6250" y1="37226" x2="2734" y2="48662"/>
                        <a14:backgroundMark x1="2734" y1="70073" x2="8594" y2="82238"/>
                        <a14:backgroundMark x1="14103" y1="10400" x2="3846" y2="32800"/>
                        <a14:backgroundMark x1="26923" y1="4800" x2="80769" y2="1600"/>
                        <a14:backgroundMark x1="97436" y1="73600" x2="87179" y2="96000"/>
                        <a14:backgroundMark x1="26923" y1="98400" x2="26923" y2="98400"/>
                        <a14:backgroundMark x1="7692" y1="49600" x2="0" y2="67200"/>
                        <a14:backgroundMark x1="96154" y1="62400" x2="94872" y2="74400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38" y="4534450"/>
            <a:ext cx="638449" cy="1024478"/>
          </a:xfrm>
          <a:prstGeom prst="rect">
            <a:avLst/>
          </a:prstGeom>
        </p:spPr>
      </p:pic>
      <p:cxnSp>
        <p:nvCxnSpPr>
          <p:cNvPr id="56" name="直線コネクタ 55"/>
          <p:cNvCxnSpPr/>
          <p:nvPr/>
        </p:nvCxnSpPr>
        <p:spPr>
          <a:xfrm>
            <a:off x="2471816" y="5040264"/>
            <a:ext cx="39938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グループ化 61"/>
          <p:cNvGrpSpPr/>
          <p:nvPr/>
        </p:nvGrpSpPr>
        <p:grpSpPr>
          <a:xfrm>
            <a:off x="1490887" y="5270673"/>
            <a:ext cx="1458243" cy="1108661"/>
            <a:chOff x="1149517" y="5335515"/>
            <a:chExt cx="1916314" cy="1446573"/>
          </a:xfrm>
        </p:grpSpPr>
        <p:pic>
          <p:nvPicPr>
            <p:cNvPr id="58" name="図 57" descr="画面の領域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174" b="100000" l="3030" r="97436">
                          <a14:foregroundMark x1="74126" y1="87733" x2="74126" y2="87733"/>
                          <a14:foregroundMark x1="81352" y1="83075" x2="81352" y2="83075"/>
                          <a14:foregroundMark x1="84149" y1="81211" x2="84149" y2="81211"/>
                          <a14:foregroundMark x1="88578" y1="74224" x2="88578" y2="74224"/>
                          <a14:foregroundMark x1="90909" y1="65839" x2="90909" y2="65839"/>
                          <a14:foregroundMark x1="89510" y1="71118" x2="89510" y2="71118"/>
                          <a14:foregroundMark x1="20746" y1="16304" x2="20746" y2="16304"/>
                          <a14:foregroundMark x1="66200" y1="6522" x2="3030" y2="63043"/>
                          <a14:foregroundMark x1="57576" y1="7143" x2="20280" y2="16304"/>
                          <a14:foregroundMark x1="20979" y1="16460" x2="16783" y2="38509"/>
                          <a14:foregroundMark x1="12821" y1="36180" x2="14685" y2="39286"/>
                          <a14:foregroundMark x1="16084" y1="39441" x2="17249" y2="40528"/>
                          <a14:foregroundMark x1="16550" y1="41149" x2="13520" y2="43944"/>
                          <a14:foregroundMark x1="13520" y1="43944" x2="15152" y2="47050"/>
                          <a14:foregroundMark x1="15152" y1="48447" x2="11422" y2="52019"/>
                          <a14:foregroundMark x1="4662" y1="63509" x2="8159" y2="65528"/>
                          <a14:foregroundMark x1="6993" y1="67391" x2="9324" y2="68478"/>
                          <a14:foregroundMark x1="9091" y1="69410" x2="13520" y2="71894"/>
                          <a14:foregroundMark x1="13287" y1="71894" x2="11655" y2="73758"/>
                          <a14:foregroundMark x1="11655" y1="73758" x2="14685" y2="74224"/>
                          <a14:foregroundMark x1="14685" y1="74379" x2="11422" y2="77640"/>
                          <a14:foregroundMark x1="10956" y1="79658" x2="14219" y2="80590"/>
                          <a14:foregroundMark x1="14685" y1="81056" x2="12121" y2="84783"/>
                          <a14:foregroundMark x1="59207" y1="85404" x2="68531" y2="85870"/>
                          <a14:foregroundMark x1="69930" y1="85714" x2="72261" y2="84627"/>
                          <a14:foregroundMark x1="23077" y1="89907" x2="26340" y2="91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0" t="74008" r="32674" b="-234"/>
            <a:stretch/>
          </p:blipFill>
          <p:spPr>
            <a:xfrm>
              <a:off x="1149517" y="5335515"/>
              <a:ext cx="1761487" cy="1446573"/>
            </a:xfrm>
            <a:prstGeom prst="rect">
              <a:avLst/>
            </a:prstGeom>
          </p:spPr>
        </p:pic>
        <p:sp>
          <p:nvSpPr>
            <p:cNvPr id="45" name="七角形 44"/>
            <p:cNvSpPr/>
            <p:nvPr/>
          </p:nvSpPr>
          <p:spPr>
            <a:xfrm>
              <a:off x="1821059" y="5950238"/>
              <a:ext cx="91991" cy="98210"/>
            </a:xfrm>
            <a:prstGeom prst="heptagon">
              <a:avLst/>
            </a:prstGeom>
            <a:solidFill>
              <a:srgbClr val="FF9933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 flipH="1">
              <a:off x="1272266" y="5578503"/>
              <a:ext cx="966386" cy="3198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dirty="0" smtClean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　</a:t>
              </a:r>
              <a:r>
                <a:rPr kumimoji="1" lang="ja-JP" altLang="en-US" sz="1100" b="1" dirty="0" smtClean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平泉町</a:t>
              </a:r>
              <a:endParaRPr kumimoji="1" lang="ja-JP" altLang="en-US" sz="11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65" name="正方形/長方形 64"/>
            <p:cNvSpPr/>
            <p:nvPr/>
          </p:nvSpPr>
          <p:spPr>
            <a:xfrm flipH="1">
              <a:off x="1872914" y="6151836"/>
              <a:ext cx="1192917" cy="297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b="1" dirty="0" smtClean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一関市</a:t>
              </a:r>
              <a:endParaRPr kumimoji="1" lang="ja-JP" altLang="en-US" sz="1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6" name="七角形 45"/>
            <p:cNvSpPr/>
            <p:nvPr/>
          </p:nvSpPr>
          <p:spPr>
            <a:xfrm>
              <a:off x="1699759" y="6099977"/>
              <a:ext cx="111400" cy="106029"/>
            </a:xfrm>
            <a:prstGeom prst="heptago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2434788" y="4485816"/>
            <a:ext cx="656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N</a:t>
            </a:r>
            <a:endParaRPr kumimoji="1" lang="ja-JP" altLang="en-US" sz="1400" dirty="0"/>
          </a:p>
        </p:txBody>
      </p:sp>
      <p:cxnSp>
        <p:nvCxnSpPr>
          <p:cNvPr id="49" name="曲線コネクタ 48"/>
          <p:cNvCxnSpPr/>
          <p:nvPr/>
        </p:nvCxnSpPr>
        <p:spPr>
          <a:xfrm>
            <a:off x="1208839" y="5501097"/>
            <a:ext cx="590234" cy="314974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6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3062347" y="3831670"/>
            <a:ext cx="3115988" cy="1981365"/>
            <a:chOff x="3192736" y="3939045"/>
            <a:chExt cx="3469872" cy="2113828"/>
          </a:xfrm>
        </p:grpSpPr>
        <p:sp>
          <p:nvSpPr>
            <p:cNvPr id="67" name="正方形/長方形 66"/>
            <p:cNvSpPr/>
            <p:nvPr/>
          </p:nvSpPr>
          <p:spPr>
            <a:xfrm>
              <a:off x="3213016" y="3978432"/>
              <a:ext cx="3168312" cy="20744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9" name="図 28" descr="画面の領域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844" l="0" r="100000">
                          <a14:foregroundMark x1="25915" y1="43546" x2="26479" y2="92846"/>
                          <a14:foregroundMark x1="10704" y1="16641" x2="59296" y2="73872"/>
                          <a14:foregroundMark x1="14225" y1="40435" x2="6338" y2="98134"/>
                          <a14:foregroundMark x1="1549" y1="82115" x2="22958" y2="97667"/>
                          <a14:foregroundMark x1="49296" y1="71073" x2="38169" y2="94557"/>
                          <a14:foregroundMark x1="39718" y1="60964" x2="37465" y2="87869"/>
                          <a14:foregroundMark x1="26197" y1="96267" x2="29718" y2="97823"/>
                          <a14:foregroundMark x1="53521" y1="80249" x2="53662" y2="81960"/>
                          <a14:foregroundMark x1="46338" y1="84448" x2="42676" y2="88958"/>
                          <a14:foregroundMark x1="31549" y1="72939" x2="33521" y2="80715"/>
                          <a14:foregroundMark x1="66479" y1="50078" x2="62535" y2="73561"/>
                          <a14:foregroundMark x1="78169" y1="48212" x2="68169" y2="72317"/>
                          <a14:foregroundMark x1="87183" y1="3577" x2="84085" y2="33281"/>
                          <a14:foregroundMark x1="82254" y1="6221" x2="77465" y2="29549"/>
                          <a14:foregroundMark x1="74225" y1="27372" x2="74225" y2="27372"/>
                          <a14:foregroundMark x1="73239" y1="26283" x2="69296" y2="25816"/>
                          <a14:foregroundMark x1="66761" y1="25661" x2="63099" y2="28305"/>
                          <a14:foregroundMark x1="62676" y1="29705" x2="62535" y2="31882"/>
                          <a14:foregroundMark x1="61690" y1="32037" x2="58873" y2="32504"/>
                          <a14:foregroundMark x1="58732" y1="32037" x2="56479" y2="29393"/>
                          <a14:foregroundMark x1="53239" y1="28771" x2="53239" y2="25039"/>
                          <a14:foregroundMark x1="53521" y1="24883" x2="51972" y2="24572"/>
                          <a14:foregroundMark x1="51549" y1="22395" x2="52394" y2="21151"/>
                          <a14:foregroundMark x1="48592" y1="52722" x2="57465" y2="56143"/>
                          <a14:foregroundMark x1="79718" y1="53188" x2="85775" y2="58320"/>
                          <a14:foregroundMark x1="85775" y1="56921" x2="80282" y2="63608"/>
                          <a14:foregroundMark x1="48310" y1="46656" x2="27746" y2="78849"/>
                          <a14:foregroundMark x1="49577" y1="81026" x2="52394" y2="81493"/>
                          <a14:foregroundMark x1="75915" y1="72317" x2="85634" y2="85537"/>
                          <a14:foregroundMark x1="81549" y1="90513" x2="83380" y2="91135"/>
                          <a14:foregroundMark x1="75493" y1="84137" x2="77042" y2="87403"/>
                          <a14:foregroundMark x1="79437" y1="83670" x2="81549" y2="84292"/>
                          <a14:foregroundMark x1="89155" y1="84603" x2="89155" y2="89580"/>
                          <a14:foregroundMark x1="80563" y1="76672" x2="85634" y2="75117"/>
                          <a14:foregroundMark x1="79577" y1="62364" x2="78451" y2="74650"/>
                          <a14:foregroundMark x1="86056" y1="68585" x2="84085" y2="67496"/>
                          <a14:foregroundMark x1="81972" y1="72939" x2="86479" y2="75739"/>
                          <a14:foregroundMark x1="91972" y1="74339" x2="92958" y2="77605"/>
                          <a14:foregroundMark x1="92535" y1="17418" x2="94366" y2="22240"/>
                          <a14:foregroundMark x1="40423" y1="94401" x2="38028" y2="99689"/>
                          <a14:foregroundMark x1="43239" y1="89580" x2="40141" y2="93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831" y="3939045"/>
              <a:ext cx="2340097" cy="2113828"/>
            </a:xfrm>
            <a:prstGeom prst="rect">
              <a:avLst/>
            </a:prstGeom>
          </p:spPr>
        </p:pic>
        <p:sp>
          <p:nvSpPr>
            <p:cNvPr id="61" name="七角形 60"/>
            <p:cNvSpPr/>
            <p:nvPr/>
          </p:nvSpPr>
          <p:spPr>
            <a:xfrm>
              <a:off x="4725144" y="4613913"/>
              <a:ext cx="110753" cy="102103"/>
            </a:xfrm>
            <a:prstGeom prst="heptago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6" name="図 25" descr="画面の領域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693" l="705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736" y="3978430"/>
              <a:ext cx="655096" cy="1229813"/>
            </a:xfrm>
            <a:prstGeom prst="rect">
              <a:avLst/>
            </a:prstGeom>
          </p:spPr>
        </p:pic>
        <p:sp>
          <p:nvSpPr>
            <p:cNvPr id="28" name="円/楕円 27"/>
            <p:cNvSpPr/>
            <p:nvPr/>
          </p:nvSpPr>
          <p:spPr>
            <a:xfrm>
              <a:off x="3470548" y="4833333"/>
              <a:ext cx="292032" cy="111312"/>
            </a:xfrm>
            <a:prstGeom prst="ellipse">
              <a:avLst/>
            </a:prstGeom>
            <a:noFill/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曲線コネクタ 65"/>
            <p:cNvCxnSpPr/>
            <p:nvPr/>
          </p:nvCxnSpPr>
          <p:spPr>
            <a:xfrm flipV="1">
              <a:off x="3783605" y="4777890"/>
              <a:ext cx="797631" cy="8377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七角形 69"/>
            <p:cNvSpPr/>
            <p:nvPr/>
          </p:nvSpPr>
          <p:spPr>
            <a:xfrm>
              <a:off x="4335088" y="4424205"/>
              <a:ext cx="152136" cy="123927"/>
            </a:xfrm>
            <a:prstGeom prst="heptagon">
              <a:avLst/>
            </a:prstGeom>
            <a:solidFill>
              <a:srgbClr val="FF9933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フローチャート : 判断 70"/>
            <p:cNvSpPr/>
            <p:nvPr/>
          </p:nvSpPr>
          <p:spPr>
            <a:xfrm>
              <a:off x="3875630" y="4033888"/>
              <a:ext cx="1411211" cy="413703"/>
            </a:xfrm>
            <a:prstGeom prst="flowChartDecisi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b="1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栗原市</a:t>
              </a:r>
            </a:p>
          </p:txBody>
        </p:sp>
        <p:sp>
          <p:nvSpPr>
            <p:cNvPr id="74" name="七角形 73"/>
            <p:cNvSpPr/>
            <p:nvPr/>
          </p:nvSpPr>
          <p:spPr>
            <a:xfrm>
              <a:off x="5159547" y="4841233"/>
              <a:ext cx="123748" cy="90807"/>
            </a:xfrm>
            <a:prstGeom prst="heptagon">
              <a:avLst/>
            </a:prstGeom>
            <a:solidFill>
              <a:srgbClr val="FF3399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 flipH="1">
              <a:off x="4514884" y="4841957"/>
              <a:ext cx="1192917" cy="3662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b="1" dirty="0" smtClean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登米市</a:t>
              </a:r>
              <a:endParaRPr kumimoji="1" lang="ja-JP" altLang="en-US" sz="12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7" name="七角形 76"/>
            <p:cNvSpPr/>
            <p:nvPr/>
          </p:nvSpPr>
          <p:spPr>
            <a:xfrm>
              <a:off x="5581059" y="4841233"/>
              <a:ext cx="82984" cy="95514"/>
            </a:xfrm>
            <a:prstGeom prst="heptagon">
              <a:avLst/>
            </a:prstGeom>
            <a:solidFill>
              <a:srgbClr val="FFFF0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正方形/長方形 83"/>
            <p:cNvSpPr/>
            <p:nvPr/>
          </p:nvSpPr>
          <p:spPr>
            <a:xfrm flipH="1">
              <a:off x="5469691" y="4566902"/>
              <a:ext cx="1192917" cy="3662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b="1" dirty="0" smtClean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南三陸町</a:t>
              </a:r>
              <a:endParaRPr kumimoji="1" lang="ja-JP" altLang="en-US" sz="110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57" name="円/楕円 56"/>
          <p:cNvSpPr/>
          <p:nvPr/>
        </p:nvSpPr>
        <p:spPr>
          <a:xfrm>
            <a:off x="3668327" y="181706"/>
            <a:ext cx="1784254" cy="1639546"/>
          </a:xfrm>
          <a:prstGeom prst="ellipse">
            <a:avLst/>
          </a:prstGeom>
          <a:pattFill prst="pct20">
            <a:fgClr>
              <a:srgbClr val="F8D608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3271348" y="-8323"/>
            <a:ext cx="2189036" cy="2019604"/>
          </a:xfrm>
          <a:prstGeom prst="ellipse">
            <a:avLst/>
          </a:prstGeom>
          <a:solidFill>
            <a:srgbClr val="FFFF00">
              <a:alpha val="2392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4411156" y="6897365"/>
            <a:ext cx="1867546" cy="1763010"/>
          </a:xfrm>
          <a:prstGeom prst="ellipse">
            <a:avLst/>
          </a:prstGeom>
          <a:pattFill prst="pct10">
            <a:fgClr>
              <a:srgbClr val="FF6600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513792" y="7080057"/>
            <a:ext cx="2121901" cy="1998072"/>
          </a:xfrm>
          <a:prstGeom prst="ellipse">
            <a:avLst/>
          </a:prstGeom>
          <a:pattFill prst="pct20">
            <a:fgClr>
              <a:srgbClr val="FF8BE1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4051927" y="6684182"/>
            <a:ext cx="2469828" cy="2336845"/>
          </a:xfrm>
          <a:prstGeom prst="ellipse">
            <a:avLst/>
          </a:prstGeom>
          <a:solidFill>
            <a:srgbClr val="F9D963">
              <a:alpha val="2902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405547" y="6769566"/>
            <a:ext cx="2205088" cy="2133248"/>
          </a:xfrm>
          <a:prstGeom prst="ellipse">
            <a:avLst/>
          </a:prstGeom>
          <a:solidFill>
            <a:srgbClr val="FF8BE1">
              <a:alpha val="34118"/>
            </a:srgbClr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/>
        </p:nvSpPr>
        <p:spPr>
          <a:xfrm rot="1607903" flipH="1">
            <a:off x="1630623" y="-61421"/>
            <a:ext cx="275748" cy="7107951"/>
          </a:xfrm>
          <a:prstGeom prst="arc">
            <a:avLst>
              <a:gd name="adj1" fmla="val 16351851"/>
              <a:gd name="adj2" fmla="val 5395682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吹き出し 22"/>
          <p:cNvSpPr/>
          <p:nvPr/>
        </p:nvSpPr>
        <p:spPr>
          <a:xfrm>
            <a:off x="175131" y="2972701"/>
            <a:ext cx="1230416" cy="303155"/>
          </a:xfrm>
          <a:prstGeom prst="wedgeRectCallout">
            <a:avLst>
              <a:gd name="adj1" fmla="val -35636"/>
              <a:gd name="adj2" fmla="val -7909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30" name="Picture 6" descr="\\10.5.1.32\disk1\03 観光商業・食産業課\01 観光商業Ｇ\16 県際連携（宮城県際）\ゆるキャラ旅\★チラシ作成用\07　くりでんミュージアム１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0824" y="2170017"/>
            <a:ext cx="1422669" cy="128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 rot="20998988">
            <a:off x="1802431" y="1922427"/>
            <a:ext cx="4055025" cy="1334587"/>
          </a:xfrm>
          <a:prstGeom prst="rect">
            <a:avLst/>
          </a:prstGeom>
          <a:noFill/>
        </p:spPr>
        <p:txBody>
          <a:bodyPr wrap="square" lIns="0" rIns="0" bIns="72000" rtlCol="0">
            <a:spAutoFit/>
          </a:bodyPr>
          <a:lstStyle/>
          <a:p>
            <a:r>
              <a:rPr lang="ja-JP" altLang="en-US" sz="1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14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     からの</a:t>
            </a:r>
            <a:r>
              <a:rPr lang="ja-JP" altLang="en-US" sz="1400" b="1" dirty="0" err="1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、、、</a:t>
            </a:r>
            <a:endParaRPr lang="en-US" altLang="ja-JP" sz="14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lvl="0" algn="just"/>
            <a:r>
              <a:rPr lang="ja-JP" altLang="en-US" dirty="0" smtClean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   </a:t>
            </a:r>
            <a:r>
              <a:rPr lang="ja-JP" altLang="en-US" sz="2000" b="1" dirty="0" smtClean="0">
                <a:solidFill>
                  <a:srgbClr val="47C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くりでんミュージアム</a:t>
            </a:r>
            <a:endParaRPr lang="en-US" altLang="ja-JP" sz="2000" b="1" dirty="0" smtClean="0">
              <a:solidFill>
                <a:srgbClr val="47CFFF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lvl="0" algn="just"/>
            <a:r>
              <a:rPr lang="ja-JP" altLang="en-US" sz="1200" dirty="0" smtClean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   訪問</a:t>
            </a:r>
            <a:r>
              <a:rPr lang="ja-JP" altLang="en-US" sz="120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ケロ</a:t>
            </a:r>
            <a:r>
              <a:rPr lang="ja-JP" altLang="en-US" sz="1200" dirty="0" smtClean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。</a:t>
            </a:r>
            <a:r>
              <a:rPr lang="ja-JP" altLang="en-US" sz="8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　　　　　</a:t>
            </a:r>
            <a:endParaRPr lang="en-US" altLang="ja-JP" sz="7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6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 　　   実</a:t>
            </a:r>
            <a:r>
              <a:rPr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際に使われていた電車に乗れるケロ！</a:t>
            </a:r>
            <a:endParaRPr lang="en-US" altLang="ja-JP" sz="10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  　 　　 </a:t>
            </a:r>
            <a:r>
              <a:rPr kumimoji="1"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条件を満たせば運転体験もできるケロが</a:t>
            </a:r>
            <a:r>
              <a:rPr kumimoji="1" lang="ja-JP" altLang="en-US" sz="1000" dirty="0" err="1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、、、</a:t>
            </a:r>
            <a:endParaRPr kumimoji="1" lang="en-US" altLang="ja-JP" sz="10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 カエルには無理だったケロ。</a:t>
            </a:r>
            <a:endParaRPr kumimoji="1"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円弧 9"/>
          <p:cNvSpPr/>
          <p:nvPr/>
        </p:nvSpPr>
        <p:spPr>
          <a:xfrm rot="5182472" flipH="1">
            <a:off x="439594" y="-136723"/>
            <a:ext cx="290987" cy="1081826"/>
          </a:xfrm>
          <a:prstGeom prst="arc">
            <a:avLst>
              <a:gd name="adj1" fmla="val 16552050"/>
              <a:gd name="adj2" fmla="val 5489170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\\10.5.1.32\disk1\03 観光商業・食産業課\01 観光商業Ｇ\16 県際連携（宮城県際）\ゆるキャラ旅\★チラシ作成用\04　マインパーク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82748">
            <a:off x="1960228" y="554226"/>
            <a:ext cx="1210545" cy="118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137717" y="189997"/>
            <a:ext cx="3720341" cy="156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宮城県に到着。</a:t>
            </a:r>
            <a:endParaRPr lang="en-US" altLang="ja-JP" sz="14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400" b="1" dirty="0" smtClean="0">
                <a:solidFill>
                  <a:srgbClr val="FF66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細倉</a:t>
            </a:r>
            <a:r>
              <a:rPr kumimoji="1" lang="ja-JP" altLang="en-US" sz="2400" b="1" dirty="0" smtClean="0">
                <a:solidFill>
                  <a:srgbClr val="FF66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マインパーク</a:t>
            </a:r>
            <a:r>
              <a:rPr kumimoji="1"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に突撃ケロ！</a:t>
            </a:r>
            <a:endParaRPr kumimoji="1" lang="en-US" altLang="ja-JP" sz="14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8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昔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使われていた坑道を探検出来るケロ。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フォトジェニックな場所もたくさん！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スライダーは大人でもスリル満点ケロ◎</a:t>
            </a:r>
            <a:endParaRPr lang="en-US" altLang="ja-JP" sz="105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雲形吹き出し 8"/>
          <p:cNvSpPr/>
          <p:nvPr/>
        </p:nvSpPr>
        <p:spPr>
          <a:xfrm rot="20260925">
            <a:off x="1332754" y="824521"/>
            <a:ext cx="918056" cy="353917"/>
          </a:xfrm>
          <a:prstGeom prst="cloudCallout">
            <a:avLst>
              <a:gd name="adj1" fmla="val 53940"/>
              <a:gd name="adj2" fmla="val 812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　</a:t>
            </a:r>
            <a:r>
              <a:rPr kumimoji="1" lang="ja-JP" altLang="en-US" sz="1050" dirty="0" smtClean="0">
                <a:solidFill>
                  <a:schemeClr val="tx1"/>
                </a:solidFill>
              </a:rPr>
              <a:t>何</a:t>
            </a:r>
            <a:r>
              <a:rPr kumimoji="1" lang="ja-JP" altLang="en-US" sz="900" dirty="0" smtClean="0">
                <a:solidFill>
                  <a:schemeClr val="tx1"/>
                </a:solidFill>
              </a:rPr>
              <a:t>してるケロ</a:t>
            </a:r>
            <a:r>
              <a:rPr kumimoji="1" lang="en-US" altLang="ja-JP" sz="900" dirty="0" smtClean="0">
                <a:solidFill>
                  <a:schemeClr val="tx1"/>
                </a:solidFill>
              </a:rPr>
              <a:t>…</a:t>
            </a:r>
            <a:r>
              <a:rPr kumimoji="1" lang="ja-JP" altLang="en-US" sz="900" dirty="0" smtClean="0">
                <a:solidFill>
                  <a:schemeClr val="tx1"/>
                </a:solidFill>
              </a:rPr>
              <a:t>？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pic>
        <p:nvPicPr>
          <p:cNvPr id="1028" name="Picture 4" descr="\\10.5.1.32\disk1\03 観光商業・食産業課\01 観光商業Ｇ\16 県際連携（宮城県際）\ゆるキャラ旅\★チラシ作成用\06　マインパーク4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3" b="89848" l="9886" r="100000">
                        <a14:foregroundMark x1="42712" y1="25212" x2="49049" y2="24027"/>
                        <a14:foregroundMark x1="42332" y1="25381" x2="44233" y2="26734"/>
                        <a14:foregroundMark x1="43599" y1="23181" x2="45374" y2="15567"/>
                        <a14:foregroundMark x1="46768" y1="16582" x2="46388" y2="15398"/>
                        <a14:foregroundMark x1="50317" y1="15228" x2="54499" y2="17428"/>
                        <a14:foregroundMark x1="64892" y1="25719" x2="68821" y2="24535"/>
                        <a14:foregroundMark x1="67047" y1="20812" x2="69075" y2="22335"/>
                        <a14:foregroundMark x1="65906" y1="20643" x2="67554" y2="20305"/>
                        <a14:foregroundMark x1="62864" y1="21320" x2="64512" y2="23519"/>
                        <a14:foregroundMark x1="42905" y1="50893" x2="56761" y2="43750"/>
                        <a14:backgroundMark x1="41445" y1="25719" x2="42966" y2="21997"/>
                        <a14:backgroundMark x1="43599" y1="18274" x2="44233" y2="16074"/>
                        <a14:backgroundMark x1="46261" y1="12352" x2="54119" y2="12521"/>
                        <a14:backgroundMark x1="40938" y1="27411" x2="45247" y2="30964"/>
                        <a14:backgroundMark x1="36755" y1="39763" x2="36375" y2="76819"/>
                        <a14:backgroundMark x1="40051" y1="60745" x2="50444" y2="61591"/>
                        <a14:backgroundMark x1="51965" y1="58037" x2="52978" y2="57699"/>
                        <a14:backgroundMark x1="66793" y1="31641" x2="68441" y2="28765"/>
                        <a14:backgroundMark x1="64639" y1="21320" x2="66033" y2="24365"/>
                        <a14:backgroundMark x1="51711" y1="15059" x2="51458" y2="15567"/>
                        <a14:backgroundMark x1="53739" y1="16751" x2="55387" y2="17090"/>
                        <a14:backgroundMark x1="45374" y1="29442" x2="45374" y2="29442"/>
                        <a14:backgroundMark x1="44233" y1="16920" x2="44233" y2="16920"/>
                        <a14:backgroundMark x1="44613" y1="17597" x2="44613" y2="17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12962">
            <a:off x="5476115" y="463929"/>
            <a:ext cx="1614207" cy="121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 rot="20588128">
            <a:off x="5739557" y="769155"/>
            <a:ext cx="307777" cy="15273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800" b="1" dirty="0" smtClean="0">
                <a:solidFill>
                  <a:srgbClr val="FF66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坑道探検</a:t>
            </a:r>
            <a:r>
              <a:rPr kumimoji="1" lang="ja-JP" altLang="en-US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</a:t>
            </a:r>
            <a:r>
              <a:rPr kumimoji="1" lang="ja-JP" altLang="en-US" sz="800" b="1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しゅっぱ</a:t>
            </a:r>
            <a:r>
              <a:rPr kumimoji="1" lang="ja-JP" altLang="en-US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ー</a:t>
            </a:r>
            <a:r>
              <a:rPr kumimoji="1" lang="ja-JP" altLang="en-US" sz="800" b="1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</a:t>
            </a:r>
            <a:r>
              <a:rPr kumimoji="1" lang="ja-JP" altLang="en-US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！</a:t>
            </a:r>
            <a:endParaRPr kumimoji="1" lang="ja-JP" altLang="en-US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37970" y="181741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33CC"/>
                </a:solidFill>
              </a:rPr>
              <a:t>🚙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About </a:t>
            </a:r>
            <a:r>
              <a:rPr lang="en-US" altLang="ja-JP" sz="1200" dirty="0"/>
              <a:t>35</a:t>
            </a:r>
            <a:r>
              <a:rPr lang="en-US" altLang="ja-JP" sz="1200" dirty="0" smtClean="0"/>
              <a:t>min</a:t>
            </a:r>
            <a:endParaRPr kumimoji="1"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8887" y="447945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FF0000"/>
                </a:solidFill>
              </a:rPr>
              <a:t>🚙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About 45min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2516" y="5384134"/>
            <a:ext cx="509863" cy="74981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16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🐸</a:t>
            </a:r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14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32" name="Picture 8" descr="\\10.5.1.32\disk1\03 観光商業・食産業課\01 観光商業Ｇ\16 県際連携（宮城県際）\ゆるキャラ旅\★チラシ作成用\10とよま歴史資料館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5" b="92416" l="9916" r="91230">
                        <a14:foregroundMark x1="69458" y1="34215" x2="71794" y2="44738"/>
                        <a14:foregroundMark x1="59365" y1="34450" x2="57206" y2="40682"/>
                        <a14:foregroundMark x1="14412" y1="37037" x2="18026" y2="84068"/>
                        <a14:foregroundMark x1="37285" y1="32040" x2="41781" y2="80717"/>
                        <a14:foregroundMark x1="82591" y1="29630" x2="82591" y2="29630"/>
                        <a14:foregroundMark x1="80961" y1="29865" x2="82415" y2="34215"/>
                        <a14:foregroundMark x1="84398" y1="32275" x2="85104" y2="44033"/>
                        <a14:foregroundMark x1="86911" y1="44033" x2="88894" y2="49559"/>
                        <a14:foregroundMark x1="19656" y1="46443" x2="21463" y2="59142"/>
                        <a14:foregroundMark x1="69369" y1="71084" x2="68919" y2="83133"/>
                        <a14:foregroundMark x1="74775" y1="78313" x2="70270" y2="80723"/>
                        <a14:foregroundMark x1="25225" y1="55422" x2="25225" y2="63855"/>
                        <a14:backgroundMark x1="19656" y1="43327" x2="24152" y2="51911"/>
                        <a14:backgroundMark x1="26135" y1="66784" x2="25738" y2="70606"/>
                        <a14:backgroundMark x1="49141" y1="60553" x2="56853" y2="66079"/>
                        <a14:backgroundMark x1="62274" y1="68724" x2="66770" y2="71135"/>
                        <a14:backgroundMark x1="56501" y1="40682" x2="52931" y2="50265"/>
                        <a14:backgroundMark x1="52005" y1="55262" x2="51829" y2="60082"/>
                        <a14:backgroundMark x1="76465" y1="66784" x2="74306" y2="75191"/>
                        <a14:backgroundMark x1="75187" y1="55556" x2="75584" y2="63904"/>
                        <a14:backgroundMark x1="62627" y1="31805" x2="86338" y2="11405"/>
                        <a14:backgroundMark x1="76465" y1="34921" x2="75187" y2="43798"/>
                        <a14:backgroundMark x1="74482" y1="44974" x2="74482" y2="44974"/>
                        <a14:backgroundMark x1="20361" y1="32745" x2="20714" y2="42798"/>
                        <a14:backgroundMark x1="79330" y1="33451" x2="78801" y2="36096"/>
                        <a14:backgroundMark x1="27898" y1="31414" x2="44597" y2="29581"/>
                        <a14:backgroundMark x1="32883" y1="34940" x2="32883" y2="34940"/>
                        <a14:backgroundMark x1="57658" y1="34940" x2="57658" y2="34940"/>
                        <a14:backgroundMark x1="83333" y1="30723" x2="83333" y2="30723"/>
                        <a14:backgroundMark x1="81532" y1="29518" x2="79279" y2="31325"/>
                        <a14:backgroundMark x1="75676" y1="77108" x2="78378" y2="79518"/>
                        <a14:backgroundMark x1="23423" y1="60843" x2="23874" y2="67470"/>
                        <a14:backgroundMark x1="71622" y1="66265" x2="72072" y2="75301"/>
                        <a14:backgroundMark x1="74324" y1="65060" x2="73874" y2="69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111" y="7843682"/>
            <a:ext cx="1927024" cy="144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10.5.1.32\disk1\03 観光商業・食産業課\01 観光商業Ｇ\16 県際連携（宮城県際）\ゆるキャラ旅\★チラシ作成用\10-2　登米歴史資料館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74897" y="7145413"/>
            <a:ext cx="2161047" cy="162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円弧 26"/>
          <p:cNvSpPr/>
          <p:nvPr/>
        </p:nvSpPr>
        <p:spPr>
          <a:xfrm rot="4831838" flipH="1">
            <a:off x="2896251" y="4995029"/>
            <a:ext cx="354735" cy="3181579"/>
          </a:xfrm>
          <a:prstGeom prst="arc">
            <a:avLst>
              <a:gd name="adj1" fmla="val 16242198"/>
              <a:gd name="adj2" fmla="val 5287663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9" name="Picture 5" descr="\\10.5.1.32\disk1\03 観光商業・食産業課\01 観光商業Ｇ\16 県際連携（宮城県際）\ゆるキャラ旅\さんさん商店街\32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8477" l="0" r="99293">
                        <a14:foregroundMark x1="5742" y1="42119" x2="5742" y2="42119"/>
                        <a14:foregroundMark x1="5035" y1="39404" x2="29859" y2="57483"/>
                        <a14:foregroundMark x1="1413" y1="67682" x2="22085" y2="82914"/>
                        <a14:foregroundMark x1="29417" y1="77086" x2="20495" y2="84768"/>
                        <a14:foregroundMark x1="63958" y1="93311" x2="60159" y2="94834"/>
                        <a14:foregroundMark x1="86307" y1="54238" x2="86307" y2="54238"/>
                        <a14:foregroundMark x1="85601" y1="52715" x2="81272" y2="53510"/>
                        <a14:foregroundMark x1="87456" y1="63245" x2="90813" y2="62252"/>
                        <a14:foregroundMark x1="91784" y1="59338" x2="91784" y2="61722"/>
                        <a14:foregroundMark x1="92403" y1="57815" x2="90636" y2="57815"/>
                        <a14:backgroundMark x1="8657" y1="39007" x2="31007" y2="49801"/>
                        <a14:backgroundMark x1="30565" y1="50265" x2="31449" y2="53510"/>
                        <a14:backgroundMark x1="63516" y1="48940" x2="59629" y2="55563"/>
                        <a14:backgroundMark x1="50353" y1="62053" x2="46201" y2="63775"/>
                        <a14:backgroundMark x1="3710" y1="39536" x2="265" y2="41921"/>
                        <a14:backgroundMark x1="87633" y1="66358" x2="99293" y2="72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03061">
            <a:off x="3988279" y="6922199"/>
            <a:ext cx="2063157" cy="233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 rot="21063430">
            <a:off x="1218480" y="6509655"/>
            <a:ext cx="314138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</a:t>
            </a:r>
            <a:r>
              <a:rPr lang="ja-JP" altLang="en-US" sz="1200" b="1" dirty="0" err="1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た</a:t>
            </a:r>
            <a:r>
              <a:rPr lang="ja-JP" altLang="en-US" sz="1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ー</a:t>
            </a:r>
            <a:r>
              <a:rPr lang="ja-JP" altLang="en-US" sz="1200" b="1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い</a:t>
            </a:r>
            <a:r>
              <a:rPr lang="ja-JP" altLang="en-US" sz="1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むすりっぷ</a:t>
            </a:r>
            <a:r>
              <a:rPr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！！</a:t>
            </a:r>
            <a:endParaRPr lang="en-US" altLang="ja-JP" sz="12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と</a:t>
            </a:r>
            <a:r>
              <a:rPr kumimoji="1" lang="ja-JP" altLang="en-US" sz="1200" b="1" dirty="0" err="1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よまの</a:t>
            </a:r>
            <a:r>
              <a:rPr lang="ja-JP" altLang="en-US" sz="2000" b="1" dirty="0">
                <a:solidFill>
                  <a:srgbClr val="FF0066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明治</a:t>
            </a:r>
            <a:r>
              <a:rPr lang="ja-JP" altLang="en-US" sz="2000" b="1" dirty="0" smtClean="0">
                <a:solidFill>
                  <a:srgbClr val="FF0066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村</a:t>
            </a:r>
            <a:r>
              <a:rPr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ケロ～！</a:t>
            </a:r>
            <a:endParaRPr kumimoji="1" lang="en-US" altLang="ja-JP" sz="12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1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1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</a:t>
            </a:r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浪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漫を感じる</a:t>
            </a:r>
            <a:r>
              <a:rPr lang="en-US" altLang="ja-JP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…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インスタ映えケロ！</a:t>
            </a:r>
            <a:endParaRPr lang="en-US" altLang="ja-JP" sz="105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袴を着たら一層映えるケロ。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ケロ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平はお</a:t>
            </a:r>
            <a:r>
              <a:rPr kumimoji="1"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上品に</a:t>
            </a:r>
            <a:endParaRPr kumimoji="1"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</a:t>
            </a:r>
            <a:r>
              <a:rPr kumimoji="1"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フリルの傘をさしてみたわ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❤　</a:t>
            </a:r>
            <a:r>
              <a:rPr kumimoji="1"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ケロ❤</a:t>
            </a:r>
            <a:endParaRPr kumimoji="1"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2" name="雲形吹き出し 31"/>
          <p:cNvSpPr/>
          <p:nvPr/>
        </p:nvSpPr>
        <p:spPr>
          <a:xfrm rot="206024">
            <a:off x="2728143" y="7961534"/>
            <a:ext cx="898925" cy="314931"/>
          </a:xfrm>
          <a:prstGeom prst="cloudCallout">
            <a:avLst>
              <a:gd name="adj1" fmla="val -26018"/>
              <a:gd name="adj2" fmla="val 88369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　</a:t>
            </a:r>
            <a:r>
              <a:rPr kumimoji="1" lang="ja-JP" altLang="en-US" sz="1050" dirty="0" smtClean="0">
                <a:solidFill>
                  <a:schemeClr val="tx1"/>
                </a:solidFill>
              </a:rPr>
              <a:t>袴が入らないケロ</a:t>
            </a:r>
            <a:r>
              <a:rPr kumimoji="1" lang="en-US" altLang="ja-JP" sz="1050" dirty="0" smtClean="0">
                <a:solidFill>
                  <a:schemeClr val="tx1"/>
                </a:solidFill>
              </a:rPr>
              <a:t>…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20484258">
            <a:off x="1269510" y="6752856"/>
            <a:ext cx="723445" cy="657479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🕑</a:t>
            </a:r>
            <a:endParaRPr lang="en-US" altLang="ja-JP" sz="105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2819950">
            <a:off x="1996049" y="6519467"/>
            <a:ext cx="683957" cy="595923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2000" dirty="0" smtClean="0">
                <a:solidFill>
                  <a:srgbClr val="0033CC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🕔</a:t>
            </a:r>
            <a:endParaRPr lang="en-US" altLang="ja-JP" sz="2000" dirty="0">
              <a:solidFill>
                <a:srgbClr val="0033CC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2819950">
            <a:off x="3156554" y="6390361"/>
            <a:ext cx="229587" cy="657479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2400" dirty="0" smtClean="0">
                <a:solidFill>
                  <a:srgbClr val="008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🕗</a:t>
            </a:r>
            <a:endParaRPr lang="en-US" altLang="ja-JP" sz="2400" dirty="0">
              <a:solidFill>
                <a:srgbClr val="008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03345" y="2631114"/>
            <a:ext cx="509863" cy="74981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16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🐸</a:t>
            </a:r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14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 rot="347980">
            <a:off x="4368461" y="6535242"/>
            <a:ext cx="296124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</a:t>
            </a:r>
            <a:r>
              <a:rPr lang="ja-JP" altLang="en-US" sz="1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お買い物～♪</a:t>
            </a:r>
            <a:endParaRPr lang="en-US" altLang="ja-JP" sz="12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kumimoji="1" lang="ja-JP" altLang="en-US" sz="2000" b="1" dirty="0" smtClean="0">
                <a:solidFill>
                  <a:srgbClr val="FF66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さんさん商店街</a:t>
            </a:r>
            <a:r>
              <a:rPr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♪</a:t>
            </a:r>
            <a:endParaRPr kumimoji="1" lang="en-US" altLang="ja-JP" sz="12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2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建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築は、なんと国立競技場を手掛けた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“隈研吾”氏監修らしいケロ！</a:t>
            </a:r>
            <a:endParaRPr kumimoji="1" lang="ja-JP" altLang="en-US" sz="105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362186" y="613394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33CC"/>
                </a:solidFill>
              </a:rPr>
              <a:t>🚙</a:t>
            </a:r>
            <a:r>
              <a:rPr lang="en-US" altLang="ja-JP" sz="1200" dirty="0" smtClean="0"/>
              <a:t>About 30min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 rot="993114">
            <a:off x="5319060" y="8174918"/>
            <a:ext cx="159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とろとろサクサクの</a:t>
            </a:r>
            <a:endParaRPr kumimoji="1" lang="en-US" altLang="ja-JP" sz="10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1000" dirty="0" smtClean="0">
                <a:solidFill>
                  <a:srgbClr val="FF00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たこプリン</a:t>
            </a:r>
            <a:r>
              <a:rPr kumimoji="1" lang="en-US" altLang="ja-JP" sz="1000" dirty="0" smtClean="0">
                <a:solidFill>
                  <a:srgbClr val="FF00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…</a:t>
            </a:r>
            <a:r>
              <a:rPr kumimoji="1" lang="ja-JP" altLang="en-US" sz="1000" dirty="0" smtClean="0">
                <a:solidFill>
                  <a:srgbClr val="FF00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💛</a:t>
            </a:r>
            <a:endParaRPr kumimoji="1" lang="ja-JP" altLang="en-US" sz="900" dirty="0">
              <a:solidFill>
                <a:srgbClr val="FF00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フリーフォーム 11"/>
          <p:cNvSpPr/>
          <p:nvPr/>
        </p:nvSpPr>
        <p:spPr>
          <a:xfrm>
            <a:off x="5028407" y="7997089"/>
            <a:ext cx="342900" cy="164007"/>
          </a:xfrm>
          <a:custGeom>
            <a:avLst/>
            <a:gdLst>
              <a:gd name="connsiteX0" fmla="*/ 342900 w 342900"/>
              <a:gd name="connsiteY0" fmla="*/ 164007 h 164007"/>
              <a:gd name="connsiteX1" fmla="*/ 295275 w 342900"/>
              <a:gd name="connsiteY1" fmla="*/ 135432 h 164007"/>
              <a:gd name="connsiteX2" fmla="*/ 257175 w 342900"/>
              <a:gd name="connsiteY2" fmla="*/ 106857 h 164007"/>
              <a:gd name="connsiteX3" fmla="*/ 200025 w 342900"/>
              <a:gd name="connsiteY3" fmla="*/ 87807 h 164007"/>
              <a:gd name="connsiteX4" fmla="*/ 114300 w 342900"/>
              <a:gd name="connsiteY4" fmla="*/ 59232 h 164007"/>
              <a:gd name="connsiteX5" fmla="*/ 28575 w 342900"/>
              <a:gd name="connsiteY5" fmla="*/ 30657 h 164007"/>
              <a:gd name="connsiteX6" fmla="*/ 0 w 342900"/>
              <a:gd name="connsiteY6" fmla="*/ 21132 h 164007"/>
              <a:gd name="connsiteX7" fmla="*/ 28575 w 342900"/>
              <a:gd name="connsiteY7" fmla="*/ 30657 h 164007"/>
              <a:gd name="connsiteX8" fmla="*/ 57150 w 342900"/>
              <a:gd name="connsiteY8" fmla="*/ 49707 h 164007"/>
              <a:gd name="connsiteX9" fmla="*/ 66675 w 342900"/>
              <a:gd name="connsiteY9" fmla="*/ 78282 h 164007"/>
              <a:gd name="connsiteX10" fmla="*/ 76200 w 342900"/>
              <a:gd name="connsiteY10" fmla="*/ 125907 h 164007"/>
              <a:gd name="connsiteX11" fmla="*/ 85725 w 342900"/>
              <a:gd name="connsiteY11" fmla="*/ 97332 h 164007"/>
              <a:gd name="connsiteX12" fmla="*/ 95250 w 342900"/>
              <a:gd name="connsiteY12" fmla="*/ 59232 h 164007"/>
              <a:gd name="connsiteX13" fmla="*/ 85725 w 342900"/>
              <a:gd name="connsiteY13" fmla="*/ 2082 h 164007"/>
              <a:gd name="connsiteX14" fmla="*/ 28575 w 342900"/>
              <a:gd name="connsiteY14" fmla="*/ 21132 h 164007"/>
              <a:gd name="connsiteX15" fmla="*/ 76200 w 342900"/>
              <a:gd name="connsiteY15" fmla="*/ 78282 h 16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900" h="164007">
                <a:moveTo>
                  <a:pt x="342900" y="164007"/>
                </a:moveTo>
                <a:cubicBezTo>
                  <a:pt x="327025" y="154482"/>
                  <a:pt x="310679" y="145701"/>
                  <a:pt x="295275" y="135432"/>
                </a:cubicBezTo>
                <a:cubicBezTo>
                  <a:pt x="282066" y="126626"/>
                  <a:pt x="271374" y="113957"/>
                  <a:pt x="257175" y="106857"/>
                </a:cubicBezTo>
                <a:cubicBezTo>
                  <a:pt x="239214" y="97877"/>
                  <a:pt x="219075" y="94157"/>
                  <a:pt x="200025" y="87807"/>
                </a:cubicBezTo>
                <a:lnTo>
                  <a:pt x="114300" y="59232"/>
                </a:lnTo>
                <a:lnTo>
                  <a:pt x="28575" y="30657"/>
                </a:lnTo>
                <a:lnTo>
                  <a:pt x="0" y="21132"/>
                </a:lnTo>
                <a:cubicBezTo>
                  <a:pt x="0" y="21132"/>
                  <a:pt x="20221" y="25088"/>
                  <a:pt x="28575" y="30657"/>
                </a:cubicBezTo>
                <a:lnTo>
                  <a:pt x="57150" y="49707"/>
                </a:lnTo>
                <a:cubicBezTo>
                  <a:pt x="60325" y="59232"/>
                  <a:pt x="64240" y="68542"/>
                  <a:pt x="66675" y="78282"/>
                </a:cubicBezTo>
                <a:cubicBezTo>
                  <a:pt x="70602" y="93988"/>
                  <a:pt x="64752" y="114459"/>
                  <a:pt x="76200" y="125907"/>
                </a:cubicBezTo>
                <a:cubicBezTo>
                  <a:pt x="83300" y="133007"/>
                  <a:pt x="82967" y="106986"/>
                  <a:pt x="85725" y="97332"/>
                </a:cubicBezTo>
                <a:cubicBezTo>
                  <a:pt x="89321" y="84745"/>
                  <a:pt x="92075" y="71932"/>
                  <a:pt x="95250" y="59232"/>
                </a:cubicBezTo>
                <a:cubicBezTo>
                  <a:pt x="92075" y="40182"/>
                  <a:pt x="102493" y="11664"/>
                  <a:pt x="85725" y="2082"/>
                </a:cubicBezTo>
                <a:cubicBezTo>
                  <a:pt x="68290" y="-7881"/>
                  <a:pt x="28575" y="21132"/>
                  <a:pt x="28575" y="21132"/>
                </a:cubicBezTo>
                <a:cubicBezTo>
                  <a:pt x="91767" y="33770"/>
                  <a:pt x="76200" y="14468"/>
                  <a:pt x="76200" y="78282"/>
                </a:cubicBezTo>
              </a:path>
            </a:pathLst>
          </a:cu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ローチャート : 判断 6"/>
          <p:cNvSpPr/>
          <p:nvPr/>
        </p:nvSpPr>
        <p:spPr>
          <a:xfrm>
            <a:off x="1807372" y="54099"/>
            <a:ext cx="2016394" cy="408045"/>
          </a:xfrm>
          <a:prstGeom prst="flowChartDecis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栗原市</a:t>
            </a:r>
          </a:p>
        </p:txBody>
      </p:sp>
      <p:sp>
        <p:nvSpPr>
          <p:cNvPr id="17" name="右矢印 16"/>
          <p:cNvSpPr/>
          <p:nvPr/>
        </p:nvSpPr>
        <p:spPr>
          <a:xfrm>
            <a:off x="5984055" y="8705046"/>
            <a:ext cx="615563" cy="39553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en-US" altLang="ja-JP" dirty="0" smtClean="0"/>
              <a:t>N</a:t>
            </a:r>
            <a:r>
              <a:rPr kumimoji="1" lang="en-US" altLang="ja-JP" sz="1200" dirty="0" smtClean="0"/>
              <a:t>EXT</a:t>
            </a:r>
            <a:endParaRPr kumimoji="1" lang="ja-JP" altLang="en-US" sz="10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941322" y="2400279"/>
            <a:ext cx="155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C-4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58" name="七角形 57"/>
          <p:cNvSpPr/>
          <p:nvPr/>
        </p:nvSpPr>
        <p:spPr>
          <a:xfrm>
            <a:off x="1316851" y="111514"/>
            <a:ext cx="503466" cy="459909"/>
          </a:xfrm>
          <a:prstGeom prst="heptagon">
            <a:avLst/>
          </a:prstGeom>
          <a:solidFill>
            <a:srgbClr val="FF9933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400" b="1" dirty="0" smtClean="0">
                <a:solidFill>
                  <a:schemeClr val="bg1"/>
                </a:solidFill>
              </a:rPr>
              <a:t>３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-1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\\10.5.1.32\disk1\03 観光商業・食産業課\01 観光商業Ｇ\16 県際連携（宮城県際）\ゆるキャラ旅\くりでんミュージアム\IMG_9748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91" b="100000" l="8475" r="100000">
                        <a14:foregroundMark x1="46245" y1="62393" x2="48718" y2="76923"/>
                        <a14:foregroundMark x1="65751" y1="34554" x2="65751" y2="34554"/>
                        <a14:foregroundMark x1="62729" y1="32234" x2="62729" y2="32234"/>
                        <a14:foregroundMark x1="65201" y1="30647" x2="65201" y2="30647"/>
                        <a14:foregroundMark x1="82601" y1="38828" x2="87363" y2="49206"/>
                        <a14:foregroundMark x1="85073" y1="42613" x2="88919" y2="51770"/>
                        <a14:foregroundMark x1="55861" y1="50061" x2="59158" y2="58242"/>
                        <a14:foregroundMark x1="61081" y1="54335" x2="67491" y2="82662"/>
                        <a14:foregroundMark x1="41941" y1="91819" x2="43864" y2="91575"/>
                        <a14:foregroundMark x1="61905" y1="32845" x2="61905" y2="32845"/>
                        <a14:foregroundMark x1="56868" y1="36020" x2="56868" y2="36020"/>
                        <a14:foregroundMark x1="55952" y1="35897" x2="55952" y2="35897"/>
                        <a14:foregroundMark x1="55586" y1="36996" x2="55952" y2="40659"/>
                        <a14:foregroundMark x1="54487" y1="41026" x2="54945" y2="43101"/>
                        <a14:foregroundMark x1="53846" y1="37363" x2="55220" y2="40415"/>
                        <a14:foregroundMark x1="40476" y1="28571" x2="40476" y2="28571"/>
                        <a14:foregroundMark x1="20833" y1="64286" x2="20833" y2="64286"/>
                        <a14:foregroundMark x1="26786" y1="40476" x2="22024" y2="53175"/>
                        <a14:foregroundMark x1="27381" y1="45238" x2="20833" y2="76190"/>
                        <a14:foregroundMark x1="30952" y1="94444" x2="30952" y2="94444"/>
                        <a14:foregroundMark x1="33333" y1="96825" x2="31548" y2="98413"/>
                        <a14:foregroundMark x1="67262" y1="30952" x2="66667" y2="34921"/>
                        <a14:foregroundMark x1="64286" y1="31746" x2="70238" y2="29365"/>
                        <a14:foregroundMark x1="69643" y1="30159" x2="63690" y2="33333"/>
                        <a14:foregroundMark x1="69048" y1="30952" x2="69048" y2="30952"/>
                        <a14:foregroundMark x1="70238" y1="30952" x2="73214" y2="30952"/>
                        <a14:foregroundMark x1="77976" y1="33333" x2="82143" y2="36508"/>
                        <a14:foregroundMark x1="74405" y1="30952" x2="76786" y2="31746"/>
                        <a14:foregroundMark x1="75000" y1="94444" x2="76786" y2="96032"/>
                        <a14:foregroundMark x1="66667" y1="89683" x2="67262" y2="90476"/>
                        <a14:foregroundMark x1="68452" y1="91270" x2="67262" y2="93651"/>
                        <a14:foregroundMark x1="63690" y1="92063" x2="66667" y2="96825"/>
                        <a14:foregroundMark x1="76271" y1="90909" x2="76271" y2="90909"/>
                        <a14:foregroundMark x1="71186" y1="82955" x2="77119" y2="96591"/>
                        <a14:backgroundMark x1="81685" y1="33944" x2="90201" y2="46520"/>
                        <a14:backgroundMark x1="87637" y1="44933" x2="89469" y2="52991"/>
                        <a14:backgroundMark x1="55128" y1="51526" x2="55311" y2="61416"/>
                        <a14:backgroundMark x1="68773" y1="29304" x2="60989" y2="29060"/>
                        <a14:backgroundMark x1="69689" y1="30159" x2="61996" y2="30525"/>
                        <a14:backgroundMark x1="56868" y1="57998" x2="57875" y2="68620"/>
                        <a14:backgroundMark x1="72527" y1="90476" x2="69689" y2="91819"/>
                        <a14:backgroundMark x1="37363" y1="93895" x2="37363" y2="96093"/>
                        <a14:backgroundMark x1="55861" y1="43834" x2="56502" y2="50183"/>
                        <a14:backgroundMark x1="47619" y1="24603" x2="51786" y2="28571"/>
                        <a14:backgroundMark x1="57738" y1="74603" x2="53571" y2="97619"/>
                        <a14:backgroundMark x1="70833" y1="96032" x2="66071" y2="99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45" y="255061"/>
            <a:ext cx="995326" cy="7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四角形吹き出し 40"/>
          <p:cNvSpPr/>
          <p:nvPr/>
        </p:nvSpPr>
        <p:spPr>
          <a:xfrm>
            <a:off x="505842" y="5182668"/>
            <a:ext cx="1155228" cy="511946"/>
          </a:xfrm>
          <a:prstGeom prst="wedgeRectCallout">
            <a:avLst>
              <a:gd name="adj1" fmla="val -61690"/>
              <a:gd name="adj2" fmla="val 3443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34450" y="5223198"/>
            <a:ext cx="2291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7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蕎麦屋に</a:t>
            </a:r>
            <a:r>
              <a:rPr lang="ja-JP" altLang="en-US" sz="7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行く</a:t>
            </a:r>
            <a:r>
              <a:rPr lang="ja-JP" altLang="en-US" sz="7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ため山ルート🚙</a:t>
            </a:r>
            <a:endParaRPr lang="en-US" altLang="ja-JP" sz="7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7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パーフェクトなお店だった！</a:t>
            </a:r>
            <a:endParaRPr lang="en-US" altLang="ja-JP" sz="7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7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ケロ！</a:t>
            </a:r>
            <a:endParaRPr kumimoji="1" lang="ja-JP" altLang="en-US" sz="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0" name="七角形 59"/>
          <p:cNvSpPr/>
          <p:nvPr/>
        </p:nvSpPr>
        <p:spPr>
          <a:xfrm>
            <a:off x="22157" y="6424717"/>
            <a:ext cx="503466" cy="459909"/>
          </a:xfrm>
          <a:prstGeom prst="heptagon">
            <a:avLst/>
          </a:prstGeom>
          <a:solidFill>
            <a:srgbClr val="FF3399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４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5235" y="2975113"/>
            <a:ext cx="14190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動くプラレールは栗原の景色を精巧に再現しているケロ。</a:t>
            </a:r>
            <a:endParaRPr lang="en-US" altLang="ja-JP" sz="7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3" name="七角形 62"/>
          <p:cNvSpPr/>
          <p:nvPr/>
        </p:nvSpPr>
        <p:spPr>
          <a:xfrm>
            <a:off x="4614653" y="6045874"/>
            <a:ext cx="503466" cy="459909"/>
          </a:xfrm>
          <a:prstGeom prst="heptagon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５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804996" y="58663"/>
            <a:ext cx="607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b="1" dirty="0">
                <a:solidFill>
                  <a:srgbClr val="FF5050"/>
                </a:solidFill>
              </a:rPr>
              <a:t>B-4</a:t>
            </a:r>
            <a:endParaRPr lang="ja-JP" altLang="en-US" sz="2400" b="1" dirty="0">
              <a:solidFill>
                <a:srgbClr val="FF5050"/>
              </a:solidFill>
            </a:endParaRPr>
          </a:p>
        </p:txBody>
      </p:sp>
      <p:sp>
        <p:nvSpPr>
          <p:cNvPr id="45" name="爆発 1 44"/>
          <p:cNvSpPr/>
          <p:nvPr/>
        </p:nvSpPr>
        <p:spPr>
          <a:xfrm rot="20122502">
            <a:off x="74072" y="4973407"/>
            <a:ext cx="731593" cy="348794"/>
          </a:xfrm>
          <a:prstGeom prst="irregularSeal1">
            <a:avLst/>
          </a:prstGeom>
          <a:ln w="1905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r>
              <a:rPr kumimoji="1" lang="ja-JP" altLang="en-US" sz="8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ＣＨＥＣＫ</a:t>
            </a:r>
            <a:r>
              <a:rPr kumimoji="1" lang="ja-JP" altLang="en-US" sz="9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！</a:t>
            </a:r>
            <a:endParaRPr kumimoji="1" lang="ja-JP" altLang="en-US" sz="9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2" name="正方形/長方形 71"/>
          <p:cNvSpPr/>
          <p:nvPr/>
        </p:nvSpPr>
        <p:spPr>
          <a:xfrm flipH="1">
            <a:off x="692082" y="6471529"/>
            <a:ext cx="1192917" cy="366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登米市</a:t>
            </a:r>
            <a:endParaRPr kumimoji="1" lang="ja-JP" altLang="en-US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54703" y="6471529"/>
            <a:ext cx="1556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99CC"/>
                </a:solidFill>
              </a:rPr>
              <a:t>D-5</a:t>
            </a:r>
            <a:endParaRPr kumimoji="1" lang="ja-JP" altLang="en-US" b="1" dirty="0">
              <a:solidFill>
                <a:srgbClr val="FF99CC"/>
              </a:solidFill>
            </a:endParaRPr>
          </a:p>
        </p:txBody>
      </p:sp>
      <p:sp>
        <p:nvSpPr>
          <p:cNvPr id="81" name="正方形/長方形 80"/>
          <p:cNvSpPr/>
          <p:nvPr/>
        </p:nvSpPr>
        <p:spPr>
          <a:xfrm flipH="1">
            <a:off x="5616147" y="6180968"/>
            <a:ext cx="1192917" cy="366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南三陸町</a:t>
            </a:r>
            <a:endParaRPr kumimoji="1" lang="ja-JP" altLang="en-US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31" name="Picture 7" descr="\\10.5.1.32\disk1\03 観光商業・食産業課\01 観光商業Ｇ\16 県際連携（宮城県際）\ゆるキャラ旅\★チラシ作成用\09　くりでんミュージアム３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30" b="93230" l="10000" r="100000">
                        <a14:foregroundMark x1="60423" y1="62200" x2="65291" y2="56629"/>
                        <a14:foregroundMark x1="48889" y1="48590" x2="76349" y2="5430"/>
                        <a14:foregroundMark x1="13545" y1="54654" x2="39312" y2="63399"/>
                        <a14:backgroundMark x1="88571" y1="42102" x2="98571" y2="42666"/>
                        <a14:backgroundMark x1="88360" y1="20522" x2="98783" y2="14034"/>
                        <a14:backgroundMark x1="94762" y1="22003" x2="99683" y2="20240"/>
                        <a14:backgroundMark x1="87884" y1="48307" x2="98783" y2="48307"/>
                        <a14:backgroundMark x1="77937" y1="87377" x2="91005" y2="89140"/>
                        <a14:backgroundMark x1="43333" y1="83498" x2="45767" y2="75811"/>
                        <a14:backgroundMark x1="59048" y1="75247" x2="71693" y2="82017"/>
                        <a14:backgroundMark x1="50847" y1="43865" x2="74127" y2="7193"/>
                        <a14:backgroundMark x1="50635" y1="47461" x2="56825" y2="36178"/>
                        <a14:backgroundMark x1="11958" y1="38787" x2="21693" y2="20522"/>
                        <a14:backgroundMark x1="12169" y1="63117" x2="17090" y2="82440"/>
                        <a14:backgroundMark x1="12963" y1="46827" x2="16402" y2="36319"/>
                        <a14:backgroundMark x1="34127" y1="83780" x2="45556" y2="80818"/>
                        <a14:backgroundMark x1="41640" y1="14598" x2="46667" y2="18336"/>
                        <a14:backgroundMark x1="87619" y1="40127" x2="96402" y2="37024"/>
                        <a14:backgroundMark x1="86455" y1="27715" x2="90582" y2="30254"/>
                        <a14:backgroundMark x1="50635" y1="70663" x2="99630" y2="71932"/>
                        <a14:backgroundMark x1="77672" y1="73484" x2="95608" y2="76869"/>
                        <a14:backgroundMark x1="61534" y1="67489" x2="91746" y2="64880"/>
                        <a14:backgroundMark x1="91746" y1="64880" x2="98730" y2="65374"/>
                        <a14:backgroundMark x1="89577" y1="52891" x2="99894" y2="53738"/>
                        <a14:backgroundMark x1="87831" y1="56770" x2="99048" y2="57052"/>
                        <a14:backgroundMark x1="80189" y1="65000" x2="82075" y2="3750"/>
                      </a14:backgroundRemoval>
                    </a14:imgEffect>
                    <a14:imgEffect>
                      <a14:sharpenSoften amount="71000"/>
                    </a14:imgEffect>
                    <a14:imgEffect>
                      <a14:saturation sat="16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71511">
            <a:off x="596699" y="2027271"/>
            <a:ext cx="1917904" cy="132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テキスト ボックス 81"/>
          <p:cNvSpPr txBox="1"/>
          <p:nvPr/>
        </p:nvSpPr>
        <p:spPr>
          <a:xfrm>
            <a:off x="5115249" y="6149150"/>
            <a:ext cx="155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CC00"/>
                </a:solidFill>
              </a:rPr>
              <a:t>E-4</a:t>
            </a:r>
            <a:endParaRPr kumimoji="1" lang="ja-JP" altLang="en-US" sz="2400" b="1" dirty="0">
              <a:solidFill>
                <a:srgbClr val="FFCC00"/>
              </a:solidFill>
            </a:endParaRPr>
          </a:p>
        </p:txBody>
      </p:sp>
      <p:sp>
        <p:nvSpPr>
          <p:cNvPr id="88" name="七角形 87"/>
          <p:cNvSpPr/>
          <p:nvPr/>
        </p:nvSpPr>
        <p:spPr>
          <a:xfrm>
            <a:off x="1887924" y="2037383"/>
            <a:ext cx="503466" cy="459909"/>
          </a:xfrm>
          <a:prstGeom prst="heptagon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1400" b="1" dirty="0" smtClean="0">
                <a:solidFill>
                  <a:schemeClr val="bg1"/>
                </a:solidFill>
              </a:rPr>
              <a:t>３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-2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円/楕円 45"/>
          <p:cNvSpPr/>
          <p:nvPr/>
        </p:nvSpPr>
        <p:spPr>
          <a:xfrm>
            <a:off x="4464894" y="6541565"/>
            <a:ext cx="2371594" cy="2242723"/>
          </a:xfrm>
          <a:prstGeom prst="ellipse">
            <a:avLst/>
          </a:prstGeom>
          <a:pattFill prst="pct10">
            <a:fgClr>
              <a:srgbClr val="CC0097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3949730" y="6729775"/>
            <a:ext cx="2464725" cy="2316723"/>
          </a:xfrm>
          <a:prstGeom prst="ellipse">
            <a:avLst/>
          </a:prstGeom>
          <a:solidFill>
            <a:srgbClr val="CC0097">
              <a:alpha val="17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Picture 3" descr="\\10.5.1.32\disk1\03 観光商業・食産業課\01 観光商業Ｇ\26イーハトーブログ\H31\ブログ写真\県際ゆるキャラ旅\世田米(住田町)\Resized\IMG_99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50" b="60625" l="9844" r="98594">
                        <a14:foregroundMark x1="38125" y1="44167" x2="38125" y2="44167"/>
                        <a14:foregroundMark x1="28438" y1="46875" x2="28438" y2="46875"/>
                        <a14:foregroundMark x1="93125" y1="35417" x2="93125" y2="35417"/>
                        <a14:foregroundMark x1="15781" y1="53958" x2="15781" y2="53958"/>
                        <a14:foregroundMark x1="15781" y1="50625" x2="94219" y2="57083"/>
                        <a14:foregroundMark x1="18125" y1="57917" x2="14844" y2="57708"/>
                        <a14:foregroundMark x1="13125" y1="50833" x2="13125" y2="50833"/>
                        <a14:foregroundMark x1="90938" y1="39583" x2="66406" y2="41458"/>
                        <a14:foregroundMark x1="53438" y1="41458" x2="36250" y2="41250"/>
                        <a14:foregroundMark x1="27344" y1="42292" x2="21250" y2="43542"/>
                        <a14:foregroundMark x1="33125" y1="40208" x2="40000" y2="40417"/>
                        <a14:foregroundMark x1="13906" y1="44792" x2="12188" y2="48958"/>
                        <a14:backgroundMark x1="87969" y1="31458" x2="72188" y2="37292"/>
                        <a14:backgroundMark x1="57344" y1="38750" x2="36875" y2="34792"/>
                        <a14:backgroundMark x1="27969" y1="35417" x2="13750" y2="37292"/>
                        <a14:backgroundMark x1="11563" y1="45208" x2="9844" y2="48542"/>
                        <a14:backgroundMark x1="66667" y1="34591" x2="66667" y2="34591"/>
                        <a14:backgroundMark x1="24747" y1="39623" x2="24747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619" y="5916543"/>
            <a:ext cx="1890019" cy="151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爆発 2 11"/>
          <p:cNvSpPr/>
          <p:nvPr/>
        </p:nvSpPr>
        <p:spPr>
          <a:xfrm rot="21202967">
            <a:off x="576591" y="7840595"/>
            <a:ext cx="1270583" cy="765006"/>
          </a:xfrm>
          <a:prstGeom prst="irregularSeal2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en-US" altLang="ja-JP" sz="1050" dirty="0" err="1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FaceBook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</a:t>
            </a:r>
            <a:endParaRPr kumimoji="1" lang="en-US" altLang="ja-JP" sz="1050" dirty="0" smtClean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050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動画公開中！</a:t>
            </a:r>
            <a:endParaRPr kumimoji="1" lang="ja-JP" altLang="en-US" sz="105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2384089" y="361258"/>
            <a:ext cx="2250283" cy="2014112"/>
          </a:xfrm>
          <a:prstGeom prst="ellipse">
            <a:avLst/>
          </a:prstGeom>
          <a:pattFill prst="pct10">
            <a:fgClr>
              <a:srgbClr val="00B0F0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円/楕円 46"/>
          <p:cNvSpPr/>
          <p:nvPr/>
        </p:nvSpPr>
        <p:spPr>
          <a:xfrm>
            <a:off x="2434582" y="150600"/>
            <a:ext cx="2243431" cy="2045136"/>
          </a:xfrm>
          <a:prstGeom prst="ellipse">
            <a:avLst/>
          </a:prstGeom>
          <a:solidFill>
            <a:srgbClr val="B2E3FC">
              <a:alpha val="2902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円弧 33"/>
          <p:cNvSpPr/>
          <p:nvPr/>
        </p:nvSpPr>
        <p:spPr>
          <a:xfrm rot="4066091" flipH="1">
            <a:off x="3551274" y="5370329"/>
            <a:ext cx="211386" cy="2999729"/>
          </a:xfrm>
          <a:prstGeom prst="arc">
            <a:avLst>
              <a:gd name="adj1" fmla="val 16245805"/>
              <a:gd name="adj2" fmla="val 5640668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789" y="6981650"/>
            <a:ext cx="1583441" cy="2159100"/>
          </a:xfrm>
          <a:prstGeom prst="rect">
            <a:avLst/>
          </a:prstGeom>
        </p:spPr>
      </p:pic>
      <p:sp>
        <p:nvSpPr>
          <p:cNvPr id="44" name="円/楕円 43"/>
          <p:cNvSpPr/>
          <p:nvPr/>
        </p:nvSpPr>
        <p:spPr>
          <a:xfrm>
            <a:off x="189549" y="3693415"/>
            <a:ext cx="2485787" cy="2294988"/>
          </a:xfrm>
          <a:prstGeom prst="ellipse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円/楕円 47"/>
          <p:cNvSpPr/>
          <p:nvPr/>
        </p:nvSpPr>
        <p:spPr>
          <a:xfrm>
            <a:off x="24867" y="3134155"/>
            <a:ext cx="2478153" cy="2515081"/>
          </a:xfrm>
          <a:prstGeom prst="ellipse">
            <a:avLst/>
          </a:prstGeom>
          <a:solidFill>
            <a:srgbClr val="92D050">
              <a:alpha val="18824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Picture 2" descr="\\10.5.1.32\disk1\03 観光商業・食産業課\01 観光商業Ｇ\16 県際連携（宮城県際）\ゆるキャラ旅\★チラシ作成用\さっぱ船 (3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54063" y1="34256" x2="54063" y2="34256"/>
                        <a14:foregroundMark x1="57813" y1="2768" x2="53125" y2="30796"/>
                        <a14:foregroundMark x1="61722" y1="47475" x2="99043" y2="46970"/>
                        <a14:foregroundMark x1="78469" y1="77273" x2="78469" y2="77273"/>
                        <a14:foregroundMark x1="85646" y1="33333" x2="96172" y2="18687"/>
                        <a14:foregroundMark x1="44976" y1="72727" x2="42105" y2="76768"/>
                        <a14:foregroundMark x1="52153" y1="52020" x2="52153" y2="52020"/>
                        <a14:backgroundMark x1="36250" y1="37024" x2="36250" y2="37024"/>
                        <a14:backgroundMark x1="36563" y1="53979" x2="36563" y2="53979"/>
                        <a14:backgroundMark x1="40938" y1="87543" x2="40938" y2="87543"/>
                        <a14:backgroundMark x1="47813" y1="2768" x2="40625" y2="59170"/>
                        <a14:backgroundMark x1="48750" y1="88927" x2="50938" y2="99308"/>
                        <a14:backgroundMark x1="53750" y1="1730" x2="45000" y2="3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235998" y="7894081"/>
            <a:ext cx="1283623" cy="127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円弧 29"/>
          <p:cNvSpPr/>
          <p:nvPr/>
        </p:nvSpPr>
        <p:spPr>
          <a:xfrm rot="10970992">
            <a:off x="296446" y="4773623"/>
            <a:ext cx="257493" cy="1736233"/>
          </a:xfrm>
          <a:prstGeom prst="arc">
            <a:avLst>
              <a:gd name="adj1" fmla="val 16393759"/>
              <a:gd name="adj2" fmla="val 5319518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弧 14"/>
          <p:cNvSpPr/>
          <p:nvPr/>
        </p:nvSpPr>
        <p:spPr>
          <a:xfrm rot="14716244">
            <a:off x="2413993" y="2071112"/>
            <a:ext cx="306365" cy="1648539"/>
          </a:xfrm>
          <a:prstGeom prst="arc">
            <a:avLst>
              <a:gd name="adj1" fmla="val 16456448"/>
              <a:gd name="adj2" fmla="val 5319518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弧 7"/>
          <p:cNvSpPr/>
          <p:nvPr/>
        </p:nvSpPr>
        <p:spPr>
          <a:xfrm rot="14432459" flipH="1">
            <a:off x="5851197" y="-496967"/>
            <a:ext cx="245985" cy="1422009"/>
          </a:xfrm>
          <a:prstGeom prst="arc">
            <a:avLst>
              <a:gd name="adj1" fmla="val 16456448"/>
              <a:gd name="adj2" fmla="val 3985079"/>
            </a:avLst>
          </a:prstGeom>
          <a:noFill/>
          <a:ln w="76200" cmpd="dbl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91108" y="17735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33CC"/>
                </a:solidFill>
              </a:rPr>
              <a:t>🚙</a:t>
            </a:r>
            <a:r>
              <a:rPr lang="en-US" altLang="ja-JP" sz="1200" dirty="0" smtClean="0"/>
              <a:t>About 40min</a:t>
            </a:r>
            <a:endParaRPr kumimoji="1" lang="ja-JP" altLang="en-US" sz="1200" dirty="0"/>
          </a:p>
        </p:txBody>
      </p:sp>
      <p:pic>
        <p:nvPicPr>
          <p:cNvPr id="2052" name="Picture 4" descr="\\10.5.1.32\disk1\03 観光商業・食産業課\01 観光商業Ｇ\16 県際連携（宮城県際）\ゆるキャラ旅\★チラシ作成用\4620693218534663400.f9420ac97b59121dd3a9a9ed984dbc59.19110708.jpeg"/>
          <p:cNvPicPr>
            <a:picLocks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colorTemperature colorTemp="6375"/>
                    </a14:imgEffect>
                    <a14:imgEffect>
                      <a14:saturation sat="1800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643" y="980272"/>
            <a:ext cx="1876136" cy="17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0.5.1.32\disk1\03 観光商業・食産業課\01 観光商業Ｇ\16 県際連携（宮城県際）\ゆるキャラ旅\★チラシ作成用\4620693218534663400.bf8fc17dda0aeadf311bf9ddef851f39.19110708.jpe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1" b="100000" l="5013" r="93668">
                        <a14:foregroundMark x1="19261" y1="11485" x2="33773" y2="68713"/>
                        <a14:foregroundMark x1="80211" y1="21782" x2="74670" y2="29505"/>
                        <a14:foregroundMark x1="52770" y1="17822" x2="33773" y2="46337"/>
                        <a14:foregroundMark x1="26649" y1="14257" x2="37467" y2="33465"/>
                        <a14:foregroundMark x1="87863" y1="21782" x2="80739" y2="24356"/>
                        <a14:foregroundMark x1="16095" y1="57228" x2="16887" y2="74455"/>
                        <a14:foregroundMark x1="16623" y1="19604" x2="13193" y2="29901"/>
                        <a14:foregroundMark x1="9235" y1="34455" x2="15303" y2="45347"/>
                        <a14:foregroundMark x1="12665" y1="24158" x2="6069" y2="34257"/>
                        <a14:foregroundMark x1="19261" y1="14059" x2="14248" y2="24158"/>
                        <a14:foregroundMark x1="32454" y1="14851" x2="44591" y2="21584"/>
                        <a14:foregroundMark x1="48549" y1="37426" x2="46702" y2="48911"/>
                        <a14:foregroundMark x1="37995" y1="32475" x2="46438" y2="48911"/>
                        <a14:foregroundMark x1="74142" y1="31287" x2="73615" y2="45347"/>
                        <a14:foregroundMark x1="34565" y1="67723" x2="74934" y2="67129"/>
                        <a14:foregroundMark x1="73879" y1="48515" x2="75462" y2="66931"/>
                        <a14:backgroundMark x1="75462" y1="39208" x2="74142" y2="50495"/>
                        <a14:backgroundMark x1="51187" y1="94059" x2="31398" y2="99802"/>
                        <a14:backgroundMark x1="52770" y1="95644" x2="63588" y2="98812"/>
                        <a14:backgroundMark x1="63852" y1="95446" x2="56728" y2="94455"/>
                        <a14:backgroundMark x1="12929" y1="45149" x2="2902" y2="48911"/>
                        <a14:backgroundMark x1="44591" y1="13267" x2="65699" y2="10099"/>
                        <a14:backgroundMark x1="69129" y1="16832" x2="78628" y2="16238"/>
                        <a14:backgroundMark x1="13984" y1="20000" x2="5277" y2="31881"/>
                        <a14:backgroundMark x1="77309" y1="48515" x2="79156" y2="73069"/>
                        <a14:backgroundMark x1="84697" y1="84950" x2="85752" y2="89505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colorTemperature colorTemp="6750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09926">
            <a:off x="355823" y="123756"/>
            <a:ext cx="1849210" cy="222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5115997" y="2700140"/>
            <a:ext cx="509863" cy="749812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r>
              <a:rPr lang="ja-JP" altLang="en-US" sz="16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🐸</a:t>
            </a:r>
            <a:r>
              <a:rPr lang="ja-JP" altLang="en-US" sz="14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kumimoji="1" lang="en-US" altLang="ja-JP" sz="14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3556297" y="2486062"/>
            <a:ext cx="1340322" cy="497900"/>
          </a:xfrm>
          <a:prstGeom prst="wedgeRectCallout">
            <a:avLst>
              <a:gd name="adj1" fmla="val 63079"/>
              <a:gd name="adj2" fmla="val 2408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09230" y="2476130"/>
            <a:ext cx="186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道中おしゃれなカフェや、</a:t>
            </a:r>
            <a:endParaRPr lang="en-US" altLang="ja-JP" sz="8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8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活気ある飲食店がいっぱい！</a:t>
            </a:r>
            <a:endParaRPr lang="en-US" altLang="ja-JP" sz="8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8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お気に入りを見つけるケロ✨</a:t>
            </a:r>
            <a:endParaRPr kumimoji="1" lang="ja-JP" altLang="en-US" sz="9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円形吹き出し 1"/>
          <p:cNvSpPr/>
          <p:nvPr/>
        </p:nvSpPr>
        <p:spPr>
          <a:xfrm>
            <a:off x="275304" y="1546935"/>
            <a:ext cx="1005124" cy="417492"/>
          </a:xfrm>
          <a:prstGeom prst="wedgeEllipseCallout">
            <a:avLst>
              <a:gd name="adj1" fmla="val 51049"/>
              <a:gd name="adj2" fmla="val -6984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80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氷の中に</a:t>
            </a:r>
            <a:endParaRPr kumimoji="1" lang="en-US" altLang="ja-JP" sz="80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閉じ込められた</a:t>
            </a:r>
            <a:r>
              <a:rPr lang="ja-JP" altLang="en-US" sz="80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ケロ</a:t>
            </a:r>
            <a:endParaRPr kumimoji="1" lang="ja-JP" altLang="en-US" sz="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27" name="Picture 3" descr="\\10.5.1.32\disk1\03 観光商業・食産業課\01 観光商業Ｇ\16 県際連携（宮城県際）\ゆるキャラ旅\★チラシ作成用\箱根山テラス (3)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415" y="4824943"/>
            <a:ext cx="1661730" cy="12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898031" y="2310263"/>
            <a:ext cx="19609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FF0000"/>
                </a:solidFill>
              </a:rPr>
              <a:t>🚙</a:t>
            </a:r>
            <a:r>
              <a:rPr lang="en-US" altLang="ja-JP" sz="1200" dirty="0" smtClean="0"/>
              <a:t>About 40min</a:t>
            </a:r>
          </a:p>
          <a:p>
            <a:r>
              <a:rPr kumimoji="1" lang="ja-JP" altLang="en-US" sz="800" b="1" dirty="0" smtClean="0"/>
              <a:t>⚠ 箱根山テラス付近に急こう配あり</a:t>
            </a:r>
            <a:endParaRPr kumimoji="1" lang="ja-JP" altLang="en-US" sz="800" b="1" dirty="0"/>
          </a:p>
        </p:txBody>
      </p:sp>
      <p:pic>
        <p:nvPicPr>
          <p:cNvPr id="3" name="Picture 3" descr="\\10.5.1.32\disk1\03 観光商業・食産業課\01 観光商業Ｇ\16 県際連携（宮城県際）\ゆるキャラ旅\★チラシ作成用\ごはん修正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915" y="3896350"/>
            <a:ext cx="1169454" cy="106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0.5.1.32\disk1\03 観光商業・食産業課\01 観光商業Ｇ\16 県際連携（宮城県際）\ゆるキャラ旅\★チラシ作成用\IMG_9901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46" b="90720" l="9982" r="98077">
                        <a14:foregroundMark x1="55678" y1="43590" x2="55678" y2="43590"/>
                        <a14:foregroundMark x1="54945" y1="43101" x2="54945" y2="43101"/>
                        <a14:foregroundMark x1="56044" y1="42491" x2="56044" y2="42491"/>
                        <a14:foregroundMark x1="64560" y1="44933" x2="64286" y2="46642"/>
                        <a14:foregroundMark x1="65385" y1="45421" x2="65385" y2="46276"/>
                        <a14:foregroundMark x1="50641" y1="83150" x2="47894" y2="87179"/>
                        <a14:foregroundMark x1="69780" y1="75092" x2="70330" y2="83394"/>
                        <a14:foregroundMark x1="92766" y1="78144" x2="92216" y2="85348"/>
                        <a14:foregroundMark x1="90476" y1="85348" x2="89927" y2="89255"/>
                        <a14:foregroundMark x1="46612" y1="75092" x2="48168" y2="77778"/>
                        <a14:foregroundMark x1="47527" y1="78144" x2="48901" y2="80708"/>
                        <a14:foregroundMark x1="43956" y1="82295" x2="46154" y2="86935"/>
                        <a14:foregroundMark x1="68590" y1="81563" x2="68040" y2="87179"/>
                        <a14:foregroundMark x1="69414" y1="86203" x2="68773" y2="88767"/>
                        <a14:foregroundMark x1="92491" y1="89499" x2="88370" y2="89988"/>
                        <a14:foregroundMark x1="56868" y1="43101" x2="56868" y2="43101"/>
                        <a14:foregroundMark x1="65293" y1="44811" x2="65293" y2="44811"/>
                        <a14:foregroundMark x1="51190" y1="85714" x2="49817" y2="87179"/>
                        <a14:foregroundMark x1="65018" y1="79853" x2="59432" y2="85226"/>
                        <a14:foregroundMark x1="54029" y1="43346" x2="54029" y2="43346"/>
                        <a14:foregroundMark x1="62454" y1="84005" x2="63370" y2="90232"/>
                        <a14:foregroundMark x1="55128" y1="85958" x2="57509" y2="90720"/>
                        <a14:backgroundMark x1="48168" y1="81197" x2="44597" y2="81929"/>
                        <a14:backgroundMark x1="67491" y1="47497" x2="65385" y2="57753"/>
                        <a14:backgroundMark x1="65659" y1="58364" x2="65659" y2="61050"/>
                        <a14:backgroundMark x1="67582" y1="75092" x2="64469" y2="82784"/>
                        <a14:backgroundMark x1="51557" y1="83394" x2="57601" y2="86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40" y="3862198"/>
            <a:ext cx="2083730" cy="16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四角形吹き出し 22"/>
          <p:cNvSpPr/>
          <p:nvPr/>
        </p:nvSpPr>
        <p:spPr>
          <a:xfrm>
            <a:off x="48065" y="4572000"/>
            <a:ext cx="1109260" cy="650713"/>
          </a:xfrm>
          <a:prstGeom prst="wedgeRectCallout">
            <a:avLst>
              <a:gd name="adj1" fmla="val 66086"/>
              <a:gd name="adj2" fmla="val -27183"/>
            </a:avLst>
          </a:prstGeom>
          <a:solidFill>
            <a:srgbClr val="FFFFFF"/>
          </a:solidFill>
          <a:ln w="19050" cmpd="dbl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r>
              <a:rPr kumimoji="1" lang="ja-JP" altLang="en-US" sz="80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ＴＶや</a:t>
            </a:r>
            <a:r>
              <a:rPr lang="en-US" altLang="ja-JP" sz="80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Wi-</a:t>
            </a:r>
            <a:r>
              <a:rPr kumimoji="1" lang="en-US" altLang="ja-JP" sz="80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Fi</a:t>
            </a:r>
            <a:r>
              <a:rPr kumimoji="1" lang="ja-JP" altLang="en-US" sz="80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は無いケロが大自然に浸れるケロ。</a:t>
            </a:r>
            <a:endParaRPr kumimoji="1" lang="en-US" altLang="ja-JP" sz="800" dirty="0" smtClean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800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トランプしようケロ♪</a:t>
            </a:r>
            <a:endParaRPr kumimoji="1" lang="ja-JP" altLang="en-US" sz="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6" name="爆発 1 25"/>
          <p:cNvSpPr/>
          <p:nvPr/>
        </p:nvSpPr>
        <p:spPr>
          <a:xfrm rot="20027996">
            <a:off x="3169019" y="2203327"/>
            <a:ext cx="553377" cy="510908"/>
          </a:xfrm>
          <a:prstGeom prst="irregularSeal1">
            <a:avLst/>
          </a:prstGeom>
          <a:ln w="1905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r"/>
            <a:r>
              <a:rPr kumimoji="1" lang="ja-JP" altLang="en-US" sz="7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ＣＨＥＣＫ！</a:t>
            </a:r>
            <a:endParaRPr kumimoji="1" lang="ja-JP" altLang="en-US" sz="7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21746" y="5753508"/>
            <a:ext cx="1366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33CC"/>
                </a:solidFill>
              </a:rPr>
              <a:t>🚙</a:t>
            </a:r>
            <a:r>
              <a:rPr lang="en-US" altLang="ja-JP" sz="1200" dirty="0" smtClean="0"/>
              <a:t>About 20min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25988" y="6470975"/>
            <a:ext cx="2056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rgbClr val="0033CC"/>
                </a:solidFill>
              </a:rPr>
              <a:t>🚙</a:t>
            </a:r>
            <a:r>
              <a:rPr lang="en-US" altLang="ja-JP" sz="1200" dirty="0" smtClean="0"/>
              <a:t>About 40min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 rot="415290">
            <a:off x="1695876" y="505726"/>
            <a:ext cx="89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0033CC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🌡</a:t>
            </a:r>
            <a:r>
              <a:rPr kumimoji="1" lang="ja-JP" altLang="en-US" sz="1400" dirty="0" smtClean="0">
                <a:solidFill>
                  <a:srgbClr val="0033CC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－</a:t>
            </a:r>
            <a:r>
              <a:rPr kumimoji="1" lang="en-US" altLang="ja-JP" sz="1200" dirty="0" smtClean="0">
                <a:solidFill>
                  <a:srgbClr val="0033CC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10</a:t>
            </a:r>
            <a:r>
              <a:rPr kumimoji="1" lang="ja-JP" altLang="en-US" sz="1200" dirty="0" smtClean="0">
                <a:solidFill>
                  <a:srgbClr val="0033CC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℃　</a:t>
            </a:r>
            <a:endParaRPr kumimoji="1" lang="ja-JP" altLang="en-US" sz="1200" dirty="0">
              <a:solidFill>
                <a:srgbClr val="0033CC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4" name="Picture 4" descr="\\10.5.1.32\disk1\03 観光商業・食産業課\01 観光商業Ｇ\16 県際連携（宮城県際）\ゆるキャラ旅\世田米\20191108_150650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77709" y="7660461"/>
            <a:ext cx="1651247" cy="13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 rot="21011358">
            <a:off x="3817663" y="6749378"/>
            <a:ext cx="358081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CC0097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ノスタルジック</a:t>
            </a:r>
            <a:r>
              <a:rPr lang="ja-JP" altLang="en-US" sz="14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な</a:t>
            </a:r>
            <a:endParaRPr lang="en-US" altLang="ja-JP" sz="1400" b="1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街並みに浸るケロ</a:t>
            </a:r>
            <a:r>
              <a:rPr lang="en-US" altLang="ja-JP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…</a:t>
            </a:r>
            <a:r>
              <a:rPr lang="ja-JP" altLang="en-US" sz="1200" b="1" dirty="0" err="1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。</a:t>
            </a:r>
          </a:p>
          <a:p>
            <a:r>
              <a:rPr kumimoji="1"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旅</a:t>
            </a:r>
            <a:r>
              <a:rPr kumimoji="1"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の〆はまったりと蔵町を探索ケロ。</a:t>
            </a:r>
            <a:endParaRPr kumimoji="1" lang="en-US" altLang="ja-JP" sz="10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きっと自分だけの映えスポットが見つかるケロ🐸</a:t>
            </a:r>
            <a:endParaRPr kumimoji="1"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366629">
            <a:off x="1782428" y="839049"/>
            <a:ext cx="32367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n>
                  <a:solidFill>
                    <a:srgbClr val="0033CC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ぜー</a:t>
            </a:r>
            <a:r>
              <a:rPr lang="ja-JP" altLang="en-US" sz="1400" b="1" dirty="0" err="1" smtClean="0">
                <a:ln>
                  <a:solidFill>
                    <a:srgbClr val="0033CC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んぶ</a:t>
            </a:r>
            <a:r>
              <a:rPr lang="ja-JP" altLang="en-US" sz="1400" b="1" dirty="0" smtClean="0">
                <a:ln>
                  <a:solidFill>
                    <a:srgbClr val="0033CC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氷！すごいケロ！</a:t>
            </a:r>
            <a:endParaRPr lang="en-US" altLang="ja-JP" sz="1400" b="1" dirty="0" smtClean="0">
              <a:ln>
                <a:solidFill>
                  <a:srgbClr val="0033CC"/>
                </a:solidFill>
              </a:ln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en-US" altLang="ja-JP" b="1" dirty="0" smtClean="0">
                <a:solidFill>
                  <a:srgbClr val="47C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*.</a:t>
            </a:r>
            <a:r>
              <a:rPr lang="ja-JP" altLang="en-US" b="1" dirty="0" err="1" smtClean="0">
                <a:solidFill>
                  <a:srgbClr val="47C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゜</a:t>
            </a:r>
            <a:r>
              <a:rPr lang="ja-JP" altLang="en-US" sz="2400" b="1" dirty="0" smtClean="0">
                <a:solidFill>
                  <a:srgbClr val="47C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氷のミュージアム</a:t>
            </a:r>
            <a:endParaRPr kumimoji="1" lang="en-US" altLang="ja-JP" sz="2400" b="1" dirty="0" smtClean="0">
              <a:solidFill>
                <a:srgbClr val="47CFFF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 </a:t>
            </a:r>
            <a:r>
              <a:rPr lang="en-US" altLang="ja-JP" sz="14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The</a:t>
            </a:r>
            <a:r>
              <a:rPr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☆ファンタジー空間ケロ！</a:t>
            </a:r>
            <a:endParaRPr lang="en-US" altLang="ja-JP" sz="1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1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 </a:t>
            </a:r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コートを貸出してくれるから、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 寒さ対策については安心するケロ</a:t>
            </a:r>
            <a:endParaRPr lang="en-US" altLang="ja-JP" sz="105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5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シャークミュージアムも隣接しているケロ～</a:t>
            </a:r>
            <a:endParaRPr lang="en-US" altLang="ja-JP" sz="105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 flipH="1">
            <a:off x="1060957" y="6499634"/>
            <a:ext cx="847485" cy="273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大船渡市</a:t>
            </a:r>
            <a:endParaRPr kumimoji="1" lang="ja-JP" altLang="en-US" sz="1600" b="1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7" name="Picture 3" descr="\\10.5.1.32\disk1\03 観光商業・食産業課\01 観光商業Ｇ\16 県際連携（宮城県際）\Dマップ関連\H30変更　★Dマップデータ\H30更新\0308 初稿　修正箇所詳細\anatoshisen1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2" b="100000" l="9924" r="89992">
                        <a14:foregroundMark x1="51739" y1="14049" x2="46735" y2="44700"/>
                        <a14:foregroundMark x1="37405" y1="18391" x2="16836" y2="80651"/>
                        <a14:foregroundMark x1="16836" y1="84419" x2="29474" y2="88506"/>
                        <a14:foregroundMark x1="58779" y1="23436" x2="50891" y2="41571"/>
                        <a14:foregroundMark x1="53986" y1="12197" x2="73749" y2="70307"/>
                        <a14:foregroundMark x1="61069" y1="15326" x2="71671" y2="39974"/>
                        <a14:foregroundMark x1="80365" y1="77842" x2="83715" y2="89080"/>
                        <a14:foregroundMark x1="79347" y1="91315" x2="86217" y2="92209"/>
                        <a14:foregroundMark x1="58567" y1="11239" x2="45505" y2="14368"/>
                        <a14:foregroundMark x1="75064" y1="96360" x2="75064" y2="96360"/>
                        <a14:foregroundMark x1="76251" y1="63729" x2="82485" y2="90102"/>
                        <a14:foregroundMark x1="78923" y1="95019" x2="71501" y2="96807"/>
                        <a14:foregroundMark x1="30070" y1="27990" x2="16783" y2="55742"/>
                        <a14:foregroundMark x1="75000" y1="44019" x2="77797" y2="65072"/>
                        <a14:foregroundMark x1="79196" y1="66029" x2="87413" y2="91866"/>
                        <a14:foregroundMark x1="19028" y1="93352" x2="34211" y2="95568"/>
                        <a14:foregroundMark x1="17409" y1="93629" x2="13968" y2="98338"/>
                        <a14:foregroundMark x1="51417" y1="69806" x2="52429" y2="80332"/>
                        <a14:foregroundMark x1="46282" y1="40956" x2="32821" y2="79693"/>
                        <a14:foregroundMark x1="46026" y1="12457" x2="39231" y2="18259"/>
                        <a14:backgroundMark x1="48813" y1="71584" x2="60560" y2="46743"/>
                        <a14:backgroundMark x1="61535" y1="39591" x2="42833" y2="73436"/>
                        <a14:backgroundMark x1="57761" y1="41060" x2="48431" y2="53065"/>
                        <a14:backgroundMark x1="70483" y1="66220" x2="74640" y2="82375"/>
                        <a14:backgroundMark x1="46617" y1="50125" x2="40602" y2="63158"/>
                        <a14:backgroundMark x1="50000" y1="43860" x2="46992" y2="48120"/>
                      </a14:backgroundRemoval>
                    </a14:imgEffect>
                    <a14:imgEffect>
                      <a14:sharpenSoften amount="15000"/>
                    </a14:imgEffect>
                    <a14:imgEffect>
                      <a14:saturation sat="150000"/>
                    </a14:imgEffect>
                    <a14:imgEffect>
                      <a14:brightnessContrast bright="-11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0721" y="6551421"/>
            <a:ext cx="2995328" cy="26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 rot="21033249">
            <a:off x="84033" y="6982311"/>
            <a:ext cx="3018645" cy="662615"/>
          </a:xfrm>
          <a:prstGeom prst="rect">
            <a:avLst/>
          </a:prstGeom>
          <a:noFill/>
        </p:spPr>
        <p:txBody>
          <a:bodyPr wrap="square" rtlCol="0">
            <a:prstTxWarp prst="textCanDown">
              <a:avLst>
                <a:gd name="adj" fmla="val 29386"/>
              </a:avLst>
            </a:prstTxWarp>
            <a:spAutoFit/>
          </a:bodyPr>
          <a:lstStyle/>
          <a:p>
            <a:r>
              <a:rPr kumimoji="1" lang="ja-JP" altLang="en-US" sz="400" b="1" dirty="0" smtClean="0">
                <a:ln w="12700" cmpd="sng">
                  <a:solidFill>
                    <a:srgbClr val="FD5003"/>
                  </a:solidFill>
                </a:ln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じゃじゃ～ん</a:t>
            </a:r>
            <a:r>
              <a:rPr kumimoji="1" lang="ja-JP" altLang="en-US" sz="200" b="1" dirty="0" smtClean="0">
                <a:ln w="12700" cmpd="sng">
                  <a:solidFill>
                    <a:schemeClr val="bg2">
                      <a:lumMod val="25000"/>
                    </a:schemeClr>
                  </a:solidFill>
                </a:ln>
              </a:rPr>
              <a:t>と</a:t>
            </a:r>
            <a:r>
              <a:rPr kumimoji="1" lang="ja-JP" altLang="en-US" sz="300" b="1" dirty="0" smtClean="0">
                <a:ln w="9525" cmpd="sng">
                  <a:solidFill>
                    <a:srgbClr val="FD5003"/>
                  </a:solidFill>
                </a:ln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乗船</a:t>
            </a:r>
            <a:r>
              <a:rPr kumimoji="1" lang="ja-JP" altLang="en-US" sz="200" dirty="0" smtClean="0">
                <a:ln w="15875" cmpd="sng">
                  <a:solidFill>
                    <a:schemeClr val="bg2">
                      <a:lumMod val="25000"/>
                    </a:schemeClr>
                  </a:solidFill>
                </a:ln>
              </a:rPr>
              <a:t>ケロ！</a:t>
            </a:r>
            <a:endParaRPr kumimoji="1" lang="ja-JP" altLang="en-US" sz="200" dirty="0">
              <a:ln w="15875" cmpd="sng">
                <a:solidFill>
                  <a:schemeClr val="bg2">
                    <a:lumMod val="25000"/>
                  </a:schemeClr>
                </a:solidFill>
              </a:ln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 rot="347077">
            <a:off x="4289520" y="7978997"/>
            <a:ext cx="3321804" cy="488201"/>
          </a:xfrm>
          <a:prstGeom prst="rect">
            <a:avLst/>
          </a:prstGeom>
          <a:noFill/>
        </p:spPr>
        <p:txBody>
          <a:bodyPr wrap="square" lIns="0" rIns="0" bIns="72000" rtlCol="0">
            <a:spAutoFit/>
          </a:bodyPr>
          <a:lstStyle/>
          <a:p>
            <a:r>
              <a:rPr lang="ja-JP" altLang="en-US" sz="2400" b="1" dirty="0" smtClean="0">
                <a:ln>
                  <a:solidFill>
                    <a:srgbClr val="D60093"/>
                  </a:solidFill>
                </a:ln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＃世田米駅</a:t>
            </a:r>
            <a:endParaRPr lang="en-US" altLang="ja-JP" sz="2400" b="1" dirty="0" smtClean="0">
              <a:ln>
                <a:solidFill>
                  <a:srgbClr val="D60093"/>
                </a:solidFill>
              </a:ln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69919" y="6801630"/>
            <a:ext cx="3580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n>
                  <a:solidFill>
                    <a:srgbClr val="FFCC00"/>
                  </a:solidFill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碁石</a:t>
            </a:r>
            <a:r>
              <a:rPr lang="ja-JP" altLang="en-US" sz="1600" b="1" dirty="0" smtClean="0">
                <a:ln>
                  <a:solidFill>
                    <a:srgbClr val="FFCC00"/>
                  </a:solidFill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海岸穴通船に！</a:t>
            </a:r>
            <a:endParaRPr lang="ja-JP" altLang="en-US" sz="1050" b="1" dirty="0" smtClean="0">
              <a:ln>
                <a:solidFill>
                  <a:srgbClr val="FFCC00"/>
                </a:solidFill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1" name="七角形 50"/>
          <p:cNvSpPr/>
          <p:nvPr/>
        </p:nvSpPr>
        <p:spPr>
          <a:xfrm>
            <a:off x="71707" y="6434940"/>
            <a:ext cx="503466" cy="459909"/>
          </a:xfrm>
          <a:prstGeom prst="heptag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８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七角形 54"/>
          <p:cNvSpPr/>
          <p:nvPr/>
        </p:nvSpPr>
        <p:spPr>
          <a:xfrm>
            <a:off x="3193975" y="399032"/>
            <a:ext cx="503466" cy="459909"/>
          </a:xfrm>
          <a:prstGeom prst="heptagon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６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6" name="七角形 55"/>
          <p:cNvSpPr/>
          <p:nvPr/>
        </p:nvSpPr>
        <p:spPr>
          <a:xfrm>
            <a:off x="99229" y="2940432"/>
            <a:ext cx="503466" cy="459909"/>
          </a:xfrm>
          <a:prstGeom prst="hept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７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七角形 56"/>
          <p:cNvSpPr/>
          <p:nvPr/>
        </p:nvSpPr>
        <p:spPr>
          <a:xfrm>
            <a:off x="4701540" y="6089756"/>
            <a:ext cx="503466" cy="459909"/>
          </a:xfrm>
          <a:prstGeom prst="heptagon">
            <a:avLst/>
          </a:prstGeom>
          <a:solidFill>
            <a:srgbClr val="CC3399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９</a:t>
            </a:r>
            <a:endParaRPr kumimoji="1" lang="ja-JP" altLang="en-US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 flipH="1">
            <a:off x="4205134" y="543861"/>
            <a:ext cx="1192917" cy="366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気仙沼市</a:t>
            </a:r>
            <a:endParaRPr kumimoji="1" lang="ja-JP" altLang="en-US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637118" y="395498"/>
            <a:ext cx="144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</a:rPr>
              <a:t>E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-3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 flipH="1">
            <a:off x="5593721" y="6103794"/>
            <a:ext cx="1192917" cy="366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住田町</a:t>
            </a:r>
            <a:endParaRPr kumimoji="1" lang="ja-JP" altLang="en-US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1" name="正方形/長方形 60"/>
          <p:cNvSpPr/>
          <p:nvPr/>
        </p:nvSpPr>
        <p:spPr>
          <a:xfrm flipH="1">
            <a:off x="1000144" y="3113639"/>
            <a:ext cx="1585136" cy="366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陸前高田市</a:t>
            </a:r>
            <a:endParaRPr kumimoji="1" lang="ja-JP" altLang="en-US" b="1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雲形吹き出し 41"/>
          <p:cNvSpPr/>
          <p:nvPr/>
        </p:nvSpPr>
        <p:spPr>
          <a:xfrm rot="21092319">
            <a:off x="4421313" y="1817558"/>
            <a:ext cx="405521" cy="293738"/>
          </a:xfrm>
          <a:prstGeom prst="cloudCallout">
            <a:avLst>
              <a:gd name="adj1" fmla="val 110343"/>
              <a:gd name="adj2" fmla="val 1430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お魚</a:t>
            </a:r>
            <a:r>
              <a:rPr lang="en-US" altLang="ja-JP" sz="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…</a:t>
            </a:r>
            <a:endParaRPr kumimoji="1" lang="ja-JP" altLang="en-US" sz="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573479" y="306595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b="1" dirty="0" smtClean="0">
                <a:solidFill>
                  <a:srgbClr val="00B050"/>
                </a:solidFill>
              </a:rPr>
              <a:t>F-2</a:t>
            </a:r>
            <a:endParaRPr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5232752" y="6089756"/>
            <a:ext cx="58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b="1" dirty="0">
                <a:solidFill>
                  <a:srgbClr val="D60093"/>
                </a:solidFill>
              </a:rPr>
              <a:t>E-1</a:t>
            </a:r>
            <a:endParaRPr lang="ja-JP" altLang="en-US" sz="2400" b="1" dirty="0">
              <a:solidFill>
                <a:srgbClr val="D60093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21199743">
            <a:off x="75314" y="3258009"/>
            <a:ext cx="3580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景色</a:t>
            </a:r>
            <a:r>
              <a:rPr lang="ja-JP" altLang="en-US" sz="1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◎</a:t>
            </a:r>
            <a:endParaRPr lang="en-US" altLang="ja-JP" sz="12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噂の</a:t>
            </a:r>
            <a:r>
              <a:rPr lang="ja-JP" altLang="en-US" sz="2000" b="1" dirty="0" smtClean="0">
                <a:solidFill>
                  <a:srgbClr val="FF66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箱根山テラス</a:t>
            </a:r>
            <a:r>
              <a:rPr lang="ja-JP" altLang="en-US" sz="12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</a:t>
            </a:r>
            <a:r>
              <a:rPr lang="ja-JP" altLang="en-US" sz="12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宿泊ケロ！</a:t>
            </a:r>
            <a:endParaRPr lang="en-US" altLang="ja-JP" sz="12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kumimoji="1" lang="ja-JP" altLang="en-US" sz="11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絶</a:t>
            </a:r>
            <a:r>
              <a:rPr kumimoji="1"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景を観ながら、こだわりの健康朝ごはんで</a:t>
            </a:r>
            <a:endParaRPr kumimoji="1" lang="en-US" altLang="ja-JP" sz="10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心も体もすこやかに</a:t>
            </a:r>
            <a:r>
              <a:rPr kumimoji="1" lang="en-US" altLang="ja-JP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…</a:t>
            </a:r>
            <a:r>
              <a:rPr kumimoji="1" lang="ja-JP" altLang="en-US" sz="1000" dirty="0" err="1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。</a:t>
            </a:r>
            <a:r>
              <a:rPr kumimoji="1"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夜は満点の星空が</a:t>
            </a:r>
            <a:r>
              <a:rPr kumimoji="1" lang="en-US" altLang="ja-JP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…</a:t>
            </a:r>
            <a:r>
              <a:rPr kumimoji="1"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🌠</a:t>
            </a:r>
            <a:endParaRPr kumimoji="1" lang="en-US" altLang="ja-JP" sz="1000" dirty="0" smtClean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10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部屋とテラスがスタイリッシュ！</a:t>
            </a:r>
            <a:endParaRPr kumimoji="1" lang="ja-JP" altLang="en-US" sz="1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511053" y="642715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F-2</a:t>
            </a:r>
            <a:endParaRPr lang="ja-JP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4005065" y="3472593"/>
            <a:ext cx="2648690" cy="2091136"/>
            <a:chOff x="3535200" y="3024106"/>
            <a:chExt cx="3567152" cy="2867901"/>
          </a:xfrm>
        </p:grpSpPr>
        <p:sp>
          <p:nvSpPr>
            <p:cNvPr id="69" name="正方形/長方形 68"/>
            <p:cNvSpPr/>
            <p:nvPr/>
          </p:nvSpPr>
          <p:spPr>
            <a:xfrm>
              <a:off x="3535200" y="3099570"/>
              <a:ext cx="3139550" cy="279243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8" name="図 67" descr="画面の領域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8693" l="705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741" y="3024106"/>
              <a:ext cx="742475" cy="1393849"/>
            </a:xfrm>
            <a:prstGeom prst="rect">
              <a:avLst/>
            </a:prstGeom>
          </p:spPr>
        </p:pic>
        <p:pic>
          <p:nvPicPr>
            <p:cNvPr id="28" name="図 27" descr="画面の領域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foregroundMark x1="82993" y1="5435" x2="80544" y2="35559"/>
                          <a14:foregroundMark x1="91293" y1="20186" x2="91293" y2="25311"/>
                          <a14:foregroundMark x1="79456" y1="77174" x2="83129" y2="74379"/>
                          <a14:foregroundMark x1="82721" y1="75776" x2="83401" y2="76708"/>
                          <a14:foregroundMark x1="85850" y1="85714" x2="87755" y2="89907"/>
                          <a14:foregroundMark x1="77823" y1="83696" x2="79728" y2="84783"/>
                          <a14:foregroundMark x1="78912" y1="89907" x2="79048" y2="93168"/>
                          <a14:foregroundMark x1="72653" y1="86491" x2="76054" y2="87422"/>
                          <a14:foregroundMark x1="54286" y1="82764" x2="50340" y2="82764"/>
                          <a14:foregroundMark x1="49796" y1="82919" x2="48299" y2="83696"/>
                          <a14:foregroundMark x1="86395" y1="38509" x2="86395" y2="40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424"/>
            <a:stretch/>
          </p:blipFill>
          <p:spPr>
            <a:xfrm>
              <a:off x="3703156" y="4355976"/>
              <a:ext cx="2648540" cy="1534295"/>
            </a:xfrm>
            <a:prstGeom prst="rect">
              <a:avLst/>
            </a:prstGeom>
          </p:spPr>
        </p:pic>
        <p:pic>
          <p:nvPicPr>
            <p:cNvPr id="29" name="図 28" descr="画面の領域"/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6772" b="99684" l="9611" r="87414">
                          <a14:foregroundMark x1="39130" y1="87184" x2="39130" y2="87184"/>
                          <a14:foregroundMark x1="35927" y1="83703" x2="37300" y2="88766"/>
                          <a14:foregroundMark x1="10984" y1="78797" x2="15332" y2="83861"/>
                          <a14:foregroundMark x1="16018" y1="82278" x2="12586" y2="86709"/>
                          <a14:foregroundMark x1="74371" y1="72468" x2="76201" y2="75000"/>
                          <a14:foregroundMark x1="76888" y1="75158" x2="81465" y2="75158"/>
                          <a14:foregroundMark x1="60183" y1="85285" x2="64073" y2="84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20" r="2532"/>
            <a:stretch/>
          </p:blipFill>
          <p:spPr>
            <a:xfrm rot="232828">
              <a:off x="3902876" y="3549673"/>
              <a:ext cx="3199476" cy="1736566"/>
            </a:xfrm>
            <a:prstGeom prst="rect">
              <a:avLst/>
            </a:prstGeom>
          </p:spPr>
        </p:pic>
        <p:sp>
          <p:nvSpPr>
            <p:cNvPr id="70" name="円/楕円 69"/>
            <p:cNvSpPr/>
            <p:nvPr/>
          </p:nvSpPr>
          <p:spPr>
            <a:xfrm flipV="1">
              <a:off x="4092907" y="3883796"/>
              <a:ext cx="115654" cy="198709"/>
            </a:xfrm>
            <a:prstGeom prst="ellipse">
              <a:avLst/>
            </a:prstGeom>
            <a:noFill/>
            <a:ln w="952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七角形 70"/>
            <p:cNvSpPr/>
            <p:nvPr/>
          </p:nvSpPr>
          <p:spPr>
            <a:xfrm>
              <a:off x="5839661" y="4980276"/>
              <a:ext cx="92975" cy="87553"/>
            </a:xfrm>
            <a:prstGeom prst="heptagon">
              <a:avLst/>
            </a:prstGeom>
            <a:solidFill>
              <a:srgbClr val="00B0F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72" name="曲線コネクタ 71"/>
            <p:cNvCxnSpPr>
              <a:stCxn id="70" idx="6"/>
            </p:cNvCxnSpPr>
            <p:nvPr/>
          </p:nvCxnSpPr>
          <p:spPr>
            <a:xfrm>
              <a:off x="4208562" y="3983150"/>
              <a:ext cx="1265163" cy="35391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正方形/長方形 72"/>
            <p:cNvSpPr/>
            <p:nvPr/>
          </p:nvSpPr>
          <p:spPr>
            <a:xfrm flipH="1">
              <a:off x="4877267" y="4840909"/>
              <a:ext cx="1192917" cy="3662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050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気仙沼市</a:t>
              </a:r>
              <a:endParaRPr kumimoji="1" lang="ja-JP" altLang="en-US" sz="105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 flipH="1">
              <a:off x="4877266" y="4391695"/>
              <a:ext cx="1192917" cy="3662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50" b="1" dirty="0" smtClean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陸前高田市</a:t>
              </a:r>
              <a:endParaRPr kumimoji="1" lang="en-US" altLang="ja-JP" sz="1050" b="1" dirty="0" smtClean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5" name="七角形 74"/>
            <p:cNvSpPr/>
            <p:nvPr/>
          </p:nvSpPr>
          <p:spPr>
            <a:xfrm>
              <a:off x="6156961" y="4520602"/>
              <a:ext cx="92741" cy="110129"/>
            </a:xfrm>
            <a:prstGeom prst="heptagon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 flipH="1">
              <a:off x="6075022" y="4082507"/>
              <a:ext cx="847485" cy="2734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1000" b="1" dirty="0" smtClean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大船渡市</a:t>
              </a:r>
              <a:endParaRPr kumimoji="1" lang="ja-JP" altLang="en-US" sz="10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7" name="七角形 76"/>
            <p:cNvSpPr/>
            <p:nvPr/>
          </p:nvSpPr>
          <p:spPr>
            <a:xfrm>
              <a:off x="6420956" y="4445619"/>
              <a:ext cx="93496" cy="89684"/>
            </a:xfrm>
            <a:prstGeom prst="hept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七角形 77"/>
            <p:cNvSpPr/>
            <p:nvPr/>
          </p:nvSpPr>
          <p:spPr>
            <a:xfrm>
              <a:off x="5950422" y="4020278"/>
              <a:ext cx="129856" cy="124460"/>
            </a:xfrm>
            <a:prstGeom prst="heptagon">
              <a:avLst/>
            </a:prstGeom>
            <a:solidFill>
              <a:srgbClr val="CC3399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 flipH="1">
              <a:off x="5341706" y="3700655"/>
              <a:ext cx="1192917" cy="3662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50" b="1" dirty="0" smtClean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住田町</a:t>
              </a:r>
              <a:endParaRPr kumimoji="1" lang="ja-JP" altLang="en-US" sz="1050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4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336</Words>
  <Application>Microsoft Office PowerPoint</Application>
  <PresentationFormat>画面に合わせる (4:3)</PresentationFormat>
  <Paragraphs>186</Paragraphs>
  <Slides>4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​​テーマ</vt:lpstr>
      <vt:lpstr>ケロ平の 南いわて・北みやぎ 　　　　　ドライブ旅行記 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SS18110681</dc:creator>
  <cp:lastModifiedBy>SS18110681</cp:lastModifiedBy>
  <cp:revision>255</cp:revision>
  <cp:lastPrinted>2020-02-10T02:21:57Z</cp:lastPrinted>
  <dcterms:created xsi:type="dcterms:W3CDTF">2020-01-07T06:44:48Z</dcterms:created>
  <dcterms:modified xsi:type="dcterms:W3CDTF">2020-03-04T02:50:41Z</dcterms:modified>
</cp:coreProperties>
</file>