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534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6332"/>
          </a:xfrm>
          <a:prstGeom prst="rect">
            <a:avLst/>
          </a:prstGeom>
        </p:spPr>
        <p:txBody>
          <a:bodyPr vert="horz" lIns="92081" tIns="46041" rIns="92081" bIns="4604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60" cy="496332"/>
          </a:xfrm>
          <a:prstGeom prst="rect">
            <a:avLst/>
          </a:prstGeom>
        </p:spPr>
        <p:txBody>
          <a:bodyPr vert="horz" lIns="92081" tIns="46041" rIns="92081" bIns="46041" rtlCol="0"/>
          <a:lstStyle>
            <a:lvl1pPr algn="r">
              <a:defRPr sz="1300"/>
            </a:lvl1pPr>
          </a:lstStyle>
          <a:p>
            <a:fld id="{6C90B8DD-44F9-4D6A-932F-3362E9815170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2950"/>
            <a:ext cx="25781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1" tIns="46041" rIns="92081" bIns="4604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2081" tIns="46041" rIns="92081" bIns="4604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60" cy="496332"/>
          </a:xfrm>
          <a:prstGeom prst="rect">
            <a:avLst/>
          </a:prstGeom>
        </p:spPr>
        <p:txBody>
          <a:bodyPr vert="horz" lIns="92081" tIns="46041" rIns="92081" bIns="4604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60" cy="496332"/>
          </a:xfrm>
          <a:prstGeom prst="rect">
            <a:avLst/>
          </a:prstGeom>
        </p:spPr>
        <p:txBody>
          <a:bodyPr vert="horz" lIns="92081" tIns="46041" rIns="92081" bIns="46041" rtlCol="0" anchor="b"/>
          <a:lstStyle>
            <a:lvl1pPr algn="r">
              <a:defRPr sz="1300"/>
            </a:lvl1pPr>
          </a:lstStyle>
          <a:p>
            <a:fld id="{618E6578-F9F2-4586-ACC5-4496C40A78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473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09788" y="742950"/>
            <a:ext cx="2578100" cy="37242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E6578-F9F2-4586-ACC5-4496C40A78B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09788" y="742950"/>
            <a:ext cx="2578100" cy="37242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E6578-F9F2-4586-ACC5-4496C40A78B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A668-9616-4DFA-A9F1-D5D00BA3E1E9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3959-BFFB-4444-AF88-0300F0F4FC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A668-9616-4DFA-A9F1-D5D00BA3E1E9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3959-BFFB-4444-AF88-0300F0F4FC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A668-9616-4DFA-A9F1-D5D00BA3E1E9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3959-BFFB-4444-AF88-0300F0F4FC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A668-9616-4DFA-A9F1-D5D00BA3E1E9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3959-BFFB-4444-AF88-0300F0F4FC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A668-9616-4DFA-A9F1-D5D00BA3E1E9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3959-BFFB-4444-AF88-0300F0F4FC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A668-9616-4DFA-A9F1-D5D00BA3E1E9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3959-BFFB-4444-AF88-0300F0F4FC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A668-9616-4DFA-A9F1-D5D00BA3E1E9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3959-BFFB-4444-AF88-0300F0F4FC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A668-9616-4DFA-A9F1-D5D00BA3E1E9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3959-BFFB-4444-AF88-0300F0F4FC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A668-9616-4DFA-A9F1-D5D00BA3E1E9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3959-BFFB-4444-AF88-0300F0F4FC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A668-9616-4DFA-A9F1-D5D00BA3E1E9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3959-BFFB-4444-AF88-0300F0F4FC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6A668-9616-4DFA-A9F1-D5D00BA3E1E9}" type="datetimeFigureOut">
              <a:rPr kumimoji="1" lang="ja-JP" altLang="en-US" smtClean="0"/>
              <a:pPr/>
              <a:t>2020/1/5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23959-BFFB-4444-AF88-0300F0F4FC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192832" y="5258274"/>
            <a:ext cx="6572318" cy="3223118"/>
          </a:xfrm>
          <a:prstGeom prst="roundRect">
            <a:avLst>
              <a:gd name="adj" fmla="val 3689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8"/>
          <p:cNvSpPr txBox="1">
            <a:spLocks noChangeArrowheads="1"/>
          </p:cNvSpPr>
          <p:nvPr/>
        </p:nvSpPr>
        <p:spPr bwMode="auto">
          <a:xfrm>
            <a:off x="-8574" y="632520"/>
            <a:ext cx="6858000" cy="565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36000" rIns="0" bIns="36000" anchor="ctr" anchorCtr="0">
            <a:spAutoFit/>
          </a:bodyPr>
          <a:lstStyle/>
          <a:p>
            <a:pPr algn="ctr"/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ＡＩ実装促進に向けたキックオフセミナー</a:t>
            </a:r>
            <a:endParaRPr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50514" y="1788108"/>
            <a:ext cx="1590163" cy="7200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30"/>
          <p:cNvSpPr txBox="1">
            <a:spLocks noChangeArrowheads="1"/>
          </p:cNvSpPr>
          <p:nvPr/>
        </p:nvSpPr>
        <p:spPr bwMode="auto">
          <a:xfrm>
            <a:off x="0" y="9377772"/>
            <a:ext cx="6858000" cy="507831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pPr marL="1440000">
              <a:defRPr/>
            </a:pP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主催</a:t>
            </a:r>
            <a:r>
              <a:rPr lang="ja-JP" altLang="en-US" sz="1200" dirty="0">
                <a:latin typeface="HGP創英角ｺﾞｼｯｸUB" pitchFamily="50" charset="-128"/>
                <a:ea typeface="HGP創英角ｺﾞｼｯｸUB" pitchFamily="50" charset="-128"/>
              </a:rPr>
              <a:t>：</a:t>
            </a: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岩手県</a:t>
            </a:r>
            <a:endParaRPr lang="en-US" altLang="ja-JP" sz="10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en-US" sz="1100" dirty="0" smtClean="0">
                <a:latin typeface="HGP創英角ｺﾞｼｯｸUB" pitchFamily="50" charset="-128"/>
                <a:ea typeface="HGP創英角ｺﾞｼｯｸUB" pitchFamily="50" charset="-128"/>
              </a:rPr>
              <a:t>問合せ先：</a:t>
            </a:r>
            <a:r>
              <a:rPr lang="en-US" altLang="ja-JP" sz="1100" dirty="0" smtClean="0">
                <a:latin typeface="HGP創英角ｺﾞｼｯｸUB" pitchFamily="50" charset="-128"/>
                <a:ea typeface="HGP創英角ｺﾞｼｯｸUB" pitchFamily="50" charset="-128"/>
              </a:rPr>
              <a:t>019-629-5529 </a:t>
            </a:r>
            <a:r>
              <a:rPr lang="ja-JP" altLang="en-US" sz="1100" dirty="0" smtClean="0">
                <a:latin typeface="HGP創英角ｺﾞｼｯｸUB" pitchFamily="50" charset="-128"/>
                <a:ea typeface="HGP創英角ｺﾞｼｯｸUB" pitchFamily="50" charset="-128"/>
              </a:rPr>
              <a:t>（商工労働観光部商工企画室）</a:t>
            </a:r>
            <a:endParaRPr lang="en-US" altLang="ja-JP" sz="11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endParaRPr lang="en-US" altLang="ja-JP" sz="1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57626" y="9307271"/>
            <a:ext cx="6732000" cy="0"/>
          </a:xfrm>
          <a:prstGeom prst="line">
            <a:avLst/>
          </a:prstGeom>
          <a:ln w="76200" cmpd="dbl">
            <a:solidFill>
              <a:schemeClr val="accent4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01336" y="1883124"/>
            <a:ext cx="589446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>
            <a:spAutoFit/>
          </a:bodyPr>
          <a:lstStyle/>
          <a:p>
            <a:pPr eaLnBrk="0" hangingPunct="0">
              <a:spcBef>
                <a:spcPts val="600"/>
              </a:spcBef>
              <a:tabLst>
                <a:tab pos="-53975" algn="l"/>
              </a:tabLst>
            </a:pPr>
            <a:r>
              <a:rPr lang="ja-JP" altLang="en-US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令和２年</a:t>
            </a:r>
            <a:r>
              <a:rPr lang="ja-JP" altLang="en-US" sz="3000" b="1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１月</a:t>
            </a:r>
            <a:r>
              <a:rPr lang="en-US" altLang="ja-JP" sz="3000" b="1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3000" b="1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r>
              <a:rPr lang="en-US" altLang="ja-JP" sz="3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3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木</a:t>
            </a:r>
            <a:r>
              <a:rPr lang="en-US" altLang="ja-JP" sz="3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)15</a:t>
            </a:r>
            <a:r>
              <a:rPr lang="ja-JP" altLang="en-US" sz="3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時～</a:t>
            </a:r>
            <a:r>
              <a:rPr lang="en-US" altLang="ja-JP" sz="3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17</a:t>
            </a:r>
            <a:r>
              <a:rPr lang="ja-JP" altLang="en-US" sz="3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</a:t>
            </a:r>
            <a:endParaRPr lang="en-US" altLang="ja-JP" sz="30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>
              <a:spcBef>
                <a:spcPts val="600"/>
              </a:spcBef>
              <a:tabLst>
                <a:tab pos="-53975" algn="l"/>
              </a:tabLst>
            </a:pPr>
            <a:r>
              <a:rPr lang="ja-JP" altLang="en-US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盛岡市　エスポワールいわて大ホール</a:t>
            </a:r>
            <a:endParaRPr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16698" y="1424002"/>
            <a:ext cx="1502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anchor="ctr" anchorCtr="1">
            <a:spAutoFit/>
          </a:bodyPr>
          <a:lstStyle/>
          <a:p>
            <a:pPr eaLnBrk="0" hangingPunct="0">
              <a:spcBef>
                <a:spcPts val="600"/>
              </a:spcBef>
              <a:tabLst>
                <a:tab pos="-53975" algn="l"/>
              </a:tabLst>
            </a:pPr>
            <a:r>
              <a:rPr lang="en-US" altLang="ja-JP" sz="20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  <a:cs typeface="メイリオ" pitchFamily="50" charset="-128"/>
              </a:rPr>
              <a:t>【</a:t>
            </a:r>
            <a:r>
              <a:rPr lang="ja-JP" altLang="en-US" sz="20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  <a:cs typeface="メイリオ" pitchFamily="50" charset="-128"/>
              </a:rPr>
              <a:t>日時・場所</a:t>
            </a:r>
            <a:r>
              <a:rPr lang="en-US" altLang="ja-JP" sz="20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  <a:cs typeface="メイリオ" pitchFamily="50" charset="-128"/>
              </a:rPr>
              <a:t>】</a:t>
            </a:r>
            <a:endParaRPr lang="ja-JP" altLang="en-US" sz="2000" dirty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  <a:cs typeface="メイリオ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254359" y="3004120"/>
            <a:ext cx="1429443" cy="7200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199356" y="4199958"/>
            <a:ext cx="6572318" cy="915494"/>
          </a:xfrm>
          <a:prstGeom prst="roundRect">
            <a:avLst>
              <a:gd name="adj" fmla="val 782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199357" y="3120927"/>
            <a:ext cx="6572319" cy="923426"/>
          </a:xfrm>
          <a:prstGeom prst="roundRect">
            <a:avLst>
              <a:gd name="adj" fmla="val 7266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236306" y="3120927"/>
            <a:ext cx="6498420" cy="329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000" tIns="36000" rIns="72000" bIns="36000" anchor="ctr" anchorCtr="0">
            <a:spAutoFit/>
          </a:bodyPr>
          <a:lstStyle/>
          <a:p>
            <a:pPr eaLnBrk="0" hangingPunct="0">
              <a:lnSpc>
                <a:spcPts val="2000"/>
              </a:lnSpc>
              <a:tabLst>
                <a:tab pos="-53975" algn="l"/>
              </a:tabLst>
            </a:pPr>
            <a:r>
              <a:rPr lang="ja-JP" altLang="en-US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　行政説明（</a:t>
            </a:r>
            <a:r>
              <a:rPr lang="en-US" altLang="ja-JP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00</a:t>
            </a:r>
            <a:r>
              <a:rPr lang="ja-JP" altLang="en-US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　</a:t>
            </a:r>
            <a:endParaRPr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205238" y="4199958"/>
            <a:ext cx="6595890" cy="329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2000" tIns="36000" rIns="72000" bIns="36000" anchor="ctr" anchorCtr="0">
            <a:spAutoFit/>
          </a:bodyPr>
          <a:lstStyle/>
          <a:p>
            <a:pPr eaLnBrk="0" hangingPunct="0">
              <a:lnSpc>
                <a:spcPts val="2000"/>
              </a:lnSpc>
              <a:tabLst>
                <a:tab pos="-53975" algn="l"/>
              </a:tabLst>
            </a:pPr>
            <a:r>
              <a:rPr lang="ja-JP" altLang="en-US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　講演・質疑応答・フリーディスカッション（</a:t>
            </a:r>
            <a:r>
              <a:rPr lang="en-US" altLang="ja-JP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17</a:t>
            </a:r>
            <a:r>
              <a:rPr lang="ja-JP" altLang="en-US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00</a:t>
            </a:r>
            <a:r>
              <a:rPr lang="ja-JP" altLang="en-US" sz="1600" b="1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lang="ja-JP" altLang="en-US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269217" y="2680682"/>
            <a:ext cx="14404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anchor="ctr" anchorCtr="1">
            <a:spAutoFit/>
          </a:bodyPr>
          <a:lstStyle/>
          <a:p>
            <a:pPr eaLnBrk="0" hangingPunct="0">
              <a:spcBef>
                <a:spcPts val="600"/>
              </a:spcBef>
              <a:tabLst>
                <a:tab pos="-53975" algn="l"/>
              </a:tabLst>
            </a:pPr>
            <a:r>
              <a:rPr lang="en-US" altLang="ja-JP" sz="20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  <a:cs typeface="メイリオ" pitchFamily="50" charset="-128"/>
              </a:rPr>
              <a:t>【</a:t>
            </a:r>
            <a:r>
              <a:rPr lang="ja-JP" altLang="en-US" sz="20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  <a:cs typeface="メイリオ" pitchFamily="50" charset="-128"/>
              </a:rPr>
              <a:t>プログラム</a:t>
            </a:r>
            <a:r>
              <a:rPr lang="en-US" altLang="ja-JP" sz="20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  <a:cs typeface="メイリオ" pitchFamily="50" charset="-128"/>
              </a:rPr>
              <a:t>】</a:t>
            </a:r>
            <a:endParaRPr lang="ja-JP" altLang="en-US" sz="2000" dirty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  <a:cs typeface="メイリオ" pitchFamily="50" charset="-128"/>
            </a:endParaRPr>
          </a:p>
        </p:txBody>
      </p:sp>
      <p:sp>
        <p:nvSpPr>
          <p:cNvPr id="50" name="Rectangle 2"/>
          <p:cNvSpPr>
            <a:spLocks noChangeArrowheads="1"/>
          </p:cNvSpPr>
          <p:nvPr/>
        </p:nvSpPr>
        <p:spPr bwMode="auto">
          <a:xfrm>
            <a:off x="198238" y="3377528"/>
            <a:ext cx="6470003" cy="663053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08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</a:t>
            </a:r>
            <a:r>
              <a:rPr kumimoji="1" 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ＡＩ人材育成・社会実装に向け</a:t>
            </a:r>
            <a:r>
              <a:rPr lang="ja-JP" altLang="en-US" sz="1400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た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今後</a:t>
            </a:r>
            <a:r>
              <a:rPr lang="ja-JP" altLang="en-US" sz="1400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の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取組</a:t>
            </a:r>
            <a:r>
              <a:rPr lang="ja-JP" altLang="en-US" sz="1400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に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ついて</a:t>
            </a:r>
            <a:endParaRPr lang="en-US" altLang="ja-JP" sz="1400" b="1" dirty="0" smtClean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（岩手県商工労働観光部商工企画室）</a:t>
            </a:r>
            <a:endParaRPr lang="ja-JP" altLang="ja-JP" sz="1400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199357" y="4467452"/>
            <a:ext cx="6455608" cy="64800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08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</a:t>
            </a:r>
            <a:r>
              <a:rPr kumimoji="1" 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</a:t>
            </a:r>
            <a:r>
              <a:rPr kumimoji="1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 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産業・社会の変革にＡＩが果たす役割と地方における取組の必要性について</a:t>
            </a:r>
            <a:r>
              <a:rPr lang="ja-JP" altLang="en-US" sz="1400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　　</a:t>
            </a:r>
            <a:endParaRPr lang="en-US" altLang="ja-JP" sz="1400" b="1" dirty="0" smtClean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　　　　　　　　　　　　　　　　　　　　　　　　　　　　　　　　　　～ＡＩ　</a:t>
            </a: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for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 　Ｓｏｃｉｅｔｙ</a:t>
            </a: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5.0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～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ja-JP" altLang="ja-JP" sz="1400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62194" y="8460885"/>
            <a:ext cx="6742090" cy="846386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b">
            <a:spAutoFit/>
          </a:bodyPr>
          <a:lstStyle/>
          <a:p>
            <a:pPr marL="180975" indent="-180975">
              <a:lnSpc>
                <a:spcPts val="216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◎参加を希望される方は</a:t>
            </a:r>
            <a:r>
              <a:rPr lang="ja-JP" altLang="en-US" b="1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裏面の申込書</a:t>
            </a:r>
            <a:r>
              <a:rPr lang="ja-JP" altLang="en-US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によりお申込みください。</a:t>
            </a:r>
            <a:endParaRPr lang="en-US" altLang="ja-JP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975" indent="-180975">
              <a:lnSpc>
                <a:spcPts val="216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◎セミナー終了後、講師を囲んでの懇親会を開催します。講師の話を直接伺う貴重な機会ですので、奮って御参加ください。</a:t>
            </a:r>
            <a:endParaRPr kumimoji="1" lang="ja-JP" altLang="en-US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236306" y="5249541"/>
            <a:ext cx="6528844" cy="58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000" tIns="36000" rIns="72000" bIns="36000" anchor="ctr" anchorCtr="0">
            <a:spAutoFit/>
          </a:bodyPr>
          <a:lstStyle/>
          <a:p>
            <a:pPr eaLnBrk="0" hangingPunct="0">
              <a:lnSpc>
                <a:spcPts val="2000"/>
              </a:lnSpc>
              <a:tabLst>
                <a:tab pos="-53975" algn="l"/>
              </a:tabLst>
            </a:pPr>
            <a:r>
              <a:rPr lang="ja-JP" altLang="en-US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講師プロフィール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0" hangingPunct="0">
              <a:lnSpc>
                <a:spcPts val="2000"/>
              </a:lnSpc>
              <a:tabLst>
                <a:tab pos="-53975" algn="l"/>
              </a:tabLst>
            </a:pP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産業技術総合研究所ＡＩコンソーシアム会長　本村　陽一　氏</a:t>
            </a:r>
            <a:endParaRPr lang="ja-JP" altLang="en-US" sz="1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6" name="Rectangle 2"/>
          <p:cNvSpPr>
            <a:spLocks noChangeArrowheads="1"/>
          </p:cNvSpPr>
          <p:nvPr/>
        </p:nvSpPr>
        <p:spPr bwMode="auto">
          <a:xfrm>
            <a:off x="2049223" y="5835205"/>
            <a:ext cx="4594117" cy="253915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■役職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産業技術総合研究所人工知能研究センター首席研究員、確率モデリング研究チーム長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 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人工知能技術コンソーシアム会長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 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東工大特定教授などを兼務。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■経歴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1967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東京都生まれ。電気通信大学大学院修了、博士（工学）。工業技術院電子技術総合研究所（現産業技術総合研究所）入所。産総研サービス工学研究センター副センター長、人工知能研究センター副センター長などを経て、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2016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年から現職。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■専門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人工知能、確率モデリング、サービス工学、ヒューマンモデリング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■著書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『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サービス工学の技術 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―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ビッグデータの活用と実践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』『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意思決定支援とネットビジネス 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知の科学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)』『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ベイジアンネットワーク概説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』『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ベイジアンネットワーク技術（ユーザ・顧客のモデル化と不確実性推論）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』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他</a:t>
            </a:r>
            <a:endParaRPr lang="ja-JP" altLang="en-US" sz="11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9" name="Rectangle 5"/>
          <p:cNvSpPr>
            <a:spLocks noChangeArrowheads="1"/>
          </p:cNvSpPr>
          <p:nvPr/>
        </p:nvSpPr>
        <p:spPr bwMode="auto">
          <a:xfrm rot="696524">
            <a:off x="5487758" y="253526"/>
            <a:ext cx="1130500" cy="364203"/>
          </a:xfrm>
          <a:prstGeom prst="round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lIns="72000" tIns="36000" rIns="0" bIns="36000" anchor="ctr" anchorCtr="0">
            <a:spAutoFit/>
          </a:bodyPr>
          <a:lstStyle/>
          <a:p>
            <a:pPr eaLnBrk="0" hangingPunct="0">
              <a:lnSpc>
                <a:spcPts val="2000"/>
              </a:lnSpc>
              <a:tabLst>
                <a:tab pos="-53975" algn="l"/>
              </a:tabLst>
            </a:pPr>
            <a:r>
              <a:rPr lang="ja-JP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参加無料！</a:t>
            </a:r>
          </a:p>
        </p:txBody>
      </p:sp>
      <p:pic>
        <p:nvPicPr>
          <p:cNvPr id="39" name="図 38" descr="fac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27" y="5810600"/>
            <a:ext cx="1581918" cy="17344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二等辺三角形 38"/>
          <p:cNvSpPr/>
          <p:nvPr/>
        </p:nvSpPr>
        <p:spPr>
          <a:xfrm>
            <a:off x="0" y="0"/>
            <a:ext cx="6858000" cy="63252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32520"/>
            <a:ext cx="6858000" cy="79208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0" y="488504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ts val="900"/>
              </a:spcBef>
              <a:spcAft>
                <a:spcPct val="0"/>
              </a:spcAft>
            </a:pPr>
            <a:r>
              <a:rPr lang="ja-JP" altLang="en-US" sz="1600" b="1" dirty="0" smtClean="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懇親会への参加を御希望される方は、下記事項を記入の上、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 smtClean="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１月</a:t>
            </a:r>
            <a:r>
              <a:rPr lang="en-US" altLang="ja-JP" sz="1600" b="1" dirty="0" smtClean="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23</a:t>
            </a:r>
            <a:r>
              <a:rPr lang="ja-JP" altLang="en-US" sz="1600" b="1" dirty="0" smtClean="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日（木）までにメール又はＦＡＸにてお申込みください。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 smtClean="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懇親会に参加しない方の申込みは、</a:t>
            </a:r>
            <a:r>
              <a:rPr lang="en-US" altLang="ja-JP" sz="1600" b="1" dirty="0" smtClean="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1/28</a:t>
            </a:r>
            <a:r>
              <a:rPr lang="ja-JP" altLang="en-US" sz="1600" b="1" dirty="0" smtClean="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（火）まで受け付けます。</a:t>
            </a:r>
            <a:endParaRPr lang="en-US" altLang="ja-JP" sz="1600" b="1" dirty="0" smtClean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046036"/>
              </p:ext>
            </p:extLst>
          </p:nvPr>
        </p:nvGraphicFramePr>
        <p:xfrm>
          <a:off x="89196" y="3728864"/>
          <a:ext cx="6624737" cy="4230571"/>
        </p:xfrm>
        <a:graphic>
          <a:graphicData uri="http://schemas.openxmlformats.org/drawingml/2006/table">
            <a:tbl>
              <a:tblPr/>
              <a:tblGrid>
                <a:gridCol w="1060540"/>
                <a:gridCol w="678158"/>
                <a:gridCol w="2077726"/>
                <a:gridCol w="720080"/>
                <a:gridCol w="2088233"/>
              </a:tblGrid>
              <a:tr h="378894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0" dirty="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所属団体名</a:t>
                      </a:r>
                      <a:endParaRPr lang="en-US" altLang="ja-JP" sz="1600" kern="0" dirty="0" smtClean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0" dirty="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学校名</a:t>
                      </a:r>
                      <a:endParaRPr lang="ja-JP" sz="1600" kern="100" dirty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ja-JP" sz="1600" kern="10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1600" kern="0" dirty="0" smtClean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1600" kern="0" dirty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8894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所属部署</a:t>
                      </a:r>
                      <a:endParaRPr lang="ja-JP" sz="1600" kern="100" dirty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1600" kern="0" dirty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81142">
                <a:tc rowSpan="4"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600" kern="0" dirty="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参加者</a:t>
                      </a:r>
                      <a:endParaRPr lang="en-US" altLang="ja-JP" sz="1600" kern="0" dirty="0" smtClean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0" dirty="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職・</a:t>
                      </a:r>
                      <a:r>
                        <a:rPr lang="ja-JP" sz="1600" kern="0" dirty="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氏名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1600" kern="100" dirty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ja-JP" sz="1600" kern="10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81142"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1600" kern="100" dirty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81142"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1600" kern="10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81142"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1600" kern="10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94549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baseline="0" dirty="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懇親会への出欠</a:t>
                      </a:r>
                      <a:endParaRPr lang="en-US" altLang="ja-JP" sz="1600" kern="100" baseline="0" dirty="0" smtClean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baseline="0" dirty="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（会費４千円）</a:t>
                      </a:r>
                      <a:endParaRPr lang="ja-JP" sz="1600" kern="100" baseline="30000" dirty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1600" kern="0" smtClean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全員出席　・　一部出席（　　名）　・　欠席</a:t>
                      </a:r>
                      <a:endParaRPr kumimoji="1" lang="en-US" altLang="ja-JP" sz="1600" dirty="0" smtClean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/>
                    </a:p>
                  </a:txBody>
                  <a:tcPr marL="28629" marR="286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 marL="28629" marR="286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6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10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連絡先</a:t>
                      </a:r>
                      <a:endParaRPr lang="ja-JP" sz="1600" kern="100" baseline="3000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ＴＥＬ</a:t>
                      </a:r>
                      <a:endParaRPr lang="en-US" sz="1600" kern="0" smtClean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ja-JP" sz="1600" dirty="0" smtClean="0"/>
                    </a:p>
                    <a:p>
                      <a:endParaRPr lang="ja-JP" altLang="en-US" sz="1600" dirty="0"/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kern="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ＦＡＸ</a:t>
                      </a:r>
                      <a:endParaRPr lang="ja-JP" altLang="en-US"/>
                    </a:p>
                  </a:txBody>
                  <a:tcPr marL="28629" marR="286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smtClean="0"/>
                    </a:p>
                    <a:p>
                      <a:endParaRPr kumimoji="1" lang="ja-JP" altLang="en-US" sz="1600"/>
                    </a:p>
                  </a:txBody>
                  <a:tcPr marL="28629" marR="286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0" smtClean="0">
                          <a:latin typeface="HGP創英角ｺﾞｼｯｸUB" pitchFamily="50" charset="-128"/>
                          <a:ea typeface="HGP創英角ｺﾞｼｯｸUB" pitchFamily="50" charset="-128"/>
                          <a:cs typeface="Times New Roman"/>
                        </a:rPr>
                        <a:t>メール</a:t>
                      </a:r>
                      <a:endParaRPr lang="en-US" sz="1600" kern="0">
                        <a:latin typeface="HGP創英角ｺﾞｼｯｸUB" pitchFamily="50" charset="-128"/>
                        <a:ea typeface="HGP創英角ｺﾞｼｯｸUB" pitchFamily="50" charset="-128"/>
                        <a:cs typeface="Times New Roman"/>
                      </a:endParaRPr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altLang="ja-JP" sz="1600" dirty="0" smtClean="0"/>
                    </a:p>
                    <a:p>
                      <a:endParaRPr lang="ja-JP" altLang="en-US" sz="1600" dirty="0"/>
                    </a:p>
                  </a:txBody>
                  <a:tcPr marL="28629" marR="286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テキスト ボックス 28"/>
          <p:cNvSpPr txBox="1">
            <a:spLocks noChangeArrowheads="1"/>
          </p:cNvSpPr>
          <p:nvPr/>
        </p:nvSpPr>
        <p:spPr bwMode="auto">
          <a:xfrm>
            <a:off x="9922" y="2648744"/>
            <a:ext cx="6858000" cy="565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36000" rIns="0" bIns="36000" anchor="ctr" anchorCtr="0">
            <a:spAutoFit/>
          </a:bodyPr>
          <a:lstStyle/>
          <a:p>
            <a:pPr algn="ctr"/>
            <a:r>
              <a:rPr lang="ja-JP" altLang="en-US" sz="3200" dirty="0">
                <a:latin typeface="HGP創英ﾌﾟﾚｾﾞﾝｽEB" pitchFamily="18" charset="-128"/>
                <a:ea typeface="HGP創英ﾌﾟﾚｾﾞﾝｽEB" pitchFamily="18" charset="-128"/>
              </a:rPr>
              <a:t>ＡＩ実装促進に向けたキックオフセミナー</a:t>
            </a:r>
          </a:p>
        </p:txBody>
      </p:sp>
      <p:sp>
        <p:nvSpPr>
          <p:cNvPr id="47" name="角丸四角形 46"/>
          <p:cNvSpPr/>
          <p:nvPr/>
        </p:nvSpPr>
        <p:spPr>
          <a:xfrm>
            <a:off x="0" y="3249568"/>
            <a:ext cx="6858000" cy="341918"/>
          </a:xfrm>
          <a:prstGeom prst="roundRect">
            <a:avLst>
              <a:gd name="adj" fmla="val 7266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ja-JP" altLang="en-US" sz="200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参加申込書</a:t>
            </a:r>
            <a:endParaRPr kumimoji="1" lang="ja-JP" altLang="en-US" sz="200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2" name="グループ化 52"/>
          <p:cNvGrpSpPr/>
          <p:nvPr/>
        </p:nvGrpSpPr>
        <p:grpSpPr>
          <a:xfrm>
            <a:off x="1530709" y="1537266"/>
            <a:ext cx="3816424" cy="801380"/>
            <a:chOff x="1844823" y="1136576"/>
            <a:chExt cx="3816424" cy="801380"/>
          </a:xfrm>
        </p:grpSpPr>
        <p:sp>
          <p:nvSpPr>
            <p:cNvPr id="49" name="Rectangle 2"/>
            <p:cNvSpPr>
              <a:spLocks noChangeArrowheads="1"/>
            </p:cNvSpPr>
            <p:nvPr/>
          </p:nvSpPr>
          <p:spPr bwMode="auto">
            <a:xfrm>
              <a:off x="1844824" y="1136576"/>
              <a:ext cx="877163" cy="36933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9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dirty="0" smtClean="0">
                  <a:solidFill>
                    <a:schemeClr val="bg1"/>
                  </a:solidFill>
                  <a:latin typeface="HGS創英角ｺﾞｼｯｸUB" pitchFamily="50" charset="-128"/>
                  <a:ea typeface="HGS創英角ｺﾞｼｯｸUB" pitchFamily="50" charset="-128"/>
                  <a:cs typeface="ＭＳ Ｐゴシック" pitchFamily="50" charset="-128"/>
                </a:rPr>
                <a:t>ＦＡＸ</a:t>
              </a:r>
              <a:endPara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GS創英角ｺﾞｼｯｸUB" pitchFamily="50" charset="-128"/>
                <a:ea typeface="HGS創英角ｺﾞｼｯｸUB" pitchFamily="50" charset="-128"/>
                <a:cs typeface="ＭＳ Ｐゴシック" pitchFamily="50" charset="-128"/>
              </a:endParaRPr>
            </a:p>
          </p:txBody>
        </p:sp>
        <p:sp>
          <p:nvSpPr>
            <p:cNvPr id="50" name="Rectangle 2"/>
            <p:cNvSpPr>
              <a:spLocks noChangeArrowheads="1"/>
            </p:cNvSpPr>
            <p:nvPr/>
          </p:nvSpPr>
          <p:spPr bwMode="auto">
            <a:xfrm>
              <a:off x="1844823" y="1568624"/>
              <a:ext cx="877164" cy="36933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9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HGS創英角ｺﾞｼｯｸUB" pitchFamily="50" charset="-128"/>
                  <a:ea typeface="HGS創英角ｺﾞｼｯｸUB" pitchFamily="50" charset="-128"/>
                  <a:cs typeface="ＭＳ Ｐゴシック" pitchFamily="50" charset="-128"/>
                </a:rPr>
                <a:t>メール</a:t>
              </a:r>
              <a:endPara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GS創英角ｺﾞｼｯｸUB" pitchFamily="50" charset="-128"/>
                <a:ea typeface="HGS創英角ｺﾞｼｯｸUB" pitchFamily="50" charset="-128"/>
                <a:cs typeface="ＭＳ Ｐゴシック" pitchFamily="50" charset="-128"/>
              </a:endParaRPr>
            </a:p>
          </p:txBody>
        </p:sp>
        <p:sp>
          <p:nvSpPr>
            <p:cNvPr id="51" name="Rectangle 2"/>
            <p:cNvSpPr>
              <a:spLocks noChangeArrowheads="1"/>
            </p:cNvSpPr>
            <p:nvPr/>
          </p:nvSpPr>
          <p:spPr bwMode="auto">
            <a:xfrm>
              <a:off x="2706592" y="1136576"/>
              <a:ext cx="295465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ts val="9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u="sng" dirty="0" smtClean="0">
                  <a:solidFill>
                    <a:schemeClr val="accent4">
                      <a:lumMod val="50000"/>
                    </a:schemeClr>
                  </a:solidFill>
                  <a:latin typeface="HGS創英角ｺﾞｼｯｸUB" pitchFamily="50" charset="-128"/>
                  <a:ea typeface="HGS創英角ｺﾞｼｯｸUB" pitchFamily="50" charset="-128"/>
                  <a:cs typeface="ＭＳ Ｐゴシック" pitchFamily="50" charset="-128"/>
                </a:rPr>
                <a:t>０１９－６２６－４７７９</a:t>
              </a:r>
              <a:endParaRPr kumimoji="1" lang="ja-JP" sz="1800" b="0" i="0" u="sng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HGS創英角ｺﾞｼｯｸUB" pitchFamily="50" charset="-128"/>
                <a:ea typeface="HGS創英角ｺﾞｼｯｸUB" pitchFamily="50" charset="-128"/>
                <a:cs typeface="ＭＳ Ｐゴシック" pitchFamily="50" charset="-128"/>
              </a:endParaRPr>
            </a:p>
          </p:txBody>
        </p:sp>
        <p:sp>
          <p:nvSpPr>
            <p:cNvPr id="52" name="Rectangle 2"/>
            <p:cNvSpPr>
              <a:spLocks noChangeArrowheads="1"/>
            </p:cNvSpPr>
            <p:nvPr/>
          </p:nvSpPr>
          <p:spPr bwMode="auto">
            <a:xfrm>
              <a:off x="2708920" y="1568624"/>
              <a:ext cx="26308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ts val="9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800" b="0" i="0" u="sng" strike="noStrike" cap="none" normalizeH="0" baseline="0" dirty="0" smtClean="0">
                  <a:ln>
                    <a:noFill/>
                  </a:ln>
                  <a:solidFill>
                    <a:schemeClr val="accent4">
                      <a:lumMod val="50000"/>
                    </a:schemeClr>
                  </a:solidFill>
                  <a:effectLst/>
                  <a:latin typeface="HGS創英角ｺﾞｼｯｸUB" pitchFamily="50" charset="-128"/>
                  <a:ea typeface="HGS創英角ｺﾞｼｯｸUB" pitchFamily="50" charset="-128"/>
                  <a:cs typeface="ＭＳ Ｐゴシック" pitchFamily="50" charset="-128"/>
                </a:rPr>
                <a:t>ＡＥ</a:t>
              </a:r>
              <a:r>
                <a:rPr kumimoji="1" lang="en-US" altLang="ja-JP" sz="1800" b="0" i="0" u="sng" strike="noStrike" cap="none" normalizeH="0" baseline="0" dirty="0" smtClean="0">
                  <a:ln>
                    <a:noFill/>
                  </a:ln>
                  <a:solidFill>
                    <a:schemeClr val="accent4">
                      <a:lumMod val="50000"/>
                    </a:schemeClr>
                  </a:solidFill>
                  <a:effectLst/>
                  <a:latin typeface="HGS創英角ｺﾞｼｯｸUB" pitchFamily="50" charset="-128"/>
                  <a:ea typeface="HGS創英角ｺﾞｼｯｸUB" pitchFamily="50" charset="-128"/>
                  <a:cs typeface="ＭＳ Ｐゴシック" pitchFamily="50" charset="-128"/>
                </a:rPr>
                <a:t>0001@pref.iwate.jp</a:t>
              </a:r>
              <a:endParaRPr kumimoji="1" lang="ja-JP" sz="1800" b="0" i="0" u="sng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HGS創英角ｺﾞｼｯｸUB" pitchFamily="50" charset="-128"/>
                <a:ea typeface="HGS創英角ｺﾞｼｯｸUB" pitchFamily="50" charset="-128"/>
                <a:cs typeface="ＭＳ Ｐゴシック" pitchFamily="50" charset="-128"/>
              </a:endParaRPr>
            </a:p>
          </p:txBody>
        </p:sp>
      </p:grpSp>
      <p:cxnSp>
        <p:nvCxnSpPr>
          <p:cNvPr id="54" name="直線コネクタ 53"/>
          <p:cNvCxnSpPr/>
          <p:nvPr/>
        </p:nvCxnSpPr>
        <p:spPr bwMode="auto">
          <a:xfrm>
            <a:off x="-1191" y="2504728"/>
            <a:ext cx="6858000" cy="0"/>
          </a:xfrm>
          <a:prstGeom prst="line">
            <a:avLst/>
          </a:prstGeom>
          <a:ln w="76200" cmpd="dbl">
            <a:solidFill>
              <a:schemeClr val="accent4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34039" y="7842279"/>
            <a:ext cx="668559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Bef>
                <a:spcPts val="600"/>
              </a:spcBef>
            </a:pPr>
            <a:endParaRPr kumimoji="1"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80975" indent="-180975">
              <a:spcBef>
                <a:spcPts val="600"/>
              </a:spcBef>
            </a:pPr>
            <a:r>
              <a:rPr kumimoji="1" lang="en-US" altLang="ja-JP" sz="1200" dirty="0" smtClean="0">
                <a:latin typeface="ＭＳ Ｐゴシック" pitchFamily="50" charset="-128"/>
                <a:ea typeface="ＭＳ Ｐゴシック" pitchFamily="50" charset="-128"/>
              </a:rPr>
              <a:t>※ </a:t>
            </a:r>
            <a:r>
              <a:rPr lang="ja-JP" altLang="ja-JP" sz="1200" dirty="0" smtClean="0"/>
              <a:t>参加申込者の個人情報は、本企画の目的以外には使用しません。</a:t>
            </a:r>
            <a:endParaRPr lang="en-US" altLang="ja-JP" sz="1200" dirty="0" smtClean="0"/>
          </a:p>
          <a:p>
            <a:pPr marL="180975" indent="-180975">
              <a:spcBef>
                <a:spcPts val="600"/>
              </a:spcBef>
            </a:pPr>
            <a:r>
              <a:rPr kumimoji="1" lang="en-US" altLang="ja-JP" sz="1200" dirty="0" smtClean="0">
                <a:latin typeface="ＭＳ Ｐゴシック" pitchFamily="50" charset="-128"/>
                <a:ea typeface="ＭＳ Ｐゴシック" pitchFamily="50" charset="-128"/>
              </a:rPr>
              <a:t>※ 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懇親会の会場は、当日お知らせします（セミナー会場の近隣で手配します）。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80975" indent="-180975">
              <a:spcBef>
                <a:spcPts val="600"/>
              </a:spcBef>
            </a:pPr>
            <a:r>
              <a:rPr lang="en-US" altLang="ja-JP" sz="1200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1200" dirty="0" smtClean="0">
                <a:latin typeface="ＭＳ Ｐゴシック" pitchFamily="50" charset="-128"/>
                <a:ea typeface="ＭＳ Ｐゴシック" pitchFamily="50" charset="-128"/>
              </a:rPr>
              <a:t>   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 会費は４千円、１７：２０～１９：２０頃の開催とする予定です。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80975" indent="-180975">
              <a:spcBef>
                <a:spcPts val="600"/>
              </a:spcBef>
            </a:pPr>
            <a:r>
              <a:rPr lang="ja-JP" altLang="en-US" sz="1200" dirty="0">
                <a:latin typeface="ＭＳ Ｐゴシック" pitchFamily="50" charset="-128"/>
                <a:ea typeface="ＭＳ Ｐゴシック" pitchFamily="50" charset="-128"/>
              </a:rPr>
              <a:t>　　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会費は受付で申し受けますので、当日、お釣りがないように御協力をお願いします。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80975" indent="-180975">
              <a:spcBef>
                <a:spcPts val="600"/>
              </a:spcBef>
            </a:pPr>
            <a:endParaRPr kumimoji="1"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67" name="テキスト ボックス 30"/>
          <p:cNvSpPr txBox="1">
            <a:spLocks noChangeArrowheads="1"/>
          </p:cNvSpPr>
          <p:nvPr/>
        </p:nvSpPr>
        <p:spPr bwMode="auto">
          <a:xfrm>
            <a:off x="9922" y="9427328"/>
            <a:ext cx="6858000" cy="40011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pPr marL="1440000">
              <a:defRPr/>
            </a:pPr>
            <a:r>
              <a:rPr lang="ja-JP" altLang="en-US" sz="1400" dirty="0">
                <a:latin typeface="HGP創英角ｺﾞｼｯｸUB" pitchFamily="50" charset="-128"/>
                <a:ea typeface="HGP創英角ｺﾞｼｯｸUB" pitchFamily="50" charset="-128"/>
              </a:rPr>
              <a:t>　　　　　　</a:t>
            </a:r>
            <a:r>
              <a:rPr lang="ja-JP" altLang="en-US" sz="1400" dirty="0" smtClean="0">
                <a:latin typeface="HGP創英角ｺﾞｼｯｸUB" pitchFamily="50" charset="-128"/>
                <a:ea typeface="HGP創英角ｺﾞｼｯｸUB" pitchFamily="50" charset="-128"/>
              </a:rPr>
              <a:t>　　　　　主催</a:t>
            </a:r>
            <a:r>
              <a:rPr lang="ja-JP" altLang="en-US" sz="1400" dirty="0">
                <a:latin typeface="HGP創英角ｺﾞｼｯｸUB" pitchFamily="50" charset="-128"/>
                <a:ea typeface="HGP創英角ｺﾞｼｯｸUB" pitchFamily="50" charset="-128"/>
              </a:rPr>
              <a:t>：岩手県</a:t>
            </a:r>
            <a:endParaRPr lang="en-US" altLang="ja-JP" sz="105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en-US" sz="1200" dirty="0">
                <a:latin typeface="HGP創英角ｺﾞｼｯｸUB" pitchFamily="50" charset="-128"/>
                <a:ea typeface="HGP創英角ｺﾞｼｯｸUB" pitchFamily="50" charset="-128"/>
              </a:rPr>
              <a:t>問合せ先：</a:t>
            </a:r>
            <a:r>
              <a:rPr lang="en-US" altLang="ja-JP" sz="1200" dirty="0">
                <a:latin typeface="HGP創英角ｺﾞｼｯｸUB" pitchFamily="50" charset="-128"/>
                <a:ea typeface="HGP創英角ｺﾞｼｯｸUB" pitchFamily="50" charset="-128"/>
              </a:rPr>
              <a:t>019-629-5529 </a:t>
            </a:r>
            <a:r>
              <a:rPr lang="ja-JP" altLang="en-US" sz="1200" dirty="0">
                <a:latin typeface="HGP創英角ｺﾞｼｯｸUB" pitchFamily="50" charset="-128"/>
                <a:ea typeface="HGP創英角ｺﾞｼｯｸUB" pitchFamily="50" charset="-128"/>
              </a:rPr>
              <a:t>（商工労働観光部商工企画室）</a:t>
            </a:r>
            <a:endParaRPr lang="en-US" altLang="ja-JP" sz="1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68" name="直線コネクタ 67"/>
          <p:cNvCxnSpPr/>
          <p:nvPr/>
        </p:nvCxnSpPr>
        <p:spPr bwMode="auto">
          <a:xfrm>
            <a:off x="9922" y="9413699"/>
            <a:ext cx="6858000" cy="0"/>
          </a:xfrm>
          <a:prstGeom prst="line">
            <a:avLst/>
          </a:prstGeom>
          <a:ln w="76200" cmpd="dbl">
            <a:solidFill>
              <a:schemeClr val="accent4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344</Words>
  <Application>Microsoft Office PowerPoint</Application>
  <PresentationFormat>A4 210 x 297 mm</PresentationFormat>
  <Paragraphs>56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>岩手県庁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SS09010033（政策推進室,工藤,5182）</dc:creator>
  <cp:lastModifiedBy>商工企画室</cp:lastModifiedBy>
  <cp:revision>71</cp:revision>
  <cp:lastPrinted>2019-12-25T09:58:19Z</cp:lastPrinted>
  <dcterms:created xsi:type="dcterms:W3CDTF">2013-12-13T04:42:13Z</dcterms:created>
  <dcterms:modified xsi:type="dcterms:W3CDTF">2020-01-05T06:44:03Z</dcterms:modified>
</cp:coreProperties>
</file>