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3" r:id="rId1"/>
    <p:sldMasterId id="2147483985" r:id="rId2"/>
  </p:sldMasterIdLst>
  <p:notesMasterIdLst>
    <p:notesMasterId r:id="rId46"/>
  </p:notesMasterIdLst>
  <p:sldIdLst>
    <p:sldId id="256" r:id="rId3"/>
    <p:sldId id="337" r:id="rId4"/>
    <p:sldId id="271" r:id="rId5"/>
    <p:sldId id="257" r:id="rId6"/>
    <p:sldId id="358" r:id="rId7"/>
    <p:sldId id="272" r:id="rId8"/>
    <p:sldId id="273" r:id="rId9"/>
    <p:sldId id="332" r:id="rId10"/>
    <p:sldId id="274" r:id="rId11"/>
    <p:sldId id="275" r:id="rId12"/>
    <p:sldId id="341" r:id="rId13"/>
    <p:sldId id="324" r:id="rId14"/>
    <p:sldId id="276" r:id="rId15"/>
    <p:sldId id="278" r:id="rId16"/>
    <p:sldId id="359" r:id="rId17"/>
    <p:sldId id="283" r:id="rId18"/>
    <p:sldId id="284" r:id="rId19"/>
    <p:sldId id="311" r:id="rId20"/>
    <p:sldId id="285" r:id="rId21"/>
    <p:sldId id="336" r:id="rId22"/>
    <p:sldId id="325" r:id="rId23"/>
    <p:sldId id="286" r:id="rId24"/>
    <p:sldId id="328" r:id="rId25"/>
    <p:sldId id="329" r:id="rId26"/>
    <p:sldId id="339" r:id="rId27"/>
    <p:sldId id="360" r:id="rId28"/>
    <p:sldId id="343" r:id="rId29"/>
    <p:sldId id="344" r:id="rId30"/>
    <p:sldId id="345" r:id="rId31"/>
    <p:sldId id="346" r:id="rId32"/>
    <p:sldId id="347" r:id="rId33"/>
    <p:sldId id="348" r:id="rId34"/>
    <p:sldId id="349" r:id="rId35"/>
    <p:sldId id="350" r:id="rId36"/>
    <p:sldId id="351" r:id="rId37"/>
    <p:sldId id="352" r:id="rId38"/>
    <p:sldId id="353" r:id="rId39"/>
    <p:sldId id="362" r:id="rId40"/>
    <p:sldId id="279" r:id="rId41"/>
    <p:sldId id="280" r:id="rId42"/>
    <p:sldId id="282" r:id="rId43"/>
    <p:sldId id="333" r:id="rId44"/>
    <p:sldId id="340" r:id="rId45"/>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66"/>
    <a:srgbClr val="6600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0F962-3213-417C-A053-C3529A2E1CEA}" v="1" dt="2019-11-21T01:25:19.5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p:normalViewPr>
  <p:slideViewPr>
    <p:cSldViewPr snapToGrid="0">
      <p:cViewPr>
        <p:scale>
          <a:sx n="119" d="100"/>
          <a:sy n="119" d="100"/>
        </p:scale>
        <p:origin x="-216" y="-72"/>
      </p:cViewPr>
      <p:guideLst>
        <p:guide orient="horz" pos="2160"/>
        <p:guide pos="3840"/>
      </p:guideLst>
    </p:cSldViewPr>
  </p:slideViewPr>
  <p:notesTextViewPr>
    <p:cViewPr>
      <p:scale>
        <a:sx n="1" d="1"/>
        <a:sy n="1" d="1"/>
      </p:scale>
      <p:origin x="0" y="0"/>
    </p:cViewPr>
  </p:notesTextViewPr>
  <p:sorterViewPr>
    <p:cViewPr>
      <p:scale>
        <a:sx n="100" d="100"/>
        <a:sy n="100" d="100"/>
      </p:scale>
      <p:origin x="0" y="-6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光輝 久保" userId="e0466d69a04c54a8" providerId="LiveId" clId="{BE28C911-357D-4340-9F0B-C030FE6E9A93}"/>
    <pc:docChg chg="custSel delSld modSld">
      <pc:chgData name="光輝 久保" userId="e0466d69a04c54a8" providerId="LiveId" clId="{BE28C911-357D-4340-9F0B-C030FE6E9A93}" dt="2019-11-21T01:25:41.564" v="11" actId="14100"/>
      <pc:docMkLst>
        <pc:docMk/>
      </pc:docMkLst>
      <pc:sldChg chg="delSp modSp">
        <pc:chgData name="光輝 久保" userId="e0466d69a04c54a8" providerId="LiveId" clId="{BE28C911-357D-4340-9F0B-C030FE6E9A93}" dt="2019-11-21T01:25:41.564" v="11" actId="14100"/>
        <pc:sldMkLst>
          <pc:docMk/>
          <pc:sldMk cId="3969577917" sldId="333"/>
        </pc:sldMkLst>
        <pc:spChg chg="mod">
          <ac:chgData name="光輝 久保" userId="e0466d69a04c54a8" providerId="LiveId" clId="{BE28C911-357D-4340-9F0B-C030FE6E9A93}" dt="2019-11-21T01:25:41.564" v="11" actId="14100"/>
          <ac:spMkLst>
            <pc:docMk/>
            <pc:sldMk cId="3969577917" sldId="333"/>
            <ac:spMk id="3" creationId="{FEFF6A24-1861-C44A-BF2B-53D74F618187}"/>
          </ac:spMkLst>
        </pc:spChg>
        <pc:spChg chg="del">
          <ac:chgData name="光輝 久保" userId="e0466d69a04c54a8" providerId="LiveId" clId="{BE28C911-357D-4340-9F0B-C030FE6E9A93}" dt="2019-11-21T01:25:24.864" v="7" actId="478"/>
          <ac:spMkLst>
            <pc:docMk/>
            <pc:sldMk cId="3969577917" sldId="333"/>
            <ac:spMk id="6" creationId="{7BBC2E74-55E7-40BB-86C5-E3254EF5EBF9}"/>
          </ac:spMkLst>
        </pc:spChg>
        <pc:picChg chg="del">
          <ac:chgData name="光輝 久保" userId="e0466d69a04c54a8" providerId="LiveId" clId="{BE28C911-357D-4340-9F0B-C030FE6E9A93}" dt="2019-11-21T01:08:56.418" v="2" actId="478"/>
          <ac:picMkLst>
            <pc:docMk/>
            <pc:sldMk cId="3969577917" sldId="333"/>
            <ac:picMk id="9" creationId="{8D055A17-0AA5-48E7-B045-C032CC3085C5}"/>
          </ac:picMkLst>
        </pc:picChg>
      </pc:sldChg>
      <pc:sldChg chg="del">
        <pc:chgData name="光輝 久保" userId="e0466d69a04c54a8" providerId="LiveId" clId="{BE28C911-357D-4340-9F0B-C030FE6E9A93}" dt="2019-11-21T01:08:42.788" v="0" actId="2696"/>
        <pc:sldMkLst>
          <pc:docMk/>
          <pc:sldMk cId="246249454" sldId="335"/>
        </pc:sldMkLst>
      </pc:sldChg>
      <pc:sldChg chg="modSp">
        <pc:chgData name="光輝 久保" userId="e0466d69a04c54a8" providerId="LiveId" clId="{BE28C911-357D-4340-9F0B-C030FE6E9A93}" dt="2019-11-21T01:10:07.076" v="4" actId="6549"/>
        <pc:sldMkLst>
          <pc:docMk/>
          <pc:sldMk cId="70225267" sldId="340"/>
        </pc:sldMkLst>
        <pc:spChg chg="mod">
          <ac:chgData name="光輝 久保" userId="e0466d69a04c54a8" providerId="LiveId" clId="{BE28C911-357D-4340-9F0B-C030FE6E9A93}" dt="2019-11-21T01:10:07.076" v="4" actId="6549"/>
          <ac:spMkLst>
            <pc:docMk/>
            <pc:sldMk cId="70225267" sldId="340"/>
            <ac:spMk id="3" creationId="{385686B4-E60B-4219-94E7-1D24C677F7AD}"/>
          </ac:spMkLst>
        </pc:spChg>
        <pc:spChg chg="mod">
          <ac:chgData name="光輝 久保" userId="e0466d69a04c54a8" providerId="LiveId" clId="{BE28C911-357D-4340-9F0B-C030FE6E9A93}" dt="2019-11-21T01:10:03.771" v="3" actId="1076"/>
          <ac:spMkLst>
            <pc:docMk/>
            <pc:sldMk cId="70225267" sldId="340"/>
            <ac:spMk id="6" creationId="{D140BD63-C676-41FE-9765-545AA44072F7}"/>
          </ac:spMkLst>
        </pc:spChg>
      </pc:sldChg>
      <pc:sldChg chg="del">
        <pc:chgData name="光輝 久保" userId="e0466d69a04c54a8" providerId="LiveId" clId="{BE28C911-357D-4340-9F0B-C030FE6E9A93}" dt="2019-11-21T01:08:44.097" v="1" actId="2696"/>
        <pc:sldMkLst>
          <pc:docMk/>
          <pc:sldMk cId="2286813559" sldId="342"/>
        </pc:sldMkLst>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ja-JP" altLang="en-US" sz="2000" b="1" dirty="0"/>
              <a:t>東北</a:t>
            </a:r>
            <a:r>
              <a:rPr lang="en-US" altLang="ja-JP" sz="2000" b="1" dirty="0"/>
              <a:t>6</a:t>
            </a:r>
            <a:r>
              <a:rPr lang="ja-JP" altLang="en-US" sz="2000" b="1" dirty="0"/>
              <a:t>県の学会認定・臨床輸血看護師数（</a:t>
            </a:r>
            <a:r>
              <a:rPr lang="en-US" altLang="ja-JP" sz="2000" b="1" dirty="0"/>
              <a:t>2019.4.1</a:t>
            </a:r>
            <a:r>
              <a:rPr lang="ja-JP" altLang="en-US" sz="2000" b="1" dirty="0"/>
              <a:t>）</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FF6600"/>
              </a:solidFill>
              <a:ln>
                <a:noFill/>
              </a:ln>
              <a:effectLst/>
            </c:spPr>
            <c:extLst xmlns:c16r2="http://schemas.microsoft.com/office/drawing/2015/06/chart">
              <c:ext xmlns:c16="http://schemas.microsoft.com/office/drawing/2014/chart" uri="{C3380CC4-5D6E-409C-BE32-E72D297353CC}">
                <c16:uniqueId val="{00000001-FB15-412A-A11A-D3CBD3D82EC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青森</c:v>
                </c:pt>
                <c:pt idx="1">
                  <c:v>秋田</c:v>
                </c:pt>
                <c:pt idx="2">
                  <c:v>岩手</c:v>
                </c:pt>
                <c:pt idx="3">
                  <c:v>宮城</c:v>
                </c:pt>
                <c:pt idx="4">
                  <c:v>山形</c:v>
                </c:pt>
                <c:pt idx="5">
                  <c:v>福島</c:v>
                </c:pt>
              </c:strCache>
            </c:strRef>
          </c:cat>
          <c:val>
            <c:numRef>
              <c:f>Sheet1!$C$3:$C$8</c:f>
              <c:numCache>
                <c:formatCode>General</c:formatCode>
                <c:ptCount val="6"/>
                <c:pt idx="0">
                  <c:v>85</c:v>
                </c:pt>
                <c:pt idx="1">
                  <c:v>49</c:v>
                </c:pt>
                <c:pt idx="2">
                  <c:v>10</c:v>
                </c:pt>
                <c:pt idx="3">
                  <c:v>25</c:v>
                </c:pt>
                <c:pt idx="4">
                  <c:v>11</c:v>
                </c:pt>
                <c:pt idx="5">
                  <c:v>67</c:v>
                </c:pt>
              </c:numCache>
            </c:numRef>
          </c:val>
          <c:extLst xmlns:c16r2="http://schemas.microsoft.com/office/drawing/2015/06/chart">
            <c:ext xmlns:c16="http://schemas.microsoft.com/office/drawing/2014/chart" uri="{C3380CC4-5D6E-409C-BE32-E72D297353CC}">
              <c16:uniqueId val="{00000002-FB15-412A-A11A-D3CBD3D82EC7}"/>
            </c:ext>
          </c:extLst>
        </c:ser>
        <c:dLbls>
          <c:dLblPos val="outEnd"/>
          <c:showLegendKey val="0"/>
          <c:showVal val="1"/>
          <c:showCatName val="0"/>
          <c:showSerName val="0"/>
          <c:showPercent val="0"/>
          <c:showBubbleSize val="0"/>
        </c:dLbls>
        <c:gapWidth val="219"/>
        <c:overlap val="-27"/>
        <c:axId val="135836800"/>
        <c:axId val="155795840"/>
      </c:barChart>
      <c:catAx>
        <c:axId val="13583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5795840"/>
        <c:crosses val="autoZero"/>
        <c:auto val="1"/>
        <c:lblAlgn val="ctr"/>
        <c:lblOffset val="100"/>
        <c:noMultiLvlLbl val="0"/>
      </c:catAx>
      <c:valAx>
        <c:axId val="15579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836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DFB6-475E-A657-310FDC2315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Sheet1!$F$3:$F$49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Sheet1!$G$3:$G$49</c:f>
              <c:numCache>
                <c:formatCode>General</c:formatCode>
                <c:ptCount val="47"/>
                <c:pt idx="0">
                  <c:v>20</c:v>
                </c:pt>
                <c:pt idx="1">
                  <c:v>85</c:v>
                </c:pt>
                <c:pt idx="2">
                  <c:v>10</c:v>
                </c:pt>
                <c:pt idx="3">
                  <c:v>25</c:v>
                </c:pt>
                <c:pt idx="4">
                  <c:v>49</c:v>
                </c:pt>
                <c:pt idx="5">
                  <c:v>11</c:v>
                </c:pt>
                <c:pt idx="6">
                  <c:v>67</c:v>
                </c:pt>
                <c:pt idx="7">
                  <c:v>44</c:v>
                </c:pt>
                <c:pt idx="8">
                  <c:v>12</c:v>
                </c:pt>
                <c:pt idx="9">
                  <c:v>44</c:v>
                </c:pt>
                <c:pt idx="10">
                  <c:v>48</c:v>
                </c:pt>
                <c:pt idx="11">
                  <c:v>31</c:v>
                </c:pt>
                <c:pt idx="12">
                  <c:v>128</c:v>
                </c:pt>
                <c:pt idx="13">
                  <c:v>34</c:v>
                </c:pt>
                <c:pt idx="14">
                  <c:v>10</c:v>
                </c:pt>
                <c:pt idx="15">
                  <c:v>21</c:v>
                </c:pt>
                <c:pt idx="16">
                  <c:v>13</c:v>
                </c:pt>
                <c:pt idx="17">
                  <c:v>8</c:v>
                </c:pt>
                <c:pt idx="18">
                  <c:v>4</c:v>
                </c:pt>
                <c:pt idx="19">
                  <c:v>22</c:v>
                </c:pt>
                <c:pt idx="20">
                  <c:v>32</c:v>
                </c:pt>
                <c:pt idx="21">
                  <c:v>27</c:v>
                </c:pt>
                <c:pt idx="22">
                  <c:v>57</c:v>
                </c:pt>
                <c:pt idx="23">
                  <c:v>30</c:v>
                </c:pt>
                <c:pt idx="24">
                  <c:v>6</c:v>
                </c:pt>
                <c:pt idx="25">
                  <c:v>14</c:v>
                </c:pt>
                <c:pt idx="26">
                  <c:v>86</c:v>
                </c:pt>
                <c:pt idx="27">
                  <c:v>41</c:v>
                </c:pt>
                <c:pt idx="28">
                  <c:v>17</c:v>
                </c:pt>
                <c:pt idx="29">
                  <c:v>9</c:v>
                </c:pt>
                <c:pt idx="30">
                  <c:v>6</c:v>
                </c:pt>
                <c:pt idx="31">
                  <c:v>4</c:v>
                </c:pt>
                <c:pt idx="32">
                  <c:v>25</c:v>
                </c:pt>
                <c:pt idx="33">
                  <c:v>27</c:v>
                </c:pt>
                <c:pt idx="34">
                  <c:v>13</c:v>
                </c:pt>
                <c:pt idx="35">
                  <c:v>12</c:v>
                </c:pt>
                <c:pt idx="36">
                  <c:v>9</c:v>
                </c:pt>
                <c:pt idx="37">
                  <c:v>10</c:v>
                </c:pt>
                <c:pt idx="38">
                  <c:v>5</c:v>
                </c:pt>
                <c:pt idx="39">
                  <c:v>45</c:v>
                </c:pt>
                <c:pt idx="40">
                  <c:v>4</c:v>
                </c:pt>
                <c:pt idx="41">
                  <c:v>12</c:v>
                </c:pt>
                <c:pt idx="42">
                  <c:v>12</c:v>
                </c:pt>
                <c:pt idx="43">
                  <c:v>13</c:v>
                </c:pt>
                <c:pt idx="44">
                  <c:v>7</c:v>
                </c:pt>
                <c:pt idx="45">
                  <c:v>12</c:v>
                </c:pt>
                <c:pt idx="46">
                  <c:v>7</c:v>
                </c:pt>
              </c:numCache>
            </c:numRef>
          </c:val>
          <c:extLst xmlns:c16r2="http://schemas.microsoft.com/office/drawing/2015/06/chart">
            <c:ext xmlns:c16="http://schemas.microsoft.com/office/drawing/2014/chart" uri="{C3380CC4-5D6E-409C-BE32-E72D297353CC}">
              <c16:uniqueId val="{00000002-DFB6-475E-A657-310FDC2315BE}"/>
            </c:ext>
          </c:extLst>
        </c:ser>
        <c:dLbls>
          <c:dLblPos val="outEnd"/>
          <c:showLegendKey val="0"/>
          <c:showVal val="1"/>
          <c:showCatName val="0"/>
          <c:showSerName val="0"/>
          <c:showPercent val="0"/>
          <c:showBubbleSize val="0"/>
        </c:dLbls>
        <c:gapWidth val="219"/>
        <c:axId val="155982848"/>
        <c:axId val="156001024"/>
      </c:barChart>
      <c:lineChart>
        <c:grouping val="standard"/>
        <c:varyColors val="0"/>
        <c:ser>
          <c:idx val="1"/>
          <c:order val="1"/>
          <c:spPr>
            <a:ln w="28575" cap="rnd">
              <a:solidFill>
                <a:srgbClr val="FF9966"/>
              </a:solidFill>
              <a:round/>
            </a:ln>
            <a:effectLst/>
          </c:spPr>
          <c:marker>
            <c:symbol val="none"/>
          </c:marker>
          <c:cat>
            <c:strRef>
              <c:f>Sheet1!$F$3:$F$49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Sheet1!$H$3:$H$49</c:f>
              <c:numCache>
                <c:formatCode>0.0</c:formatCode>
                <c:ptCount val="47"/>
                <c:pt idx="0">
                  <c:v>0.37593984962406013</c:v>
                </c:pt>
                <c:pt idx="1">
                  <c:v>6.6510172143974966</c:v>
                </c:pt>
                <c:pt idx="2">
                  <c:v>0.79681274900398402</c:v>
                </c:pt>
                <c:pt idx="3">
                  <c:v>1.076194575979337</c:v>
                </c:pt>
                <c:pt idx="4">
                  <c:v>4.9196787148594376</c:v>
                </c:pt>
                <c:pt idx="5">
                  <c:v>0.99818511796733211</c:v>
                </c:pt>
                <c:pt idx="6">
                  <c:v>3.5600425079702442</c:v>
                </c:pt>
                <c:pt idx="7">
                  <c:v>1.5214384508990317</c:v>
                </c:pt>
                <c:pt idx="8">
                  <c:v>0.61318344404701075</c:v>
                </c:pt>
                <c:pt idx="9">
                  <c:v>2.2448979591836733</c:v>
                </c:pt>
                <c:pt idx="10">
                  <c:v>0.65663474692202461</c:v>
                </c:pt>
                <c:pt idx="11">
                  <c:v>0.49631764329170674</c:v>
                </c:pt>
                <c:pt idx="12">
                  <c:v>0.93267269017779075</c:v>
                </c:pt>
                <c:pt idx="13">
                  <c:v>0.37121956545474399</c:v>
                </c:pt>
                <c:pt idx="14">
                  <c:v>0.4411116012351125</c:v>
                </c:pt>
                <c:pt idx="15">
                  <c:v>1.9886363636363635</c:v>
                </c:pt>
                <c:pt idx="16">
                  <c:v>1.1333914559721012</c:v>
                </c:pt>
                <c:pt idx="17">
                  <c:v>1.0269576379974326</c:v>
                </c:pt>
                <c:pt idx="18">
                  <c:v>0.48602673147023084</c:v>
                </c:pt>
                <c:pt idx="19">
                  <c:v>1.0597302504816954</c:v>
                </c:pt>
                <c:pt idx="20">
                  <c:v>1.593625498007968</c:v>
                </c:pt>
                <c:pt idx="21">
                  <c:v>0.73469387755102034</c:v>
                </c:pt>
                <c:pt idx="22">
                  <c:v>0.75747508305647848</c:v>
                </c:pt>
                <c:pt idx="23">
                  <c:v>1.6666666666666667</c:v>
                </c:pt>
                <c:pt idx="24">
                  <c:v>0.42462845010615713</c:v>
                </c:pt>
                <c:pt idx="25">
                  <c:v>0.53866871873797617</c:v>
                </c:pt>
                <c:pt idx="26">
                  <c:v>0.97472515017567718</c:v>
                </c:pt>
                <c:pt idx="27">
                  <c:v>0.74504815555151738</c:v>
                </c:pt>
                <c:pt idx="28">
                  <c:v>1.2611275964391691</c:v>
                </c:pt>
                <c:pt idx="29">
                  <c:v>0.95238095238095244</c:v>
                </c:pt>
                <c:pt idx="30">
                  <c:v>1.0619469026548671</c:v>
                </c:pt>
                <c:pt idx="31">
                  <c:v>0.58394160583941601</c:v>
                </c:pt>
                <c:pt idx="32">
                  <c:v>1.3109596224436286</c:v>
                </c:pt>
                <c:pt idx="33">
                  <c:v>0.95440084835630967</c:v>
                </c:pt>
                <c:pt idx="34">
                  <c:v>0.93998553868402024</c:v>
                </c:pt>
                <c:pt idx="35">
                  <c:v>1.6150740242261103</c:v>
                </c:pt>
                <c:pt idx="36">
                  <c:v>0.93071354705274045</c:v>
                </c:pt>
                <c:pt idx="37">
                  <c:v>0.73313782991202348</c:v>
                </c:pt>
                <c:pt idx="38">
                  <c:v>0.70028011204481799</c:v>
                </c:pt>
                <c:pt idx="39">
                  <c:v>0.88114352849030741</c:v>
                </c:pt>
                <c:pt idx="40">
                  <c:v>0.48543689320388345</c:v>
                </c:pt>
                <c:pt idx="41">
                  <c:v>0.88626292466765144</c:v>
                </c:pt>
                <c:pt idx="42">
                  <c:v>0.67988668555240794</c:v>
                </c:pt>
                <c:pt idx="43">
                  <c:v>1.1284722222222221</c:v>
                </c:pt>
                <c:pt idx="44">
                  <c:v>0.64279155188246095</c:v>
                </c:pt>
                <c:pt idx="45">
                  <c:v>0.73800738007380073</c:v>
                </c:pt>
                <c:pt idx="46">
                  <c:v>0.48510048510048509</c:v>
                </c:pt>
              </c:numCache>
            </c:numRef>
          </c:val>
          <c:smooth val="0"/>
          <c:extLst xmlns:c16r2="http://schemas.microsoft.com/office/drawing/2015/06/chart">
            <c:ext xmlns:c16="http://schemas.microsoft.com/office/drawing/2014/chart" uri="{C3380CC4-5D6E-409C-BE32-E72D297353CC}">
              <c16:uniqueId val="{00000003-DFB6-475E-A657-310FDC2315BE}"/>
            </c:ext>
          </c:extLst>
        </c:ser>
        <c:dLbls>
          <c:showLegendKey val="0"/>
          <c:showVal val="0"/>
          <c:showCatName val="0"/>
          <c:showSerName val="0"/>
          <c:showPercent val="0"/>
          <c:showBubbleSize val="0"/>
        </c:dLbls>
        <c:marker val="1"/>
        <c:smooth val="0"/>
        <c:axId val="156017408"/>
        <c:axId val="156002944"/>
      </c:lineChart>
      <c:catAx>
        <c:axId val="15598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001024"/>
        <c:crosses val="autoZero"/>
        <c:auto val="0"/>
        <c:lblAlgn val="ctr"/>
        <c:lblOffset val="100"/>
        <c:noMultiLvlLbl val="0"/>
      </c:catAx>
      <c:valAx>
        <c:axId val="156001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県別臨床看護師数</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5982848"/>
        <c:crosses val="autoZero"/>
        <c:crossBetween val="between"/>
      </c:valAx>
      <c:valAx>
        <c:axId val="156002944"/>
        <c:scaling>
          <c:orientation val="minMax"/>
        </c:scaling>
        <c:delete val="0"/>
        <c:axPos val="r"/>
        <c:title>
          <c:tx>
            <c:rich>
              <a:bodyPr rot="0" spcFirstLastPara="1" vertOverflow="ellipsis" vert="wordArtVertRtl" wrap="square" anchor="ctr" anchorCtr="1"/>
              <a:lstStyle/>
              <a:p>
                <a:pPr>
                  <a:defRPr sz="900" b="0" i="0" u="none" strike="noStrike" kern="1200" baseline="0">
                    <a:solidFill>
                      <a:schemeClr val="tx1">
                        <a:lumMod val="65000"/>
                        <a:lumOff val="35000"/>
                      </a:schemeClr>
                    </a:solidFill>
                    <a:latin typeface="+mn-lt"/>
                    <a:ea typeface="+mn-ea"/>
                    <a:cs typeface="+mn-cs"/>
                  </a:defRPr>
                </a:pPr>
                <a:r>
                  <a:rPr lang="ja-JP" altLang="en-US" sz="900" dirty="0"/>
                  <a:t>人口</a:t>
                </a:r>
                <a:r>
                  <a:rPr lang="en-US" altLang="ja-JP" sz="900" dirty="0"/>
                  <a:t>10</a:t>
                </a:r>
                <a:r>
                  <a:rPr lang="ja-JP" altLang="en-US" sz="900" dirty="0"/>
                  <a:t>万人当たりの臨床</a:t>
                </a:r>
                <a:r>
                  <a:rPr lang="ja-JP" altLang="en-US" sz="900"/>
                  <a:t>輸血看護師数</a:t>
                </a:r>
              </a:p>
            </c:rich>
          </c:tx>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017408"/>
        <c:crosses val="max"/>
        <c:crossBetween val="between"/>
      </c:valAx>
      <c:catAx>
        <c:axId val="156017408"/>
        <c:scaling>
          <c:orientation val="minMax"/>
        </c:scaling>
        <c:delete val="1"/>
        <c:axPos val="b"/>
        <c:numFmt formatCode="General" sourceLinked="1"/>
        <c:majorTickMark val="out"/>
        <c:minorTickMark val="none"/>
        <c:tickLblPos val="nextTo"/>
        <c:crossAx val="15600294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2D86C770-5F26-4678-A78C-A965F2FE7BAE}" type="datetimeFigureOut">
              <a:rPr kumimoji="1" lang="ja-JP" altLang="en-US" smtClean="0"/>
              <a:t>2019/11/21</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5EE8221-1547-4124-9466-C0EB004B5952}" type="slidenum">
              <a:rPr kumimoji="1" lang="ja-JP" altLang="en-US" smtClean="0"/>
              <a:t>‹#›</a:t>
            </a:fld>
            <a:endParaRPr kumimoji="1" lang="ja-JP" altLang="en-US"/>
          </a:p>
        </p:txBody>
      </p:sp>
    </p:spTree>
    <p:extLst>
      <p:ext uri="{BB962C8B-B14F-4D97-AF65-F5344CB8AC3E}">
        <p14:creationId xmlns:p14="http://schemas.microsoft.com/office/powerpoint/2010/main" val="3774249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EE8221-1547-4124-9466-C0EB004B5952}" type="slidenum">
              <a:rPr kumimoji="1" lang="ja-JP" altLang="en-US" smtClean="0"/>
              <a:t>16</a:t>
            </a:fld>
            <a:endParaRPr kumimoji="1" lang="ja-JP" altLang="en-US"/>
          </a:p>
        </p:txBody>
      </p:sp>
    </p:spTree>
    <p:extLst>
      <p:ext uri="{BB962C8B-B14F-4D97-AF65-F5344CB8AC3E}">
        <p14:creationId xmlns:p14="http://schemas.microsoft.com/office/powerpoint/2010/main" val="168594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155">
              <a:defRPr/>
            </a:pPr>
            <a:r>
              <a:rPr lang="ja-JP" altLang="en-US" dirty="0"/>
              <a:t>輸血院内監査チェックリストに従って、対象患者１名について、電子カルテの記録確認と口頭回答による輸血の一連の流れを視察している。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5EE8221-1547-4124-9466-C0EB004B5952}" type="slidenum">
              <a:rPr kumimoji="1" lang="ja-JP" altLang="en-US" smtClean="0"/>
              <a:t>21</a:t>
            </a:fld>
            <a:endParaRPr kumimoji="1" lang="ja-JP" altLang="en-US"/>
          </a:p>
        </p:txBody>
      </p:sp>
    </p:spTree>
    <p:extLst>
      <p:ext uri="{BB962C8B-B14F-4D97-AF65-F5344CB8AC3E}">
        <p14:creationId xmlns:p14="http://schemas.microsoft.com/office/powerpoint/2010/main" val="379586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年間</a:t>
            </a:r>
            <a:r>
              <a:rPr lang="en-US" altLang="ja-JP" dirty="0"/>
              <a:t>100</a:t>
            </a:r>
            <a:r>
              <a:rPr lang="ja-JP" altLang="en-US" dirty="0"/>
              <a:t>単位以上の血液製剤を使用している医療機関（平成</a:t>
            </a:r>
            <a:r>
              <a:rPr lang="en-US" altLang="ja-JP" dirty="0"/>
              <a:t>29</a:t>
            </a:r>
            <a:r>
              <a:rPr lang="ja-JP" altLang="en-US" dirty="0"/>
              <a:t>年度</a:t>
            </a:r>
            <a:r>
              <a:rPr lang="en-US" altLang="ja-JP" dirty="0"/>
              <a:t>45</a:t>
            </a:r>
            <a:r>
              <a:rPr lang="ja-JP" altLang="en-US" dirty="0"/>
              <a:t>施設）を対象にアンケート調査を行っている。このアンケート調査により、安全で適正な輸血療法を推進する上で指導的な役割を期待されている、日本輸血細胞治療学会認定医、同認定・臨床輸血看護師および自己血輸血看護師、ならびに認定輸血検査技師等の認定資格者が所属する医療機関が限られていることが示された</a:t>
            </a:r>
            <a:endParaRPr lang="en-US" altLang="ja-JP" dirty="0"/>
          </a:p>
          <a:p>
            <a:r>
              <a:rPr lang="ja-JP" altLang="en-US" dirty="0"/>
              <a:t>同アンケートの調査対象である有床医療機関で全国の動向と比較すると、認定医は岩手県</a:t>
            </a:r>
            <a:r>
              <a:rPr lang="en-US" altLang="ja-JP" dirty="0"/>
              <a:t>4.9%</a:t>
            </a:r>
            <a:r>
              <a:rPr lang="ja-JP" altLang="en-US" dirty="0"/>
              <a:t>（</a:t>
            </a:r>
            <a:r>
              <a:rPr lang="en-US" altLang="ja-JP" dirty="0"/>
              <a:t>2/41</a:t>
            </a:r>
            <a:r>
              <a:rPr lang="ja-JP" altLang="en-US" dirty="0"/>
              <a:t>施設）および全国</a:t>
            </a:r>
            <a:r>
              <a:rPr lang="en-US" altLang="ja-JP" dirty="0"/>
              <a:t>9.0%</a:t>
            </a:r>
            <a:r>
              <a:rPr lang="ja-JP" altLang="en-US" dirty="0"/>
              <a:t>（</a:t>
            </a:r>
            <a:r>
              <a:rPr lang="en-US" altLang="ja-JP" dirty="0"/>
              <a:t>195/2,158</a:t>
            </a:r>
            <a:r>
              <a:rPr lang="ja-JP" altLang="en-US" dirty="0"/>
              <a:t>施設）、認定・臨床輸血看護師は</a:t>
            </a:r>
            <a:r>
              <a:rPr lang="en-US" altLang="ja-JP" dirty="0"/>
              <a:t>9.8%</a:t>
            </a:r>
            <a:r>
              <a:rPr lang="ja-JP" altLang="en-US" dirty="0"/>
              <a:t>（</a:t>
            </a:r>
            <a:r>
              <a:rPr lang="en-US" altLang="ja-JP" dirty="0"/>
              <a:t>4/41</a:t>
            </a:r>
            <a:r>
              <a:rPr lang="ja-JP" altLang="en-US" dirty="0"/>
              <a:t>施設）および</a:t>
            </a:r>
            <a:r>
              <a:rPr lang="en-US" altLang="ja-JP" dirty="0"/>
              <a:t>6.9%</a:t>
            </a:r>
            <a:r>
              <a:rPr lang="ja-JP" altLang="en-US" dirty="0"/>
              <a:t>（</a:t>
            </a:r>
            <a:r>
              <a:rPr lang="en-US" altLang="ja-JP" dirty="0"/>
              <a:t>268/3,873</a:t>
            </a:r>
            <a:r>
              <a:rPr lang="ja-JP" altLang="en-US" dirty="0"/>
              <a:t>施設）、認定・自己血輸血看護師は</a:t>
            </a:r>
            <a:r>
              <a:rPr lang="en-US" altLang="ja-JP" dirty="0"/>
              <a:t>4.9%</a:t>
            </a:r>
            <a:r>
              <a:rPr lang="ja-JP" altLang="en-US" dirty="0"/>
              <a:t>（</a:t>
            </a:r>
            <a:r>
              <a:rPr lang="en-US" altLang="ja-JP" dirty="0"/>
              <a:t>2/41</a:t>
            </a:r>
            <a:r>
              <a:rPr lang="ja-JP" altLang="en-US" dirty="0"/>
              <a:t>施設）および</a:t>
            </a:r>
            <a:r>
              <a:rPr lang="en-US" altLang="ja-JP" dirty="0"/>
              <a:t>5.8%</a:t>
            </a:r>
            <a:r>
              <a:rPr lang="ja-JP" altLang="en-US" dirty="0"/>
              <a:t>（</a:t>
            </a:r>
            <a:r>
              <a:rPr lang="en-US" altLang="ja-JP" dirty="0"/>
              <a:t>226/3,888</a:t>
            </a:r>
            <a:r>
              <a:rPr lang="ja-JP" altLang="en-US" dirty="0"/>
              <a:t>施設）、認定輸血検査技師は</a:t>
            </a:r>
            <a:r>
              <a:rPr lang="en-US" altLang="ja-JP" dirty="0"/>
              <a:t>9.8%</a:t>
            </a:r>
            <a:r>
              <a:rPr lang="ja-JP" altLang="en-US" dirty="0"/>
              <a:t>（</a:t>
            </a:r>
            <a:r>
              <a:rPr lang="en-US" altLang="ja-JP" dirty="0"/>
              <a:t>4/41</a:t>
            </a:r>
            <a:r>
              <a:rPr lang="ja-JP" altLang="en-US" dirty="0"/>
              <a:t>施設）および</a:t>
            </a:r>
            <a:r>
              <a:rPr lang="en-US" altLang="ja-JP" dirty="0"/>
              <a:t>17.8%</a:t>
            </a:r>
            <a:r>
              <a:rPr lang="ja-JP" altLang="en-US" dirty="0"/>
              <a:t>（</a:t>
            </a:r>
            <a:r>
              <a:rPr lang="en-US" altLang="ja-JP" dirty="0"/>
              <a:t>585/3,290</a:t>
            </a:r>
            <a:r>
              <a:rPr lang="ja-JP" altLang="en-US" dirty="0"/>
              <a:t>施設）であった</a:t>
            </a:r>
            <a:r>
              <a:rPr lang="en-US" altLang="ja-JP" dirty="0"/>
              <a:t>1)</a:t>
            </a:r>
            <a:r>
              <a:rPr lang="ja-JP" altLang="en-US"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5EE8221-1547-4124-9466-C0EB004B5952}" type="slidenum">
              <a:rPr kumimoji="1" lang="ja-JP" altLang="en-US" smtClean="0"/>
              <a:t>39</a:t>
            </a:fld>
            <a:endParaRPr kumimoji="1" lang="ja-JP" altLang="en-US"/>
          </a:p>
        </p:txBody>
      </p:sp>
    </p:spTree>
    <p:extLst>
      <p:ext uri="{BB962C8B-B14F-4D97-AF65-F5344CB8AC3E}">
        <p14:creationId xmlns:p14="http://schemas.microsoft.com/office/powerpoint/2010/main" val="20360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40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163551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60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dirty="0"/>
          </a:p>
        </p:txBody>
      </p:sp>
    </p:spTree>
    <p:extLst>
      <p:ext uri="{BB962C8B-B14F-4D97-AF65-F5344CB8AC3E}">
        <p14:creationId xmlns:p14="http://schemas.microsoft.com/office/powerpoint/2010/main" val="24229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57904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dirty="0"/>
              <a:t>2019/11/30</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406200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r>
              <a:rPr kumimoji="1" lang="en-US" altLang="ja-JP"/>
              <a:t>2019/11/30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3190484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2019/11/30</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64449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a:t>2019/11/30</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178219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r>
              <a:rPr kumimoji="1" lang="en-US" altLang="ja-JP"/>
              <a:t>2019/11/30</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95831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r>
              <a:rPr kumimoji="1" lang="en-US" altLang="ja-JP"/>
              <a:t>2019/11/30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798357103"/>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6444" y="182879"/>
            <a:ext cx="10219112" cy="872836"/>
          </a:xfrm>
        </p:spPr>
        <p:txBody>
          <a:bodyPr>
            <a:normAutofit/>
          </a:bodyPr>
          <a:lstStyle>
            <a:lvl1pPr>
              <a:defRPr sz="4000"/>
            </a:lvl1pPr>
          </a:lstStyle>
          <a:p>
            <a:r>
              <a:rPr lang="ja-JP" altLang="en-US" dirty="0"/>
              <a:t>マスター タイトルの書式設定</a:t>
            </a:r>
            <a:endParaRPr lang="en-US" dirty="0"/>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
        <p:nvSpPr>
          <p:cNvPr id="3" name="Content Placeholder 2"/>
          <p:cNvSpPr>
            <a:spLocks noGrp="1"/>
          </p:cNvSpPr>
          <p:nvPr>
            <p:ph idx="1"/>
          </p:nvPr>
        </p:nvSpPr>
        <p:spPr>
          <a:xfrm>
            <a:off x="986443" y="1205346"/>
            <a:ext cx="10219113" cy="5195456"/>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92661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2019/11/30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96535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2114579170"/>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5165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2019/11/30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61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2019/11/30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178187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2019/11/30</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18551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2019/11/30</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24149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2019/11/30</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384313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2019/11/30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spTree>
    <p:extLst>
      <p:ext uri="{BB962C8B-B14F-4D97-AF65-F5344CB8AC3E}">
        <p14:creationId xmlns:p14="http://schemas.microsoft.com/office/powerpoint/2010/main" val="224169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2019/11/30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941C8-FFA1-42C1-940D-D389EAAFAD79}"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33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7089" y="202831"/>
            <a:ext cx="10397821" cy="8263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7089" y="1388224"/>
            <a:ext cx="10397821" cy="4946073"/>
          </a:xfrm>
          <a:prstGeom prst="rect">
            <a:avLst/>
          </a:prstGeom>
        </p:spPr>
        <p:txBody>
          <a:bodyPr vert="horz" lIns="45720" tIns="45720" rIns="4572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830126" y="6460391"/>
            <a:ext cx="72985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Candara" panose="020E0502030303020204" pitchFamily="34" charset="0"/>
              </a:defRPr>
            </a:lvl1pPr>
          </a:lstStyle>
          <a:p>
            <a:r>
              <a:rPr kumimoji="1" lang="en-US" altLang="ja-JP"/>
              <a:t>2019/11/30</a:t>
            </a:r>
            <a:endParaRPr kumimoji="1" lang="ja-JP" alt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1645717" y="6460391"/>
            <a:ext cx="330538"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Candara" panose="020E0502030303020204" pitchFamily="34" charset="0"/>
              </a:defRPr>
            </a:lvl1pPr>
          </a:lstStyle>
          <a:p>
            <a:fld id="{5B5941C8-FFA1-42C1-940D-D389EAAFAD79}" type="slidenum">
              <a:rPr kumimoji="1" lang="ja-JP" altLang="en-US" smtClean="0"/>
              <a:pPr/>
              <a:t>‹#›</a:t>
            </a:fld>
            <a:endParaRPr kumimoji="1" lang="ja-JP" altLang="en-US"/>
          </a:p>
        </p:txBody>
      </p:sp>
      <p:cxnSp>
        <p:nvCxnSpPr>
          <p:cNvPr id="7" name="Straight Connector 6"/>
          <p:cNvCxnSpPr/>
          <p:nvPr/>
        </p:nvCxnSpPr>
        <p:spPr>
          <a:xfrm flipV="1">
            <a:off x="778625" y="158812"/>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図 8" descr="鳥 が含まれている画像&#10;&#10;自動的に生成された説明">
            <a:extLst>
              <a:ext uri="{FF2B5EF4-FFF2-40B4-BE49-F238E27FC236}">
                <a16:creationId xmlns:a16="http://schemas.microsoft.com/office/drawing/2014/main" xmlns="" id="{53BC5F5D-89E0-4062-88E5-31210A79D51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03704" y="6478108"/>
            <a:ext cx="1340687" cy="309389"/>
          </a:xfrm>
          <a:prstGeom prst="rect">
            <a:avLst/>
          </a:prstGeom>
        </p:spPr>
      </p:pic>
    </p:spTree>
    <p:extLst>
      <p:ext uri="{BB962C8B-B14F-4D97-AF65-F5344CB8AC3E}">
        <p14:creationId xmlns:p14="http://schemas.microsoft.com/office/powerpoint/2010/main" val="371366502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ftr="0"/>
  <p:txStyles>
    <p:titleStyle>
      <a:lvl1pPr algn="l" defTabSz="914400" rtl="0" eaLnBrk="1" latinLnBrk="0" hangingPunct="1">
        <a:lnSpc>
          <a:spcPct val="80000"/>
        </a:lnSpc>
        <a:spcBef>
          <a:spcPct val="0"/>
        </a:spcBef>
        <a:buNone/>
        <a:defRPr kumimoji="1" sz="4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r>
              <a:rPr kumimoji="1" lang="en-US" altLang="ja-JP"/>
              <a:t>2019/11/30</a:t>
            </a:r>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5B5941C8-FFA1-42C1-940D-D389EAAFAD79}"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15" name="図 14" descr="鳥 が含まれている画像&#10;&#10;自動的に生成された説明">
            <a:extLst>
              <a:ext uri="{FF2B5EF4-FFF2-40B4-BE49-F238E27FC236}">
                <a16:creationId xmlns:a16="http://schemas.microsoft.com/office/drawing/2014/main" xmlns="" id="{CC664B28-7425-46E3-9993-28FDA37DB0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03704" y="6478108"/>
            <a:ext cx="1340687" cy="309389"/>
          </a:xfrm>
          <a:prstGeom prst="rect">
            <a:avLst/>
          </a:prstGeom>
        </p:spPr>
      </p:pic>
      <p:sp>
        <p:nvSpPr>
          <p:cNvPr id="16" name="Date Placeholder 3">
            <a:extLst>
              <a:ext uri="{FF2B5EF4-FFF2-40B4-BE49-F238E27FC236}">
                <a16:creationId xmlns:a16="http://schemas.microsoft.com/office/drawing/2014/main" xmlns="" id="{BC838B50-3D92-4E27-B52D-F621E5D17164}"/>
              </a:ext>
            </a:extLst>
          </p:cNvPr>
          <p:cNvSpPr txBox="1">
            <a:spLocks/>
          </p:cNvSpPr>
          <p:nvPr userDrawn="1"/>
        </p:nvSpPr>
        <p:spPr>
          <a:xfrm>
            <a:off x="10830126" y="6460391"/>
            <a:ext cx="729856"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t>2019/11/30</a:t>
            </a:r>
            <a:endParaRPr kumimoji="1" lang="ja-JP" altLang="en-US"/>
          </a:p>
        </p:txBody>
      </p:sp>
      <p:sp>
        <p:nvSpPr>
          <p:cNvPr id="22" name="Slide Number Placeholder 5">
            <a:extLst>
              <a:ext uri="{FF2B5EF4-FFF2-40B4-BE49-F238E27FC236}">
                <a16:creationId xmlns:a16="http://schemas.microsoft.com/office/drawing/2014/main" xmlns="" id="{545FC6D2-6823-4140-8515-BC7DA234F15C}"/>
              </a:ext>
            </a:extLst>
          </p:cNvPr>
          <p:cNvSpPr txBox="1">
            <a:spLocks/>
          </p:cNvSpPr>
          <p:nvPr userDrawn="1"/>
        </p:nvSpPr>
        <p:spPr>
          <a:xfrm>
            <a:off x="11645717" y="6460391"/>
            <a:ext cx="330538"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941C8-FFA1-42C1-940D-D389EAAFAD79}" type="slidenum">
              <a:rPr kumimoji="1" lang="ja-JP" altLang="en-US" smtClean="0"/>
              <a:pPr/>
              <a:t>‹#›</a:t>
            </a:fld>
            <a:endParaRPr kumimoji="1" lang="ja-JP" altLang="en-US"/>
          </a:p>
        </p:txBody>
      </p:sp>
    </p:spTree>
    <p:extLst>
      <p:ext uri="{BB962C8B-B14F-4D97-AF65-F5344CB8AC3E}">
        <p14:creationId xmlns:p14="http://schemas.microsoft.com/office/powerpoint/2010/main" val="262915759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xmlns="" id="{4C0648FB-4388-443C-8D4E-4A9FF0336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字幕 2">
            <a:extLst>
              <a:ext uri="{FF2B5EF4-FFF2-40B4-BE49-F238E27FC236}">
                <a16:creationId xmlns:a16="http://schemas.microsoft.com/office/drawing/2014/main" xmlns="" id="{649CC20F-6EB4-400A-A6C4-12FD1BC470A0}"/>
              </a:ext>
            </a:extLst>
          </p:cNvPr>
          <p:cNvSpPr>
            <a:spLocks noGrp="1"/>
          </p:cNvSpPr>
          <p:nvPr>
            <p:ph type="subTitle" idx="1"/>
          </p:nvPr>
        </p:nvSpPr>
        <p:spPr>
          <a:xfrm>
            <a:off x="7662671" y="4960137"/>
            <a:ext cx="4148329" cy="1463040"/>
          </a:xfrm>
        </p:spPr>
        <p:txBody>
          <a:bodyPr>
            <a:normAutofit/>
          </a:bodyPr>
          <a:lstStyle/>
          <a:p>
            <a:r>
              <a:rPr kumimoji="1" lang="ja-JP" altLang="en-US" sz="2400" dirty="0"/>
              <a:t>岩手県立胆沢病院</a:t>
            </a:r>
            <a:endParaRPr kumimoji="1" lang="en-US" altLang="ja-JP" sz="2400" dirty="0"/>
          </a:p>
          <a:p>
            <a:r>
              <a:rPr lang="ja-JP" altLang="en-US" sz="2400" dirty="0"/>
              <a:t>学会認定臨床輸血看護師</a:t>
            </a:r>
            <a:endParaRPr lang="en-US" altLang="ja-JP" sz="2400" dirty="0"/>
          </a:p>
          <a:p>
            <a:r>
              <a:rPr lang="ja-JP" altLang="en-US" sz="2400" dirty="0"/>
              <a:t>久保光輝</a:t>
            </a:r>
            <a:endParaRPr kumimoji="1" lang="ja-JP" altLang="en-US" sz="2400" dirty="0"/>
          </a:p>
        </p:txBody>
      </p:sp>
      <p:sp>
        <p:nvSpPr>
          <p:cNvPr id="36" name="Rectangle 9">
            <a:extLst>
              <a:ext uri="{FF2B5EF4-FFF2-40B4-BE49-F238E27FC236}">
                <a16:creationId xmlns:a16="http://schemas.microsoft.com/office/drawing/2014/main" xmlns="" id="{4A8D762E-DA8D-419A-BA44-68B93D3D9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xmlns="" id="{F66D51BB-54E5-4FDF-927E-01CE31E8324A}"/>
              </a:ext>
            </a:extLst>
          </p:cNvPr>
          <p:cNvSpPr>
            <a:spLocks noGrp="1"/>
          </p:cNvSpPr>
          <p:nvPr>
            <p:ph type="ctrTitle"/>
          </p:nvPr>
        </p:nvSpPr>
        <p:spPr>
          <a:xfrm>
            <a:off x="1213117" y="1012559"/>
            <a:ext cx="9765766" cy="2960980"/>
          </a:xfrm>
        </p:spPr>
        <p:txBody>
          <a:bodyPr anchor="b">
            <a:normAutofit/>
          </a:bodyPr>
          <a:lstStyle/>
          <a:p>
            <a:pPr algn="ctr"/>
            <a:r>
              <a:rPr lang="ja-JP" altLang="en-US" sz="6000" dirty="0">
                <a:solidFill>
                  <a:srgbClr val="FFFFFF"/>
                </a:solidFill>
              </a:rPr>
              <a:t>学会認定・臨床輸血看護師</a:t>
            </a:r>
            <a:r>
              <a:rPr lang="en-US" altLang="ja-JP" sz="6000" dirty="0">
                <a:solidFill>
                  <a:srgbClr val="FFFFFF"/>
                </a:solidFill>
              </a:rPr>
              <a:t/>
            </a:r>
            <a:br>
              <a:rPr lang="en-US" altLang="ja-JP" sz="6000" dirty="0">
                <a:solidFill>
                  <a:srgbClr val="FFFFFF"/>
                </a:solidFill>
              </a:rPr>
            </a:br>
            <a:r>
              <a:rPr lang="ja-JP" altLang="en-US" sz="6000" dirty="0">
                <a:solidFill>
                  <a:srgbClr val="FFFFFF"/>
                </a:solidFill>
              </a:rPr>
              <a:t>自己血輸血看護師って？</a:t>
            </a:r>
            <a:br>
              <a:rPr lang="ja-JP" altLang="en-US" sz="6000" dirty="0">
                <a:solidFill>
                  <a:srgbClr val="FFFFFF"/>
                </a:solidFill>
              </a:rPr>
            </a:br>
            <a:r>
              <a:rPr lang="ja-JP" altLang="en-US" sz="4000" dirty="0">
                <a:solidFill>
                  <a:srgbClr val="FFFFFF"/>
                </a:solidFill>
              </a:rPr>
              <a:t>－胆沢病院の活動から－</a:t>
            </a:r>
            <a:endParaRPr kumimoji="1" lang="ja-JP" altLang="en-US" sz="6000" dirty="0">
              <a:solidFill>
                <a:srgbClr val="FFFFFF"/>
              </a:solidFill>
            </a:endParaRPr>
          </a:p>
        </p:txBody>
      </p:sp>
      <p:cxnSp>
        <p:nvCxnSpPr>
          <p:cNvPr id="37" name="Straight Connector 11">
            <a:extLst>
              <a:ext uri="{FF2B5EF4-FFF2-40B4-BE49-F238E27FC236}">
                <a16:creationId xmlns:a16="http://schemas.microsoft.com/office/drawing/2014/main" xmlns="" id="{47F95953-8E19-4C01-997F-0E959B52B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78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5DE2052-1952-4918-A8F1-A63692A1CA8A}"/>
              </a:ext>
            </a:extLst>
          </p:cNvPr>
          <p:cNvSpPr>
            <a:spLocks noGrp="1"/>
          </p:cNvSpPr>
          <p:nvPr>
            <p:ph type="title"/>
          </p:nvPr>
        </p:nvSpPr>
        <p:spPr/>
        <p:txBody>
          <a:bodyPr/>
          <a:lstStyle/>
          <a:p>
            <a:r>
              <a:rPr kumimoji="1" lang="ja-JP" altLang="en-US" dirty="0"/>
              <a:t>資格取得に必要な資料</a:t>
            </a:r>
          </a:p>
        </p:txBody>
      </p:sp>
      <p:graphicFrame>
        <p:nvGraphicFramePr>
          <p:cNvPr id="4" name="表 4">
            <a:extLst>
              <a:ext uri="{FF2B5EF4-FFF2-40B4-BE49-F238E27FC236}">
                <a16:creationId xmlns:a16="http://schemas.microsoft.com/office/drawing/2014/main" xmlns="" id="{58DBC15B-BFE2-4F59-88C4-4591D767DDE8}"/>
              </a:ext>
            </a:extLst>
          </p:cNvPr>
          <p:cNvGraphicFramePr>
            <a:graphicFrameLocks noGrp="1"/>
          </p:cNvGraphicFramePr>
          <p:nvPr>
            <p:ph idx="4294967295"/>
            <p:extLst>
              <p:ext uri="{D42A27DB-BD31-4B8C-83A1-F6EECF244321}">
                <p14:modId xmlns:p14="http://schemas.microsoft.com/office/powerpoint/2010/main" val="1190523021"/>
              </p:ext>
            </p:extLst>
          </p:nvPr>
        </p:nvGraphicFramePr>
        <p:xfrm>
          <a:off x="426128" y="1402672"/>
          <a:ext cx="11354540" cy="4809004"/>
        </p:xfrm>
        <a:graphic>
          <a:graphicData uri="http://schemas.openxmlformats.org/drawingml/2006/table">
            <a:tbl>
              <a:tblPr firstRow="1" bandRow="1">
                <a:tableStyleId>{5C22544A-7EE6-4342-B048-85BDC9FD1C3A}</a:tableStyleId>
              </a:tblPr>
              <a:tblGrid>
                <a:gridCol w="7182035">
                  <a:extLst>
                    <a:ext uri="{9D8B030D-6E8A-4147-A177-3AD203B41FA5}">
                      <a16:colId xmlns:a16="http://schemas.microsoft.com/office/drawing/2014/main" xmlns="" val="1595184237"/>
                    </a:ext>
                  </a:extLst>
                </a:gridCol>
                <a:gridCol w="2674120">
                  <a:extLst>
                    <a:ext uri="{9D8B030D-6E8A-4147-A177-3AD203B41FA5}">
                      <a16:colId xmlns:a16="http://schemas.microsoft.com/office/drawing/2014/main" xmlns="" val="1130803328"/>
                    </a:ext>
                  </a:extLst>
                </a:gridCol>
                <a:gridCol w="1498385">
                  <a:extLst>
                    <a:ext uri="{9D8B030D-6E8A-4147-A177-3AD203B41FA5}">
                      <a16:colId xmlns:a16="http://schemas.microsoft.com/office/drawing/2014/main" xmlns="" val="2318414619"/>
                    </a:ext>
                  </a:extLst>
                </a:gridCol>
              </a:tblGrid>
              <a:tr h="426128">
                <a:tc>
                  <a:txBody>
                    <a:bodyPr/>
                    <a:lstStyle/>
                    <a:p>
                      <a:endParaRPr kumimoji="1" lang="ja-JP" altLang="en-US" sz="1600" dirty="0"/>
                    </a:p>
                  </a:txBody>
                  <a:tcPr marL="84525" marR="84525" anchor="ctr"/>
                </a:tc>
                <a:tc>
                  <a:txBody>
                    <a:bodyPr/>
                    <a:lstStyle/>
                    <a:p>
                      <a:pPr algn="ctr"/>
                      <a:r>
                        <a:rPr kumimoji="1" lang="ja-JP" altLang="en-US" sz="1600" dirty="0"/>
                        <a:t>入手先</a:t>
                      </a:r>
                    </a:p>
                  </a:txBody>
                  <a:tcPr marL="84525" marR="84525" anchor="ctr"/>
                </a:tc>
                <a:tc>
                  <a:txBody>
                    <a:bodyPr/>
                    <a:lstStyle/>
                    <a:p>
                      <a:pPr algn="ctr"/>
                      <a:r>
                        <a:rPr kumimoji="1" lang="ja-JP" altLang="en-US" sz="1600" dirty="0"/>
                        <a:t>価格</a:t>
                      </a:r>
                    </a:p>
                  </a:txBody>
                  <a:tcPr marL="84525" marR="84525" anchor="ctr"/>
                </a:tc>
                <a:extLst>
                  <a:ext uri="{0D108BD9-81ED-4DB2-BD59-A6C34878D82A}">
                    <a16:rowId xmlns:a16="http://schemas.microsoft.com/office/drawing/2014/main" xmlns="" val="4280527300"/>
                  </a:ext>
                </a:extLst>
              </a:tr>
              <a:tr h="700714">
                <a:tc>
                  <a:txBody>
                    <a:bodyPr/>
                    <a:lstStyle/>
                    <a:p>
                      <a:r>
                        <a:rPr kumimoji="1" lang="ja-JP" altLang="en-US" sz="1600" dirty="0"/>
                        <a:t>看護師のための臨床輸血</a:t>
                      </a:r>
                      <a:endParaRPr kumimoji="1" lang="en-US" altLang="ja-JP" sz="1600" dirty="0"/>
                    </a:p>
                    <a:p>
                      <a:r>
                        <a:rPr kumimoji="1" lang="ja-JP" altLang="en-US" sz="1600" dirty="0"/>
                        <a:t>学会認定・臨床輸血看護師テキスト第</a:t>
                      </a:r>
                      <a:r>
                        <a:rPr kumimoji="1" lang="en-US" altLang="ja-JP" sz="1600" dirty="0"/>
                        <a:t>2</a:t>
                      </a:r>
                      <a:r>
                        <a:rPr kumimoji="1" lang="ja-JP" altLang="en-US" sz="1600" dirty="0"/>
                        <a:t>版</a:t>
                      </a:r>
                      <a:r>
                        <a:rPr kumimoji="1" lang="ja-JP" altLang="en-US" sz="1600" b="1" u="sng" dirty="0">
                          <a:solidFill>
                            <a:srgbClr val="FF0000"/>
                          </a:solidFill>
                        </a:rPr>
                        <a:t>（必須）</a:t>
                      </a:r>
                      <a:endParaRPr kumimoji="1" lang="en-US" altLang="ja-JP" sz="1600" b="1" u="sng" dirty="0">
                        <a:solidFill>
                          <a:srgbClr val="FF0000"/>
                        </a:solidFill>
                      </a:endParaRPr>
                    </a:p>
                  </a:txBody>
                  <a:tcPr marL="84525" marR="84525" anchor="ctr"/>
                </a:tc>
                <a:tc rowSpan="7">
                  <a:txBody>
                    <a:bodyPr/>
                    <a:lstStyle/>
                    <a:p>
                      <a:pPr algn="ctr"/>
                      <a:r>
                        <a:rPr kumimoji="1" lang="en-US" altLang="ja-JP" sz="1600" dirty="0"/>
                        <a:t>Amazon</a:t>
                      </a:r>
                      <a:r>
                        <a:rPr kumimoji="1" lang="ja-JP" altLang="en-US" sz="1600" dirty="0"/>
                        <a:t>など</a:t>
                      </a:r>
                    </a:p>
                  </a:txBody>
                  <a:tcPr marL="84525" marR="84525" anchor="ctr"/>
                </a:tc>
                <a:tc>
                  <a:txBody>
                    <a:bodyPr/>
                    <a:lstStyle/>
                    <a:p>
                      <a:pPr algn="ctr"/>
                      <a:r>
                        <a:rPr kumimoji="1" lang="en-US" altLang="ja-JP" sz="1600" dirty="0"/>
                        <a:t>3520</a:t>
                      </a:r>
                      <a:r>
                        <a:rPr kumimoji="1" lang="ja-JP" altLang="en-US" sz="1600" dirty="0"/>
                        <a:t>円</a:t>
                      </a:r>
                    </a:p>
                  </a:txBody>
                  <a:tcPr marL="84525" marR="84525" anchor="ctr"/>
                </a:tc>
                <a:extLst>
                  <a:ext uri="{0D108BD9-81ED-4DB2-BD59-A6C34878D82A}">
                    <a16:rowId xmlns:a16="http://schemas.microsoft.com/office/drawing/2014/main" xmlns="" val="1210077412"/>
                  </a:ext>
                </a:extLst>
              </a:tr>
              <a:tr h="372862">
                <a:tc>
                  <a:txBody>
                    <a:bodyPr/>
                    <a:lstStyle/>
                    <a:p>
                      <a:r>
                        <a:rPr kumimoji="1" lang="ja-JP" altLang="en-US" sz="1600" dirty="0"/>
                        <a:t>よくわかる輸血学 第３版</a:t>
                      </a:r>
                    </a:p>
                  </a:txBody>
                  <a:tcPr marL="84525" marR="84525"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marL="84525" marR="84525" anchor="ctr"/>
                </a:tc>
                <a:tc>
                  <a:txBody>
                    <a:bodyPr/>
                    <a:lstStyle/>
                    <a:p>
                      <a:pPr algn="ctr"/>
                      <a:r>
                        <a:rPr kumimoji="1" lang="en-US" altLang="ja-JP" sz="1600" dirty="0"/>
                        <a:t>4620</a:t>
                      </a:r>
                      <a:r>
                        <a:rPr kumimoji="1" lang="ja-JP" altLang="en-US" sz="1600" dirty="0"/>
                        <a:t>円</a:t>
                      </a:r>
                    </a:p>
                  </a:txBody>
                  <a:tcPr marL="84525" marR="84525" anchor="ctr"/>
                </a:tc>
                <a:extLst>
                  <a:ext uri="{0D108BD9-81ED-4DB2-BD59-A6C34878D82A}">
                    <a16:rowId xmlns:a16="http://schemas.microsoft.com/office/drawing/2014/main" xmlns="" val="2364044435"/>
                  </a:ext>
                </a:extLst>
              </a:tr>
              <a:tr h="426128">
                <a:tc>
                  <a:txBody>
                    <a:bodyPr/>
                    <a:lstStyle/>
                    <a:p>
                      <a:r>
                        <a:rPr kumimoji="1" lang="ja-JP" altLang="en-US" sz="1600" dirty="0"/>
                        <a:t>リスクマネジメントに役立つ 最新・輸血のケア </a:t>
                      </a:r>
                      <a:r>
                        <a:rPr kumimoji="1" lang="en-US" altLang="ja-JP" sz="1600" dirty="0"/>
                        <a:t>Q</a:t>
                      </a:r>
                      <a:r>
                        <a:rPr kumimoji="1" lang="ja-JP" altLang="en-US" sz="1600" dirty="0"/>
                        <a:t>＆</a:t>
                      </a:r>
                      <a:r>
                        <a:rPr kumimoji="1" lang="en-US" altLang="ja-JP" sz="1600" dirty="0"/>
                        <a:t>A</a:t>
                      </a:r>
                      <a:endParaRPr kumimoji="1" lang="ja-JP" altLang="en-US" sz="1600" dirty="0"/>
                    </a:p>
                  </a:txBody>
                  <a:tcPr marL="84525" marR="84525"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lt"/>
                        <a:ea typeface="+mn-ea"/>
                        <a:cs typeface="+mn-cs"/>
                      </a:endParaRPr>
                    </a:p>
                  </a:txBody>
                  <a:tcPr marL="84525" marR="84525" anchor="ctr"/>
                </a:tc>
                <a:tc>
                  <a:txBody>
                    <a:bodyPr/>
                    <a:lstStyle/>
                    <a:p>
                      <a:pPr algn="ctr"/>
                      <a:endParaRPr kumimoji="1" lang="ja-JP" altLang="en-US" sz="1600" dirty="0"/>
                    </a:p>
                  </a:txBody>
                  <a:tcPr marL="84525" marR="84525" anchor="ctr"/>
                </a:tc>
                <a:extLst>
                  <a:ext uri="{0D108BD9-81ED-4DB2-BD59-A6C34878D82A}">
                    <a16:rowId xmlns:a16="http://schemas.microsoft.com/office/drawing/2014/main" xmlns="" val="4170541771"/>
                  </a:ext>
                </a:extLst>
              </a:tr>
              <a:tr h="328474">
                <a:tc>
                  <a:txBody>
                    <a:bodyPr/>
                    <a:lstStyle/>
                    <a:p>
                      <a:r>
                        <a:rPr kumimoji="1" lang="ja-JP" altLang="en-US" sz="1600" dirty="0"/>
                        <a:t>わかりやすい周産期・新生児の輸血治療</a:t>
                      </a:r>
                    </a:p>
                  </a:txBody>
                  <a:tcPr marL="84525" marR="84525"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marL="84525" marR="84525" anchor="ctr"/>
                </a:tc>
                <a:tc>
                  <a:txBody>
                    <a:bodyPr/>
                    <a:lstStyle/>
                    <a:p>
                      <a:pPr algn="ctr"/>
                      <a:r>
                        <a:rPr kumimoji="1" lang="en-US" altLang="ja-JP" sz="1600" dirty="0"/>
                        <a:t>12980</a:t>
                      </a:r>
                      <a:r>
                        <a:rPr kumimoji="1" lang="ja-JP" altLang="en-US" sz="1600" dirty="0"/>
                        <a:t>円</a:t>
                      </a:r>
                    </a:p>
                  </a:txBody>
                  <a:tcPr marL="84525" marR="84525" anchor="ctr"/>
                </a:tc>
                <a:extLst>
                  <a:ext uri="{0D108BD9-81ED-4DB2-BD59-A6C34878D82A}">
                    <a16:rowId xmlns:a16="http://schemas.microsoft.com/office/drawing/2014/main" xmlns="" val="2312836586"/>
                  </a:ext>
                </a:extLst>
              </a:tr>
              <a:tr h="408373">
                <a:tc>
                  <a:txBody>
                    <a:bodyPr/>
                    <a:lstStyle/>
                    <a:p>
                      <a:r>
                        <a:rPr kumimoji="1" lang="ja-JP" altLang="en-US" sz="1600" dirty="0"/>
                        <a:t>周術期の輸液・輸血療法</a:t>
                      </a:r>
                    </a:p>
                  </a:txBody>
                  <a:tcPr marL="84525" marR="84525" anchor="ctr"/>
                </a:tc>
                <a:tc vMerge="1">
                  <a:txBody>
                    <a:bodyPr/>
                    <a:lstStyle/>
                    <a:p>
                      <a:pPr algn="ctr"/>
                      <a:endParaRPr kumimoji="1" lang="ja-JP" altLang="en-US" sz="1600" dirty="0"/>
                    </a:p>
                  </a:txBody>
                  <a:tcPr marL="84525" marR="84525" anchor="ctr"/>
                </a:tc>
                <a:tc>
                  <a:txBody>
                    <a:bodyPr/>
                    <a:lstStyle/>
                    <a:p>
                      <a:pPr algn="ctr"/>
                      <a:r>
                        <a:rPr kumimoji="1" lang="en-US" altLang="ja-JP" sz="1600" dirty="0"/>
                        <a:t>4180</a:t>
                      </a:r>
                      <a:r>
                        <a:rPr kumimoji="1" lang="ja-JP" altLang="en-US" sz="1600" dirty="0"/>
                        <a:t>円</a:t>
                      </a:r>
                    </a:p>
                  </a:txBody>
                  <a:tcPr marL="84525" marR="84525" anchor="ctr"/>
                </a:tc>
                <a:extLst>
                  <a:ext uri="{0D108BD9-81ED-4DB2-BD59-A6C34878D82A}">
                    <a16:rowId xmlns:a16="http://schemas.microsoft.com/office/drawing/2014/main" xmlns="" val="1771951552"/>
                  </a:ext>
                </a:extLst>
              </a:tr>
              <a:tr h="408373">
                <a:tc>
                  <a:txBody>
                    <a:bodyPr/>
                    <a:lstStyle/>
                    <a:p>
                      <a:r>
                        <a:rPr kumimoji="1" lang="ja-JP" altLang="en-US" sz="1600" dirty="0"/>
                        <a:t>血液製剤の使用にあたって第 </a:t>
                      </a:r>
                      <a:r>
                        <a:rPr kumimoji="1" lang="en-US" altLang="ja-JP" sz="1600" dirty="0"/>
                        <a:t>5 </a:t>
                      </a:r>
                      <a:r>
                        <a:rPr kumimoji="1" lang="ja-JP" altLang="en-US" sz="1600" dirty="0"/>
                        <a:t>版</a:t>
                      </a:r>
                    </a:p>
                  </a:txBody>
                  <a:tcPr marL="84525" marR="84525" anchor="ctr"/>
                </a:tc>
                <a:tc vMerge="1">
                  <a:txBody>
                    <a:bodyPr/>
                    <a:lstStyle/>
                    <a:p>
                      <a:pPr algn="ctr"/>
                      <a:endParaRPr kumimoji="1" lang="ja-JP" altLang="en-US" sz="1600" dirty="0"/>
                    </a:p>
                  </a:txBody>
                  <a:tcPr marL="84525" marR="84525" anchor="ctr"/>
                </a:tc>
                <a:tc>
                  <a:txBody>
                    <a:bodyPr/>
                    <a:lstStyle/>
                    <a:p>
                      <a:pPr algn="ctr"/>
                      <a:r>
                        <a:rPr kumimoji="1" lang="en-US" altLang="ja-JP" sz="1600" dirty="0"/>
                        <a:t>1760</a:t>
                      </a:r>
                      <a:r>
                        <a:rPr kumimoji="1" lang="ja-JP" altLang="en-US" sz="1600" dirty="0"/>
                        <a:t>円</a:t>
                      </a:r>
                    </a:p>
                  </a:txBody>
                  <a:tcPr marL="84525" marR="84525" anchor="ctr"/>
                </a:tc>
                <a:extLst>
                  <a:ext uri="{0D108BD9-81ED-4DB2-BD59-A6C34878D82A}">
                    <a16:rowId xmlns:a16="http://schemas.microsoft.com/office/drawing/2014/main" xmlns="" val="3508090541"/>
                  </a:ext>
                </a:extLst>
              </a:tr>
              <a:tr h="408373">
                <a:tc>
                  <a:txBody>
                    <a:bodyPr/>
                    <a:lstStyle/>
                    <a:p>
                      <a:r>
                        <a:rPr kumimoji="1" lang="ja-JP" altLang="en-US" sz="1600" dirty="0"/>
                        <a:t>写真でわかる輸血の看護技術</a:t>
                      </a:r>
                    </a:p>
                  </a:txBody>
                  <a:tcPr marL="84525" marR="84525" anchor="ctr"/>
                </a:tc>
                <a:tc vMerge="1">
                  <a:txBody>
                    <a:bodyPr/>
                    <a:lstStyle/>
                    <a:p>
                      <a:pPr algn="ctr"/>
                      <a:endParaRPr kumimoji="1" lang="ja-JP" altLang="en-US" sz="1600" dirty="0"/>
                    </a:p>
                  </a:txBody>
                  <a:tcPr marL="84525" marR="84525" anchor="ctr"/>
                </a:tc>
                <a:tc>
                  <a:txBody>
                    <a:bodyPr/>
                    <a:lstStyle/>
                    <a:p>
                      <a:pPr algn="ctr"/>
                      <a:r>
                        <a:rPr kumimoji="1" lang="en-US" altLang="ja-JP" sz="1600" dirty="0"/>
                        <a:t>2750</a:t>
                      </a:r>
                      <a:r>
                        <a:rPr kumimoji="1" lang="ja-JP" altLang="en-US" sz="1600" dirty="0"/>
                        <a:t>円</a:t>
                      </a:r>
                    </a:p>
                  </a:txBody>
                  <a:tcPr marL="84525" marR="84525" anchor="ctr"/>
                </a:tc>
                <a:extLst>
                  <a:ext uri="{0D108BD9-81ED-4DB2-BD59-A6C34878D82A}">
                    <a16:rowId xmlns:a16="http://schemas.microsoft.com/office/drawing/2014/main" xmlns="" val="1351588101"/>
                  </a:ext>
                </a:extLst>
              </a:tr>
              <a:tr h="470517">
                <a:tc>
                  <a:txBody>
                    <a:bodyPr/>
                    <a:lstStyle/>
                    <a:p>
                      <a:r>
                        <a:rPr kumimoji="1" lang="ja-JP" altLang="en-US" sz="1600" dirty="0"/>
                        <a:t>血液製剤使用の使用指針平成</a:t>
                      </a:r>
                      <a:r>
                        <a:rPr kumimoji="1" lang="en-US" altLang="ja-JP" sz="1600" dirty="0"/>
                        <a:t>31</a:t>
                      </a:r>
                      <a:r>
                        <a:rPr kumimoji="1" lang="ja-JP" altLang="en-US" sz="1600" dirty="0"/>
                        <a:t>年</a:t>
                      </a:r>
                      <a:r>
                        <a:rPr kumimoji="1" lang="en-US" altLang="ja-JP" sz="1600" dirty="0"/>
                        <a:t>3</a:t>
                      </a:r>
                      <a:r>
                        <a:rPr kumimoji="1" lang="ja-JP" altLang="en-US" sz="1600" dirty="0"/>
                        <a:t>月</a:t>
                      </a:r>
                    </a:p>
                  </a:txBody>
                  <a:tcPr marL="84525" marR="84525" anchor="ctr"/>
                </a:tc>
                <a:tc>
                  <a:txBody>
                    <a:bodyPr/>
                    <a:lstStyle/>
                    <a:p>
                      <a:pPr algn="ctr"/>
                      <a:r>
                        <a:rPr kumimoji="1" lang="ja-JP" altLang="en-US" sz="1600" dirty="0"/>
                        <a:t>ホームページ</a:t>
                      </a:r>
                    </a:p>
                  </a:txBody>
                  <a:tcPr marL="84525" marR="84525" anchor="ctr"/>
                </a:tc>
                <a:tc>
                  <a:txBody>
                    <a:bodyPr/>
                    <a:lstStyle/>
                    <a:p>
                      <a:pPr algn="ctr"/>
                      <a:endParaRPr kumimoji="1" lang="ja-JP" altLang="en-US" sz="1600" dirty="0"/>
                    </a:p>
                  </a:txBody>
                  <a:tcPr marL="84525" marR="84525" anchor="ctr"/>
                </a:tc>
                <a:extLst>
                  <a:ext uri="{0D108BD9-81ED-4DB2-BD59-A6C34878D82A}">
                    <a16:rowId xmlns:a16="http://schemas.microsoft.com/office/drawing/2014/main" xmlns="" val="3123602532"/>
                  </a:ext>
                </a:extLst>
              </a:tr>
              <a:tr h="426128">
                <a:tc>
                  <a:txBody>
                    <a:bodyPr/>
                    <a:lstStyle/>
                    <a:p>
                      <a:r>
                        <a:rPr kumimoji="1" lang="ja-JP" altLang="en-US" sz="1600" dirty="0"/>
                        <a:t>輸血用血液製剤取り扱いマニュアル</a:t>
                      </a:r>
                      <a:r>
                        <a:rPr kumimoji="1" lang="en-US" altLang="ja-JP" sz="1600" dirty="0"/>
                        <a:t>2018</a:t>
                      </a:r>
                      <a:r>
                        <a:rPr kumimoji="1" lang="ja-JP" altLang="en-US" sz="1600" dirty="0"/>
                        <a:t>年</a:t>
                      </a:r>
                      <a:r>
                        <a:rPr kumimoji="1" lang="en-US" altLang="ja-JP" sz="1600" dirty="0"/>
                        <a:t>12</a:t>
                      </a:r>
                      <a:r>
                        <a:rPr kumimoji="1" lang="ja-JP" altLang="en-US" sz="1600" dirty="0"/>
                        <a:t>月改訂版</a:t>
                      </a:r>
                    </a:p>
                  </a:txBody>
                  <a:tcPr marL="84525" marR="84525" anchor="ctr"/>
                </a:tc>
                <a:tc>
                  <a:txBody>
                    <a:bodyPr/>
                    <a:lstStyle/>
                    <a:p>
                      <a:pPr algn="ctr"/>
                      <a:r>
                        <a:rPr kumimoji="1" lang="ja-JP" altLang="en-US" sz="1600" dirty="0"/>
                        <a:t>ホームページ</a:t>
                      </a:r>
                    </a:p>
                  </a:txBody>
                  <a:tcPr marL="84525" marR="84525" anchor="ctr"/>
                </a:tc>
                <a:tc>
                  <a:txBody>
                    <a:bodyPr/>
                    <a:lstStyle/>
                    <a:p>
                      <a:pPr algn="ctr"/>
                      <a:endParaRPr kumimoji="1" lang="ja-JP" altLang="en-US" sz="1600" dirty="0"/>
                    </a:p>
                  </a:txBody>
                  <a:tcPr marL="84525" marR="84525" anchor="ctr"/>
                </a:tc>
                <a:extLst>
                  <a:ext uri="{0D108BD9-81ED-4DB2-BD59-A6C34878D82A}">
                    <a16:rowId xmlns:a16="http://schemas.microsoft.com/office/drawing/2014/main" xmlns="" val="1189717466"/>
                  </a:ext>
                </a:extLst>
              </a:tr>
              <a:tr h="426128">
                <a:tc>
                  <a:txBody>
                    <a:bodyPr/>
                    <a:lstStyle/>
                    <a:p>
                      <a:r>
                        <a:rPr kumimoji="1" lang="ja-JP" altLang="en-US" sz="1600" dirty="0"/>
                        <a:t>輸血療法の実施に関する指針平成</a:t>
                      </a:r>
                      <a:r>
                        <a:rPr kumimoji="1" lang="en-US" altLang="ja-JP" sz="1600" dirty="0"/>
                        <a:t>26</a:t>
                      </a:r>
                      <a:r>
                        <a:rPr kumimoji="1" lang="ja-JP" altLang="en-US" sz="1600" dirty="0"/>
                        <a:t>年</a:t>
                      </a:r>
                      <a:r>
                        <a:rPr kumimoji="1" lang="en-US" altLang="ja-JP" sz="1600" dirty="0"/>
                        <a:t>11</a:t>
                      </a:r>
                      <a:r>
                        <a:rPr kumimoji="1" lang="ja-JP" altLang="en-US" sz="1600" dirty="0"/>
                        <a:t>月一部改訂</a:t>
                      </a:r>
                    </a:p>
                  </a:txBody>
                  <a:tcPr marL="84525" marR="84525" anchor="ctr"/>
                </a:tc>
                <a:tc>
                  <a:txBody>
                    <a:bodyPr/>
                    <a:lstStyle/>
                    <a:p>
                      <a:pPr algn="ctr"/>
                      <a:r>
                        <a:rPr kumimoji="1" lang="ja-JP" altLang="en-US" sz="1600" dirty="0"/>
                        <a:t>ホームページ</a:t>
                      </a:r>
                    </a:p>
                  </a:txBody>
                  <a:tcPr marL="84525" marR="84525" anchor="ctr"/>
                </a:tc>
                <a:tc>
                  <a:txBody>
                    <a:bodyPr/>
                    <a:lstStyle/>
                    <a:p>
                      <a:pPr algn="ctr"/>
                      <a:endParaRPr kumimoji="1" lang="ja-JP" altLang="en-US" sz="1600" dirty="0"/>
                    </a:p>
                  </a:txBody>
                  <a:tcPr marL="84525" marR="84525" anchor="ctr"/>
                </a:tc>
                <a:extLst>
                  <a:ext uri="{0D108BD9-81ED-4DB2-BD59-A6C34878D82A}">
                    <a16:rowId xmlns:a16="http://schemas.microsoft.com/office/drawing/2014/main" xmlns="" val="3044500910"/>
                  </a:ext>
                </a:extLst>
              </a:tr>
            </a:tbl>
          </a:graphicData>
        </a:graphic>
      </p:graphicFrame>
      <p:sp>
        <p:nvSpPr>
          <p:cNvPr id="3" name="日付プレースホルダー 2">
            <a:extLst>
              <a:ext uri="{FF2B5EF4-FFF2-40B4-BE49-F238E27FC236}">
                <a16:creationId xmlns:a16="http://schemas.microsoft.com/office/drawing/2014/main" xmlns="" id="{B9F017DE-87AB-4F61-A65F-BC86F1856E2D}"/>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4B1938DA-BB04-4BDD-A0FE-D08201050258}"/>
              </a:ext>
            </a:extLst>
          </p:cNvPr>
          <p:cNvSpPr>
            <a:spLocks noGrp="1"/>
          </p:cNvSpPr>
          <p:nvPr>
            <p:ph type="sldNum" sz="quarter" idx="12"/>
          </p:nvPr>
        </p:nvSpPr>
        <p:spPr/>
        <p:txBody>
          <a:bodyPr/>
          <a:lstStyle/>
          <a:p>
            <a:fld id="{5B5941C8-FFA1-42C1-940D-D389EAAFAD79}"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xmlns="" id="{B434682C-2902-4906-A8C6-A8B8308C0058}"/>
              </a:ext>
            </a:extLst>
          </p:cNvPr>
          <p:cNvPicPr>
            <a:picLocks noChangeAspect="1"/>
          </p:cNvPicPr>
          <p:nvPr/>
        </p:nvPicPr>
        <p:blipFill>
          <a:blip r:embed="rId2"/>
          <a:stretch>
            <a:fillRect/>
          </a:stretch>
        </p:blipFill>
        <p:spPr>
          <a:xfrm>
            <a:off x="6096000" y="1882065"/>
            <a:ext cx="1265711" cy="1769160"/>
          </a:xfrm>
          <a:prstGeom prst="rect">
            <a:avLst/>
          </a:prstGeom>
        </p:spPr>
      </p:pic>
      <p:sp>
        <p:nvSpPr>
          <p:cNvPr id="7" name="吹き出し: 角を丸めた四角形 6">
            <a:extLst>
              <a:ext uri="{FF2B5EF4-FFF2-40B4-BE49-F238E27FC236}">
                <a16:creationId xmlns:a16="http://schemas.microsoft.com/office/drawing/2014/main" xmlns="" id="{648BB991-6468-4360-85FF-7CFEE3FB6DC7}"/>
              </a:ext>
            </a:extLst>
          </p:cNvPr>
          <p:cNvSpPr/>
          <p:nvPr/>
        </p:nvSpPr>
        <p:spPr>
          <a:xfrm>
            <a:off x="5929864" y="1766516"/>
            <a:ext cx="1597981" cy="2015371"/>
          </a:xfrm>
          <a:prstGeom prst="wedgeRoundRectCallout">
            <a:avLst>
              <a:gd name="adj1" fmla="val -98611"/>
              <a:gd name="adj2" fmla="val -2338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257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A463714-A216-48E4-AAA0-132D3D5480DA}"/>
              </a:ext>
            </a:extLst>
          </p:cNvPr>
          <p:cNvSpPr>
            <a:spLocks noGrp="1"/>
          </p:cNvSpPr>
          <p:nvPr>
            <p:ph type="title"/>
          </p:nvPr>
        </p:nvSpPr>
        <p:spPr>
          <a:xfrm>
            <a:off x="986443" y="182879"/>
            <a:ext cx="11078309" cy="872836"/>
          </a:xfrm>
        </p:spPr>
        <p:txBody>
          <a:bodyPr>
            <a:normAutofit fontScale="90000"/>
          </a:bodyPr>
          <a:lstStyle/>
          <a:p>
            <a:r>
              <a:rPr lang="ja-JP" altLang="en-US" dirty="0"/>
              <a:t>学会認定・自己血輸血看護師制度・</a:t>
            </a:r>
            <a:r>
              <a:rPr lang="en-US" altLang="ja-JP" dirty="0"/>
              <a:t/>
            </a:r>
            <a:br>
              <a:rPr lang="en-US" altLang="ja-JP" dirty="0"/>
            </a:br>
            <a:r>
              <a:rPr lang="ja-JP" altLang="en-US" dirty="0"/>
              <a:t>自己血輸血責任医師制度導入の趣旨と目的</a:t>
            </a:r>
            <a:endParaRPr kumimoji="1" lang="ja-JP" altLang="en-US" dirty="0"/>
          </a:p>
        </p:txBody>
      </p:sp>
      <p:sp>
        <p:nvSpPr>
          <p:cNvPr id="3" name="コンテンツ プレースホルダー 2">
            <a:extLst>
              <a:ext uri="{FF2B5EF4-FFF2-40B4-BE49-F238E27FC236}">
                <a16:creationId xmlns:a16="http://schemas.microsoft.com/office/drawing/2014/main" xmlns="" id="{1519A126-B2F9-410D-B894-4045526A6223}"/>
              </a:ext>
            </a:extLst>
          </p:cNvPr>
          <p:cNvSpPr>
            <a:spLocks noGrp="1"/>
          </p:cNvSpPr>
          <p:nvPr>
            <p:ph idx="4294967295"/>
          </p:nvPr>
        </p:nvSpPr>
        <p:spPr>
          <a:xfrm>
            <a:off x="215764" y="1413979"/>
            <a:ext cx="11760471" cy="4684980"/>
          </a:xfrm>
        </p:spPr>
        <p:txBody>
          <a:bodyPr>
            <a:normAutofit/>
          </a:bodyPr>
          <a:lstStyle/>
          <a:p>
            <a:pPr marL="0" indent="0">
              <a:buNone/>
            </a:pPr>
            <a:r>
              <a:rPr lang="ja-JP" altLang="en-US" dirty="0"/>
              <a:t>　わが国では輸血部のない施設が多いため，輸血や自己血輸血について必ずしも十分な教育を受けているとはいえない看護師あるいは研修医が自己血採血を行うことが多いと考えられています。医師の立会いもなく自己血採血を看護師だけに任せている病院や，研修医が交代で採血を担当する施設も散見されます。</a:t>
            </a:r>
            <a:r>
              <a:rPr lang="ja-JP" altLang="en-US" dirty="0">
                <a:highlight>
                  <a:srgbClr val="FFFF00"/>
                </a:highlight>
              </a:rPr>
              <a:t>同種血輸血の安全性が劇的に向上してきた今，自己血輸血について教育を受けた医師あるいは看護師が　採血時の細菌汚染や血管迷走神経反応などの危険性を回避し，適切な採血を行うことが重要です</a:t>
            </a:r>
            <a:r>
              <a:rPr lang="ja-JP" altLang="en-US" dirty="0"/>
              <a:t>。</a:t>
            </a:r>
          </a:p>
          <a:p>
            <a:pPr marL="0" indent="0">
              <a:buNone/>
            </a:pPr>
            <a:r>
              <a:rPr lang="ja-JP" altLang="en-US" dirty="0"/>
              <a:t>　</a:t>
            </a:r>
            <a:r>
              <a:rPr lang="en-US" altLang="ja-JP" dirty="0"/>
              <a:t>2008</a:t>
            </a:r>
            <a:r>
              <a:rPr lang="ja-JP" altLang="en-US" dirty="0"/>
              <a:t>年</a:t>
            </a:r>
            <a:r>
              <a:rPr lang="en-US" altLang="ja-JP" dirty="0"/>
              <a:t>10</a:t>
            </a:r>
            <a:r>
              <a:rPr lang="ja-JP" altLang="en-US" dirty="0"/>
              <a:t>月に日本自己血輸血学会と日本輸血・細胞治療学会は日本赤十字社の協力を得て，</a:t>
            </a:r>
            <a:r>
              <a:rPr lang="ja-JP" altLang="en-US" dirty="0">
                <a:highlight>
                  <a:srgbClr val="FFFF00"/>
                </a:highlight>
              </a:rPr>
              <a:t>適正で安全な自己血輸血を推進する看護師の育成を目的</a:t>
            </a:r>
            <a:r>
              <a:rPr lang="ja-JP" altLang="en-US" dirty="0"/>
              <a:t>として，共同で学会認定・自己血輸血看護師制度協議会を設立しました。そして，</a:t>
            </a:r>
            <a:r>
              <a:rPr lang="en-US" altLang="ja-JP" dirty="0"/>
              <a:t>2009</a:t>
            </a:r>
            <a:r>
              <a:rPr lang="ja-JP" altLang="en-US" dirty="0"/>
              <a:t>年</a:t>
            </a:r>
            <a:r>
              <a:rPr lang="en-US" altLang="ja-JP" dirty="0"/>
              <a:t>3</a:t>
            </a:r>
            <a:r>
              <a:rPr lang="ja-JP" altLang="en-US" dirty="0"/>
              <a:t>月に第</a:t>
            </a:r>
            <a:r>
              <a:rPr lang="en-US" altLang="ja-JP" dirty="0"/>
              <a:t>1</a:t>
            </a:r>
            <a:r>
              <a:rPr lang="ja-JP" altLang="en-US" dirty="0"/>
              <a:t>回認定試験を開始しました。</a:t>
            </a:r>
          </a:p>
          <a:p>
            <a:pPr marL="0" indent="0" algn="just">
              <a:buNone/>
            </a:pPr>
            <a:r>
              <a:rPr lang="ja-JP" altLang="en-US" dirty="0"/>
              <a:t>　また，</a:t>
            </a:r>
            <a:r>
              <a:rPr lang="en-US" altLang="ja-JP" dirty="0"/>
              <a:t>2014</a:t>
            </a:r>
            <a:r>
              <a:rPr lang="ja-JP" altLang="en-US" dirty="0"/>
              <a:t>年度の保険改定で「貯血式自己血輸血管理体制加算」が新規保険収載されたことに伴い，当局と相談の上，学会認定・自己血輸血責任医師制度を発足しました。その目的は貯血式自己血輸血実施指針（</a:t>
            </a:r>
            <a:r>
              <a:rPr lang="en-US" altLang="ja-JP" dirty="0"/>
              <a:t>2014</a:t>
            </a:r>
            <a:r>
              <a:rPr lang="ja-JP" altLang="en-US" dirty="0"/>
              <a:t>）を遵守するとともに，自己血輸血の合併症状を防ぎ　リスク管理をするために，医師・看護師・臨床検査技師が三位一体となって自己血輸血体制（システム）を構築することにあります。</a:t>
            </a:r>
            <a:endParaRPr kumimoji="1" lang="ja-JP" altLang="en-US" dirty="0"/>
          </a:p>
        </p:txBody>
      </p:sp>
      <p:sp>
        <p:nvSpPr>
          <p:cNvPr id="4" name="日付プレースホルダー 3">
            <a:extLst>
              <a:ext uri="{FF2B5EF4-FFF2-40B4-BE49-F238E27FC236}">
                <a16:creationId xmlns:a16="http://schemas.microsoft.com/office/drawing/2014/main" xmlns="" id="{21A26045-E71E-45AD-B607-DA5BB3BEE091}"/>
              </a:ext>
            </a:extLst>
          </p:cNvPr>
          <p:cNvSpPr>
            <a:spLocks noGrp="1"/>
          </p:cNvSpPr>
          <p:nvPr>
            <p:ph type="dt" sz="half" idx="10"/>
          </p:nvPr>
        </p:nvSpPr>
        <p:spPr/>
        <p:txBody>
          <a:bodyPr/>
          <a:lstStyle/>
          <a:p>
            <a:r>
              <a:rPr kumimoji="1" lang="en-US" altLang="ja-JP"/>
              <a:t>2019/10/21</a:t>
            </a:r>
            <a:endParaRPr kumimoji="1" lang="ja-JP" altLang="en-US"/>
          </a:p>
        </p:txBody>
      </p:sp>
      <p:sp>
        <p:nvSpPr>
          <p:cNvPr id="5" name="スライド番号プレースホルダー 4">
            <a:extLst>
              <a:ext uri="{FF2B5EF4-FFF2-40B4-BE49-F238E27FC236}">
                <a16:creationId xmlns:a16="http://schemas.microsoft.com/office/drawing/2014/main" xmlns="" id="{059AECC8-A1BE-4DEB-B46F-B3E141EDF6BE}"/>
              </a:ext>
            </a:extLst>
          </p:cNvPr>
          <p:cNvSpPr>
            <a:spLocks noGrp="1"/>
          </p:cNvSpPr>
          <p:nvPr>
            <p:ph type="sldNum" sz="quarter" idx="12"/>
          </p:nvPr>
        </p:nvSpPr>
        <p:spPr/>
        <p:txBody>
          <a:bodyPr/>
          <a:lstStyle/>
          <a:p>
            <a:fld id="{30D1B38F-EE80-4B67-ABBA-E5288CA15AC7}"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xmlns="" id="{F43E0A3A-DE0F-49C7-92E6-E9A85F8BE890}"/>
              </a:ext>
            </a:extLst>
          </p:cNvPr>
          <p:cNvSpPr txBox="1"/>
          <p:nvPr/>
        </p:nvSpPr>
        <p:spPr>
          <a:xfrm>
            <a:off x="7899919" y="5960459"/>
            <a:ext cx="4292081" cy="276999"/>
          </a:xfrm>
          <a:prstGeom prst="rect">
            <a:avLst/>
          </a:prstGeom>
          <a:noFill/>
        </p:spPr>
        <p:txBody>
          <a:bodyPr wrap="square" rtlCol="0">
            <a:spAutoFit/>
          </a:bodyPr>
          <a:lstStyle/>
          <a:p>
            <a:r>
              <a:rPr kumimoji="1" lang="ja-JP" altLang="en-US" sz="1200" dirty="0"/>
              <a:t>日本自己血輸血・周術期輸血学会ホームページより</a:t>
            </a:r>
          </a:p>
        </p:txBody>
      </p:sp>
    </p:spTree>
    <p:extLst>
      <p:ext uri="{BB962C8B-B14F-4D97-AF65-F5344CB8AC3E}">
        <p14:creationId xmlns:p14="http://schemas.microsoft.com/office/powerpoint/2010/main" val="313268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xmlns="" id="{577767B7-9B38-4629-8F21-3A8D18409537}"/>
              </a:ext>
            </a:extLst>
          </p:cNvPr>
          <p:cNvPicPr>
            <a:picLocks noGrp="1" noChangeAspect="1"/>
          </p:cNvPicPr>
          <p:nvPr>
            <p:ph idx="4294967295"/>
          </p:nvPr>
        </p:nvPicPr>
        <p:blipFill rotWithShape="1">
          <a:blip r:embed="rId2"/>
          <a:srcRect l="14200" t="12305" r="14045" b="453"/>
          <a:stretch/>
        </p:blipFill>
        <p:spPr>
          <a:xfrm>
            <a:off x="1481955" y="319706"/>
            <a:ext cx="9228089" cy="6077397"/>
          </a:xfrm>
          <a:prstGeom prst="rect">
            <a:avLst/>
          </a:prstGeom>
        </p:spPr>
      </p:pic>
      <p:sp>
        <p:nvSpPr>
          <p:cNvPr id="8" name="テキスト ボックス 7">
            <a:extLst>
              <a:ext uri="{FF2B5EF4-FFF2-40B4-BE49-F238E27FC236}">
                <a16:creationId xmlns:a16="http://schemas.microsoft.com/office/drawing/2014/main" xmlns="" id="{7C922E51-D1E5-4889-B643-CF8B17687E7B}"/>
              </a:ext>
            </a:extLst>
          </p:cNvPr>
          <p:cNvSpPr txBox="1"/>
          <p:nvPr/>
        </p:nvSpPr>
        <p:spPr>
          <a:xfrm>
            <a:off x="7899919" y="6108307"/>
            <a:ext cx="4292081" cy="276999"/>
          </a:xfrm>
          <a:prstGeom prst="rect">
            <a:avLst/>
          </a:prstGeom>
          <a:noFill/>
        </p:spPr>
        <p:txBody>
          <a:bodyPr wrap="square" rtlCol="0">
            <a:spAutoFit/>
          </a:bodyPr>
          <a:lstStyle/>
          <a:p>
            <a:r>
              <a:rPr kumimoji="1" lang="ja-JP" altLang="en-US" sz="1200" dirty="0"/>
              <a:t>日本自己血輸血・周術期輸血学会ホームページより</a:t>
            </a:r>
          </a:p>
        </p:txBody>
      </p:sp>
      <p:sp>
        <p:nvSpPr>
          <p:cNvPr id="3" name="日付プレースホルダー 2">
            <a:extLst>
              <a:ext uri="{FF2B5EF4-FFF2-40B4-BE49-F238E27FC236}">
                <a16:creationId xmlns:a16="http://schemas.microsoft.com/office/drawing/2014/main" xmlns="" id="{3CF91B54-01CF-485C-9AED-B5D3893B0C16}"/>
              </a:ext>
            </a:extLst>
          </p:cNvPr>
          <p:cNvSpPr>
            <a:spLocks noGrp="1"/>
          </p:cNvSpPr>
          <p:nvPr>
            <p:ph type="dt" sz="half" idx="10"/>
          </p:nvPr>
        </p:nvSpPr>
        <p:spPr/>
        <p:txBody>
          <a:bodyPr/>
          <a:lstStyle/>
          <a:p>
            <a:r>
              <a:rPr kumimoji="1" lang="en-US" altLang="ja-JP"/>
              <a:t>2019/11/30</a:t>
            </a:r>
            <a:endParaRPr kumimoji="1" lang="ja-JP" altLang="en-US"/>
          </a:p>
        </p:txBody>
      </p:sp>
      <p:sp>
        <p:nvSpPr>
          <p:cNvPr id="4" name="スライド番号プレースホルダー 3">
            <a:extLst>
              <a:ext uri="{FF2B5EF4-FFF2-40B4-BE49-F238E27FC236}">
                <a16:creationId xmlns:a16="http://schemas.microsoft.com/office/drawing/2014/main" xmlns="" id="{44D25654-647F-4BAE-B615-AD02450396F3}"/>
              </a:ext>
            </a:extLst>
          </p:cNvPr>
          <p:cNvSpPr>
            <a:spLocks noGrp="1"/>
          </p:cNvSpPr>
          <p:nvPr>
            <p:ph type="sldNum" sz="quarter" idx="12"/>
          </p:nvPr>
        </p:nvSpPr>
        <p:spPr/>
        <p:txBody>
          <a:bodyPr/>
          <a:lstStyle/>
          <a:p>
            <a:fld id="{5B5941C8-FFA1-42C1-940D-D389EAAFAD79}" type="slidenum">
              <a:rPr kumimoji="1" lang="ja-JP" altLang="en-US" smtClean="0"/>
              <a:t>12</a:t>
            </a:fld>
            <a:endParaRPr kumimoji="1" lang="ja-JP" altLang="en-US"/>
          </a:p>
        </p:txBody>
      </p:sp>
    </p:spTree>
    <p:extLst>
      <p:ext uri="{BB962C8B-B14F-4D97-AF65-F5344CB8AC3E}">
        <p14:creationId xmlns:p14="http://schemas.microsoft.com/office/powerpoint/2010/main" val="68678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0757350-114F-4623-BE0E-8DA9983CA062}"/>
              </a:ext>
            </a:extLst>
          </p:cNvPr>
          <p:cNvSpPr>
            <a:spLocks noGrp="1"/>
          </p:cNvSpPr>
          <p:nvPr>
            <p:ph type="title"/>
          </p:nvPr>
        </p:nvSpPr>
        <p:spPr/>
        <p:txBody>
          <a:bodyPr/>
          <a:lstStyle/>
          <a:p>
            <a:r>
              <a:rPr kumimoji="1" lang="ja-JP" altLang="en-US" dirty="0"/>
              <a:t>輸血機能評価認定制度（</a:t>
            </a:r>
            <a:r>
              <a:rPr kumimoji="1" lang="en-US" altLang="ja-JP" dirty="0"/>
              <a:t>I&amp;A</a:t>
            </a:r>
            <a:r>
              <a:rPr kumimoji="1" lang="ja-JP" altLang="en-US" dirty="0"/>
              <a:t>制度）って？</a:t>
            </a:r>
          </a:p>
        </p:txBody>
      </p:sp>
      <p:sp>
        <p:nvSpPr>
          <p:cNvPr id="3" name="コンテンツ プレースホルダー 2">
            <a:extLst>
              <a:ext uri="{FF2B5EF4-FFF2-40B4-BE49-F238E27FC236}">
                <a16:creationId xmlns:a16="http://schemas.microsoft.com/office/drawing/2014/main" xmlns="" id="{BFCC841C-2229-472E-98D9-DA53EAA536FA}"/>
              </a:ext>
            </a:extLst>
          </p:cNvPr>
          <p:cNvSpPr>
            <a:spLocks noGrp="1"/>
          </p:cNvSpPr>
          <p:nvPr>
            <p:ph idx="4294967295"/>
          </p:nvPr>
        </p:nvSpPr>
        <p:spPr>
          <a:xfrm>
            <a:off x="986443" y="1205346"/>
            <a:ext cx="10219113" cy="5195456"/>
          </a:xfrm>
        </p:spPr>
        <p:txBody>
          <a:bodyPr>
            <a:normAutofit/>
          </a:bodyPr>
          <a:lstStyle/>
          <a:p>
            <a:pPr algn="just">
              <a:buFont typeface="Wingdings" panose="05000000000000000000" pitchFamily="2" charset="2"/>
              <a:buChar char="u"/>
            </a:pPr>
            <a:r>
              <a:rPr lang="ja-JP" altLang="en-US" sz="2400" dirty="0"/>
              <a:t>この制度は、輸血医療に関する知識と実践力を備えた視察員による視察と評価認定を行うことにより、医療機関における安全にして効果的な　輸血がさらに確実に実施されることを目的にＩ＆Ａ（視察と認定）を　実施する。</a:t>
            </a:r>
            <a:endParaRPr lang="en-US" altLang="ja-JP" sz="2400" dirty="0"/>
          </a:p>
          <a:p>
            <a:pPr algn="just">
              <a:buFont typeface="Wingdings" panose="05000000000000000000" pitchFamily="2" charset="2"/>
              <a:buChar char="u"/>
            </a:pPr>
            <a:r>
              <a:rPr lang="ja-JP" altLang="en-US" sz="2400" dirty="0"/>
              <a:t>認定には事前審査と視察を受ける必要があります。 </a:t>
            </a:r>
            <a:endParaRPr lang="en-US" altLang="ja-JP" sz="2400" dirty="0"/>
          </a:p>
          <a:p>
            <a:pPr algn="just">
              <a:buFont typeface="Wingdings" panose="05000000000000000000" pitchFamily="2" charset="2"/>
              <a:buChar char="u"/>
            </a:pPr>
            <a:endParaRPr kumimoji="1" lang="en-US" altLang="ja-JP" sz="2400" dirty="0"/>
          </a:p>
          <a:p>
            <a:pPr algn="just">
              <a:buFont typeface="Wingdings" panose="05000000000000000000" pitchFamily="2" charset="2"/>
              <a:buChar char="u"/>
            </a:pPr>
            <a:endParaRPr lang="en-US" altLang="ja-JP" sz="2400" dirty="0"/>
          </a:p>
          <a:p>
            <a:pPr algn="just">
              <a:buFont typeface="Wingdings" panose="05000000000000000000" pitchFamily="2" charset="2"/>
              <a:buChar char="u"/>
            </a:pPr>
            <a:r>
              <a:rPr lang="ja-JP" altLang="en-US" sz="2400" dirty="0"/>
              <a:t>岩手県では県立中央病院と胆沢病院が</a:t>
            </a:r>
            <a:r>
              <a:rPr lang="en-US" altLang="ja-JP" sz="2400" dirty="0"/>
              <a:t>I&amp;A</a:t>
            </a:r>
            <a:r>
              <a:rPr lang="ja-JP" altLang="en-US" sz="2400" dirty="0"/>
              <a:t>制度認定施設です。</a:t>
            </a:r>
            <a:endParaRPr lang="en-US" altLang="ja-JP" sz="2400" dirty="0"/>
          </a:p>
          <a:p>
            <a:pPr algn="just">
              <a:buFont typeface="Wingdings" panose="05000000000000000000" pitchFamily="2" charset="2"/>
              <a:buChar char="u"/>
            </a:pPr>
            <a:endParaRPr kumimoji="1" lang="ja-JP" altLang="en-US" sz="2800" dirty="0"/>
          </a:p>
        </p:txBody>
      </p:sp>
      <p:sp>
        <p:nvSpPr>
          <p:cNvPr id="4" name="日付プレースホルダー 3">
            <a:extLst>
              <a:ext uri="{FF2B5EF4-FFF2-40B4-BE49-F238E27FC236}">
                <a16:creationId xmlns:a16="http://schemas.microsoft.com/office/drawing/2014/main" xmlns="" id="{C53A01F5-EF16-4845-AA75-C450C5898CFC}"/>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A08A0FE7-0923-4F29-B40D-51381C63B469}"/>
              </a:ext>
            </a:extLst>
          </p:cNvPr>
          <p:cNvSpPr>
            <a:spLocks noGrp="1"/>
          </p:cNvSpPr>
          <p:nvPr>
            <p:ph type="sldNum" sz="quarter" idx="12"/>
          </p:nvPr>
        </p:nvSpPr>
        <p:spPr/>
        <p:txBody>
          <a:bodyPr/>
          <a:lstStyle/>
          <a:p>
            <a:fld id="{5B5941C8-FFA1-42C1-940D-D389EAAFAD79}"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xmlns="" id="{5AD0D9B6-611B-493B-B348-228855184239}"/>
              </a:ext>
            </a:extLst>
          </p:cNvPr>
          <p:cNvSpPr txBox="1"/>
          <p:nvPr/>
        </p:nvSpPr>
        <p:spPr>
          <a:xfrm>
            <a:off x="7377218" y="3429000"/>
            <a:ext cx="3959879" cy="307777"/>
          </a:xfrm>
          <a:prstGeom prst="rect">
            <a:avLst/>
          </a:prstGeom>
          <a:noFill/>
        </p:spPr>
        <p:txBody>
          <a:bodyPr wrap="square" rtlCol="0">
            <a:spAutoFit/>
          </a:bodyPr>
          <a:lstStyle/>
          <a:p>
            <a:r>
              <a:rPr kumimoji="1" lang="ja-JP" altLang="en-US" sz="1400" dirty="0"/>
              <a:t>日本輸血・細胞治療学会ホームページより引用</a:t>
            </a:r>
          </a:p>
        </p:txBody>
      </p:sp>
    </p:spTree>
    <p:extLst>
      <p:ext uri="{BB962C8B-B14F-4D97-AF65-F5344CB8AC3E}">
        <p14:creationId xmlns:p14="http://schemas.microsoft.com/office/powerpoint/2010/main" val="303486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B76311E-4990-483B-B5F2-CBBC51A15A10}"/>
              </a:ext>
            </a:extLst>
          </p:cNvPr>
          <p:cNvSpPr>
            <a:spLocks noGrp="1"/>
          </p:cNvSpPr>
          <p:nvPr>
            <p:ph type="title"/>
          </p:nvPr>
        </p:nvSpPr>
        <p:spPr/>
        <p:txBody>
          <a:bodyPr/>
          <a:lstStyle/>
          <a:p>
            <a:r>
              <a:rPr kumimoji="1" lang="en-US" altLang="ja-JP" dirty="0"/>
              <a:t>I&amp;A</a:t>
            </a:r>
            <a:r>
              <a:rPr kumimoji="1" lang="ja-JP" altLang="en-US" dirty="0"/>
              <a:t>制度視察員は？</a:t>
            </a:r>
          </a:p>
        </p:txBody>
      </p:sp>
      <p:sp>
        <p:nvSpPr>
          <p:cNvPr id="3" name="コンテンツ プレースホルダー 2">
            <a:extLst>
              <a:ext uri="{FF2B5EF4-FFF2-40B4-BE49-F238E27FC236}">
                <a16:creationId xmlns:a16="http://schemas.microsoft.com/office/drawing/2014/main" xmlns="" id="{440D0227-2AEC-4C7C-B081-CF11CB12AF72}"/>
              </a:ext>
            </a:extLst>
          </p:cNvPr>
          <p:cNvSpPr>
            <a:spLocks noGrp="1"/>
          </p:cNvSpPr>
          <p:nvPr>
            <p:ph idx="4294967295"/>
          </p:nvPr>
        </p:nvSpPr>
        <p:spPr>
          <a:xfrm>
            <a:off x="734398" y="1402095"/>
            <a:ext cx="10723204" cy="5195456"/>
          </a:xfrm>
        </p:spPr>
        <p:txBody>
          <a:bodyPr>
            <a:normAutofit/>
          </a:bodyPr>
          <a:lstStyle/>
          <a:p>
            <a:r>
              <a:rPr lang="ja-JP" altLang="en-US" sz="2400" dirty="0"/>
              <a:t>視察員は下記の条件を満たした者を、学会理事長が委嘱し、任命しています。</a:t>
            </a:r>
            <a:endParaRPr lang="en-US" altLang="ja-JP" sz="2400" dirty="0"/>
          </a:p>
          <a:p>
            <a:pPr marL="514350" indent="-514350">
              <a:buFont typeface="+mj-lt"/>
              <a:buAutoNum type="arabicPeriod"/>
            </a:pPr>
            <a:r>
              <a:rPr lang="ja-JP" altLang="en-US" sz="2400" dirty="0"/>
              <a:t>輸血に関する専門的な知識があり、次の認定を得ている。</a:t>
            </a:r>
            <a:br>
              <a:rPr lang="ja-JP" altLang="en-US" sz="2400" dirty="0"/>
            </a:br>
            <a:r>
              <a:rPr lang="en-US" altLang="ja-JP" sz="2400" dirty="0"/>
              <a:t>1)</a:t>
            </a:r>
            <a:r>
              <a:rPr lang="ja-JP" altLang="en-US" sz="2400" dirty="0"/>
              <a:t>日本輸血・細胞治療学会認定医</a:t>
            </a:r>
            <a:br>
              <a:rPr lang="ja-JP" altLang="en-US" sz="2400" dirty="0"/>
            </a:br>
            <a:r>
              <a:rPr lang="en-US" altLang="ja-JP" sz="2400" dirty="0"/>
              <a:t>2)</a:t>
            </a:r>
            <a:r>
              <a:rPr lang="ja-JP" altLang="en-US" sz="2400" dirty="0"/>
              <a:t>認定輸血検査技師</a:t>
            </a:r>
            <a:br>
              <a:rPr lang="ja-JP" altLang="en-US" sz="2400" dirty="0"/>
            </a:br>
            <a:r>
              <a:rPr lang="en-US" altLang="ja-JP" sz="2400" dirty="0"/>
              <a:t>3)</a:t>
            </a:r>
            <a:r>
              <a:rPr lang="ja-JP" altLang="en-US" sz="2400" dirty="0"/>
              <a:t>学会認定・臨床輸血看護師</a:t>
            </a:r>
          </a:p>
          <a:p>
            <a:pPr marL="514350" indent="-514350">
              <a:buFont typeface="+mj-lt"/>
              <a:buAutoNum type="arabicPeriod"/>
            </a:pPr>
            <a:r>
              <a:rPr lang="ja-JP" altLang="en-US" sz="2400" dirty="0"/>
              <a:t>講習会を受講し、視察員に関する教育を受けている。</a:t>
            </a:r>
          </a:p>
          <a:p>
            <a:endParaRPr kumimoji="1" lang="ja-JP" altLang="en-US" sz="2400" dirty="0"/>
          </a:p>
        </p:txBody>
      </p:sp>
      <p:sp>
        <p:nvSpPr>
          <p:cNvPr id="4" name="日付プレースホルダー 3">
            <a:extLst>
              <a:ext uri="{FF2B5EF4-FFF2-40B4-BE49-F238E27FC236}">
                <a16:creationId xmlns:a16="http://schemas.microsoft.com/office/drawing/2014/main" xmlns="" id="{D182039A-B131-4FC8-9AE7-0BFF0D400D29}"/>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BA576275-175B-45C8-9464-5EF2547B4EDE}"/>
              </a:ext>
            </a:extLst>
          </p:cNvPr>
          <p:cNvSpPr>
            <a:spLocks noGrp="1"/>
          </p:cNvSpPr>
          <p:nvPr>
            <p:ph type="sldNum" sz="quarter" idx="12"/>
          </p:nvPr>
        </p:nvSpPr>
        <p:spPr/>
        <p:txBody>
          <a:bodyPr/>
          <a:lstStyle/>
          <a:p>
            <a:fld id="{5B5941C8-FFA1-42C1-940D-D389EAAFAD79}"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xmlns="" id="{ECDD2E2C-5078-4A27-AF47-901AC53CDB3D}"/>
              </a:ext>
            </a:extLst>
          </p:cNvPr>
          <p:cNvSpPr txBox="1"/>
          <p:nvPr/>
        </p:nvSpPr>
        <p:spPr>
          <a:xfrm>
            <a:off x="7591780" y="4139051"/>
            <a:ext cx="3959879" cy="307777"/>
          </a:xfrm>
          <a:prstGeom prst="rect">
            <a:avLst/>
          </a:prstGeom>
          <a:noFill/>
        </p:spPr>
        <p:txBody>
          <a:bodyPr wrap="square" rtlCol="0">
            <a:spAutoFit/>
          </a:bodyPr>
          <a:lstStyle/>
          <a:p>
            <a:r>
              <a:rPr kumimoji="1" lang="ja-JP" altLang="en-US" sz="1400" dirty="0"/>
              <a:t>日本輸血・細胞治療学会ホームページより引用</a:t>
            </a:r>
          </a:p>
        </p:txBody>
      </p:sp>
    </p:spTree>
    <p:extLst>
      <p:ext uri="{BB962C8B-B14F-4D97-AF65-F5344CB8AC3E}">
        <p14:creationId xmlns:p14="http://schemas.microsoft.com/office/powerpoint/2010/main" val="11794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07022-6EB5-4E28-B966-FD60A46005E0}"/>
              </a:ext>
            </a:extLst>
          </p:cNvPr>
          <p:cNvSpPr>
            <a:spLocks noGrp="1"/>
          </p:cNvSpPr>
          <p:nvPr>
            <p:ph type="title"/>
          </p:nvPr>
        </p:nvSpPr>
        <p:spPr/>
        <p:txBody>
          <a:bodyPr/>
          <a:lstStyle/>
          <a:p>
            <a:r>
              <a:rPr kumimoji="1" lang="ja-JP" altLang="en-US" dirty="0"/>
              <a:t>本日の内容</a:t>
            </a:r>
          </a:p>
        </p:txBody>
      </p:sp>
      <p:sp>
        <p:nvSpPr>
          <p:cNvPr id="3" name="コンテンツ プレースホルダー 2">
            <a:extLst>
              <a:ext uri="{FF2B5EF4-FFF2-40B4-BE49-F238E27FC236}">
                <a16:creationId xmlns:a16="http://schemas.microsoft.com/office/drawing/2014/main" xmlns="" id="{F39A2AB2-EB22-4627-B662-843F3F244D6E}"/>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Ø"/>
            </a:pPr>
            <a:r>
              <a:rPr kumimoji="1" lang="ja-JP" altLang="en-US" sz="2400" dirty="0">
                <a:solidFill>
                  <a:schemeClr val="bg1">
                    <a:lumMod val="75000"/>
                  </a:schemeClr>
                </a:solidFill>
              </a:rPr>
              <a:t>各認定制度について</a:t>
            </a:r>
            <a:endParaRPr kumimoji="1" lang="en-US" altLang="ja-JP" sz="2400" dirty="0">
              <a:solidFill>
                <a:schemeClr val="bg1">
                  <a:lumMod val="75000"/>
                </a:schemeClr>
              </a:solidFill>
            </a:endParaRPr>
          </a:p>
          <a:p>
            <a:pPr lvl="1">
              <a:buFont typeface="Arial" panose="020B0604020202020204" pitchFamily="34" charset="0"/>
              <a:buChar char="•"/>
            </a:pPr>
            <a:r>
              <a:rPr kumimoji="1" lang="ja-JP" altLang="en-US" sz="2000" dirty="0">
                <a:solidFill>
                  <a:schemeClr val="bg1">
                    <a:lumMod val="75000"/>
                  </a:schemeClr>
                </a:solidFill>
              </a:rPr>
              <a:t>学会認定・臨床輸血看護師、</a:t>
            </a:r>
            <a:r>
              <a:rPr kumimoji="1" lang="zh-TW" altLang="en-US" sz="2000" dirty="0">
                <a:solidFill>
                  <a:schemeClr val="bg1">
                    <a:lumMod val="75000"/>
                  </a:schemeClr>
                </a:solidFill>
              </a:rPr>
              <a:t>自己血輸血看護師</a:t>
            </a:r>
            <a:r>
              <a:rPr kumimoji="1" lang="ja-JP" altLang="en-US" sz="2000" dirty="0">
                <a:solidFill>
                  <a:schemeClr val="bg1">
                    <a:lumMod val="75000"/>
                  </a:schemeClr>
                </a:solidFill>
              </a:rPr>
              <a:t>って？</a:t>
            </a:r>
            <a:endParaRPr kumimoji="1" lang="en-US" altLang="ja-JP" sz="2000" dirty="0">
              <a:solidFill>
                <a:schemeClr val="bg1">
                  <a:lumMod val="75000"/>
                </a:schemeClr>
              </a:solidFill>
            </a:endParaRPr>
          </a:p>
          <a:p>
            <a:pPr lvl="1">
              <a:buFont typeface="Arial" panose="020B0604020202020204" pitchFamily="34" charset="0"/>
              <a:buChar char="•"/>
            </a:pPr>
            <a:r>
              <a:rPr lang="ja-JP" altLang="en-US" sz="2000" dirty="0">
                <a:solidFill>
                  <a:schemeClr val="bg1">
                    <a:lumMod val="75000"/>
                  </a:schemeClr>
                </a:solidFill>
              </a:rPr>
              <a:t>輸血機能評価認定制度（</a:t>
            </a:r>
            <a:r>
              <a:rPr lang="en-US" altLang="ja-JP" sz="2000" dirty="0">
                <a:solidFill>
                  <a:schemeClr val="bg1">
                    <a:lumMod val="75000"/>
                  </a:schemeClr>
                </a:solidFill>
              </a:rPr>
              <a:t>I&amp;A</a:t>
            </a:r>
            <a:r>
              <a:rPr lang="ja-JP" altLang="en-US" sz="2000" dirty="0">
                <a:solidFill>
                  <a:schemeClr val="bg1">
                    <a:lumMod val="75000"/>
                  </a:schemeClr>
                </a:solidFill>
              </a:rPr>
              <a:t>制度）って？</a:t>
            </a:r>
            <a:endParaRPr lang="en-US" altLang="ja-JP" sz="2000" dirty="0">
              <a:solidFill>
                <a:schemeClr val="bg1">
                  <a:lumMod val="75000"/>
                </a:schemeClr>
              </a:solidFill>
            </a:endParaRPr>
          </a:p>
          <a:p>
            <a:pPr>
              <a:buFont typeface="Wingdings" panose="05000000000000000000" pitchFamily="2" charset="2"/>
              <a:buChar char="Ø"/>
            </a:pPr>
            <a:r>
              <a:rPr lang="ja-JP" altLang="en-US" sz="2400" dirty="0"/>
              <a:t>学会認定・臨床輸血看護師の活動は？</a:t>
            </a:r>
            <a:endParaRPr lang="en-US" altLang="ja-JP" sz="2400" dirty="0"/>
          </a:p>
          <a:p>
            <a:pPr>
              <a:buFont typeface="Wingdings" panose="05000000000000000000" pitchFamily="2" charset="2"/>
              <a:buChar char="Ø"/>
            </a:pPr>
            <a:r>
              <a:rPr lang="ja-JP" altLang="en-US" sz="2400" dirty="0">
                <a:solidFill>
                  <a:schemeClr val="bg1">
                    <a:lumMod val="75000"/>
                  </a:schemeClr>
                </a:solidFill>
              </a:rPr>
              <a:t>学会認定・</a:t>
            </a:r>
            <a:r>
              <a:rPr lang="zh-TW" altLang="en-US" sz="2400" dirty="0">
                <a:solidFill>
                  <a:schemeClr val="bg1">
                    <a:lumMod val="75000"/>
                  </a:schemeClr>
                </a:solidFill>
              </a:rPr>
              <a:t>自己血輸血看護師</a:t>
            </a:r>
            <a:r>
              <a:rPr lang="ja-JP" altLang="en-US" sz="2400" dirty="0">
                <a:solidFill>
                  <a:schemeClr val="bg1">
                    <a:lumMod val="75000"/>
                  </a:schemeClr>
                </a:solidFill>
              </a:rPr>
              <a:t>の活動は？</a:t>
            </a:r>
            <a:endParaRPr lang="en-US" altLang="ja-JP" sz="2400" dirty="0">
              <a:solidFill>
                <a:schemeClr val="bg1">
                  <a:lumMod val="75000"/>
                </a:schemeClr>
              </a:solidFill>
            </a:endParaRPr>
          </a:p>
          <a:p>
            <a:pPr marL="173736" lvl="1" indent="0">
              <a:buNone/>
            </a:pPr>
            <a:r>
              <a:rPr lang="ja-JP" altLang="en-US" sz="2000" dirty="0">
                <a:solidFill>
                  <a:schemeClr val="bg1">
                    <a:lumMod val="75000"/>
                  </a:schemeClr>
                </a:solidFill>
              </a:rPr>
              <a:t>－当院　自己血輸血看護師　佐々木奈保さんより－</a:t>
            </a:r>
            <a:endParaRPr lang="en-US" altLang="ja-JP" sz="2000" dirty="0">
              <a:solidFill>
                <a:schemeClr val="bg1">
                  <a:lumMod val="75000"/>
                </a:schemeClr>
              </a:solidFill>
            </a:endParaRPr>
          </a:p>
          <a:p>
            <a:pPr>
              <a:buFont typeface="Wingdings" panose="05000000000000000000" pitchFamily="2" charset="2"/>
              <a:buChar char="Ø"/>
            </a:pPr>
            <a:r>
              <a:rPr lang="ja-JP" altLang="en-US" sz="2400" dirty="0">
                <a:solidFill>
                  <a:schemeClr val="bg1">
                    <a:lumMod val="75000"/>
                  </a:schemeClr>
                </a:solidFill>
              </a:rPr>
              <a:t>おわりに</a:t>
            </a:r>
            <a:endParaRPr lang="en-US" altLang="ja-JP" sz="2400" dirty="0">
              <a:solidFill>
                <a:schemeClr val="bg1">
                  <a:lumMod val="75000"/>
                </a:schemeClr>
              </a:solidFill>
            </a:endParaRPr>
          </a:p>
          <a:p>
            <a:pPr>
              <a:buFont typeface="Wingdings" panose="05000000000000000000" pitchFamily="2" charset="2"/>
              <a:buChar char="Ø"/>
            </a:pPr>
            <a:endParaRPr lang="en-US" altLang="ja-JP" sz="2400" dirty="0"/>
          </a:p>
          <a:p>
            <a:endParaRPr kumimoji="1" lang="ja-JP" altLang="en-US" sz="2400" dirty="0"/>
          </a:p>
        </p:txBody>
      </p:sp>
      <p:sp>
        <p:nvSpPr>
          <p:cNvPr id="4" name="日付プレースホルダー 3">
            <a:extLst>
              <a:ext uri="{FF2B5EF4-FFF2-40B4-BE49-F238E27FC236}">
                <a16:creationId xmlns:a16="http://schemas.microsoft.com/office/drawing/2014/main" xmlns="" id="{8F1FC9B9-31B5-4704-8CC2-5DC34A43F2DD}"/>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19BAEDCE-681A-4F0B-96B1-AFEF92EA699E}"/>
              </a:ext>
            </a:extLst>
          </p:cNvPr>
          <p:cNvSpPr>
            <a:spLocks noGrp="1"/>
          </p:cNvSpPr>
          <p:nvPr>
            <p:ph type="sldNum" sz="quarter" idx="12"/>
          </p:nvPr>
        </p:nvSpPr>
        <p:spPr/>
        <p:txBody>
          <a:bodyPr/>
          <a:lstStyle/>
          <a:p>
            <a:fld id="{5B5941C8-FFA1-42C1-940D-D389EAAFAD79}" type="slidenum">
              <a:rPr kumimoji="1" lang="ja-JP" altLang="en-US" smtClean="0"/>
              <a:t>15</a:t>
            </a:fld>
            <a:endParaRPr kumimoji="1" lang="ja-JP" altLang="en-US"/>
          </a:p>
        </p:txBody>
      </p:sp>
    </p:spTree>
    <p:extLst>
      <p:ext uri="{BB962C8B-B14F-4D97-AF65-F5344CB8AC3E}">
        <p14:creationId xmlns:p14="http://schemas.microsoft.com/office/powerpoint/2010/main" val="42449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CD1810B-9350-4436-8475-DC109F200E35}"/>
              </a:ext>
            </a:extLst>
          </p:cNvPr>
          <p:cNvSpPr>
            <a:spLocks noGrp="1"/>
          </p:cNvSpPr>
          <p:nvPr>
            <p:ph type="title"/>
          </p:nvPr>
        </p:nvSpPr>
        <p:spPr/>
        <p:txBody>
          <a:bodyPr/>
          <a:lstStyle/>
          <a:p>
            <a:r>
              <a:rPr kumimoji="1" lang="ja-JP" altLang="en-US" dirty="0"/>
              <a:t>きっかけ</a:t>
            </a:r>
          </a:p>
        </p:txBody>
      </p:sp>
      <p:sp>
        <p:nvSpPr>
          <p:cNvPr id="3" name="コンテンツ プレースホルダー 2">
            <a:extLst>
              <a:ext uri="{FF2B5EF4-FFF2-40B4-BE49-F238E27FC236}">
                <a16:creationId xmlns:a16="http://schemas.microsoft.com/office/drawing/2014/main" xmlns="" id="{B1B61DD8-44A5-4EE0-8FF2-A7201AEEFA84}"/>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u"/>
            </a:pPr>
            <a:r>
              <a:rPr kumimoji="1" lang="ja-JP" altLang="en-US" sz="2400" dirty="0"/>
              <a:t>当院は</a:t>
            </a:r>
            <a:r>
              <a:rPr kumimoji="1" lang="en-US" altLang="ja-JP" sz="2400" dirty="0"/>
              <a:t>2017</a:t>
            </a:r>
            <a:r>
              <a:rPr kumimoji="1" lang="ja-JP" altLang="en-US" sz="2400" dirty="0"/>
              <a:t>年</a:t>
            </a:r>
            <a:r>
              <a:rPr kumimoji="1" lang="en-US" altLang="ja-JP" sz="2400" dirty="0"/>
              <a:t>4</a:t>
            </a:r>
            <a:r>
              <a:rPr kumimoji="1" lang="ja-JP" altLang="en-US" sz="2400" dirty="0"/>
              <a:t>月に</a:t>
            </a:r>
            <a:r>
              <a:rPr kumimoji="1" lang="en-US" altLang="ja-JP" sz="2400" dirty="0"/>
              <a:t>I&amp;A</a:t>
            </a:r>
            <a:r>
              <a:rPr kumimoji="1" lang="ja-JP" altLang="en-US" sz="2400" dirty="0"/>
              <a:t>制度認定を取得</a:t>
            </a:r>
            <a:endParaRPr kumimoji="1" lang="en-US" altLang="ja-JP" sz="2400" dirty="0"/>
          </a:p>
          <a:p>
            <a:pPr>
              <a:buFont typeface="Wingdings" panose="05000000000000000000" pitchFamily="2" charset="2"/>
              <a:buChar char="u"/>
            </a:pPr>
            <a:r>
              <a:rPr kumimoji="1" lang="ja-JP" altLang="en-US" sz="2400" dirty="0"/>
              <a:t>視察前調査と視察での対応</a:t>
            </a:r>
            <a:r>
              <a:rPr lang="ja-JP" altLang="en-US" sz="2400" dirty="0"/>
              <a:t>が必要</a:t>
            </a:r>
            <a:endParaRPr lang="en-US" altLang="ja-JP" sz="2400" dirty="0"/>
          </a:p>
          <a:p>
            <a:pPr>
              <a:buFont typeface="Wingdings" panose="05000000000000000000" pitchFamily="2" charset="2"/>
              <a:buChar char="u"/>
            </a:pPr>
            <a:r>
              <a:rPr kumimoji="1" lang="ja-JP" altLang="en-US" sz="2400" dirty="0"/>
              <a:t>輸血に関する正しい知識が必要</a:t>
            </a:r>
            <a:endParaRPr kumimoji="1" lang="en-US" altLang="ja-JP" sz="2400" dirty="0"/>
          </a:p>
          <a:p>
            <a:pPr>
              <a:buFont typeface="Wingdings" panose="05000000000000000000" pitchFamily="2" charset="2"/>
              <a:buChar char="u"/>
            </a:pPr>
            <a:r>
              <a:rPr kumimoji="1" lang="ja-JP" altLang="en-US" sz="2400" dirty="0"/>
              <a:t>スタッフへ周知も必要</a:t>
            </a:r>
            <a:endParaRPr kumimoji="1" lang="en-US" altLang="ja-JP" sz="2400" dirty="0"/>
          </a:p>
          <a:p>
            <a:pPr>
              <a:buFont typeface="Wingdings" panose="05000000000000000000" pitchFamily="2" charset="2"/>
              <a:buChar char="u"/>
            </a:pPr>
            <a:endParaRPr lang="en-US" altLang="ja-JP" sz="2400" dirty="0"/>
          </a:p>
          <a:p>
            <a:pPr>
              <a:buFont typeface="Wingdings" panose="05000000000000000000" pitchFamily="2" charset="2"/>
              <a:buChar char="u"/>
            </a:pPr>
            <a:r>
              <a:rPr kumimoji="1" lang="ja-JP" altLang="en-US" sz="2400" dirty="0"/>
              <a:t>看護師長から声をかけられ、取得を目指す</a:t>
            </a:r>
            <a:endParaRPr kumimoji="1" lang="en-US" altLang="ja-JP" sz="2400" dirty="0"/>
          </a:p>
          <a:p>
            <a:pPr>
              <a:buFont typeface="Wingdings" panose="05000000000000000000" pitchFamily="2" charset="2"/>
              <a:buChar char="u"/>
            </a:pPr>
            <a:endParaRPr kumimoji="1" lang="en-US" altLang="ja-JP" sz="2400" dirty="0"/>
          </a:p>
        </p:txBody>
      </p:sp>
      <p:sp>
        <p:nvSpPr>
          <p:cNvPr id="4" name="日付プレースホルダー 3">
            <a:extLst>
              <a:ext uri="{FF2B5EF4-FFF2-40B4-BE49-F238E27FC236}">
                <a16:creationId xmlns:a16="http://schemas.microsoft.com/office/drawing/2014/main" xmlns="" id="{D7039F84-365F-45B3-8D64-64A9584FDC2F}"/>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CD2595B5-9434-44C2-A24B-080E7C02316B}"/>
              </a:ext>
            </a:extLst>
          </p:cNvPr>
          <p:cNvSpPr>
            <a:spLocks noGrp="1"/>
          </p:cNvSpPr>
          <p:nvPr>
            <p:ph type="sldNum" sz="quarter" idx="12"/>
          </p:nvPr>
        </p:nvSpPr>
        <p:spPr/>
        <p:txBody>
          <a:bodyPr/>
          <a:lstStyle/>
          <a:p>
            <a:fld id="{5B5941C8-FFA1-42C1-940D-D389EAAFAD79}" type="slidenum">
              <a:rPr kumimoji="1" lang="ja-JP" altLang="en-US" smtClean="0"/>
              <a:t>16</a:t>
            </a:fld>
            <a:endParaRPr kumimoji="1" lang="ja-JP" altLang="en-US"/>
          </a:p>
        </p:txBody>
      </p:sp>
      <p:pic>
        <p:nvPicPr>
          <p:cNvPr id="7" name="図 6">
            <a:extLst>
              <a:ext uri="{FF2B5EF4-FFF2-40B4-BE49-F238E27FC236}">
                <a16:creationId xmlns:a16="http://schemas.microsoft.com/office/drawing/2014/main" xmlns="" id="{31371674-7311-4D88-8182-324B9C140878}"/>
              </a:ext>
            </a:extLst>
          </p:cNvPr>
          <p:cNvPicPr>
            <a:picLocks noChangeAspect="1"/>
          </p:cNvPicPr>
          <p:nvPr/>
        </p:nvPicPr>
        <p:blipFill>
          <a:blip r:embed="rId3"/>
          <a:stretch>
            <a:fillRect/>
          </a:stretch>
        </p:blipFill>
        <p:spPr>
          <a:xfrm>
            <a:off x="7335405" y="1592844"/>
            <a:ext cx="4402368" cy="3299488"/>
          </a:xfrm>
          <a:prstGeom prst="rect">
            <a:avLst/>
          </a:prstGeom>
          <a:ln>
            <a:noFill/>
          </a:ln>
          <a:effectLst>
            <a:softEdge rad="112500"/>
          </a:effectLst>
        </p:spPr>
      </p:pic>
      <p:sp>
        <p:nvSpPr>
          <p:cNvPr id="8" name="テキスト ボックス 7">
            <a:extLst>
              <a:ext uri="{FF2B5EF4-FFF2-40B4-BE49-F238E27FC236}">
                <a16:creationId xmlns:a16="http://schemas.microsoft.com/office/drawing/2014/main" xmlns="" id="{3629ECAA-612B-4B75-A54A-555293FFF8D7}"/>
              </a:ext>
            </a:extLst>
          </p:cNvPr>
          <p:cNvSpPr txBox="1"/>
          <p:nvPr/>
        </p:nvSpPr>
        <p:spPr>
          <a:xfrm>
            <a:off x="7372727" y="5100448"/>
            <a:ext cx="4413379" cy="369332"/>
          </a:xfrm>
          <a:prstGeom prst="rect">
            <a:avLst/>
          </a:prstGeom>
          <a:noFill/>
        </p:spPr>
        <p:txBody>
          <a:bodyPr wrap="square" rtlCol="0">
            <a:spAutoFit/>
          </a:bodyPr>
          <a:lstStyle/>
          <a:p>
            <a:pPr algn="ctr"/>
            <a:r>
              <a:rPr kumimoji="1" lang="en-US" altLang="ja-JP" dirty="0"/>
              <a:t>I&amp;A</a:t>
            </a:r>
            <a:r>
              <a:rPr kumimoji="1" lang="ja-JP" altLang="en-US" dirty="0"/>
              <a:t>制度病棟視察風景</a:t>
            </a:r>
          </a:p>
        </p:txBody>
      </p:sp>
      <p:sp>
        <p:nvSpPr>
          <p:cNvPr id="6" name="矢印: 下 5">
            <a:extLst>
              <a:ext uri="{FF2B5EF4-FFF2-40B4-BE49-F238E27FC236}">
                <a16:creationId xmlns:a16="http://schemas.microsoft.com/office/drawing/2014/main" xmlns="" id="{D57CE7C2-9D81-4732-9D05-068AA33192F8}"/>
              </a:ext>
            </a:extLst>
          </p:cNvPr>
          <p:cNvSpPr/>
          <p:nvPr/>
        </p:nvSpPr>
        <p:spPr>
          <a:xfrm>
            <a:off x="3098307" y="3178206"/>
            <a:ext cx="346229" cy="435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934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8E1952F-EBDB-4928-A42E-D14EF5941765}"/>
              </a:ext>
            </a:extLst>
          </p:cNvPr>
          <p:cNvSpPr>
            <a:spLocks noGrp="1"/>
          </p:cNvSpPr>
          <p:nvPr>
            <p:ph type="title"/>
          </p:nvPr>
        </p:nvSpPr>
        <p:spPr/>
        <p:txBody>
          <a:bodyPr/>
          <a:lstStyle/>
          <a:p>
            <a:r>
              <a:rPr kumimoji="1" lang="ja-JP" altLang="en-US" dirty="0"/>
              <a:t>資格を取得して</a:t>
            </a:r>
          </a:p>
        </p:txBody>
      </p:sp>
      <p:sp>
        <p:nvSpPr>
          <p:cNvPr id="3" name="コンテンツ プレースホルダー 2">
            <a:extLst>
              <a:ext uri="{FF2B5EF4-FFF2-40B4-BE49-F238E27FC236}">
                <a16:creationId xmlns:a16="http://schemas.microsoft.com/office/drawing/2014/main" xmlns="" id="{9152FD7C-2467-450F-A3AB-D8C28A051DF8}"/>
              </a:ext>
            </a:extLst>
          </p:cNvPr>
          <p:cNvSpPr>
            <a:spLocks noGrp="1"/>
          </p:cNvSpPr>
          <p:nvPr>
            <p:ph idx="4294967295"/>
          </p:nvPr>
        </p:nvSpPr>
        <p:spPr>
          <a:xfrm>
            <a:off x="986443" y="1205346"/>
            <a:ext cx="10573539" cy="5195456"/>
          </a:xfrm>
        </p:spPr>
        <p:txBody>
          <a:bodyPr>
            <a:normAutofit/>
          </a:bodyPr>
          <a:lstStyle/>
          <a:p>
            <a:pPr>
              <a:buFont typeface="Wingdings" panose="05000000000000000000" pitchFamily="2" charset="2"/>
              <a:buChar char="u"/>
            </a:pPr>
            <a:r>
              <a:rPr kumimoji="1" lang="en-US" altLang="ja-JP" sz="2400" dirty="0"/>
              <a:t>2018</a:t>
            </a:r>
            <a:r>
              <a:rPr kumimoji="1" lang="ja-JP" altLang="en-US" sz="2400" dirty="0"/>
              <a:t>年</a:t>
            </a:r>
            <a:r>
              <a:rPr kumimoji="1" lang="en-US" altLang="ja-JP" sz="2400" dirty="0"/>
              <a:t>4</a:t>
            </a:r>
            <a:r>
              <a:rPr kumimoji="1" lang="ja-JP" altLang="en-US" sz="2400" dirty="0"/>
              <a:t>月に学会認定・臨床輸血看護師に認定</a:t>
            </a:r>
            <a:endParaRPr kumimoji="1" lang="en-US" altLang="ja-JP" sz="2400" dirty="0"/>
          </a:p>
          <a:p>
            <a:pPr>
              <a:buFont typeface="Wingdings" panose="05000000000000000000" pitchFamily="2" charset="2"/>
              <a:buChar char="u"/>
            </a:pPr>
            <a:r>
              <a:rPr lang="ja-JP" altLang="ja-JP" sz="2400" dirty="0"/>
              <a:t>日本輸血・細胞治療学会東北支部例会での発表と</a:t>
            </a:r>
            <a:r>
              <a:rPr lang="ja-JP" altLang="en-US" sz="2400" dirty="0"/>
              <a:t>看護師</a:t>
            </a:r>
            <a:r>
              <a:rPr lang="ja-JP" altLang="ja-JP" sz="2400" dirty="0"/>
              <a:t>推進委員会の</a:t>
            </a:r>
            <a:r>
              <a:rPr lang="ja-JP" altLang="en-US" sz="2400" dirty="0"/>
              <a:t>　　　</a:t>
            </a:r>
            <a:r>
              <a:rPr lang="ja-JP" altLang="ja-JP" sz="2400" dirty="0"/>
              <a:t>研修に参加</a:t>
            </a:r>
            <a:endParaRPr lang="en-US" altLang="ja-JP" sz="2400" dirty="0"/>
          </a:p>
          <a:p>
            <a:pPr lvl="1">
              <a:buFont typeface="Arial" panose="020B0604020202020204" pitchFamily="34" charset="0"/>
              <a:buChar char="•"/>
            </a:pPr>
            <a:r>
              <a:rPr lang="ja-JP" altLang="ja-JP" sz="2200" dirty="0"/>
              <a:t>仲間を増やし、活動を活発に行っていきたい</a:t>
            </a:r>
            <a:endParaRPr lang="en-US" altLang="ja-JP" sz="2200" dirty="0"/>
          </a:p>
          <a:p>
            <a:pPr lvl="1">
              <a:buFont typeface="Arial" panose="020B0604020202020204" pitchFamily="34" charset="0"/>
              <a:buChar char="•"/>
            </a:pPr>
            <a:r>
              <a:rPr lang="ja-JP" altLang="ja-JP" sz="2200" dirty="0"/>
              <a:t>資格を取得しても院内で思うように活動できない</a:t>
            </a:r>
            <a:endParaRPr lang="en-US" altLang="ja-JP" sz="2200" dirty="0"/>
          </a:p>
          <a:p>
            <a:pPr>
              <a:buFont typeface="Wingdings" panose="05000000000000000000" pitchFamily="2" charset="2"/>
              <a:buChar char="u"/>
            </a:pPr>
            <a:r>
              <a:rPr lang="ja-JP" altLang="ja-JP" sz="2400" dirty="0"/>
              <a:t>資格をどのように活用していけばいいのか</a:t>
            </a:r>
            <a:r>
              <a:rPr lang="ja-JP" altLang="en-US" sz="2400" dirty="0"/>
              <a:t>？</a:t>
            </a:r>
            <a:endParaRPr lang="en-US" altLang="ja-JP" sz="2400" dirty="0"/>
          </a:p>
          <a:p>
            <a:pPr lvl="1">
              <a:buFont typeface="Arial" panose="020B0604020202020204" pitchFamily="34" charset="0"/>
              <a:buChar char="•"/>
            </a:pPr>
            <a:r>
              <a:rPr lang="ja-JP" altLang="en-US" sz="2200" dirty="0"/>
              <a:t>輸血療法委員会の活動</a:t>
            </a:r>
            <a:endParaRPr lang="en-US" altLang="ja-JP" sz="2200" dirty="0"/>
          </a:p>
          <a:p>
            <a:pPr lvl="1">
              <a:buFont typeface="Arial" panose="020B0604020202020204" pitchFamily="34" charset="0"/>
              <a:buChar char="•"/>
            </a:pPr>
            <a:r>
              <a:rPr lang="ja-JP" altLang="en-US" sz="2200" dirty="0"/>
              <a:t>勉強会の開催</a:t>
            </a:r>
            <a:endParaRPr lang="en-US" altLang="ja-JP" sz="2200" dirty="0"/>
          </a:p>
          <a:p>
            <a:pPr>
              <a:buFont typeface="Wingdings" panose="05000000000000000000" pitchFamily="2" charset="2"/>
              <a:buChar char="u"/>
            </a:pPr>
            <a:endParaRPr kumimoji="1" lang="ja-JP" altLang="en-US" sz="2400" dirty="0"/>
          </a:p>
        </p:txBody>
      </p:sp>
      <p:sp>
        <p:nvSpPr>
          <p:cNvPr id="4" name="日付プレースホルダー 3">
            <a:extLst>
              <a:ext uri="{FF2B5EF4-FFF2-40B4-BE49-F238E27FC236}">
                <a16:creationId xmlns:a16="http://schemas.microsoft.com/office/drawing/2014/main" xmlns="" id="{A727C481-43A5-4AAE-AD3D-CC33FD025CDA}"/>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7102B025-F415-4257-A804-D6CCF29C4055}"/>
              </a:ext>
            </a:extLst>
          </p:cNvPr>
          <p:cNvSpPr>
            <a:spLocks noGrp="1"/>
          </p:cNvSpPr>
          <p:nvPr>
            <p:ph type="sldNum" sz="quarter" idx="12"/>
          </p:nvPr>
        </p:nvSpPr>
        <p:spPr/>
        <p:txBody>
          <a:bodyPr/>
          <a:lstStyle/>
          <a:p>
            <a:fld id="{5B5941C8-FFA1-42C1-940D-D389EAAFAD79}" type="slidenum">
              <a:rPr kumimoji="1" lang="ja-JP" altLang="en-US" smtClean="0"/>
              <a:t>17</a:t>
            </a:fld>
            <a:endParaRPr kumimoji="1" lang="ja-JP" altLang="en-US"/>
          </a:p>
        </p:txBody>
      </p:sp>
    </p:spTree>
    <p:extLst>
      <p:ext uri="{BB962C8B-B14F-4D97-AF65-F5344CB8AC3E}">
        <p14:creationId xmlns:p14="http://schemas.microsoft.com/office/powerpoint/2010/main" val="32384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xmlns="" id="{E3018538-9F39-4515-AC32-1F27DC0E93A7}"/>
              </a:ext>
            </a:extLst>
          </p:cNvPr>
          <p:cNvPicPr>
            <a:picLocks noGrp="1" noChangeAspect="1"/>
          </p:cNvPicPr>
          <p:nvPr>
            <p:ph idx="4294967295"/>
          </p:nvPr>
        </p:nvPicPr>
        <p:blipFill rotWithShape="1">
          <a:blip r:embed="rId2"/>
          <a:srcRect l="14133" t="10743" r="13839" b="133"/>
          <a:stretch/>
        </p:blipFill>
        <p:spPr>
          <a:xfrm>
            <a:off x="1387727" y="161527"/>
            <a:ext cx="9416544" cy="6311395"/>
          </a:xfrm>
          <a:prstGeom prst="rect">
            <a:avLst/>
          </a:prstGeom>
        </p:spPr>
      </p:pic>
      <p:sp>
        <p:nvSpPr>
          <p:cNvPr id="4" name="日付プレースホルダー 3">
            <a:extLst>
              <a:ext uri="{FF2B5EF4-FFF2-40B4-BE49-F238E27FC236}">
                <a16:creationId xmlns:a16="http://schemas.microsoft.com/office/drawing/2014/main" xmlns="" id="{1EBB3054-6C85-4EE8-983E-9E8D02F53819}"/>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86A8A68F-8018-4445-B5DC-E6772F3F1480}"/>
              </a:ext>
            </a:extLst>
          </p:cNvPr>
          <p:cNvSpPr>
            <a:spLocks noGrp="1"/>
          </p:cNvSpPr>
          <p:nvPr>
            <p:ph type="sldNum" sz="quarter" idx="12"/>
          </p:nvPr>
        </p:nvSpPr>
        <p:spPr/>
        <p:txBody>
          <a:bodyPr/>
          <a:lstStyle/>
          <a:p>
            <a:fld id="{30D1B38F-EE80-4B67-ABBA-E5288CA15AC7}" type="slidenum">
              <a:rPr kumimoji="1" lang="ja-JP" altLang="en-US" smtClean="0"/>
              <a:t>18</a:t>
            </a:fld>
            <a:endParaRPr kumimoji="1" lang="ja-JP" altLang="en-US"/>
          </a:p>
        </p:txBody>
      </p:sp>
      <p:sp>
        <p:nvSpPr>
          <p:cNvPr id="3" name="楕円 2">
            <a:extLst>
              <a:ext uri="{FF2B5EF4-FFF2-40B4-BE49-F238E27FC236}">
                <a16:creationId xmlns:a16="http://schemas.microsoft.com/office/drawing/2014/main" xmlns="" id="{8F590525-2A38-4773-B551-C6E392C0C58A}"/>
              </a:ext>
            </a:extLst>
          </p:cNvPr>
          <p:cNvSpPr/>
          <p:nvPr/>
        </p:nvSpPr>
        <p:spPr>
          <a:xfrm>
            <a:off x="4467914" y="2528596"/>
            <a:ext cx="2845837" cy="1800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5E84A47A-A2B6-4721-8B83-8510DCEA052D}"/>
              </a:ext>
            </a:extLst>
          </p:cNvPr>
          <p:cNvSpPr txBox="1"/>
          <p:nvPr/>
        </p:nvSpPr>
        <p:spPr>
          <a:xfrm>
            <a:off x="7778211" y="6074383"/>
            <a:ext cx="3959879" cy="307777"/>
          </a:xfrm>
          <a:prstGeom prst="rect">
            <a:avLst/>
          </a:prstGeom>
          <a:noFill/>
        </p:spPr>
        <p:txBody>
          <a:bodyPr wrap="square" rtlCol="0">
            <a:spAutoFit/>
          </a:bodyPr>
          <a:lstStyle/>
          <a:p>
            <a:r>
              <a:rPr kumimoji="1" lang="ja-JP" altLang="en-US" sz="1400" dirty="0"/>
              <a:t>日本輸血・細胞治療学会ホームページより引用</a:t>
            </a:r>
          </a:p>
        </p:txBody>
      </p:sp>
    </p:spTree>
    <p:extLst>
      <p:ext uri="{BB962C8B-B14F-4D97-AF65-F5344CB8AC3E}">
        <p14:creationId xmlns:p14="http://schemas.microsoft.com/office/powerpoint/2010/main" val="375909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2957A3A-B506-4433-9C49-8F12FA13AFAC}"/>
              </a:ext>
            </a:extLst>
          </p:cNvPr>
          <p:cNvSpPr>
            <a:spLocks noGrp="1"/>
          </p:cNvSpPr>
          <p:nvPr>
            <p:ph type="title"/>
          </p:nvPr>
        </p:nvSpPr>
        <p:spPr/>
        <p:txBody>
          <a:bodyPr/>
          <a:lstStyle/>
          <a:p>
            <a:r>
              <a:rPr lang="ja-JP" altLang="en-US" dirty="0"/>
              <a:t>院内</a:t>
            </a:r>
            <a:r>
              <a:rPr kumimoji="1" lang="ja-JP" altLang="en-US" dirty="0"/>
              <a:t>での活動について</a:t>
            </a:r>
          </a:p>
        </p:txBody>
      </p:sp>
      <p:sp>
        <p:nvSpPr>
          <p:cNvPr id="3" name="コンテンツ プレースホルダー 2">
            <a:extLst>
              <a:ext uri="{FF2B5EF4-FFF2-40B4-BE49-F238E27FC236}">
                <a16:creationId xmlns:a16="http://schemas.microsoft.com/office/drawing/2014/main" xmlns="" id="{F4BB2461-B4CD-4EC2-A3C4-653C87528B63}"/>
              </a:ext>
            </a:extLst>
          </p:cNvPr>
          <p:cNvSpPr>
            <a:spLocks noGrp="1"/>
          </p:cNvSpPr>
          <p:nvPr>
            <p:ph idx="4294967295"/>
          </p:nvPr>
        </p:nvSpPr>
        <p:spPr>
          <a:xfrm>
            <a:off x="1510225" y="1539255"/>
            <a:ext cx="10219113" cy="5195456"/>
          </a:xfrm>
        </p:spPr>
        <p:txBody>
          <a:bodyPr>
            <a:normAutofit/>
          </a:bodyPr>
          <a:lstStyle/>
          <a:p>
            <a:r>
              <a:rPr kumimoji="1" lang="ja-JP" altLang="en-US" sz="2400" dirty="0"/>
              <a:t>輸血療法委員会のでの活動</a:t>
            </a:r>
            <a:endParaRPr kumimoji="1" lang="en-US" altLang="ja-JP" sz="2400" dirty="0"/>
          </a:p>
          <a:p>
            <a:pPr marL="514350" indent="-514350">
              <a:buFont typeface="+mj-lt"/>
              <a:buAutoNum type="arabicPeriod"/>
            </a:pPr>
            <a:r>
              <a:rPr lang="ja-JP" altLang="en-US" sz="2400" dirty="0"/>
              <a:t>輸血の適正使用について</a:t>
            </a:r>
            <a:endParaRPr lang="en-US" altLang="ja-JP" sz="2400" dirty="0"/>
          </a:p>
          <a:p>
            <a:pPr marL="514350" indent="-514350">
              <a:buFont typeface="+mj-lt"/>
              <a:buAutoNum type="arabicPeriod"/>
            </a:pPr>
            <a:r>
              <a:rPr lang="ja-JP" altLang="en-US" sz="2400" dirty="0"/>
              <a:t>輸血の副作用報告</a:t>
            </a:r>
            <a:endParaRPr lang="en-US" altLang="ja-JP" sz="2400" dirty="0"/>
          </a:p>
          <a:p>
            <a:pPr marL="514350" indent="-514350">
              <a:buFont typeface="+mj-lt"/>
              <a:buAutoNum type="arabicPeriod"/>
            </a:pPr>
            <a:r>
              <a:rPr kumimoji="1" lang="ja-JP" altLang="en-US" sz="2400" dirty="0"/>
              <a:t>輸血に関するインシデント報告</a:t>
            </a:r>
            <a:endParaRPr kumimoji="1" lang="en-US" altLang="ja-JP" sz="2400" dirty="0"/>
          </a:p>
          <a:p>
            <a:pPr marL="514350" indent="-514350">
              <a:buFont typeface="+mj-lt"/>
              <a:buAutoNum type="arabicPeriod"/>
            </a:pPr>
            <a:r>
              <a:rPr lang="ja-JP" altLang="en-US" sz="2400" dirty="0"/>
              <a:t>輸血の院内監査</a:t>
            </a:r>
            <a:endParaRPr lang="en-US" altLang="ja-JP" sz="2400" dirty="0"/>
          </a:p>
          <a:p>
            <a:pPr marL="514350" indent="-514350">
              <a:buFont typeface="+mj-lt"/>
              <a:buAutoNum type="arabicPeriod"/>
            </a:pPr>
            <a:r>
              <a:rPr kumimoji="1" lang="ja-JP" altLang="en-US" sz="2400" dirty="0"/>
              <a:t>輸血勉強会の開催</a:t>
            </a:r>
          </a:p>
        </p:txBody>
      </p:sp>
      <p:sp>
        <p:nvSpPr>
          <p:cNvPr id="4" name="日付プレースホルダー 3">
            <a:extLst>
              <a:ext uri="{FF2B5EF4-FFF2-40B4-BE49-F238E27FC236}">
                <a16:creationId xmlns:a16="http://schemas.microsoft.com/office/drawing/2014/main" xmlns="" id="{3DD11EAF-3DEE-4A6C-B815-0AE44911ABEE}"/>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F461B5BB-32A6-41A8-B23F-34123AFD26F6}"/>
              </a:ext>
            </a:extLst>
          </p:cNvPr>
          <p:cNvSpPr>
            <a:spLocks noGrp="1"/>
          </p:cNvSpPr>
          <p:nvPr>
            <p:ph type="sldNum" sz="quarter" idx="12"/>
          </p:nvPr>
        </p:nvSpPr>
        <p:spPr/>
        <p:txBody>
          <a:bodyPr/>
          <a:lstStyle/>
          <a:p>
            <a:fld id="{5B5941C8-FFA1-42C1-940D-D389EAAFAD79}" type="slidenum">
              <a:rPr kumimoji="1" lang="ja-JP" altLang="en-US" smtClean="0"/>
              <a:t>19</a:t>
            </a:fld>
            <a:endParaRPr kumimoji="1" lang="ja-JP" altLang="en-US"/>
          </a:p>
        </p:txBody>
      </p:sp>
    </p:spTree>
    <p:extLst>
      <p:ext uri="{BB962C8B-B14F-4D97-AF65-F5344CB8AC3E}">
        <p14:creationId xmlns:p14="http://schemas.microsoft.com/office/powerpoint/2010/main" val="80744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9C21419-3402-4266-A810-6310EC70DE56}"/>
              </a:ext>
            </a:extLst>
          </p:cNvPr>
          <p:cNvSpPr>
            <a:spLocks noGrp="1"/>
          </p:cNvSpPr>
          <p:nvPr>
            <p:ph type="title"/>
          </p:nvPr>
        </p:nvSpPr>
        <p:spPr/>
        <p:txBody>
          <a:bodyPr/>
          <a:lstStyle/>
          <a:p>
            <a:r>
              <a:rPr lang="ja-JP" altLang="en-US" dirty="0"/>
              <a:t>当院の概要</a:t>
            </a:r>
            <a:endParaRPr kumimoji="1" lang="ja-JP" altLang="en-US" dirty="0"/>
          </a:p>
        </p:txBody>
      </p:sp>
      <p:pic>
        <p:nvPicPr>
          <p:cNvPr id="6" name="コンテンツ プレースホルダー 5">
            <a:extLst>
              <a:ext uri="{FF2B5EF4-FFF2-40B4-BE49-F238E27FC236}">
                <a16:creationId xmlns:a16="http://schemas.microsoft.com/office/drawing/2014/main" xmlns="" id="{8BA7D250-2E1F-45BA-99A5-1B843EF39E39}"/>
              </a:ext>
            </a:extLst>
          </p:cNvPr>
          <p:cNvPicPr>
            <a:picLocks noGrp="1" noChangeAspect="1"/>
          </p:cNvPicPr>
          <p:nvPr>
            <p:ph idx="4294967295"/>
          </p:nvPr>
        </p:nvPicPr>
        <p:blipFill>
          <a:blip r:embed="rId2"/>
          <a:stretch>
            <a:fillRect/>
          </a:stretch>
        </p:blipFill>
        <p:spPr>
          <a:xfrm>
            <a:off x="848495" y="1441531"/>
            <a:ext cx="7901101" cy="3974937"/>
          </a:xfrm>
          <a:prstGeom prst="rect">
            <a:avLst/>
          </a:prstGeom>
        </p:spPr>
      </p:pic>
      <p:sp>
        <p:nvSpPr>
          <p:cNvPr id="4" name="日付プレースホルダー 3">
            <a:extLst>
              <a:ext uri="{FF2B5EF4-FFF2-40B4-BE49-F238E27FC236}">
                <a16:creationId xmlns:a16="http://schemas.microsoft.com/office/drawing/2014/main" xmlns="" id="{5C12B346-1AE3-4210-994D-11B292785200}"/>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F6B42F7E-521F-42E0-9F82-29667882B636}"/>
              </a:ext>
            </a:extLst>
          </p:cNvPr>
          <p:cNvSpPr>
            <a:spLocks noGrp="1"/>
          </p:cNvSpPr>
          <p:nvPr>
            <p:ph type="sldNum" sz="quarter" idx="12"/>
          </p:nvPr>
        </p:nvSpPr>
        <p:spPr/>
        <p:txBody>
          <a:bodyPr/>
          <a:lstStyle/>
          <a:p>
            <a:fld id="{5B5941C8-FFA1-42C1-940D-D389EAAFAD79}" type="slidenum">
              <a:rPr kumimoji="1" lang="ja-JP" altLang="en-US" smtClean="0"/>
              <a:t>2</a:t>
            </a:fld>
            <a:endParaRPr kumimoji="1" lang="ja-JP" altLang="en-US"/>
          </a:p>
        </p:txBody>
      </p:sp>
      <p:pic>
        <p:nvPicPr>
          <p:cNvPr id="7" name="図 6">
            <a:extLst>
              <a:ext uri="{FF2B5EF4-FFF2-40B4-BE49-F238E27FC236}">
                <a16:creationId xmlns:a16="http://schemas.microsoft.com/office/drawing/2014/main" xmlns="" id="{6C6B4062-AFC1-4B55-AB3F-2C6E60DC6E93}"/>
              </a:ext>
            </a:extLst>
          </p:cNvPr>
          <p:cNvPicPr>
            <a:picLocks noChangeAspect="1"/>
          </p:cNvPicPr>
          <p:nvPr/>
        </p:nvPicPr>
        <p:blipFill>
          <a:blip r:embed="rId3"/>
          <a:stretch>
            <a:fillRect/>
          </a:stretch>
        </p:blipFill>
        <p:spPr>
          <a:xfrm>
            <a:off x="6893860" y="2813179"/>
            <a:ext cx="5157581" cy="3217978"/>
          </a:xfrm>
          <a:prstGeom prst="rect">
            <a:avLst/>
          </a:prstGeom>
        </p:spPr>
      </p:pic>
    </p:spTree>
    <p:extLst>
      <p:ext uri="{BB962C8B-B14F-4D97-AF65-F5344CB8AC3E}">
        <p14:creationId xmlns:p14="http://schemas.microsoft.com/office/powerpoint/2010/main" val="225267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A7386B7-E460-491C-84E0-4FF58CE91CFB}"/>
              </a:ext>
            </a:extLst>
          </p:cNvPr>
          <p:cNvSpPr>
            <a:spLocks noGrp="1"/>
          </p:cNvSpPr>
          <p:nvPr>
            <p:ph type="title"/>
          </p:nvPr>
        </p:nvSpPr>
        <p:spPr/>
        <p:txBody>
          <a:bodyPr/>
          <a:lstStyle/>
          <a:p>
            <a:r>
              <a:rPr lang="ja-JP" altLang="en-US" dirty="0"/>
              <a:t>当院における輸血に関するインシデント</a:t>
            </a:r>
            <a:endParaRPr kumimoji="1" lang="ja-JP" altLang="en-US" dirty="0"/>
          </a:p>
        </p:txBody>
      </p:sp>
      <p:sp>
        <p:nvSpPr>
          <p:cNvPr id="3" name="コンテンツ プレースホルダー 2">
            <a:extLst>
              <a:ext uri="{FF2B5EF4-FFF2-40B4-BE49-F238E27FC236}">
                <a16:creationId xmlns:a16="http://schemas.microsoft.com/office/drawing/2014/main" xmlns="" id="{A8BE568F-267C-40EF-B10D-EEF9E0882C14}"/>
              </a:ext>
            </a:extLst>
          </p:cNvPr>
          <p:cNvSpPr>
            <a:spLocks noGrp="1"/>
          </p:cNvSpPr>
          <p:nvPr>
            <p:ph idx="4294967295"/>
          </p:nvPr>
        </p:nvSpPr>
        <p:spPr>
          <a:xfrm>
            <a:off x="1825841" y="1809028"/>
            <a:ext cx="8540318" cy="5195456"/>
          </a:xfrm>
        </p:spPr>
        <p:txBody>
          <a:bodyPr>
            <a:normAutofit/>
          </a:bodyPr>
          <a:lstStyle/>
          <a:p>
            <a:r>
              <a:rPr lang="ja-JP" altLang="en-US" sz="2400" dirty="0"/>
              <a:t>平成</a:t>
            </a:r>
            <a:r>
              <a:rPr lang="en-US" altLang="ja-JP" sz="2400" dirty="0"/>
              <a:t>28</a:t>
            </a:r>
            <a:r>
              <a:rPr lang="ja-JP" altLang="en-US" sz="2400" dirty="0"/>
              <a:t>年度　　</a:t>
            </a:r>
            <a:r>
              <a:rPr lang="en-US" altLang="ja-JP" sz="2400" dirty="0"/>
              <a:t>5</a:t>
            </a:r>
            <a:r>
              <a:rPr lang="ja-JP" altLang="en-US" sz="2400" dirty="0"/>
              <a:t>件</a:t>
            </a:r>
            <a:r>
              <a:rPr lang="en-US" altLang="ja-JP" sz="2400" dirty="0"/>
              <a:t>/1186</a:t>
            </a:r>
            <a:r>
              <a:rPr lang="ja-JP" altLang="en-US" sz="2400" dirty="0"/>
              <a:t>件（</a:t>
            </a:r>
            <a:r>
              <a:rPr lang="en-US" altLang="ja-JP" sz="2400" dirty="0"/>
              <a:t>0.42</a:t>
            </a:r>
            <a:r>
              <a:rPr lang="ja-JP" altLang="en-US" sz="2400" dirty="0"/>
              <a:t>％）</a:t>
            </a:r>
            <a:endParaRPr lang="en-US" altLang="ja-JP" sz="2400" dirty="0"/>
          </a:p>
          <a:p>
            <a:r>
              <a:rPr lang="ja-JP" altLang="en-US" sz="2400" dirty="0"/>
              <a:t>平成</a:t>
            </a:r>
            <a:r>
              <a:rPr lang="en-US" altLang="ja-JP" sz="2400" dirty="0"/>
              <a:t>29</a:t>
            </a:r>
            <a:r>
              <a:rPr lang="ja-JP" altLang="en-US" sz="2400" dirty="0"/>
              <a:t>年度　　</a:t>
            </a:r>
            <a:r>
              <a:rPr lang="en-US" altLang="ja-JP" sz="2400" dirty="0"/>
              <a:t>6</a:t>
            </a:r>
            <a:r>
              <a:rPr lang="ja-JP" altLang="en-US" sz="2400" dirty="0"/>
              <a:t>件</a:t>
            </a:r>
            <a:r>
              <a:rPr lang="en-US" altLang="ja-JP" sz="2400" dirty="0"/>
              <a:t>/1338</a:t>
            </a:r>
            <a:r>
              <a:rPr lang="ja-JP" altLang="en-US" sz="2400" dirty="0"/>
              <a:t>件（</a:t>
            </a:r>
            <a:r>
              <a:rPr lang="en-US" altLang="ja-JP" sz="2400" dirty="0"/>
              <a:t>0.45</a:t>
            </a:r>
            <a:r>
              <a:rPr lang="ja-JP" altLang="en-US" sz="2400" dirty="0"/>
              <a:t>％）（</a:t>
            </a:r>
            <a:r>
              <a:rPr lang="en-US" altLang="ja-JP" sz="2400" dirty="0"/>
              <a:t>I&amp;A</a:t>
            </a:r>
            <a:r>
              <a:rPr lang="ja-JP" altLang="en-US" sz="2400" dirty="0"/>
              <a:t>認定取得）</a:t>
            </a:r>
            <a:endParaRPr lang="en-US" altLang="ja-JP" sz="2400" dirty="0"/>
          </a:p>
          <a:p>
            <a:r>
              <a:rPr lang="ja-JP" altLang="en-US" sz="2400" dirty="0"/>
              <a:t>平成</a:t>
            </a:r>
            <a:r>
              <a:rPr lang="en-US" altLang="ja-JP" sz="2400" dirty="0"/>
              <a:t>30</a:t>
            </a:r>
            <a:r>
              <a:rPr lang="ja-JP" altLang="en-US" sz="2400" dirty="0"/>
              <a:t>年度　　</a:t>
            </a:r>
            <a:r>
              <a:rPr lang="en-US" altLang="ja-JP" sz="2400" dirty="0"/>
              <a:t>8</a:t>
            </a:r>
            <a:r>
              <a:rPr lang="ja-JP" altLang="en-US" sz="2400" dirty="0"/>
              <a:t>件</a:t>
            </a:r>
            <a:r>
              <a:rPr lang="en-US" altLang="ja-JP" sz="2400" dirty="0"/>
              <a:t>/1439</a:t>
            </a:r>
            <a:r>
              <a:rPr lang="ja-JP" altLang="en-US" sz="2400" dirty="0"/>
              <a:t>件（</a:t>
            </a:r>
            <a:r>
              <a:rPr lang="en-US" altLang="ja-JP" sz="2400" dirty="0"/>
              <a:t>0.56</a:t>
            </a:r>
            <a:r>
              <a:rPr lang="ja-JP" altLang="en-US" sz="2400" dirty="0"/>
              <a:t>％）</a:t>
            </a:r>
            <a:endParaRPr lang="en-US" altLang="ja-JP" sz="2400" dirty="0"/>
          </a:p>
          <a:p>
            <a:r>
              <a:rPr lang="ja-JP" altLang="en-US" sz="2400" dirty="0"/>
              <a:t>令和元年度　　</a:t>
            </a:r>
            <a:r>
              <a:rPr lang="en-US" altLang="ja-JP" sz="2400" dirty="0"/>
              <a:t> 5</a:t>
            </a:r>
            <a:r>
              <a:rPr lang="ja-JP" altLang="en-US" sz="2400" dirty="0"/>
              <a:t>件</a:t>
            </a:r>
            <a:r>
              <a:rPr lang="en-US" altLang="ja-JP" sz="2400" dirty="0"/>
              <a:t>/649</a:t>
            </a:r>
            <a:r>
              <a:rPr lang="ja-JP" altLang="en-US" sz="2400" dirty="0"/>
              <a:t>件</a:t>
            </a:r>
            <a:r>
              <a:rPr lang="en-US" altLang="ja-JP" sz="2400" dirty="0"/>
              <a:t>  </a:t>
            </a:r>
            <a:r>
              <a:rPr lang="ja-JP" altLang="en-US" sz="2400" dirty="0"/>
              <a:t>（</a:t>
            </a:r>
            <a:r>
              <a:rPr lang="en-US" altLang="ja-JP" sz="2400" dirty="0"/>
              <a:t>0.77</a:t>
            </a:r>
            <a:r>
              <a:rPr lang="ja-JP" altLang="en-US" sz="2400" dirty="0"/>
              <a:t>％）（</a:t>
            </a:r>
            <a:r>
              <a:rPr lang="en-US" altLang="ja-JP" sz="2400" dirty="0"/>
              <a:t>4〜9</a:t>
            </a:r>
            <a:r>
              <a:rPr lang="ja-JP" altLang="en-US" sz="2400" dirty="0"/>
              <a:t>月）</a:t>
            </a:r>
            <a:endParaRPr kumimoji="1" lang="ja-JP" altLang="en-US" sz="2400" dirty="0"/>
          </a:p>
        </p:txBody>
      </p:sp>
      <p:sp>
        <p:nvSpPr>
          <p:cNvPr id="4" name="日付プレースホルダー 3">
            <a:extLst>
              <a:ext uri="{FF2B5EF4-FFF2-40B4-BE49-F238E27FC236}">
                <a16:creationId xmlns:a16="http://schemas.microsoft.com/office/drawing/2014/main" xmlns="" id="{C4E8B93C-11C5-407B-815C-46EB5CDC4703}"/>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8BE443D5-B212-4C74-B703-E5D552CCEBF5}"/>
              </a:ext>
            </a:extLst>
          </p:cNvPr>
          <p:cNvSpPr>
            <a:spLocks noGrp="1"/>
          </p:cNvSpPr>
          <p:nvPr>
            <p:ph type="sldNum" sz="quarter" idx="12"/>
          </p:nvPr>
        </p:nvSpPr>
        <p:spPr/>
        <p:txBody>
          <a:bodyPr/>
          <a:lstStyle/>
          <a:p>
            <a:fld id="{5B5941C8-FFA1-42C1-940D-D389EAAFAD79}" type="slidenum">
              <a:rPr kumimoji="1" lang="ja-JP" altLang="en-US" smtClean="0"/>
              <a:t>20</a:t>
            </a:fld>
            <a:endParaRPr kumimoji="1" lang="ja-JP" altLang="en-US"/>
          </a:p>
        </p:txBody>
      </p:sp>
    </p:spTree>
    <p:extLst>
      <p:ext uri="{BB962C8B-B14F-4D97-AF65-F5344CB8AC3E}">
        <p14:creationId xmlns:p14="http://schemas.microsoft.com/office/powerpoint/2010/main" val="161487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B7065C3-3053-471A-AF90-118F8A8C8FE5}"/>
              </a:ext>
            </a:extLst>
          </p:cNvPr>
          <p:cNvSpPr>
            <a:spLocks noGrp="1"/>
          </p:cNvSpPr>
          <p:nvPr>
            <p:ph type="title"/>
          </p:nvPr>
        </p:nvSpPr>
        <p:spPr/>
        <p:txBody>
          <a:bodyPr/>
          <a:lstStyle/>
          <a:p>
            <a:r>
              <a:rPr kumimoji="1" lang="ja-JP" altLang="en-US" dirty="0"/>
              <a:t>院内監査</a:t>
            </a:r>
          </a:p>
        </p:txBody>
      </p:sp>
      <p:sp>
        <p:nvSpPr>
          <p:cNvPr id="3" name="コンテンツ プレースホルダー 2">
            <a:extLst>
              <a:ext uri="{FF2B5EF4-FFF2-40B4-BE49-F238E27FC236}">
                <a16:creationId xmlns:a16="http://schemas.microsoft.com/office/drawing/2014/main" xmlns="" id="{6E7743D6-CDE2-46A3-A858-D8B15D7404DA}"/>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u"/>
            </a:pPr>
            <a:r>
              <a:rPr lang="ja-JP" altLang="en-US" sz="2400" dirty="0"/>
              <a:t>対象患者１名について、電子カルテの記録確認と口頭回答による輸血の一連の流れを視察している。</a:t>
            </a:r>
            <a:endParaRPr lang="en-US" altLang="ja-JP" sz="2400" dirty="0"/>
          </a:p>
          <a:p>
            <a:pPr>
              <a:buFont typeface="Wingdings" panose="05000000000000000000" pitchFamily="2" charset="2"/>
              <a:buChar char="u"/>
            </a:pPr>
            <a:r>
              <a:rPr kumimoji="1" lang="ja-JP" altLang="en-US" sz="2400" dirty="0"/>
              <a:t>メンバーは輸血認定医、臨床輸血看護師、専従臨床検査技師、　　　　医療安全専門員</a:t>
            </a:r>
            <a:endParaRPr kumimoji="1" lang="en-US" altLang="ja-JP" sz="2400" dirty="0"/>
          </a:p>
          <a:p>
            <a:pPr>
              <a:buFont typeface="Wingdings" panose="05000000000000000000" pitchFamily="2" charset="2"/>
              <a:buChar char="u"/>
            </a:pPr>
            <a:r>
              <a:rPr lang="ja-JP" altLang="en-US" sz="2400" dirty="0"/>
              <a:t>輸血療法委員会の当日に</a:t>
            </a:r>
            <a:r>
              <a:rPr lang="en-US" altLang="ja-JP" sz="2400" dirty="0"/>
              <a:t>2</a:t>
            </a:r>
            <a:r>
              <a:rPr lang="ja-JP" altLang="en-US" sz="2400" dirty="0"/>
              <a:t>部署監査</a:t>
            </a:r>
            <a:endParaRPr lang="en-US" altLang="ja-JP" sz="2400" dirty="0"/>
          </a:p>
          <a:p>
            <a:pPr>
              <a:buFont typeface="Wingdings" panose="05000000000000000000" pitchFamily="2" charset="2"/>
              <a:buChar char="u"/>
            </a:pPr>
            <a:r>
              <a:rPr lang="ja-JP" altLang="ja-JP" sz="2400" dirty="0"/>
              <a:t>監査で指摘することが多い項目</a:t>
            </a:r>
            <a:endParaRPr lang="en-US" altLang="ja-JP" sz="2400" dirty="0"/>
          </a:p>
          <a:p>
            <a:pPr lvl="1">
              <a:buFont typeface="Arial" panose="020B0604020202020204" pitchFamily="34" charset="0"/>
              <a:buChar char="•"/>
            </a:pPr>
            <a:r>
              <a:rPr lang="ja-JP" altLang="ja-JP" sz="2000" dirty="0"/>
              <a:t>輸血同意書の取り扱いについて、記載</a:t>
            </a:r>
            <a:r>
              <a:rPr lang="ja-JP" altLang="en-US" sz="2000" dirty="0"/>
              <a:t>もれなどの</a:t>
            </a:r>
            <a:r>
              <a:rPr lang="ja-JP" altLang="ja-JP" sz="2000" dirty="0"/>
              <a:t>不備</a:t>
            </a:r>
            <a:endParaRPr lang="en-US" altLang="ja-JP" sz="2000" dirty="0"/>
          </a:p>
          <a:p>
            <a:pPr lvl="1">
              <a:buFont typeface="Arial" panose="020B0604020202020204" pitchFamily="34" charset="0"/>
              <a:buChar char="•"/>
            </a:pPr>
            <a:r>
              <a:rPr lang="ja-JP" altLang="ja-JP" sz="2000" dirty="0"/>
              <a:t>医師の輸血効果の評価について</a:t>
            </a:r>
            <a:endParaRPr lang="en-US" altLang="ja-JP" sz="2000" dirty="0"/>
          </a:p>
          <a:p>
            <a:pPr>
              <a:buFont typeface="Wingdings" panose="05000000000000000000" pitchFamily="2" charset="2"/>
              <a:buChar char="u"/>
            </a:pPr>
            <a:r>
              <a:rPr lang="ja-JP" altLang="ja-JP" sz="2400" dirty="0"/>
              <a:t>監査の内容は輸血療法委員会でガイドラインや指針を基に委員へ周知</a:t>
            </a:r>
            <a:endParaRPr kumimoji="1" lang="en-US" altLang="ja-JP" sz="2800" dirty="0"/>
          </a:p>
          <a:p>
            <a:pPr>
              <a:buFont typeface="Wingdings" panose="05000000000000000000" pitchFamily="2" charset="2"/>
              <a:buChar char="u"/>
            </a:pPr>
            <a:endParaRPr kumimoji="1" lang="ja-JP" altLang="en-US" sz="2400" dirty="0"/>
          </a:p>
        </p:txBody>
      </p:sp>
      <p:sp>
        <p:nvSpPr>
          <p:cNvPr id="4" name="日付プレースホルダー 3">
            <a:extLst>
              <a:ext uri="{FF2B5EF4-FFF2-40B4-BE49-F238E27FC236}">
                <a16:creationId xmlns:a16="http://schemas.microsoft.com/office/drawing/2014/main" xmlns="" id="{10AD84A9-A60A-4801-BF35-0FCE794BF6AA}"/>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4B3AE6EA-27BE-4111-9C5A-809A9C4ACFAB}"/>
              </a:ext>
            </a:extLst>
          </p:cNvPr>
          <p:cNvSpPr>
            <a:spLocks noGrp="1"/>
          </p:cNvSpPr>
          <p:nvPr>
            <p:ph type="sldNum" sz="quarter" idx="12"/>
          </p:nvPr>
        </p:nvSpPr>
        <p:spPr/>
        <p:txBody>
          <a:bodyPr/>
          <a:lstStyle/>
          <a:p>
            <a:fld id="{5B5941C8-FFA1-42C1-940D-D389EAAFAD79}" type="slidenum">
              <a:rPr kumimoji="1" lang="ja-JP" altLang="en-US" smtClean="0"/>
              <a:t>21</a:t>
            </a:fld>
            <a:endParaRPr kumimoji="1" lang="ja-JP" altLang="en-US"/>
          </a:p>
        </p:txBody>
      </p:sp>
    </p:spTree>
    <p:extLst>
      <p:ext uri="{BB962C8B-B14F-4D97-AF65-F5344CB8AC3E}">
        <p14:creationId xmlns:p14="http://schemas.microsoft.com/office/powerpoint/2010/main" val="424753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xmlns="" id="{185F6723-1A48-4585-ADFA-331DC2A40EEE}"/>
              </a:ext>
            </a:extLst>
          </p:cNvPr>
          <p:cNvPicPr>
            <a:picLocks noGrp="1" noChangeAspect="1"/>
          </p:cNvPicPr>
          <p:nvPr>
            <p:ph idx="4294967295"/>
          </p:nvPr>
        </p:nvPicPr>
        <p:blipFill rotWithShape="1">
          <a:blip r:embed="rId2"/>
          <a:srcRect l="25453" t="13582" r="41792" b="7079"/>
          <a:stretch/>
        </p:blipFill>
        <p:spPr>
          <a:xfrm>
            <a:off x="0" y="117459"/>
            <a:ext cx="5047861" cy="6623081"/>
          </a:xfrm>
          <a:prstGeom prst="rect">
            <a:avLst/>
          </a:prstGeom>
        </p:spPr>
      </p:pic>
      <p:pic>
        <p:nvPicPr>
          <p:cNvPr id="5" name="図 4">
            <a:extLst>
              <a:ext uri="{FF2B5EF4-FFF2-40B4-BE49-F238E27FC236}">
                <a16:creationId xmlns:a16="http://schemas.microsoft.com/office/drawing/2014/main" xmlns="" id="{1E699894-D82B-4156-9E47-7296B2B09A8D}"/>
              </a:ext>
            </a:extLst>
          </p:cNvPr>
          <p:cNvPicPr>
            <a:picLocks noChangeAspect="1"/>
          </p:cNvPicPr>
          <p:nvPr/>
        </p:nvPicPr>
        <p:blipFill rotWithShape="1">
          <a:blip r:embed="rId3"/>
          <a:srcRect l="18443" t="12912" r="34796" b="6837"/>
          <a:stretch/>
        </p:blipFill>
        <p:spPr>
          <a:xfrm>
            <a:off x="721077" y="-3100"/>
            <a:ext cx="7380514" cy="6861100"/>
          </a:xfrm>
          <a:prstGeom prst="rect">
            <a:avLst/>
          </a:prstGeom>
        </p:spPr>
      </p:pic>
      <p:pic>
        <p:nvPicPr>
          <p:cNvPr id="6" name="図 5">
            <a:extLst>
              <a:ext uri="{FF2B5EF4-FFF2-40B4-BE49-F238E27FC236}">
                <a16:creationId xmlns:a16="http://schemas.microsoft.com/office/drawing/2014/main" xmlns="" id="{D56E9C48-7540-4EEF-ABD2-F12FDC94DF39}"/>
              </a:ext>
            </a:extLst>
          </p:cNvPr>
          <p:cNvPicPr>
            <a:picLocks noChangeAspect="1"/>
          </p:cNvPicPr>
          <p:nvPr/>
        </p:nvPicPr>
        <p:blipFill rotWithShape="1">
          <a:blip r:embed="rId4"/>
          <a:srcRect l="12857" t="50000" r="29209" b="17857"/>
          <a:stretch/>
        </p:blipFill>
        <p:spPr>
          <a:xfrm>
            <a:off x="3013782" y="3653681"/>
            <a:ext cx="9172014" cy="2756450"/>
          </a:xfrm>
          <a:prstGeom prst="rect">
            <a:avLst/>
          </a:prstGeom>
        </p:spPr>
      </p:pic>
      <p:sp>
        <p:nvSpPr>
          <p:cNvPr id="3" name="日付プレースホルダー 2">
            <a:extLst>
              <a:ext uri="{FF2B5EF4-FFF2-40B4-BE49-F238E27FC236}">
                <a16:creationId xmlns:a16="http://schemas.microsoft.com/office/drawing/2014/main" xmlns="" id="{E0589EBE-E633-4A46-8C15-B8CE1E807DB6}"/>
              </a:ext>
            </a:extLst>
          </p:cNvPr>
          <p:cNvSpPr>
            <a:spLocks noGrp="1"/>
          </p:cNvSpPr>
          <p:nvPr>
            <p:ph type="dt" sz="half" idx="10"/>
          </p:nvPr>
        </p:nvSpPr>
        <p:spPr/>
        <p:txBody>
          <a:bodyPr/>
          <a:lstStyle/>
          <a:p>
            <a:r>
              <a:rPr kumimoji="1" lang="en-US" altLang="ja-JP"/>
              <a:t>2019/11/30</a:t>
            </a:r>
            <a:endParaRPr kumimoji="1" lang="ja-JP" altLang="en-US"/>
          </a:p>
        </p:txBody>
      </p:sp>
      <p:sp>
        <p:nvSpPr>
          <p:cNvPr id="7" name="スライド番号プレースホルダー 6">
            <a:extLst>
              <a:ext uri="{FF2B5EF4-FFF2-40B4-BE49-F238E27FC236}">
                <a16:creationId xmlns:a16="http://schemas.microsoft.com/office/drawing/2014/main" xmlns="" id="{3E375969-2438-46D0-9FBD-A4E75DB2F6C5}"/>
              </a:ext>
            </a:extLst>
          </p:cNvPr>
          <p:cNvSpPr>
            <a:spLocks noGrp="1"/>
          </p:cNvSpPr>
          <p:nvPr>
            <p:ph type="sldNum" sz="quarter" idx="12"/>
          </p:nvPr>
        </p:nvSpPr>
        <p:spPr/>
        <p:txBody>
          <a:bodyPr/>
          <a:lstStyle/>
          <a:p>
            <a:fld id="{5B5941C8-FFA1-42C1-940D-D389EAAFAD79}" type="slidenum">
              <a:rPr kumimoji="1" lang="ja-JP" altLang="en-US" smtClean="0"/>
              <a:t>22</a:t>
            </a:fld>
            <a:endParaRPr kumimoji="1" lang="ja-JP" altLang="en-US"/>
          </a:p>
        </p:txBody>
      </p:sp>
    </p:spTree>
    <p:extLst>
      <p:ext uri="{BB962C8B-B14F-4D97-AF65-F5344CB8AC3E}">
        <p14:creationId xmlns:p14="http://schemas.microsoft.com/office/powerpoint/2010/main" val="995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D3A1D88-FDCB-4547-B469-64CBAF334624}"/>
              </a:ext>
            </a:extLst>
          </p:cNvPr>
          <p:cNvSpPr>
            <a:spLocks noGrp="1"/>
          </p:cNvSpPr>
          <p:nvPr>
            <p:ph type="title"/>
          </p:nvPr>
        </p:nvSpPr>
        <p:spPr/>
        <p:txBody>
          <a:bodyPr/>
          <a:lstStyle/>
          <a:p>
            <a:r>
              <a:rPr kumimoji="1" lang="ja-JP" altLang="en-US" dirty="0"/>
              <a:t>院内輸血療法勉強会の開催</a:t>
            </a:r>
          </a:p>
        </p:txBody>
      </p:sp>
      <p:sp>
        <p:nvSpPr>
          <p:cNvPr id="3" name="コンテンツ プレースホルダー 2">
            <a:extLst>
              <a:ext uri="{FF2B5EF4-FFF2-40B4-BE49-F238E27FC236}">
                <a16:creationId xmlns:a16="http://schemas.microsoft.com/office/drawing/2014/main" xmlns="" id="{D22BF8C9-46F5-4709-8D5C-C53D386AE545}"/>
              </a:ext>
            </a:extLst>
          </p:cNvPr>
          <p:cNvSpPr>
            <a:spLocks noGrp="1"/>
          </p:cNvSpPr>
          <p:nvPr>
            <p:ph idx="4294967295"/>
          </p:nvPr>
        </p:nvSpPr>
        <p:spPr>
          <a:xfrm>
            <a:off x="632018" y="1264935"/>
            <a:ext cx="7168374" cy="5195456"/>
          </a:xfrm>
        </p:spPr>
        <p:txBody>
          <a:bodyPr>
            <a:normAutofit/>
          </a:bodyPr>
          <a:lstStyle/>
          <a:p>
            <a:pPr>
              <a:buFont typeface="Wingdings" panose="05000000000000000000" pitchFamily="2" charset="2"/>
              <a:buChar char="u"/>
            </a:pPr>
            <a:r>
              <a:rPr lang="ja-JP" altLang="en-US" sz="2400" dirty="0"/>
              <a:t>血液製剤の</a:t>
            </a:r>
            <a:r>
              <a:rPr lang="ja-JP" altLang="ja-JP" sz="2400" dirty="0"/>
              <a:t>使用指針</a:t>
            </a:r>
            <a:r>
              <a:rPr lang="ja-JP" altLang="en-US" sz="2400" dirty="0"/>
              <a:t>について</a:t>
            </a:r>
            <a:endParaRPr lang="en-US" altLang="ja-JP" sz="2400" dirty="0"/>
          </a:p>
          <a:p>
            <a:pPr>
              <a:buFont typeface="Wingdings" panose="05000000000000000000" pitchFamily="2" charset="2"/>
              <a:buChar char="u"/>
            </a:pPr>
            <a:r>
              <a:rPr lang="ja-JP" altLang="ja-JP" sz="2400" dirty="0"/>
              <a:t>血液製剤の取り扱い</a:t>
            </a:r>
            <a:r>
              <a:rPr lang="ja-JP" altLang="en-US" sz="2400" dirty="0"/>
              <a:t>について</a:t>
            </a:r>
            <a:endParaRPr lang="en-US" altLang="ja-JP" sz="2400" dirty="0"/>
          </a:p>
          <a:p>
            <a:pPr>
              <a:buFont typeface="Wingdings" panose="05000000000000000000" pitchFamily="2" charset="2"/>
              <a:buChar char="u"/>
            </a:pPr>
            <a:r>
              <a:rPr lang="ja-JP" altLang="en-US" sz="2400" dirty="0"/>
              <a:t>輸血</a:t>
            </a:r>
            <a:r>
              <a:rPr lang="ja-JP" altLang="ja-JP" sz="2400" dirty="0"/>
              <a:t>副作用について</a:t>
            </a:r>
            <a:endParaRPr lang="en-US" altLang="ja-JP" sz="2400" dirty="0"/>
          </a:p>
          <a:p>
            <a:pPr>
              <a:buFont typeface="Wingdings" panose="05000000000000000000" pitchFamily="2" charset="2"/>
              <a:buChar char="u"/>
            </a:pPr>
            <a:r>
              <a:rPr lang="ja-JP" altLang="ja-JP" sz="2400" dirty="0"/>
              <a:t>当院のインシデントレポートから輸血マニュアルやガイドライン</a:t>
            </a:r>
            <a:r>
              <a:rPr lang="ja-JP" altLang="en-US" sz="2400" dirty="0"/>
              <a:t>に沿って説明</a:t>
            </a:r>
            <a:endParaRPr kumimoji="1" lang="ja-JP" altLang="en-US" sz="2400" dirty="0"/>
          </a:p>
        </p:txBody>
      </p:sp>
      <p:sp>
        <p:nvSpPr>
          <p:cNvPr id="4" name="日付プレースホルダー 3">
            <a:extLst>
              <a:ext uri="{FF2B5EF4-FFF2-40B4-BE49-F238E27FC236}">
                <a16:creationId xmlns:a16="http://schemas.microsoft.com/office/drawing/2014/main" xmlns="" id="{C3C1A1DA-9975-4DFB-BC9F-4B2EACE3EDBA}"/>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7F13671B-477C-4EC8-B3AB-945DAF5F6DF5}"/>
              </a:ext>
            </a:extLst>
          </p:cNvPr>
          <p:cNvSpPr>
            <a:spLocks noGrp="1"/>
          </p:cNvSpPr>
          <p:nvPr>
            <p:ph type="sldNum" sz="quarter" idx="12"/>
          </p:nvPr>
        </p:nvSpPr>
        <p:spPr/>
        <p:txBody>
          <a:bodyPr/>
          <a:lstStyle/>
          <a:p>
            <a:fld id="{5B5941C8-FFA1-42C1-940D-D389EAAFAD79}" type="slidenum">
              <a:rPr kumimoji="1" lang="ja-JP" altLang="en-US" smtClean="0"/>
              <a:t>23</a:t>
            </a:fld>
            <a:endParaRPr kumimoji="1" lang="ja-JP" altLang="en-US"/>
          </a:p>
        </p:txBody>
      </p:sp>
      <p:pic>
        <p:nvPicPr>
          <p:cNvPr id="6" name="コンテンツ プレースホルダー 4" descr="人, 屋内, 民衆, 天井 が含まれている画像&#10;&#10;自動的に生成された説明">
            <a:extLst>
              <a:ext uri="{FF2B5EF4-FFF2-40B4-BE49-F238E27FC236}">
                <a16:creationId xmlns:a16="http://schemas.microsoft.com/office/drawing/2014/main" xmlns="" id="{A404380E-4DE8-472A-85E3-346316EDC4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392" y="557153"/>
            <a:ext cx="4175863" cy="55703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2923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B7FA353-BD68-4399-900E-87771446225C}"/>
              </a:ext>
            </a:extLst>
          </p:cNvPr>
          <p:cNvSpPr>
            <a:spLocks noGrp="1"/>
          </p:cNvSpPr>
          <p:nvPr>
            <p:ph type="title"/>
          </p:nvPr>
        </p:nvSpPr>
        <p:spPr/>
        <p:txBody>
          <a:bodyPr/>
          <a:lstStyle/>
          <a:p>
            <a:r>
              <a:rPr kumimoji="1" lang="ja-JP" altLang="en-US" dirty="0"/>
              <a:t>院外での活動について</a:t>
            </a:r>
          </a:p>
        </p:txBody>
      </p:sp>
      <p:sp>
        <p:nvSpPr>
          <p:cNvPr id="3" name="コンテンツ プレースホルダー 2">
            <a:extLst>
              <a:ext uri="{FF2B5EF4-FFF2-40B4-BE49-F238E27FC236}">
                <a16:creationId xmlns:a16="http://schemas.microsoft.com/office/drawing/2014/main" xmlns="" id="{85058ECE-5D15-4F48-A696-D101A590D3EF}"/>
              </a:ext>
            </a:extLst>
          </p:cNvPr>
          <p:cNvSpPr>
            <a:spLocks noGrp="1"/>
          </p:cNvSpPr>
          <p:nvPr>
            <p:ph idx="4294967295"/>
          </p:nvPr>
        </p:nvSpPr>
        <p:spPr>
          <a:xfrm>
            <a:off x="426129" y="1205346"/>
            <a:ext cx="6282582" cy="5195456"/>
          </a:xfrm>
        </p:spPr>
        <p:txBody>
          <a:bodyPr>
            <a:normAutofit/>
          </a:bodyPr>
          <a:lstStyle/>
          <a:p>
            <a:pPr algn="just">
              <a:buFont typeface="Wingdings" panose="05000000000000000000" pitchFamily="2" charset="2"/>
              <a:buChar char="u"/>
            </a:pPr>
            <a:r>
              <a:rPr kumimoji="1" lang="ja-JP" altLang="en-US" sz="2400" dirty="0"/>
              <a:t>平成</a:t>
            </a:r>
            <a:r>
              <a:rPr kumimoji="1" lang="en-US" altLang="ja-JP" sz="2400" dirty="0"/>
              <a:t>31</a:t>
            </a:r>
            <a:r>
              <a:rPr kumimoji="1" lang="ja-JP" altLang="en-US" sz="2400" dirty="0"/>
              <a:t>年</a:t>
            </a:r>
            <a:r>
              <a:rPr kumimoji="1" lang="en-US" altLang="ja-JP" sz="2400" dirty="0"/>
              <a:t>3</a:t>
            </a:r>
            <a:r>
              <a:rPr kumimoji="1" lang="ja-JP" altLang="en-US" sz="2400" dirty="0"/>
              <a:t>月八角病院様で出張講習会の　講師として参加</a:t>
            </a:r>
            <a:endParaRPr kumimoji="1" lang="en-US" altLang="ja-JP" sz="2400" dirty="0"/>
          </a:p>
          <a:p>
            <a:pPr algn="just">
              <a:buFont typeface="Wingdings" panose="05000000000000000000" pitchFamily="2" charset="2"/>
              <a:buChar char="u"/>
            </a:pPr>
            <a:r>
              <a:rPr lang="ja-JP" altLang="en-US" sz="2400" dirty="0"/>
              <a:t>岩手県合同輸血療法委員会世話人</a:t>
            </a:r>
            <a:endParaRPr lang="en-US" altLang="ja-JP" sz="2400" dirty="0"/>
          </a:p>
          <a:p>
            <a:pPr algn="just">
              <a:buFont typeface="Wingdings" panose="05000000000000000000" pitchFamily="2" charset="2"/>
              <a:buChar char="u"/>
            </a:pPr>
            <a:r>
              <a:rPr kumimoji="1" lang="ja-JP" altLang="en-US" sz="2400" dirty="0"/>
              <a:t>日本輸血・細胞治療学会東北支部輸血看護師推進委員会・委員委嘱</a:t>
            </a:r>
            <a:endParaRPr kumimoji="1" lang="en-US" altLang="ja-JP" sz="2400" dirty="0"/>
          </a:p>
          <a:p>
            <a:pPr algn="just">
              <a:buFont typeface="Wingdings" panose="05000000000000000000" pitchFamily="2" charset="2"/>
              <a:buChar char="u"/>
            </a:pPr>
            <a:r>
              <a:rPr lang="ja-JP" altLang="en-US" sz="2400" dirty="0"/>
              <a:t>（</a:t>
            </a:r>
            <a:r>
              <a:rPr lang="en-US" altLang="ja-JP" sz="2400" dirty="0"/>
              <a:t>I&amp;A</a:t>
            </a:r>
            <a:r>
              <a:rPr lang="ja-JP" altLang="en-US" sz="2400" dirty="0"/>
              <a:t>制度視察員として他施設の視察）</a:t>
            </a:r>
            <a:endParaRPr kumimoji="1" lang="ja-JP" altLang="en-US" sz="2400" dirty="0"/>
          </a:p>
        </p:txBody>
      </p:sp>
      <p:sp>
        <p:nvSpPr>
          <p:cNvPr id="4" name="日付プレースホルダー 3">
            <a:extLst>
              <a:ext uri="{FF2B5EF4-FFF2-40B4-BE49-F238E27FC236}">
                <a16:creationId xmlns:a16="http://schemas.microsoft.com/office/drawing/2014/main" xmlns="" id="{312D1120-B2B9-46DA-9089-634C5BFAEA6B}"/>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9CF496B8-2F84-47EE-A045-8A0BDF3E82EE}"/>
              </a:ext>
            </a:extLst>
          </p:cNvPr>
          <p:cNvSpPr>
            <a:spLocks noGrp="1"/>
          </p:cNvSpPr>
          <p:nvPr>
            <p:ph type="sldNum" sz="quarter" idx="12"/>
          </p:nvPr>
        </p:nvSpPr>
        <p:spPr/>
        <p:txBody>
          <a:bodyPr/>
          <a:lstStyle/>
          <a:p>
            <a:fld id="{5B5941C8-FFA1-42C1-940D-D389EAAFAD79}" type="slidenum">
              <a:rPr kumimoji="1" lang="ja-JP" altLang="en-US" smtClean="0"/>
              <a:t>24</a:t>
            </a:fld>
            <a:endParaRPr kumimoji="1" lang="ja-JP" altLang="en-US"/>
          </a:p>
        </p:txBody>
      </p:sp>
      <p:pic>
        <p:nvPicPr>
          <p:cNvPr id="6" name="コンテンツ プレースホルダー 3">
            <a:extLst>
              <a:ext uri="{FF2B5EF4-FFF2-40B4-BE49-F238E27FC236}">
                <a16:creationId xmlns:a16="http://schemas.microsoft.com/office/drawing/2014/main" xmlns="" id="{469061DB-59B6-4EBF-85DD-5D94C0632279}"/>
              </a:ext>
            </a:extLst>
          </p:cNvPr>
          <p:cNvPicPr>
            <a:picLocks noChangeAspect="1"/>
          </p:cNvPicPr>
          <p:nvPr/>
        </p:nvPicPr>
        <p:blipFill rotWithShape="1">
          <a:blip r:embed="rId2"/>
          <a:srcRect l="19298" t="12811" r="34823" b="3648"/>
          <a:stretch/>
        </p:blipFill>
        <p:spPr>
          <a:xfrm>
            <a:off x="6708710" y="985235"/>
            <a:ext cx="5267545" cy="5195457"/>
          </a:xfrm>
          <a:prstGeom prst="rect">
            <a:avLst/>
          </a:prstGeom>
        </p:spPr>
      </p:pic>
      <p:sp>
        <p:nvSpPr>
          <p:cNvPr id="7" name="テキスト ボックス 6">
            <a:extLst>
              <a:ext uri="{FF2B5EF4-FFF2-40B4-BE49-F238E27FC236}">
                <a16:creationId xmlns:a16="http://schemas.microsoft.com/office/drawing/2014/main" xmlns="" id="{9B17A13B-1407-4F13-9AC6-6B45C190301F}"/>
              </a:ext>
            </a:extLst>
          </p:cNvPr>
          <p:cNvSpPr txBox="1"/>
          <p:nvPr/>
        </p:nvSpPr>
        <p:spPr>
          <a:xfrm>
            <a:off x="6576977" y="6191824"/>
            <a:ext cx="5532171" cy="261610"/>
          </a:xfrm>
          <a:prstGeom prst="rect">
            <a:avLst/>
          </a:prstGeom>
          <a:noFill/>
          <a:ln>
            <a:solidFill>
              <a:schemeClr val="tx1"/>
            </a:solidFill>
          </a:ln>
        </p:spPr>
        <p:txBody>
          <a:bodyPr wrap="square" rtlCol="0">
            <a:spAutoFit/>
          </a:bodyPr>
          <a:lstStyle/>
          <a:p>
            <a:r>
              <a:rPr lang="zh-TW" altLang="en-US" sz="1050" dirty="0"/>
              <a:t>岩手県合同輸血療法委員会</a:t>
            </a:r>
            <a:r>
              <a:rPr lang="ja-JP" altLang="en-US" sz="1050" dirty="0"/>
              <a:t>　平成</a:t>
            </a:r>
            <a:r>
              <a:rPr lang="en-US" altLang="ja-JP" sz="1050" dirty="0"/>
              <a:t>30 </a:t>
            </a:r>
            <a:r>
              <a:rPr lang="ja-JP" altLang="en-US" sz="1050" dirty="0"/>
              <a:t>年度</a:t>
            </a:r>
            <a:r>
              <a:rPr lang="zh-TW" altLang="en-US" sz="1050" dirty="0"/>
              <a:t>血液製剤使用適正化方策調査研究事業</a:t>
            </a:r>
            <a:r>
              <a:rPr lang="ja-JP" altLang="en-US" sz="1050" dirty="0"/>
              <a:t>より引用</a:t>
            </a:r>
            <a:endParaRPr kumimoji="1" lang="ja-JP" altLang="en-US" sz="1050" dirty="0"/>
          </a:p>
        </p:txBody>
      </p:sp>
    </p:spTree>
    <p:extLst>
      <p:ext uri="{BB962C8B-B14F-4D97-AF65-F5344CB8AC3E}">
        <p14:creationId xmlns:p14="http://schemas.microsoft.com/office/powerpoint/2010/main" val="417197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1F415CF-F3AC-45FF-8362-A5C102565A51}"/>
              </a:ext>
            </a:extLst>
          </p:cNvPr>
          <p:cNvSpPr>
            <a:spLocks noGrp="1"/>
          </p:cNvSpPr>
          <p:nvPr>
            <p:ph type="title"/>
          </p:nvPr>
        </p:nvSpPr>
        <p:spPr/>
        <p:txBody>
          <a:bodyPr/>
          <a:lstStyle/>
          <a:p>
            <a:r>
              <a:rPr kumimoji="1" lang="ja-JP" altLang="en-US" dirty="0"/>
              <a:t>今後の課題</a:t>
            </a:r>
          </a:p>
        </p:txBody>
      </p:sp>
      <p:sp>
        <p:nvSpPr>
          <p:cNvPr id="3" name="コンテンツ プレースホルダー 2">
            <a:extLst>
              <a:ext uri="{FF2B5EF4-FFF2-40B4-BE49-F238E27FC236}">
                <a16:creationId xmlns:a16="http://schemas.microsoft.com/office/drawing/2014/main" xmlns="" id="{7B535C58-0E39-4E66-8DD4-0FE3FB59A0FD}"/>
              </a:ext>
            </a:extLst>
          </p:cNvPr>
          <p:cNvSpPr>
            <a:spLocks noGrp="1"/>
          </p:cNvSpPr>
          <p:nvPr>
            <p:ph idx="4294967295"/>
          </p:nvPr>
        </p:nvSpPr>
        <p:spPr>
          <a:xfrm>
            <a:off x="986444" y="1402095"/>
            <a:ext cx="10219113" cy="5195456"/>
          </a:xfrm>
        </p:spPr>
        <p:txBody>
          <a:bodyPr>
            <a:normAutofit/>
          </a:bodyPr>
          <a:lstStyle/>
          <a:p>
            <a:pPr>
              <a:buFont typeface="Wingdings" panose="05000000000000000000" pitchFamily="2" charset="2"/>
              <a:buChar char="u"/>
            </a:pPr>
            <a:r>
              <a:rPr kumimoji="1" lang="ja-JP" altLang="en-US" sz="2400" dirty="0"/>
              <a:t>診療報酬上のメリットがない</a:t>
            </a:r>
            <a:endParaRPr kumimoji="1" lang="en-US" altLang="ja-JP" sz="2400" dirty="0"/>
          </a:p>
          <a:p>
            <a:pPr lvl="1">
              <a:buFont typeface="Arial" panose="020B0604020202020204" pitchFamily="34" charset="0"/>
              <a:buChar char="•"/>
            </a:pPr>
            <a:r>
              <a:rPr kumimoji="1" lang="ja-JP" altLang="en-US" sz="2000" dirty="0"/>
              <a:t>メリットがないと育成につながらない？</a:t>
            </a:r>
            <a:endParaRPr kumimoji="1" lang="en-US" altLang="ja-JP" sz="2000" dirty="0"/>
          </a:p>
          <a:p>
            <a:pPr>
              <a:buFont typeface="Wingdings" panose="05000000000000000000" pitchFamily="2" charset="2"/>
              <a:buChar char="u"/>
            </a:pPr>
            <a:r>
              <a:rPr lang="ja-JP" altLang="en-US" sz="2400" dirty="0"/>
              <a:t>活動内容が見えない</a:t>
            </a:r>
            <a:endParaRPr lang="en-US" altLang="ja-JP" sz="2400" dirty="0"/>
          </a:p>
          <a:p>
            <a:pPr lvl="1">
              <a:buFont typeface="Arial" panose="020B0604020202020204" pitchFamily="34" charset="0"/>
              <a:buChar char="•"/>
            </a:pPr>
            <a:r>
              <a:rPr lang="ja-JP" altLang="en-US" sz="2000" dirty="0"/>
              <a:t>目に見える形での活動が必要？</a:t>
            </a:r>
            <a:endParaRPr lang="en-US" altLang="ja-JP" sz="2000" dirty="0"/>
          </a:p>
          <a:p>
            <a:pPr lvl="1">
              <a:buFont typeface="Arial" panose="020B0604020202020204" pitchFamily="34" charset="0"/>
              <a:buChar char="•"/>
            </a:pPr>
            <a:r>
              <a:rPr lang="ja-JP" altLang="en-US" sz="2000" dirty="0"/>
              <a:t>勉強会の開催→どう評価する？</a:t>
            </a:r>
            <a:endParaRPr lang="en-US" altLang="ja-JP" sz="2000" dirty="0"/>
          </a:p>
          <a:p>
            <a:pPr>
              <a:buFont typeface="Wingdings" panose="05000000000000000000" pitchFamily="2" charset="2"/>
              <a:buChar char="u"/>
            </a:pPr>
            <a:r>
              <a:rPr lang="ja-JP" altLang="en-US" sz="2400" dirty="0"/>
              <a:t>認知度が低い</a:t>
            </a:r>
            <a:endParaRPr lang="en-US" altLang="ja-JP" sz="2400" dirty="0"/>
          </a:p>
          <a:p>
            <a:pPr lvl="1">
              <a:buFont typeface="Arial" panose="020B0604020202020204" pitchFamily="34" charset="0"/>
              <a:buChar char="•"/>
            </a:pPr>
            <a:r>
              <a:rPr lang="ja-JP" altLang="en-US" sz="2000" dirty="0"/>
              <a:t>日本看護協会の認定看護師とは違う</a:t>
            </a:r>
            <a:endParaRPr lang="en-US" altLang="ja-JP" sz="2000" dirty="0"/>
          </a:p>
          <a:p>
            <a:pPr>
              <a:buFont typeface="Wingdings" panose="05000000000000000000" pitchFamily="2" charset="2"/>
              <a:buChar char="u"/>
            </a:pPr>
            <a:r>
              <a:rPr lang="ja-JP" altLang="en-US" sz="2400" dirty="0"/>
              <a:t>県内・支部・全国の仲間と協力</a:t>
            </a:r>
            <a:endParaRPr lang="en-US" altLang="ja-JP" sz="2400" dirty="0"/>
          </a:p>
          <a:p>
            <a:pPr lvl="1">
              <a:buFont typeface="Arial" panose="020B0604020202020204" pitchFamily="34" charset="0"/>
              <a:buChar char="•"/>
            </a:pPr>
            <a:r>
              <a:rPr kumimoji="1" lang="ja-JP" altLang="en-US" sz="2000" dirty="0"/>
              <a:t>学会などを利用し、交流を深める</a:t>
            </a:r>
            <a:endParaRPr kumimoji="1" lang="en-US" altLang="ja-JP" sz="2000" dirty="0"/>
          </a:p>
          <a:p>
            <a:pPr lvl="1">
              <a:buFont typeface="Arial" panose="020B0604020202020204" pitchFamily="34" charset="0"/>
              <a:buChar char="•"/>
            </a:pPr>
            <a:r>
              <a:rPr kumimoji="1" lang="ja-JP" altLang="en-US" sz="2000" dirty="0"/>
              <a:t>学会に参加し、輸血看護のブラッシュアップを図る</a:t>
            </a:r>
            <a:endParaRPr kumimoji="1" lang="en-US" altLang="ja-JP" sz="2000" dirty="0"/>
          </a:p>
        </p:txBody>
      </p:sp>
      <p:sp>
        <p:nvSpPr>
          <p:cNvPr id="4" name="日付プレースホルダー 3">
            <a:extLst>
              <a:ext uri="{FF2B5EF4-FFF2-40B4-BE49-F238E27FC236}">
                <a16:creationId xmlns:a16="http://schemas.microsoft.com/office/drawing/2014/main" xmlns="" id="{FDA7AC13-B99D-441C-9C6C-3C3E7ADEFE7E}"/>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956F956A-5436-431A-9607-277893BDCC53}"/>
              </a:ext>
            </a:extLst>
          </p:cNvPr>
          <p:cNvSpPr>
            <a:spLocks noGrp="1"/>
          </p:cNvSpPr>
          <p:nvPr>
            <p:ph type="sldNum" sz="quarter" idx="12"/>
          </p:nvPr>
        </p:nvSpPr>
        <p:spPr/>
        <p:txBody>
          <a:bodyPr/>
          <a:lstStyle/>
          <a:p>
            <a:fld id="{5B5941C8-FFA1-42C1-940D-D389EAAFAD79}" type="slidenum">
              <a:rPr kumimoji="1" lang="ja-JP" altLang="en-US" smtClean="0"/>
              <a:t>25</a:t>
            </a:fld>
            <a:endParaRPr kumimoji="1" lang="ja-JP" altLang="en-US"/>
          </a:p>
        </p:txBody>
      </p:sp>
    </p:spTree>
    <p:extLst>
      <p:ext uri="{BB962C8B-B14F-4D97-AF65-F5344CB8AC3E}">
        <p14:creationId xmlns:p14="http://schemas.microsoft.com/office/powerpoint/2010/main" val="322065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07022-6EB5-4E28-B966-FD60A46005E0}"/>
              </a:ext>
            </a:extLst>
          </p:cNvPr>
          <p:cNvSpPr>
            <a:spLocks noGrp="1"/>
          </p:cNvSpPr>
          <p:nvPr>
            <p:ph type="title"/>
          </p:nvPr>
        </p:nvSpPr>
        <p:spPr/>
        <p:txBody>
          <a:bodyPr/>
          <a:lstStyle/>
          <a:p>
            <a:r>
              <a:rPr kumimoji="1" lang="ja-JP" altLang="en-US" dirty="0"/>
              <a:t>本日の内容</a:t>
            </a:r>
          </a:p>
        </p:txBody>
      </p:sp>
      <p:sp>
        <p:nvSpPr>
          <p:cNvPr id="3" name="コンテンツ プレースホルダー 2">
            <a:extLst>
              <a:ext uri="{FF2B5EF4-FFF2-40B4-BE49-F238E27FC236}">
                <a16:creationId xmlns:a16="http://schemas.microsoft.com/office/drawing/2014/main" xmlns="" id="{F39A2AB2-EB22-4627-B662-843F3F244D6E}"/>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Ø"/>
            </a:pPr>
            <a:r>
              <a:rPr kumimoji="1" lang="ja-JP" altLang="en-US" sz="2400" dirty="0">
                <a:solidFill>
                  <a:schemeClr val="bg1">
                    <a:lumMod val="75000"/>
                  </a:schemeClr>
                </a:solidFill>
              </a:rPr>
              <a:t>各認定制度について</a:t>
            </a:r>
            <a:endParaRPr kumimoji="1" lang="en-US" altLang="ja-JP" sz="2400" dirty="0">
              <a:solidFill>
                <a:schemeClr val="bg1">
                  <a:lumMod val="75000"/>
                </a:schemeClr>
              </a:solidFill>
            </a:endParaRPr>
          </a:p>
          <a:p>
            <a:pPr lvl="1">
              <a:buFont typeface="Arial" panose="020B0604020202020204" pitchFamily="34" charset="0"/>
              <a:buChar char="•"/>
            </a:pPr>
            <a:r>
              <a:rPr kumimoji="1" lang="ja-JP" altLang="en-US" sz="2000" dirty="0">
                <a:solidFill>
                  <a:schemeClr val="bg1">
                    <a:lumMod val="75000"/>
                  </a:schemeClr>
                </a:solidFill>
              </a:rPr>
              <a:t>学会認定・臨床輸血看護師、</a:t>
            </a:r>
            <a:r>
              <a:rPr kumimoji="1" lang="zh-TW" altLang="en-US" sz="2000" dirty="0">
                <a:solidFill>
                  <a:schemeClr val="bg1">
                    <a:lumMod val="75000"/>
                  </a:schemeClr>
                </a:solidFill>
              </a:rPr>
              <a:t>自己血輸血看護師</a:t>
            </a:r>
            <a:r>
              <a:rPr kumimoji="1" lang="ja-JP" altLang="en-US" sz="2000" dirty="0">
                <a:solidFill>
                  <a:schemeClr val="bg1">
                    <a:lumMod val="75000"/>
                  </a:schemeClr>
                </a:solidFill>
              </a:rPr>
              <a:t>って？</a:t>
            </a:r>
            <a:endParaRPr kumimoji="1" lang="en-US" altLang="ja-JP" sz="2000" dirty="0">
              <a:solidFill>
                <a:schemeClr val="bg1">
                  <a:lumMod val="75000"/>
                </a:schemeClr>
              </a:solidFill>
            </a:endParaRPr>
          </a:p>
          <a:p>
            <a:pPr lvl="1">
              <a:buFont typeface="Arial" panose="020B0604020202020204" pitchFamily="34" charset="0"/>
              <a:buChar char="•"/>
            </a:pPr>
            <a:r>
              <a:rPr lang="ja-JP" altLang="en-US" sz="2000" dirty="0">
                <a:solidFill>
                  <a:schemeClr val="bg1">
                    <a:lumMod val="75000"/>
                  </a:schemeClr>
                </a:solidFill>
              </a:rPr>
              <a:t>輸血機能評価認定制度（</a:t>
            </a:r>
            <a:r>
              <a:rPr lang="en-US" altLang="ja-JP" sz="2000" dirty="0">
                <a:solidFill>
                  <a:schemeClr val="bg1">
                    <a:lumMod val="75000"/>
                  </a:schemeClr>
                </a:solidFill>
              </a:rPr>
              <a:t>I&amp;A</a:t>
            </a:r>
            <a:r>
              <a:rPr lang="ja-JP" altLang="en-US" sz="2000" dirty="0">
                <a:solidFill>
                  <a:schemeClr val="bg1">
                    <a:lumMod val="75000"/>
                  </a:schemeClr>
                </a:solidFill>
              </a:rPr>
              <a:t>制度）って？</a:t>
            </a:r>
            <a:endParaRPr lang="en-US" altLang="ja-JP" sz="2000" dirty="0">
              <a:solidFill>
                <a:schemeClr val="bg1">
                  <a:lumMod val="75000"/>
                </a:schemeClr>
              </a:solidFill>
            </a:endParaRPr>
          </a:p>
          <a:p>
            <a:pPr>
              <a:buFont typeface="Wingdings" panose="05000000000000000000" pitchFamily="2" charset="2"/>
              <a:buChar char="Ø"/>
            </a:pPr>
            <a:r>
              <a:rPr lang="ja-JP" altLang="en-US" sz="2400" dirty="0">
                <a:solidFill>
                  <a:schemeClr val="bg1">
                    <a:lumMod val="75000"/>
                  </a:schemeClr>
                </a:solidFill>
              </a:rPr>
              <a:t>学会認定・臨床輸血看護師の活動は？</a:t>
            </a:r>
            <a:endParaRPr lang="en-US" altLang="ja-JP" sz="2400" dirty="0">
              <a:solidFill>
                <a:schemeClr val="bg1">
                  <a:lumMod val="75000"/>
                </a:schemeClr>
              </a:solidFill>
            </a:endParaRPr>
          </a:p>
          <a:p>
            <a:pPr>
              <a:buFont typeface="Wingdings" panose="05000000000000000000" pitchFamily="2" charset="2"/>
              <a:buChar char="Ø"/>
            </a:pPr>
            <a:r>
              <a:rPr lang="ja-JP" altLang="en-US" sz="2400" dirty="0"/>
              <a:t>学会認定・</a:t>
            </a:r>
            <a:r>
              <a:rPr lang="zh-TW" altLang="en-US" sz="2400" dirty="0"/>
              <a:t>自己血輸血看護師</a:t>
            </a:r>
            <a:r>
              <a:rPr lang="ja-JP" altLang="en-US" sz="2400" dirty="0"/>
              <a:t>の活動は？</a:t>
            </a:r>
            <a:endParaRPr lang="en-US" altLang="ja-JP" sz="2400" dirty="0"/>
          </a:p>
          <a:p>
            <a:pPr marL="173736" lvl="1" indent="0">
              <a:buNone/>
            </a:pPr>
            <a:r>
              <a:rPr lang="ja-JP" altLang="en-US" sz="2000" dirty="0"/>
              <a:t>－当院　自己血輸血看護師　佐々木奈保さんより－</a:t>
            </a:r>
            <a:endParaRPr lang="en-US" altLang="ja-JP" sz="2000" dirty="0"/>
          </a:p>
          <a:p>
            <a:pPr>
              <a:buFont typeface="Wingdings" panose="05000000000000000000" pitchFamily="2" charset="2"/>
              <a:buChar char="Ø"/>
            </a:pPr>
            <a:r>
              <a:rPr lang="ja-JP" altLang="en-US" sz="2400" dirty="0">
                <a:solidFill>
                  <a:schemeClr val="bg1">
                    <a:lumMod val="75000"/>
                  </a:schemeClr>
                </a:solidFill>
              </a:rPr>
              <a:t>おわりに</a:t>
            </a:r>
            <a:endParaRPr lang="en-US" altLang="ja-JP" sz="2400" dirty="0">
              <a:solidFill>
                <a:schemeClr val="bg1">
                  <a:lumMod val="75000"/>
                </a:schemeClr>
              </a:solidFill>
            </a:endParaRPr>
          </a:p>
          <a:p>
            <a:pPr>
              <a:buFont typeface="Wingdings" panose="05000000000000000000" pitchFamily="2" charset="2"/>
              <a:buChar char="Ø"/>
            </a:pPr>
            <a:endParaRPr lang="en-US" altLang="ja-JP" sz="2400" dirty="0"/>
          </a:p>
          <a:p>
            <a:endParaRPr kumimoji="1" lang="ja-JP" altLang="en-US" sz="2400" dirty="0"/>
          </a:p>
        </p:txBody>
      </p:sp>
      <p:sp>
        <p:nvSpPr>
          <p:cNvPr id="4" name="日付プレースホルダー 3">
            <a:extLst>
              <a:ext uri="{FF2B5EF4-FFF2-40B4-BE49-F238E27FC236}">
                <a16:creationId xmlns:a16="http://schemas.microsoft.com/office/drawing/2014/main" xmlns="" id="{8F1FC9B9-31B5-4704-8CC2-5DC34A43F2DD}"/>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19BAEDCE-681A-4F0B-96B1-AFEF92EA699E}"/>
              </a:ext>
            </a:extLst>
          </p:cNvPr>
          <p:cNvSpPr>
            <a:spLocks noGrp="1"/>
          </p:cNvSpPr>
          <p:nvPr>
            <p:ph type="sldNum" sz="quarter" idx="12"/>
          </p:nvPr>
        </p:nvSpPr>
        <p:spPr/>
        <p:txBody>
          <a:bodyPr/>
          <a:lstStyle/>
          <a:p>
            <a:fld id="{5B5941C8-FFA1-42C1-940D-D389EAAFAD79}" type="slidenum">
              <a:rPr kumimoji="1" lang="ja-JP" altLang="en-US" smtClean="0"/>
              <a:t>26</a:t>
            </a:fld>
            <a:endParaRPr kumimoji="1" lang="ja-JP" altLang="en-US"/>
          </a:p>
        </p:txBody>
      </p:sp>
    </p:spTree>
    <p:extLst>
      <p:ext uri="{BB962C8B-B14F-4D97-AF65-F5344CB8AC3E}">
        <p14:creationId xmlns:p14="http://schemas.microsoft.com/office/powerpoint/2010/main" val="26710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45110" y="2672420"/>
            <a:ext cx="10901779" cy="3373273"/>
          </a:xfrm>
        </p:spPr>
        <p:txBody>
          <a:bodyPr>
            <a:normAutofit/>
          </a:bodyPr>
          <a:lstStyle/>
          <a:p>
            <a:pPr>
              <a:buFont typeface="Wingdings" panose="05000000000000000000" pitchFamily="2" charset="2"/>
              <a:buChar char="l"/>
            </a:pPr>
            <a:r>
              <a:rPr kumimoji="1" lang="en-US" altLang="ja-JP" sz="2400" dirty="0"/>
              <a:t>4</a:t>
            </a:r>
            <a:r>
              <a:rPr kumimoji="1" lang="ja-JP" altLang="en-US" sz="2400" dirty="0"/>
              <a:t>年前に外来中央処置室に配属</a:t>
            </a:r>
            <a:endParaRPr kumimoji="1" lang="en-US" altLang="ja-JP" sz="2400" dirty="0"/>
          </a:p>
          <a:p>
            <a:pPr>
              <a:buFont typeface="Wingdings" panose="05000000000000000000" pitchFamily="2" charset="2"/>
              <a:buChar char="l"/>
            </a:pPr>
            <a:r>
              <a:rPr lang="ja-JP" altLang="en-US" sz="2400" dirty="0"/>
              <a:t>自己血採血は中央処置室看護師が実施。採血できる看護師は当時</a:t>
            </a:r>
            <a:r>
              <a:rPr lang="en-US" altLang="ja-JP" sz="2400" dirty="0"/>
              <a:t>3</a:t>
            </a:r>
            <a:r>
              <a:rPr lang="ja-JP" altLang="en-US" sz="2400" dirty="0"/>
              <a:t>名のみで、　　　不在の時もあり。</a:t>
            </a:r>
            <a:endParaRPr lang="en-US" altLang="ja-JP" sz="2400" dirty="0"/>
          </a:p>
          <a:p>
            <a:pPr>
              <a:buFont typeface="Wingdings" panose="05000000000000000000" pitchFamily="2" charset="2"/>
              <a:buChar char="l"/>
            </a:pPr>
            <a:r>
              <a:rPr kumimoji="1" lang="ja-JP" altLang="en-US" sz="2400" dirty="0"/>
              <a:t>他の看護師は指導を受けても失敗への不安が強く、</a:t>
            </a:r>
            <a:r>
              <a:rPr lang="ja-JP" altLang="en-US" sz="2400" dirty="0"/>
              <a:t>採血に対して</a:t>
            </a:r>
            <a:r>
              <a:rPr kumimoji="1" lang="ja-JP" altLang="en-US" sz="2400" dirty="0"/>
              <a:t>消極的。</a:t>
            </a:r>
            <a:endParaRPr kumimoji="1" lang="en-US" altLang="ja-JP" sz="2400" dirty="0"/>
          </a:p>
          <a:p>
            <a:pPr>
              <a:buFont typeface="Wingdings" panose="05000000000000000000" pitchFamily="2" charset="2"/>
              <a:buChar char="l"/>
            </a:pPr>
            <a:r>
              <a:rPr lang="ja-JP" altLang="en-US" sz="2400" dirty="0"/>
              <a:t>自分も含め、他の看護師も自信を持って自己血採血に</a:t>
            </a:r>
            <a:r>
              <a:rPr kumimoji="1" lang="ja-JP" altLang="en-US" sz="2400" dirty="0"/>
              <a:t>取り組めるようになるにはどうしたらいいか考えるように。</a:t>
            </a:r>
            <a:endParaRPr kumimoji="1" lang="en-US" altLang="ja-JP" sz="2400" dirty="0"/>
          </a:p>
          <a:p>
            <a:pPr>
              <a:buFont typeface="Wingdings" panose="05000000000000000000" pitchFamily="2" charset="2"/>
              <a:buChar char="l"/>
            </a:pPr>
            <a:endParaRPr kumimoji="1" lang="ja-JP" altLang="en-US" sz="2400" dirty="0"/>
          </a:p>
        </p:txBody>
      </p:sp>
      <p:sp>
        <p:nvSpPr>
          <p:cNvPr id="3" name="タイトル 2"/>
          <p:cNvSpPr>
            <a:spLocks noGrp="1"/>
          </p:cNvSpPr>
          <p:nvPr>
            <p:ph type="title"/>
          </p:nvPr>
        </p:nvSpPr>
        <p:spPr>
          <a:xfrm>
            <a:off x="951390" y="409349"/>
            <a:ext cx="9604159" cy="786416"/>
          </a:xfrm>
        </p:spPr>
        <p:txBody>
          <a:bodyPr>
            <a:normAutofit/>
          </a:bodyPr>
          <a:lstStyle/>
          <a:p>
            <a:r>
              <a:rPr kumimoji="1" lang="ja-JP" altLang="en-US" dirty="0"/>
              <a:t>自己血輸血認定看護師の取得動機</a:t>
            </a:r>
          </a:p>
        </p:txBody>
      </p:sp>
    </p:spTree>
    <p:extLst>
      <p:ext uri="{BB962C8B-B14F-4D97-AF65-F5344CB8AC3E}">
        <p14:creationId xmlns:p14="http://schemas.microsoft.com/office/powerpoint/2010/main" val="4017855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73837" y="2800654"/>
            <a:ext cx="10644325" cy="3165141"/>
          </a:xfrm>
        </p:spPr>
        <p:txBody>
          <a:bodyPr/>
          <a:lstStyle/>
          <a:p>
            <a:pPr marL="0" indent="0">
              <a:buNone/>
            </a:pPr>
            <a:r>
              <a:rPr lang="ja-JP" altLang="en-US" dirty="0"/>
              <a:t>　　</a:t>
            </a:r>
            <a:r>
              <a:rPr kumimoji="1" lang="ja-JP" altLang="en-US" dirty="0"/>
              <a:t>輸血機能評価で自己血輸血認定看護師取得をすすめられる</a:t>
            </a:r>
            <a:endParaRPr kumimoji="1" lang="en-US" altLang="ja-JP" dirty="0"/>
          </a:p>
          <a:p>
            <a:pPr marL="0" indent="0">
              <a:buNone/>
            </a:pPr>
            <a:r>
              <a:rPr lang="ja-JP" altLang="en-US" dirty="0"/>
              <a:t>　　　　　　　　　　　　　⇓</a:t>
            </a:r>
            <a:endParaRPr lang="en-US" altLang="ja-JP" dirty="0"/>
          </a:p>
          <a:p>
            <a:pPr marL="0" indent="0">
              <a:buNone/>
            </a:pPr>
            <a:r>
              <a:rPr lang="ja-JP" altLang="en-US" dirty="0"/>
              <a:t>　　　</a:t>
            </a:r>
            <a:r>
              <a:rPr lang="ja-JP" altLang="en-US" dirty="0">
                <a:solidFill>
                  <a:srgbClr val="FF0000"/>
                </a:solidFill>
              </a:rPr>
              <a:t>　「少しでもスタッフの不安を軽減したい」</a:t>
            </a:r>
            <a:endParaRPr lang="en-US" altLang="ja-JP" dirty="0">
              <a:solidFill>
                <a:srgbClr val="FF0000"/>
              </a:solidFill>
            </a:endParaRPr>
          </a:p>
          <a:p>
            <a:pPr marL="0" indent="0">
              <a:buNone/>
            </a:pPr>
            <a:r>
              <a:rPr lang="ja-JP" altLang="en-US" dirty="0">
                <a:solidFill>
                  <a:srgbClr val="FF0000"/>
                </a:solidFill>
              </a:rPr>
              <a:t>　　　「安全に自己血採血が出来るようになりたい」</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ja-JP" altLang="en-US" dirty="0">
                <a:solidFill>
                  <a:srgbClr val="FF0000"/>
                </a:solidFill>
              </a:rPr>
              <a:t>認定取得し活動することで、自己血採血や輸血全般に関する取り組みを　　　　　　支援できるようになりたい</a:t>
            </a:r>
            <a:endParaRPr lang="en-US" altLang="ja-JP" dirty="0">
              <a:solidFill>
                <a:srgbClr val="FF0000"/>
              </a:solidFill>
            </a:endParaRPr>
          </a:p>
          <a:p>
            <a:pPr marL="0" indent="0">
              <a:buNone/>
            </a:pPr>
            <a:endParaRPr kumimoji="1" lang="ja-JP" altLang="en-US" dirty="0"/>
          </a:p>
        </p:txBody>
      </p:sp>
      <p:sp>
        <p:nvSpPr>
          <p:cNvPr id="3" name="タイトル 2"/>
          <p:cNvSpPr>
            <a:spLocks noGrp="1"/>
          </p:cNvSpPr>
          <p:nvPr>
            <p:ph type="title"/>
          </p:nvPr>
        </p:nvSpPr>
        <p:spPr/>
        <p:txBody>
          <a:bodyPr>
            <a:normAutofit/>
          </a:bodyPr>
          <a:lstStyle/>
          <a:p>
            <a:r>
              <a:rPr kumimoji="1" lang="ja-JP" altLang="en-US" dirty="0"/>
              <a:t>自己血輸血認定看護師制度の存在</a:t>
            </a:r>
          </a:p>
        </p:txBody>
      </p:sp>
    </p:spTree>
    <p:extLst>
      <p:ext uri="{BB962C8B-B14F-4D97-AF65-F5344CB8AC3E}">
        <p14:creationId xmlns:p14="http://schemas.microsoft.com/office/powerpoint/2010/main" val="45776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20823" y="3084743"/>
            <a:ext cx="11150354" cy="3138503"/>
          </a:xfrm>
        </p:spPr>
        <p:txBody>
          <a:bodyPr>
            <a:normAutofit/>
          </a:bodyPr>
          <a:lstStyle/>
          <a:p>
            <a:pPr>
              <a:buFont typeface="Wingdings" panose="05000000000000000000" pitchFamily="2" charset="2"/>
              <a:buChar char="l"/>
            </a:pPr>
            <a:r>
              <a:rPr kumimoji="1" lang="ja-JP" altLang="en-US" sz="2400" dirty="0">
                <a:solidFill>
                  <a:srgbClr val="FF0000"/>
                </a:solidFill>
              </a:rPr>
              <a:t>中央処置室看護師が穿刺</a:t>
            </a:r>
            <a:r>
              <a:rPr kumimoji="1" lang="ja-JP" altLang="en-US" sz="2400" dirty="0"/>
              <a:t>しているが、自己血専任</a:t>
            </a:r>
            <a:r>
              <a:rPr lang="ja-JP" altLang="en-US" sz="2400" dirty="0"/>
              <a:t>ではなく、</a:t>
            </a:r>
            <a:r>
              <a:rPr lang="ja-JP" altLang="en-US" sz="2400" dirty="0">
                <a:solidFill>
                  <a:srgbClr val="FF0000"/>
                </a:solidFill>
              </a:rPr>
              <a:t>研修も受けていない</a:t>
            </a:r>
            <a:endParaRPr lang="en-US" altLang="ja-JP" sz="2400" dirty="0"/>
          </a:p>
          <a:p>
            <a:pPr>
              <a:buFont typeface="Wingdings" panose="05000000000000000000" pitchFamily="2" charset="2"/>
              <a:buChar char="l"/>
            </a:pPr>
            <a:r>
              <a:rPr kumimoji="1" lang="ja-JP" altLang="en-US" sz="2400" dirty="0"/>
              <a:t>採血場所は中央処置室：救急外来が隣接され、救急カート、ＡＥＤ設置あり。</a:t>
            </a:r>
            <a:endParaRPr kumimoji="1" lang="en-US" altLang="ja-JP" sz="2400" dirty="0"/>
          </a:p>
          <a:p>
            <a:pPr>
              <a:buFont typeface="Wingdings" panose="05000000000000000000" pitchFamily="2" charset="2"/>
              <a:buChar char="l"/>
            </a:pPr>
            <a:r>
              <a:rPr lang="ja-JP" altLang="en-US" sz="2400" dirty="0"/>
              <a:t>自己血採血件数：年間</a:t>
            </a:r>
            <a:r>
              <a:rPr lang="en-US" altLang="ja-JP" sz="2400" dirty="0"/>
              <a:t>20</a:t>
            </a:r>
            <a:r>
              <a:rPr lang="ja-JP" altLang="en-US" sz="2400" dirty="0"/>
              <a:t>例前後</a:t>
            </a:r>
            <a:endParaRPr lang="en-US" altLang="ja-JP" sz="2400" dirty="0"/>
          </a:p>
          <a:p>
            <a:pPr>
              <a:buFont typeface="Wingdings" panose="05000000000000000000" pitchFamily="2" charset="2"/>
              <a:buChar char="l"/>
            </a:pPr>
            <a:r>
              <a:rPr kumimoji="1" lang="ja-JP" altLang="en-US" sz="2400" dirty="0"/>
              <a:t>現在はほぼ整形外来の依頼</a:t>
            </a:r>
            <a:endParaRPr kumimoji="1" lang="en-US" altLang="ja-JP" sz="2400" dirty="0"/>
          </a:p>
          <a:p>
            <a:pPr>
              <a:buFont typeface="Wingdings" panose="05000000000000000000" pitchFamily="2" charset="2"/>
              <a:buChar char="l"/>
            </a:pPr>
            <a:r>
              <a:rPr lang="ja-JP" altLang="en-US" sz="2400" dirty="0">
                <a:solidFill>
                  <a:srgbClr val="FF0000"/>
                </a:solidFill>
              </a:rPr>
              <a:t>採血中、整形医師は手術中のため医師不在</a:t>
            </a:r>
            <a:endParaRPr lang="en-US" altLang="ja-JP" sz="2400" dirty="0"/>
          </a:p>
          <a:p>
            <a:pPr>
              <a:buFont typeface="Wingdings" panose="05000000000000000000" pitchFamily="2" charset="2"/>
              <a:buChar char="l"/>
            </a:pPr>
            <a:r>
              <a:rPr lang="ja-JP" altLang="en-US" sz="2400" dirty="0"/>
              <a:t>急変時は中央処置室看護師が整形医師または整形外来の看護師に連絡をとる体制</a:t>
            </a:r>
            <a:endParaRPr kumimoji="1" lang="ja-JP" altLang="en-US" sz="2400" dirty="0"/>
          </a:p>
        </p:txBody>
      </p:sp>
      <p:sp>
        <p:nvSpPr>
          <p:cNvPr id="3" name="タイトル 2"/>
          <p:cNvSpPr>
            <a:spLocks noGrp="1"/>
          </p:cNvSpPr>
          <p:nvPr>
            <p:ph type="title"/>
          </p:nvPr>
        </p:nvSpPr>
        <p:spPr/>
        <p:txBody>
          <a:bodyPr>
            <a:normAutofit/>
          </a:bodyPr>
          <a:lstStyle/>
          <a:p>
            <a:r>
              <a:rPr lang="ja-JP" altLang="en-US" dirty="0">
                <a:solidFill>
                  <a:schemeClr val="bg1"/>
                </a:solidFill>
              </a:rPr>
              <a:t>認定取得前の自己血採血の現状</a:t>
            </a:r>
            <a:endParaRPr kumimoji="1" lang="ja-JP" altLang="en-US" dirty="0">
              <a:solidFill>
                <a:schemeClr val="bg1"/>
              </a:solidFill>
            </a:endParaRPr>
          </a:p>
        </p:txBody>
      </p:sp>
    </p:spTree>
    <p:extLst>
      <p:ext uri="{BB962C8B-B14F-4D97-AF65-F5344CB8AC3E}">
        <p14:creationId xmlns:p14="http://schemas.microsoft.com/office/powerpoint/2010/main" val="313577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B64413F-F26B-6E4A-974D-CEDC68408975}"/>
              </a:ext>
            </a:extLst>
          </p:cNvPr>
          <p:cNvSpPr>
            <a:spLocks noGrp="1"/>
          </p:cNvSpPr>
          <p:nvPr>
            <p:ph type="title"/>
          </p:nvPr>
        </p:nvSpPr>
        <p:spPr/>
        <p:txBody>
          <a:bodyPr>
            <a:normAutofit/>
          </a:bodyPr>
          <a:lstStyle/>
          <a:p>
            <a:r>
              <a:rPr lang="ja-JP" altLang="en-US"/>
              <a:t>当院の概要</a:t>
            </a:r>
          </a:p>
        </p:txBody>
      </p:sp>
      <p:sp>
        <p:nvSpPr>
          <p:cNvPr id="3" name="コンテンツ プレースホルダー 2">
            <a:extLst>
              <a:ext uri="{FF2B5EF4-FFF2-40B4-BE49-F238E27FC236}">
                <a16:creationId xmlns:a16="http://schemas.microsoft.com/office/drawing/2014/main" xmlns="" id="{EA343BE6-BD63-A740-B00C-6903E6AAA16F}"/>
              </a:ext>
            </a:extLst>
          </p:cNvPr>
          <p:cNvSpPr>
            <a:spLocks noGrp="1"/>
          </p:cNvSpPr>
          <p:nvPr>
            <p:ph idx="4294967295"/>
          </p:nvPr>
        </p:nvSpPr>
        <p:spPr>
          <a:xfrm>
            <a:off x="986443" y="1205346"/>
            <a:ext cx="10219113" cy="5195456"/>
          </a:xfrm>
        </p:spPr>
        <p:txBody>
          <a:bodyPr>
            <a:normAutofit/>
          </a:bodyPr>
          <a:lstStyle/>
          <a:p>
            <a:r>
              <a:rPr lang="ja-JP" altLang="en-US" sz="2400" dirty="0"/>
              <a:t>血液製剤の使用実績（平成</a:t>
            </a:r>
            <a:r>
              <a:rPr lang="en-US" altLang="ja-JP" sz="2400" dirty="0"/>
              <a:t>30</a:t>
            </a:r>
            <a:r>
              <a:rPr lang="ja-JP" altLang="en-US" sz="2400" dirty="0"/>
              <a:t>年１月</a:t>
            </a:r>
            <a:r>
              <a:rPr lang="en-US" altLang="ja-JP" sz="2400" dirty="0"/>
              <a:t>〜12</a:t>
            </a:r>
            <a:r>
              <a:rPr lang="ja-JP" altLang="en-US" sz="2400" dirty="0"/>
              <a:t>月）</a:t>
            </a:r>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pPr marL="0" indent="0">
              <a:buNone/>
            </a:pPr>
            <a:endParaRPr lang="en-US" altLang="ja-JP" sz="2400" dirty="0"/>
          </a:p>
        </p:txBody>
      </p:sp>
      <p:graphicFrame>
        <p:nvGraphicFramePr>
          <p:cNvPr id="4" name="表 3">
            <a:extLst>
              <a:ext uri="{FF2B5EF4-FFF2-40B4-BE49-F238E27FC236}">
                <a16:creationId xmlns:a16="http://schemas.microsoft.com/office/drawing/2014/main" xmlns="" id="{E0845E15-A9A8-FB45-8202-E0CA0829CB2E}"/>
              </a:ext>
            </a:extLst>
          </p:cNvPr>
          <p:cNvGraphicFramePr>
            <a:graphicFrameLocks noGrp="1"/>
          </p:cNvGraphicFramePr>
          <p:nvPr>
            <p:extLst>
              <p:ext uri="{D42A27DB-BD31-4B8C-83A1-F6EECF244321}">
                <p14:modId xmlns:p14="http://schemas.microsoft.com/office/powerpoint/2010/main" val="1965110397"/>
              </p:ext>
            </p:extLst>
          </p:nvPr>
        </p:nvGraphicFramePr>
        <p:xfrm>
          <a:off x="2152650" y="2489982"/>
          <a:ext cx="7886700" cy="2799470"/>
        </p:xfrm>
        <a:graphic>
          <a:graphicData uri="http://schemas.openxmlformats.org/drawingml/2006/table">
            <a:tbl>
              <a:tblPr>
                <a:tableStyleId>{8EC20E35-A176-4012-BC5E-935CFFF8708E}</a:tableStyleId>
              </a:tblPr>
              <a:tblGrid>
                <a:gridCol w="3183695">
                  <a:extLst>
                    <a:ext uri="{9D8B030D-6E8A-4147-A177-3AD203B41FA5}">
                      <a16:colId xmlns:a16="http://schemas.microsoft.com/office/drawing/2014/main" xmlns="" val="2310680996"/>
                    </a:ext>
                  </a:extLst>
                </a:gridCol>
                <a:gridCol w="1730326">
                  <a:extLst>
                    <a:ext uri="{9D8B030D-6E8A-4147-A177-3AD203B41FA5}">
                      <a16:colId xmlns:a16="http://schemas.microsoft.com/office/drawing/2014/main" xmlns="" val="1152463614"/>
                    </a:ext>
                  </a:extLst>
                </a:gridCol>
                <a:gridCol w="2972679">
                  <a:extLst>
                    <a:ext uri="{9D8B030D-6E8A-4147-A177-3AD203B41FA5}">
                      <a16:colId xmlns:a16="http://schemas.microsoft.com/office/drawing/2014/main" xmlns="" val="3272827665"/>
                    </a:ext>
                  </a:extLst>
                </a:gridCol>
              </a:tblGrid>
              <a:tr h="1045820">
                <a:tc>
                  <a:txBody>
                    <a:bodyPr/>
                    <a:lstStyle/>
                    <a:p>
                      <a:pPr algn="l" fontAlgn="ctr"/>
                      <a:r>
                        <a:rPr lang="ja-JP" altLang="en-US" sz="2400" u="none" strike="noStrike" dirty="0">
                          <a:effectLst/>
                        </a:rPr>
                        <a:t>赤血球製剤</a:t>
                      </a:r>
                      <a:endParaRPr lang="ja-JP" altLang="en-US" sz="24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9525" marR="9525" marT="9525" marB="0" anchor="ctr">
                    <a:noFill/>
                  </a:tcPr>
                </a:tc>
                <a:tc>
                  <a:txBody>
                    <a:bodyPr/>
                    <a:lstStyle/>
                    <a:p>
                      <a:pPr algn="r" fontAlgn="ctr"/>
                      <a:r>
                        <a:rPr lang="en-US" altLang="ja-JP" sz="2400" u="none" strike="noStrike">
                          <a:effectLst/>
                        </a:rPr>
                        <a:t>2,641</a:t>
                      </a:r>
                      <a:r>
                        <a:rPr lang="ja-JP" altLang="en-US" sz="2400" u="none" strike="noStrike">
                          <a:effectLst/>
                        </a:rPr>
                        <a:t>単位</a:t>
                      </a:r>
                      <a:endPar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noFill/>
                  </a:tcPr>
                </a:tc>
                <a:tc>
                  <a:txBody>
                    <a:bodyPr/>
                    <a:lstStyle/>
                    <a:p>
                      <a:pPr algn="l" fontAlgn="ctr"/>
                      <a:r>
                        <a:rPr lang="ja-JP" altLang="en-US" sz="2400" u="none" strike="noStrike">
                          <a:effectLst/>
                        </a:rPr>
                        <a:t>（廃棄率</a:t>
                      </a:r>
                      <a:r>
                        <a:rPr lang="en-US" altLang="ja-JP" sz="2400" u="none" strike="noStrike">
                          <a:effectLst/>
                        </a:rPr>
                        <a:t>0.08</a:t>
                      </a:r>
                      <a:r>
                        <a:rPr lang="ja-JP" altLang="en-US" sz="2400" u="none" strike="noStrike">
                          <a:effectLst/>
                        </a:rPr>
                        <a:t>％）</a:t>
                      </a:r>
                      <a:endPar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noFill/>
                  </a:tcPr>
                </a:tc>
                <a:extLst>
                  <a:ext uri="{0D108BD9-81ED-4DB2-BD59-A6C34878D82A}">
                    <a16:rowId xmlns:a16="http://schemas.microsoft.com/office/drawing/2014/main" xmlns="" val="1962890346"/>
                  </a:ext>
                </a:extLst>
              </a:tr>
              <a:tr h="707830">
                <a:tc>
                  <a:txBody>
                    <a:bodyPr/>
                    <a:lstStyle/>
                    <a:p>
                      <a:pPr algn="l" fontAlgn="ctr"/>
                      <a:r>
                        <a:rPr lang="ja-JP" altLang="en-US" sz="2400" u="none" strike="noStrike">
                          <a:effectLst/>
                        </a:rPr>
                        <a:t>血小板製剤</a:t>
                      </a:r>
                      <a:endParaRPr lang="ja-JP" altLang="en-US" sz="24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9525" marR="9525" marT="9525" marB="0" anchor="ctr">
                    <a:noFill/>
                  </a:tcPr>
                </a:tc>
                <a:tc>
                  <a:txBody>
                    <a:bodyPr/>
                    <a:lstStyle/>
                    <a:p>
                      <a:pPr algn="r" fontAlgn="ctr"/>
                      <a:r>
                        <a:rPr lang="en-US" altLang="ja-JP" sz="2400" u="none" strike="noStrike">
                          <a:effectLst/>
                        </a:rPr>
                        <a:t>1,095</a:t>
                      </a:r>
                      <a:r>
                        <a:rPr lang="ja-JP" altLang="en-US" sz="2400" u="none" strike="noStrike">
                          <a:effectLst/>
                        </a:rPr>
                        <a:t>単位</a:t>
                      </a:r>
                      <a:endPar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noFill/>
                  </a:tcPr>
                </a:tc>
                <a:tc>
                  <a:txBody>
                    <a:bodyPr/>
                    <a:lstStyle/>
                    <a:p>
                      <a:pPr algn="l" fontAlgn="ctr"/>
                      <a:endParaRPr lang="ja-JP" alt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noFill/>
                  </a:tcPr>
                </a:tc>
                <a:extLst>
                  <a:ext uri="{0D108BD9-81ED-4DB2-BD59-A6C34878D82A}">
                    <a16:rowId xmlns:a16="http://schemas.microsoft.com/office/drawing/2014/main" xmlns="" val="4158846300"/>
                  </a:ext>
                </a:extLst>
              </a:tr>
              <a:tr h="1045820">
                <a:tc>
                  <a:txBody>
                    <a:bodyPr/>
                    <a:lstStyle/>
                    <a:p>
                      <a:pPr algn="l" fontAlgn="ctr"/>
                      <a:r>
                        <a:rPr lang="ja-JP" altLang="en-US" sz="2400" u="none" strike="noStrike">
                          <a:effectLst/>
                        </a:rPr>
                        <a:t>新鮮凍結血漿</a:t>
                      </a:r>
                      <a:endParaRPr lang="ja-JP" altLang="en-US" sz="24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9525" marR="9525" marT="9525" marB="0" anchor="ctr">
                    <a:noFill/>
                  </a:tcPr>
                </a:tc>
                <a:tc>
                  <a:txBody>
                    <a:bodyPr/>
                    <a:lstStyle/>
                    <a:p>
                      <a:pPr algn="r" fontAlgn="ctr"/>
                      <a:r>
                        <a:rPr lang="en-US" altLang="ja-JP" sz="2400" u="none" strike="noStrike">
                          <a:effectLst/>
                        </a:rPr>
                        <a:t>498</a:t>
                      </a:r>
                      <a:r>
                        <a:rPr lang="ja-JP" altLang="en-US" sz="2400" u="none" strike="noStrike">
                          <a:effectLst/>
                        </a:rPr>
                        <a:t>単位</a:t>
                      </a:r>
                      <a:endPar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noFill/>
                  </a:tcPr>
                </a:tc>
                <a:tc>
                  <a:txBody>
                    <a:bodyPr/>
                    <a:lstStyle/>
                    <a:p>
                      <a:pPr algn="l" fontAlgn="ctr"/>
                      <a:r>
                        <a:rPr lang="ja-JP" altLang="en-US" sz="2400" u="none" strike="noStrike">
                          <a:effectLst/>
                        </a:rPr>
                        <a:t>（廃棄率</a:t>
                      </a:r>
                      <a:r>
                        <a:rPr lang="en-US" altLang="ja-JP" sz="2400" u="none" strike="noStrike">
                          <a:effectLst/>
                        </a:rPr>
                        <a:t>0.8</a:t>
                      </a:r>
                      <a:r>
                        <a:rPr lang="ja-JP" altLang="en-US" sz="2400" u="none" strike="noStrike">
                          <a:effectLst/>
                        </a:rPr>
                        <a:t>％）</a:t>
                      </a:r>
                      <a:endPar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noFill/>
                  </a:tcPr>
                </a:tc>
                <a:extLst>
                  <a:ext uri="{0D108BD9-81ED-4DB2-BD59-A6C34878D82A}">
                    <a16:rowId xmlns:a16="http://schemas.microsoft.com/office/drawing/2014/main" xmlns="" val="60777956"/>
                  </a:ext>
                </a:extLst>
              </a:tr>
            </a:tbl>
          </a:graphicData>
        </a:graphic>
      </p:graphicFrame>
      <p:sp>
        <p:nvSpPr>
          <p:cNvPr id="5" name="日付プレースホルダー 4">
            <a:extLst>
              <a:ext uri="{FF2B5EF4-FFF2-40B4-BE49-F238E27FC236}">
                <a16:creationId xmlns:a16="http://schemas.microsoft.com/office/drawing/2014/main" xmlns="" id="{605FC313-F090-46C0-B84E-8337245504F9}"/>
              </a:ext>
            </a:extLst>
          </p:cNvPr>
          <p:cNvSpPr>
            <a:spLocks noGrp="1"/>
          </p:cNvSpPr>
          <p:nvPr>
            <p:ph type="dt" sz="half" idx="10"/>
          </p:nvPr>
        </p:nvSpPr>
        <p:spPr/>
        <p:txBody>
          <a:bodyPr/>
          <a:lstStyle/>
          <a:p>
            <a:r>
              <a:rPr kumimoji="1" lang="en-US" altLang="ja-JP"/>
              <a:t>2019/11/30</a:t>
            </a:r>
            <a:endParaRPr kumimoji="1" lang="ja-JP" altLang="en-US"/>
          </a:p>
        </p:txBody>
      </p:sp>
      <p:sp>
        <p:nvSpPr>
          <p:cNvPr id="6" name="スライド番号プレースホルダー 5">
            <a:extLst>
              <a:ext uri="{FF2B5EF4-FFF2-40B4-BE49-F238E27FC236}">
                <a16:creationId xmlns:a16="http://schemas.microsoft.com/office/drawing/2014/main" xmlns="" id="{60EE67E5-A97D-4799-BCEB-516D56D71B3F}"/>
              </a:ext>
            </a:extLst>
          </p:cNvPr>
          <p:cNvSpPr>
            <a:spLocks noGrp="1"/>
          </p:cNvSpPr>
          <p:nvPr>
            <p:ph type="sldNum" sz="quarter" idx="12"/>
          </p:nvPr>
        </p:nvSpPr>
        <p:spPr/>
        <p:txBody>
          <a:bodyPr/>
          <a:lstStyle/>
          <a:p>
            <a:fld id="{5B5941C8-FFA1-42C1-940D-D389EAAFAD79}" type="slidenum">
              <a:rPr kumimoji="1" lang="ja-JP" altLang="en-US" smtClean="0"/>
              <a:t>3</a:t>
            </a:fld>
            <a:endParaRPr kumimoji="1" lang="ja-JP" altLang="en-US"/>
          </a:p>
        </p:txBody>
      </p:sp>
    </p:spTree>
    <p:extLst>
      <p:ext uri="{BB962C8B-B14F-4D97-AF65-F5344CB8AC3E}">
        <p14:creationId xmlns:p14="http://schemas.microsoft.com/office/powerpoint/2010/main" val="408552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44354" y="2019915"/>
            <a:ext cx="9703292" cy="4838085"/>
          </a:xfrm>
        </p:spPr>
        <p:txBody>
          <a:bodyPr>
            <a:normAutofit/>
          </a:bodyPr>
          <a:lstStyle/>
          <a:p>
            <a:pPr>
              <a:buFont typeface="Wingdings" panose="05000000000000000000" pitchFamily="2" charset="2"/>
              <a:buChar char="l"/>
            </a:pPr>
            <a:r>
              <a:rPr kumimoji="1" lang="ja-JP" altLang="en-US" dirty="0"/>
              <a:t>採血患者の情報共有が不足</a:t>
            </a:r>
            <a:endParaRPr kumimoji="1" lang="en-US" altLang="ja-JP" dirty="0"/>
          </a:p>
          <a:p>
            <a:pPr>
              <a:buFont typeface="Wingdings" panose="05000000000000000000" pitchFamily="2" charset="2"/>
              <a:buChar char="l"/>
            </a:pPr>
            <a:r>
              <a:rPr lang="ja-JP" altLang="en-US" dirty="0"/>
              <a:t>採血技術に関する教育が不足</a:t>
            </a:r>
            <a:endParaRPr lang="en-US" altLang="ja-JP" dirty="0"/>
          </a:p>
          <a:p>
            <a:pPr marL="0" indent="0">
              <a:buNone/>
            </a:pPr>
            <a:r>
              <a:rPr lang="ja-JP" altLang="en-US" dirty="0"/>
              <a:t>　ＶＶＲや感染に関しての認識が不足</a:t>
            </a:r>
            <a:endParaRPr lang="en-US" altLang="ja-JP" dirty="0"/>
          </a:p>
          <a:p>
            <a:pPr>
              <a:buFont typeface="Wingdings" panose="05000000000000000000" pitchFamily="2" charset="2"/>
              <a:buChar char="l"/>
            </a:pPr>
            <a:r>
              <a:rPr kumimoji="1" lang="ja-JP" altLang="en-US" dirty="0"/>
              <a:t>医師が側にいない、急変時の連携</a:t>
            </a:r>
            <a:r>
              <a:rPr lang="ja-JP" altLang="en-US" dirty="0"/>
              <a:t>に</a:t>
            </a:r>
            <a:r>
              <a:rPr kumimoji="1" lang="ja-JP" altLang="en-US" dirty="0"/>
              <a:t>不安</a:t>
            </a:r>
            <a:endParaRPr kumimoji="1" lang="en-US" altLang="ja-JP" dirty="0"/>
          </a:p>
          <a:p>
            <a:pPr marL="0" indent="0">
              <a:buNone/>
            </a:pPr>
            <a:r>
              <a:rPr lang="ja-JP" altLang="en-US" dirty="0"/>
              <a:t>　穿刺困難に対する不安・プレッシャー</a:t>
            </a:r>
            <a:endParaRPr lang="en-US" altLang="ja-JP" dirty="0"/>
          </a:p>
          <a:p>
            <a:pPr>
              <a:buFont typeface="Wingdings" panose="05000000000000000000" pitchFamily="2" charset="2"/>
              <a:buChar char="l"/>
            </a:pPr>
            <a:r>
              <a:rPr kumimoji="1" lang="ja-JP" altLang="en-US" dirty="0"/>
              <a:t>採血基準から外れている患者にも、自己血依頼医師からは</a:t>
            </a:r>
            <a:endParaRPr lang="en-US" altLang="ja-JP" dirty="0"/>
          </a:p>
          <a:p>
            <a:pPr marL="0" indent="0">
              <a:buNone/>
            </a:pPr>
            <a:r>
              <a:rPr kumimoji="1" lang="ja-JP" altLang="en-US" dirty="0"/>
              <a:t>「採血可能です、取ってください」・・・・</a:t>
            </a:r>
            <a:r>
              <a:rPr kumimoji="1" lang="ja-JP" altLang="en-US" dirty="0">
                <a:solidFill>
                  <a:srgbClr val="FF0000"/>
                </a:solidFill>
              </a:rPr>
              <a:t>本当にいいの？</a:t>
            </a:r>
            <a:endParaRPr kumimoji="1" lang="en-US" altLang="ja-JP" dirty="0">
              <a:solidFill>
                <a:srgbClr val="FF0000"/>
              </a:solidFill>
            </a:endParaRPr>
          </a:p>
          <a:p>
            <a:pPr marL="0" indent="0">
              <a:buNone/>
            </a:pPr>
            <a:endParaRPr lang="en-US" altLang="ja-JP" dirty="0">
              <a:solidFill>
                <a:srgbClr val="FF0000"/>
              </a:solidFill>
            </a:endParaRPr>
          </a:p>
          <a:p>
            <a:pPr marL="0" indent="0">
              <a:buNone/>
            </a:pPr>
            <a:r>
              <a:rPr lang="ja-JP" altLang="en-US" sz="3500" b="1" dirty="0">
                <a:solidFill>
                  <a:srgbClr val="FF0000"/>
                </a:solidFill>
              </a:rPr>
              <a:t>患者の一連（状態・情報・採血・帰宅まで）</a:t>
            </a:r>
            <a:endParaRPr lang="en-US" altLang="ja-JP" sz="3500" b="1" dirty="0">
              <a:solidFill>
                <a:srgbClr val="FF0000"/>
              </a:solidFill>
            </a:endParaRPr>
          </a:p>
          <a:p>
            <a:pPr marL="0" indent="0">
              <a:buNone/>
            </a:pPr>
            <a:r>
              <a:rPr lang="ja-JP" altLang="en-US" sz="3500" b="1" dirty="0">
                <a:solidFill>
                  <a:srgbClr val="FF0000"/>
                </a:solidFill>
              </a:rPr>
              <a:t>に関わるスタッフが必要</a:t>
            </a:r>
            <a:endParaRPr lang="en-US" altLang="ja-JP" sz="3500" b="1" dirty="0">
              <a:solidFill>
                <a:srgbClr val="FF0000"/>
              </a:solidFill>
            </a:endParaRPr>
          </a:p>
        </p:txBody>
      </p:sp>
      <p:sp>
        <p:nvSpPr>
          <p:cNvPr id="3" name="タイトル 2"/>
          <p:cNvSpPr>
            <a:spLocks noGrp="1"/>
          </p:cNvSpPr>
          <p:nvPr>
            <p:ph type="title"/>
          </p:nvPr>
        </p:nvSpPr>
        <p:spPr/>
        <p:txBody>
          <a:bodyPr/>
          <a:lstStyle/>
          <a:p>
            <a:r>
              <a:rPr kumimoji="1" lang="ja-JP" altLang="en-US" dirty="0"/>
              <a:t>認定取得前の問題点</a:t>
            </a:r>
          </a:p>
        </p:txBody>
      </p:sp>
    </p:spTree>
    <p:extLst>
      <p:ext uri="{BB962C8B-B14F-4D97-AF65-F5344CB8AC3E}">
        <p14:creationId xmlns:p14="http://schemas.microsoft.com/office/powerpoint/2010/main" val="672544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466295" y="2272683"/>
            <a:ext cx="9259409" cy="4927107"/>
          </a:xfrm>
        </p:spPr>
        <p:txBody>
          <a:bodyPr>
            <a:normAutofit fontScale="92500"/>
          </a:bodyPr>
          <a:lstStyle/>
          <a:p>
            <a:pPr marL="0" indent="0">
              <a:buNone/>
            </a:pPr>
            <a:r>
              <a:rPr kumimoji="1" lang="ja-JP" altLang="en-US" dirty="0"/>
              <a:t>　</a:t>
            </a:r>
            <a:endParaRPr kumimoji="1" lang="en-US" altLang="ja-JP" dirty="0"/>
          </a:p>
          <a:p>
            <a:pPr marL="0" indent="0">
              <a:buNone/>
            </a:pPr>
            <a:r>
              <a:rPr lang="ja-JP" altLang="en-US" sz="3000" b="1" dirty="0"/>
              <a:t>平成</a:t>
            </a:r>
            <a:r>
              <a:rPr lang="en-US" altLang="ja-JP" sz="3000" b="1" dirty="0"/>
              <a:t>30</a:t>
            </a:r>
            <a:r>
              <a:rPr lang="ja-JP" altLang="en-US" sz="3000" b="1" dirty="0"/>
              <a:t>年度自己血輸血看護師合同研修に参加認定取得</a:t>
            </a:r>
            <a:endParaRPr lang="en-US" altLang="ja-JP" sz="3000" b="1" dirty="0"/>
          </a:p>
          <a:p>
            <a:pPr marL="0" indent="0">
              <a:buNone/>
            </a:pPr>
            <a:endParaRPr kumimoji="1" lang="en-US" altLang="ja-JP" b="1" dirty="0"/>
          </a:p>
          <a:p>
            <a:pPr marL="0" indent="0">
              <a:buNone/>
            </a:pPr>
            <a:r>
              <a:rPr lang="ja-JP" altLang="en-US" dirty="0"/>
              <a:t>①いざ活動・・・・・何から？</a:t>
            </a:r>
            <a:endParaRPr lang="en-US" altLang="ja-JP" dirty="0"/>
          </a:p>
          <a:p>
            <a:pPr marL="0" indent="0">
              <a:buNone/>
            </a:pPr>
            <a:r>
              <a:rPr lang="ja-JP" altLang="en-US" dirty="0"/>
              <a:t>　⇒自己血輸血セミナー等に参加し、認定取得者から</a:t>
            </a:r>
            <a:endParaRPr lang="en-US" altLang="ja-JP" dirty="0"/>
          </a:p>
          <a:p>
            <a:pPr marL="0" indent="0">
              <a:buNone/>
            </a:pPr>
            <a:r>
              <a:rPr lang="ja-JP" altLang="en-US" dirty="0"/>
              <a:t>　　　活動内容を教えていただきヒントに！</a:t>
            </a:r>
            <a:endParaRPr lang="en-US" altLang="ja-JP" dirty="0"/>
          </a:p>
          <a:p>
            <a:pPr marL="0" indent="0">
              <a:buNone/>
            </a:pPr>
            <a:endParaRPr lang="en-US" altLang="ja-JP" dirty="0"/>
          </a:p>
          <a:p>
            <a:pPr marL="0" indent="0">
              <a:buNone/>
            </a:pPr>
            <a:r>
              <a:rPr kumimoji="1" lang="ja-JP" altLang="en-US" dirty="0"/>
              <a:t>②小児科外来業務と兼務しながらの活動</a:t>
            </a:r>
            <a:endParaRPr kumimoji="1" lang="en-US" altLang="ja-JP" dirty="0"/>
          </a:p>
          <a:p>
            <a:pPr marL="0" indent="0">
              <a:buNone/>
            </a:pPr>
            <a:r>
              <a:rPr lang="ja-JP" altLang="en-US" dirty="0"/>
              <a:t>　　　　自己血採血時間帯は小児科診療中・・・</a:t>
            </a:r>
            <a:endParaRPr lang="en-US" altLang="ja-JP" dirty="0"/>
          </a:p>
          <a:p>
            <a:pPr marL="0" indent="0">
              <a:buNone/>
            </a:pPr>
            <a:r>
              <a:rPr lang="ja-JP" altLang="en-US" dirty="0"/>
              <a:t>　⇒業務応援、業務調整を行ってもらい、どうにか時間を確保</a:t>
            </a:r>
            <a:endParaRPr lang="en-US" altLang="ja-JP" dirty="0"/>
          </a:p>
          <a:p>
            <a:pPr marL="0" indent="0">
              <a:buNone/>
            </a:pPr>
            <a:r>
              <a:rPr kumimoji="1" lang="ja-JP" altLang="en-US" dirty="0"/>
              <a:t>　</a:t>
            </a:r>
          </a:p>
        </p:txBody>
      </p:sp>
      <p:sp>
        <p:nvSpPr>
          <p:cNvPr id="3" name="タイトル 2"/>
          <p:cNvSpPr>
            <a:spLocks noGrp="1"/>
          </p:cNvSpPr>
          <p:nvPr>
            <p:ph type="title"/>
          </p:nvPr>
        </p:nvSpPr>
        <p:spPr/>
        <p:txBody>
          <a:bodyPr/>
          <a:lstStyle/>
          <a:p>
            <a:r>
              <a:rPr kumimoji="1" lang="ja-JP" altLang="en-US" dirty="0"/>
              <a:t>認定取得と活動の壁</a:t>
            </a:r>
          </a:p>
        </p:txBody>
      </p:sp>
    </p:spTree>
    <p:extLst>
      <p:ext uri="{BB962C8B-B14F-4D97-AF65-F5344CB8AC3E}">
        <p14:creationId xmlns:p14="http://schemas.microsoft.com/office/powerpoint/2010/main" val="2762350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386396" y="2356047"/>
            <a:ext cx="9419208" cy="4332302"/>
          </a:xfrm>
        </p:spPr>
        <p:txBody>
          <a:bodyPr>
            <a:normAutofit/>
          </a:bodyPr>
          <a:lstStyle/>
          <a:p>
            <a:pPr>
              <a:buFont typeface="Wingdings" panose="05000000000000000000" pitchFamily="2" charset="2"/>
              <a:buChar char="l"/>
            </a:pPr>
            <a:r>
              <a:rPr lang="ja-JP" altLang="en-US" dirty="0"/>
              <a:t>鉄剤の処方</a:t>
            </a:r>
            <a:endParaRPr lang="en-US" altLang="ja-JP" dirty="0"/>
          </a:p>
          <a:p>
            <a:pPr>
              <a:buFont typeface="Wingdings" panose="05000000000000000000" pitchFamily="2" charset="2"/>
              <a:buChar char="l"/>
            </a:pPr>
            <a:r>
              <a:rPr kumimoji="1" lang="ja-JP" altLang="en-US" dirty="0"/>
              <a:t>自己血採血の適応を自己血責任医師の血液内科医師とともに確認し、　必要時再検討</a:t>
            </a:r>
            <a:endParaRPr kumimoji="1" lang="en-US" altLang="ja-JP" dirty="0"/>
          </a:p>
          <a:p>
            <a:pPr marL="0" indent="0">
              <a:buNone/>
            </a:pPr>
            <a:r>
              <a:rPr lang="ja-JP" altLang="en-US" dirty="0"/>
              <a:t>　　　</a:t>
            </a:r>
            <a:r>
              <a:rPr lang="ja-JP" altLang="en-US" dirty="0">
                <a:solidFill>
                  <a:srgbClr val="FF0000"/>
                </a:solidFill>
              </a:rPr>
              <a:t>体重</a:t>
            </a:r>
            <a:r>
              <a:rPr lang="en-US" altLang="ja-JP" dirty="0">
                <a:solidFill>
                  <a:srgbClr val="FF0000"/>
                </a:solidFill>
              </a:rPr>
              <a:t>40Kg</a:t>
            </a:r>
            <a:r>
              <a:rPr lang="ja-JP" altLang="en-US" dirty="0">
                <a:solidFill>
                  <a:srgbClr val="FF0000"/>
                </a:solidFill>
              </a:rPr>
              <a:t>前後なのに</a:t>
            </a:r>
            <a:r>
              <a:rPr lang="en-US" altLang="ja-JP" dirty="0">
                <a:solidFill>
                  <a:srgbClr val="FF0000"/>
                </a:solidFill>
              </a:rPr>
              <a:t>400</a:t>
            </a:r>
            <a:r>
              <a:rPr lang="ja-JP" altLang="en-US" dirty="0">
                <a:solidFill>
                  <a:srgbClr val="FF0000"/>
                </a:solidFill>
              </a:rPr>
              <a:t>ｍ</a:t>
            </a:r>
            <a:r>
              <a:rPr lang="en-US" altLang="ja-JP" dirty="0">
                <a:solidFill>
                  <a:srgbClr val="FF0000"/>
                </a:solidFill>
              </a:rPr>
              <a:t>L</a:t>
            </a:r>
            <a:r>
              <a:rPr lang="ja-JP" altLang="en-US" dirty="0">
                <a:solidFill>
                  <a:srgbClr val="FF0000"/>
                </a:solidFill>
              </a:rPr>
              <a:t>採取依頼</a:t>
            </a:r>
            <a:endParaRPr lang="en-US" altLang="ja-JP" dirty="0">
              <a:solidFill>
                <a:srgbClr val="FF0000"/>
              </a:solidFill>
            </a:endParaRPr>
          </a:p>
          <a:p>
            <a:pPr marL="0" indent="0">
              <a:buNone/>
            </a:pPr>
            <a:r>
              <a:rPr kumimoji="1" lang="ja-JP" altLang="en-US" dirty="0">
                <a:solidFill>
                  <a:srgbClr val="FF0000"/>
                </a:solidFill>
              </a:rPr>
              <a:t>　　　</a:t>
            </a:r>
            <a:r>
              <a:rPr kumimoji="1" lang="en-US" altLang="ja-JP" dirty="0">
                <a:solidFill>
                  <a:srgbClr val="FF0000"/>
                </a:solidFill>
              </a:rPr>
              <a:t>2</a:t>
            </a:r>
            <a:r>
              <a:rPr kumimoji="1" lang="ja-JP" altLang="en-US" dirty="0">
                <a:solidFill>
                  <a:srgbClr val="FF0000"/>
                </a:solidFill>
              </a:rPr>
              <a:t>回の採血間隔が短い</a:t>
            </a:r>
            <a:endParaRPr kumimoji="1" lang="en-US" altLang="ja-JP" dirty="0">
              <a:solidFill>
                <a:srgbClr val="FF0000"/>
              </a:solidFill>
            </a:endParaRPr>
          </a:p>
          <a:p>
            <a:pPr marL="0" indent="0">
              <a:buNone/>
            </a:pPr>
            <a:r>
              <a:rPr lang="ja-JP" altLang="en-US" dirty="0">
                <a:solidFill>
                  <a:srgbClr val="FF0000"/>
                </a:solidFill>
              </a:rPr>
              <a:t>　　　手術</a:t>
            </a:r>
            <a:r>
              <a:rPr lang="en-US" altLang="ja-JP" dirty="0">
                <a:solidFill>
                  <a:srgbClr val="FF0000"/>
                </a:solidFill>
              </a:rPr>
              <a:t>3</a:t>
            </a:r>
            <a:r>
              <a:rPr lang="ja-JP" altLang="en-US" dirty="0">
                <a:solidFill>
                  <a:srgbClr val="FF0000"/>
                </a:solidFill>
              </a:rPr>
              <a:t>日以内の自己血採血依頼</a:t>
            </a:r>
            <a:endParaRPr lang="en-US" altLang="ja-JP" dirty="0">
              <a:solidFill>
                <a:srgbClr val="FF0000"/>
              </a:solidFill>
            </a:endParaRPr>
          </a:p>
          <a:p>
            <a:pPr marL="0" indent="0">
              <a:buNone/>
            </a:pPr>
            <a:r>
              <a:rPr kumimoji="1" lang="ja-JP" altLang="en-US" dirty="0">
                <a:solidFill>
                  <a:srgbClr val="FF0000"/>
                </a:solidFill>
              </a:rPr>
              <a:t>　　　Ｈｂ：</a:t>
            </a:r>
            <a:r>
              <a:rPr kumimoji="1" lang="en-US" altLang="ja-JP" dirty="0">
                <a:solidFill>
                  <a:srgbClr val="FF0000"/>
                </a:solidFill>
              </a:rPr>
              <a:t>8.0</a:t>
            </a:r>
            <a:r>
              <a:rPr kumimoji="1" lang="ja-JP" altLang="en-US" dirty="0">
                <a:solidFill>
                  <a:srgbClr val="FF0000"/>
                </a:solidFill>
              </a:rPr>
              <a:t>ｇ</a:t>
            </a:r>
            <a:r>
              <a:rPr kumimoji="1" lang="en-US" altLang="ja-JP" dirty="0">
                <a:solidFill>
                  <a:srgbClr val="FF0000"/>
                </a:solidFill>
              </a:rPr>
              <a:t>/</a:t>
            </a:r>
            <a:r>
              <a:rPr kumimoji="1" lang="ja-JP" altLang="en-US" dirty="0">
                <a:solidFill>
                  <a:srgbClr val="FF0000"/>
                </a:solidFill>
              </a:rPr>
              <a:t>ｄ</a:t>
            </a:r>
            <a:r>
              <a:rPr kumimoji="1" lang="en-US" altLang="ja-JP" dirty="0">
                <a:solidFill>
                  <a:srgbClr val="FF0000"/>
                </a:solidFill>
              </a:rPr>
              <a:t>L</a:t>
            </a:r>
            <a:r>
              <a:rPr kumimoji="1" lang="ja-JP" altLang="en-US" dirty="0">
                <a:solidFill>
                  <a:srgbClr val="FF0000"/>
                </a:solidFill>
              </a:rPr>
              <a:t>台の患者の依頼</a:t>
            </a:r>
            <a:endParaRPr lang="en-US" altLang="ja-JP" dirty="0">
              <a:solidFill>
                <a:srgbClr val="FF0000"/>
              </a:solidFill>
            </a:endParaRPr>
          </a:p>
          <a:p>
            <a:pPr marL="0" indent="0">
              <a:buNone/>
            </a:pPr>
            <a:r>
              <a:rPr lang="ja-JP" altLang="en-US" dirty="0">
                <a:solidFill>
                  <a:srgbClr val="FF0000"/>
                </a:solidFill>
              </a:rPr>
              <a:t>　　　　　　　</a:t>
            </a:r>
            <a:r>
              <a:rPr lang="ja-JP" altLang="en-US" dirty="0"/>
              <a:t>などの患者も・・・・</a:t>
            </a:r>
            <a:endParaRPr kumimoji="1" lang="en-US" altLang="ja-JP" dirty="0"/>
          </a:p>
          <a:p>
            <a:pPr>
              <a:buFont typeface="Wingdings" panose="05000000000000000000" pitchFamily="2" charset="2"/>
              <a:buChar char="l"/>
            </a:pPr>
            <a:r>
              <a:rPr lang="ja-JP" altLang="en-US" dirty="0"/>
              <a:t>自己血採血遅発性副作用症状の説明</a:t>
            </a:r>
            <a:r>
              <a:rPr kumimoji="1" lang="ja-JP" altLang="en-US" dirty="0"/>
              <a:t>（岩手医大アンケート調査依頼）</a:t>
            </a:r>
          </a:p>
        </p:txBody>
      </p:sp>
      <p:sp>
        <p:nvSpPr>
          <p:cNvPr id="3" name="タイトル 2"/>
          <p:cNvSpPr>
            <a:spLocks noGrp="1"/>
          </p:cNvSpPr>
          <p:nvPr>
            <p:ph type="title"/>
          </p:nvPr>
        </p:nvSpPr>
        <p:spPr>
          <a:xfrm>
            <a:off x="951390" y="240673"/>
            <a:ext cx="9222419" cy="860158"/>
          </a:xfrm>
        </p:spPr>
        <p:txBody>
          <a:bodyPr>
            <a:normAutofit fontScale="90000"/>
          </a:bodyPr>
          <a:lstStyle/>
          <a:p>
            <a:r>
              <a:rPr lang="ja-JP" altLang="en-US" sz="4400" dirty="0"/>
              <a:t>活動①自己血決定患者の血液内科受診</a:t>
            </a:r>
          </a:p>
        </p:txBody>
      </p:sp>
    </p:spTree>
    <p:extLst>
      <p:ext uri="{BB962C8B-B14F-4D97-AF65-F5344CB8AC3E}">
        <p14:creationId xmlns:p14="http://schemas.microsoft.com/office/powerpoint/2010/main" val="117027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27103" y="2503504"/>
            <a:ext cx="10537794" cy="4065972"/>
          </a:xfrm>
        </p:spPr>
        <p:txBody>
          <a:bodyPr>
            <a:normAutofit/>
          </a:bodyPr>
          <a:lstStyle/>
          <a:p>
            <a:pPr>
              <a:buFont typeface="Wingdings" panose="05000000000000000000" pitchFamily="2" charset="2"/>
              <a:buChar char="l"/>
            </a:pPr>
            <a:r>
              <a:rPr kumimoji="1" lang="ja-JP" altLang="en-US" sz="2400" dirty="0"/>
              <a:t>院内輸血マニュアルの見直し、改訂</a:t>
            </a:r>
            <a:endParaRPr kumimoji="1" lang="en-US" altLang="ja-JP" sz="2400" dirty="0"/>
          </a:p>
          <a:p>
            <a:pPr>
              <a:buFont typeface="Wingdings" panose="05000000000000000000" pitchFamily="2" charset="2"/>
              <a:buChar char="l"/>
            </a:pPr>
            <a:r>
              <a:rPr lang="ja-JP" altLang="en-US" sz="2400" dirty="0"/>
              <a:t>患者用自己血採血パンフレットを改訂</a:t>
            </a:r>
            <a:endParaRPr lang="en-US" altLang="ja-JP" sz="2400" dirty="0"/>
          </a:p>
          <a:p>
            <a:pPr marL="0" indent="0">
              <a:buNone/>
            </a:pPr>
            <a:r>
              <a:rPr lang="ja-JP" altLang="en-US" sz="2400" dirty="0"/>
              <a:t>　　内容を全体的に具体的にわかりやすく変更</a:t>
            </a:r>
            <a:endParaRPr lang="en-US" altLang="ja-JP" sz="2400" dirty="0"/>
          </a:p>
          <a:p>
            <a:pPr marL="0" indent="0">
              <a:buNone/>
            </a:pPr>
            <a:r>
              <a:rPr lang="ja-JP" altLang="en-US" sz="2400" dirty="0"/>
              <a:t>　　</a:t>
            </a:r>
            <a:r>
              <a:rPr lang="ja-JP" altLang="en-US" sz="2400" dirty="0">
                <a:solidFill>
                  <a:srgbClr val="FF0000"/>
                </a:solidFill>
              </a:rPr>
              <a:t>（家族と一緒に来院しない、抜歯してきたなどの事例あり）</a:t>
            </a:r>
            <a:endParaRPr lang="en-US" altLang="ja-JP" sz="2400" dirty="0">
              <a:solidFill>
                <a:srgbClr val="FF0000"/>
              </a:solidFill>
            </a:endParaRPr>
          </a:p>
          <a:p>
            <a:pPr>
              <a:buFont typeface="Wingdings" panose="05000000000000000000" pitchFamily="2" charset="2"/>
              <a:buChar char="l"/>
            </a:pPr>
            <a:r>
              <a:rPr kumimoji="1" lang="ja-JP" altLang="en-US" sz="2400" dirty="0"/>
              <a:t>中央処置室用の自己血採血マニュアルを改訂</a:t>
            </a:r>
            <a:endParaRPr kumimoji="1" lang="en-US" altLang="ja-JP" sz="2400" dirty="0"/>
          </a:p>
          <a:p>
            <a:pPr marL="0" indent="0">
              <a:buNone/>
            </a:pPr>
            <a:r>
              <a:rPr lang="ja-JP" altLang="en-US" sz="2400" dirty="0"/>
              <a:t>　　採血時に悩むような点をマニュアルに記載し、スタッフの不安を軽減</a:t>
            </a:r>
            <a:endParaRPr lang="en-US" altLang="ja-JP" sz="2400" dirty="0"/>
          </a:p>
          <a:p>
            <a:pPr marL="0" indent="0">
              <a:buNone/>
            </a:pPr>
            <a:endParaRPr lang="en-US" altLang="ja-JP" sz="2400" dirty="0"/>
          </a:p>
          <a:p>
            <a:pPr marL="0" indent="0">
              <a:buNone/>
            </a:pPr>
            <a:r>
              <a:rPr lang="ja-JP" altLang="en-US" sz="2800" b="1" dirty="0">
                <a:solidFill>
                  <a:srgbClr val="FF0000"/>
                </a:solidFill>
              </a:rPr>
              <a:t>患者とスタッフが安心して自己血採血に臨める様に配慮</a:t>
            </a:r>
            <a:r>
              <a:rPr lang="ja-JP" altLang="en-US" sz="2400" dirty="0"/>
              <a:t>　　</a:t>
            </a:r>
            <a:endParaRPr kumimoji="1" lang="ja-JP" altLang="en-US" sz="2400" dirty="0"/>
          </a:p>
        </p:txBody>
      </p:sp>
      <p:sp>
        <p:nvSpPr>
          <p:cNvPr id="3" name="タイトル 2"/>
          <p:cNvSpPr>
            <a:spLocks noGrp="1"/>
          </p:cNvSpPr>
          <p:nvPr>
            <p:ph type="title"/>
          </p:nvPr>
        </p:nvSpPr>
        <p:spPr>
          <a:xfrm>
            <a:off x="986443" y="182879"/>
            <a:ext cx="10847491" cy="1033362"/>
          </a:xfrm>
        </p:spPr>
        <p:txBody>
          <a:bodyPr>
            <a:normAutofit fontScale="90000"/>
          </a:bodyPr>
          <a:lstStyle/>
          <a:p>
            <a:r>
              <a:rPr lang="ja-JP" altLang="en-US" dirty="0"/>
              <a:t>活動②パンフレットやマニュアルの見直し・改訂</a:t>
            </a:r>
          </a:p>
        </p:txBody>
      </p:sp>
    </p:spTree>
    <p:extLst>
      <p:ext uri="{BB962C8B-B14F-4D97-AF65-F5344CB8AC3E}">
        <p14:creationId xmlns:p14="http://schemas.microsoft.com/office/powerpoint/2010/main" val="1888476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94197" y="3046017"/>
            <a:ext cx="10403606" cy="2823099"/>
          </a:xfrm>
        </p:spPr>
        <p:txBody>
          <a:bodyPr>
            <a:normAutofit/>
          </a:bodyPr>
          <a:lstStyle/>
          <a:p>
            <a:pPr>
              <a:buFont typeface="Wingdings" panose="05000000000000000000" pitchFamily="2" charset="2"/>
              <a:buChar char="l"/>
            </a:pPr>
            <a:r>
              <a:rPr kumimoji="1" lang="ja-JP" altLang="en-US" sz="2400" dirty="0"/>
              <a:t>事前に患者の情報・状態を把握し、整形スタッフと当日の打ち合わせ</a:t>
            </a:r>
            <a:endParaRPr kumimoji="1" lang="en-US" altLang="ja-JP" sz="2400" dirty="0"/>
          </a:p>
          <a:p>
            <a:pPr>
              <a:buFont typeface="Wingdings" panose="05000000000000000000" pitchFamily="2" charset="2"/>
              <a:buChar char="l"/>
            </a:pPr>
            <a:r>
              <a:rPr lang="ja-JP" altLang="en-US" sz="2400" dirty="0"/>
              <a:t>自己血外来受診時は患者に付き添い、不安、不明な点を一緒に確認</a:t>
            </a:r>
            <a:endParaRPr lang="en-US" altLang="ja-JP" sz="2400" dirty="0"/>
          </a:p>
          <a:p>
            <a:pPr>
              <a:buFont typeface="Wingdings" panose="05000000000000000000" pitchFamily="2" charset="2"/>
              <a:buChar char="l"/>
            </a:pPr>
            <a:r>
              <a:rPr kumimoji="1" lang="ja-JP" altLang="en-US" sz="2400" dirty="0"/>
              <a:t>自己血採血当日の状態確認をし、スケジュールを再度</a:t>
            </a:r>
            <a:r>
              <a:rPr lang="ja-JP" altLang="en-US" sz="2400" dirty="0"/>
              <a:t>説明</a:t>
            </a:r>
            <a:endParaRPr lang="en-US" altLang="ja-JP" sz="2400" dirty="0"/>
          </a:p>
          <a:p>
            <a:pPr>
              <a:buFont typeface="Wingdings" panose="05000000000000000000" pitchFamily="2" charset="2"/>
              <a:buChar char="l"/>
            </a:pPr>
            <a:r>
              <a:rPr kumimoji="1" lang="ja-JP" altLang="en-US" sz="2400" dirty="0"/>
              <a:t>自己血採血施行、状態観察、記録、検査部に自己血の</a:t>
            </a:r>
            <a:r>
              <a:rPr lang="ja-JP" altLang="en-US" sz="2400" dirty="0"/>
              <a:t>搬送</a:t>
            </a:r>
            <a:endParaRPr lang="en-US" altLang="ja-JP" sz="2400" dirty="0"/>
          </a:p>
          <a:p>
            <a:pPr>
              <a:buFont typeface="Wingdings" panose="05000000000000000000" pitchFamily="2" charset="2"/>
              <a:buChar char="l"/>
            </a:pPr>
            <a:r>
              <a:rPr kumimoji="1" lang="ja-JP" altLang="en-US" sz="2400" dirty="0"/>
              <a:t>遅発性副作用確認、帰宅後の注意点をパンフレットを用いて説明</a:t>
            </a:r>
            <a:endParaRPr kumimoji="1" lang="en-US" altLang="ja-JP" sz="2400" dirty="0"/>
          </a:p>
        </p:txBody>
      </p:sp>
      <p:sp>
        <p:nvSpPr>
          <p:cNvPr id="3" name="タイトル 2"/>
          <p:cNvSpPr>
            <a:spLocks noGrp="1"/>
          </p:cNvSpPr>
          <p:nvPr>
            <p:ph type="title"/>
          </p:nvPr>
        </p:nvSpPr>
        <p:spPr/>
        <p:txBody>
          <a:bodyPr>
            <a:normAutofit/>
          </a:bodyPr>
          <a:lstStyle/>
          <a:p>
            <a:r>
              <a:rPr kumimoji="1" lang="ja-JP" altLang="en-US" dirty="0"/>
              <a:t>活動③自己血患者への関わり</a:t>
            </a:r>
          </a:p>
        </p:txBody>
      </p:sp>
    </p:spTree>
    <p:extLst>
      <p:ext uri="{BB962C8B-B14F-4D97-AF65-F5344CB8AC3E}">
        <p14:creationId xmlns:p14="http://schemas.microsoft.com/office/powerpoint/2010/main" val="2713795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95322" y="2104249"/>
            <a:ext cx="11096064" cy="4753751"/>
          </a:xfrm>
        </p:spPr>
        <p:txBody>
          <a:bodyPr>
            <a:normAutofit fontScale="77500" lnSpcReduction="20000"/>
          </a:bodyPr>
          <a:lstStyle/>
          <a:p>
            <a:pPr>
              <a:buFont typeface="Wingdings" panose="05000000000000000000" pitchFamily="2" charset="2"/>
              <a:buChar char="l"/>
            </a:pPr>
            <a:r>
              <a:rPr lang="ja-JP" altLang="en-US" sz="3100" dirty="0"/>
              <a:t>自己血採取オーダーは整形医師、自己血採血可能の判断は自己血責任医師とした</a:t>
            </a:r>
            <a:endParaRPr lang="en-US" altLang="ja-JP" sz="3100" dirty="0"/>
          </a:p>
          <a:p>
            <a:pPr>
              <a:buFont typeface="Wingdings" panose="05000000000000000000" pitchFamily="2" charset="2"/>
              <a:buChar char="l"/>
            </a:pPr>
            <a:r>
              <a:rPr lang="ja-JP" altLang="en-US" sz="3100" dirty="0"/>
              <a:t>自己血採取日は血液内科診察日（月・火・木）に限定</a:t>
            </a:r>
            <a:endParaRPr lang="en-US" altLang="ja-JP" sz="3100" dirty="0"/>
          </a:p>
          <a:p>
            <a:pPr marL="0" indent="0">
              <a:buNone/>
            </a:pPr>
            <a:r>
              <a:rPr lang="ja-JP" altLang="en-US" sz="3100" dirty="0"/>
              <a:t>　　中央処置室に血液内科診察室が隣接している</a:t>
            </a:r>
            <a:endParaRPr lang="en-US" altLang="ja-JP" sz="3100" dirty="0"/>
          </a:p>
          <a:p>
            <a:pPr marL="0" indent="0">
              <a:buNone/>
            </a:pPr>
            <a:r>
              <a:rPr lang="ja-JP" altLang="en-US" sz="2800" dirty="0"/>
              <a:t>　　　　　　　　　　　　　　　</a:t>
            </a:r>
            <a:endParaRPr lang="en-US" altLang="ja-JP" sz="2800" dirty="0"/>
          </a:p>
          <a:p>
            <a:pPr marL="0" indent="0">
              <a:buNone/>
            </a:pPr>
            <a:r>
              <a:rPr lang="ja-JP" altLang="en-US" dirty="0"/>
              <a:t>　　　　　　　　　</a:t>
            </a:r>
            <a:endParaRPr lang="en-US" altLang="ja-JP" dirty="0"/>
          </a:p>
          <a:p>
            <a:pPr marL="0" indent="0">
              <a:buNone/>
            </a:pPr>
            <a:r>
              <a:rPr lang="ja-JP" altLang="en-US" b="1" dirty="0">
                <a:solidFill>
                  <a:srgbClr val="FF0000"/>
                </a:solidFill>
                <a:latin typeface="+mn-ea"/>
              </a:rPr>
              <a:t>　　　　　　　　　</a:t>
            </a:r>
            <a:r>
              <a:rPr lang="ja-JP" altLang="en-US" sz="4100" b="1" dirty="0">
                <a:solidFill>
                  <a:srgbClr val="FF0000"/>
                </a:solidFill>
                <a:latin typeface="+mn-ea"/>
              </a:rPr>
              <a:t>ＶＶＲ・穿刺困難発生！</a:t>
            </a:r>
            <a:endParaRPr lang="en-US" altLang="ja-JP" sz="4100" b="1" dirty="0">
              <a:solidFill>
                <a:srgbClr val="FF0000"/>
              </a:solidFill>
              <a:latin typeface="+mn-ea"/>
            </a:endParaRPr>
          </a:p>
          <a:p>
            <a:pPr marL="0" indent="0">
              <a:buNone/>
            </a:pPr>
            <a:r>
              <a:rPr lang="ja-JP" altLang="en-US" sz="4100" b="1" dirty="0">
                <a:solidFill>
                  <a:srgbClr val="FF0000"/>
                </a:solidFill>
                <a:latin typeface="+mn-ea"/>
              </a:rPr>
              <a:t>　　　　　　　　　　　　　　　</a:t>
            </a:r>
            <a:r>
              <a:rPr lang="ja-JP" altLang="en-US" sz="4100" dirty="0"/>
              <a:t> </a:t>
            </a:r>
            <a:endParaRPr lang="en-US" altLang="ja-JP" sz="4100" dirty="0"/>
          </a:p>
          <a:p>
            <a:pPr marL="0" indent="0">
              <a:buNone/>
            </a:pPr>
            <a:endParaRPr lang="en-US" altLang="ja-JP" b="1" dirty="0">
              <a:solidFill>
                <a:srgbClr val="FF0000"/>
              </a:solidFill>
              <a:latin typeface="+mn-ea"/>
            </a:endParaRPr>
          </a:p>
          <a:p>
            <a:pPr marL="0" indent="0">
              <a:buNone/>
            </a:pPr>
            <a:r>
              <a:rPr lang="ja-JP" altLang="en-US" b="1" dirty="0">
                <a:solidFill>
                  <a:srgbClr val="FF0000"/>
                </a:solidFill>
                <a:latin typeface="+mn-ea"/>
              </a:rPr>
              <a:t>　　　　　　</a:t>
            </a:r>
            <a:endParaRPr lang="en-US" altLang="ja-JP" b="1" dirty="0">
              <a:solidFill>
                <a:srgbClr val="FF0000"/>
              </a:solidFill>
              <a:latin typeface="+mn-ea"/>
            </a:endParaRPr>
          </a:p>
          <a:p>
            <a:pPr marL="0" indent="0">
              <a:buNone/>
            </a:pPr>
            <a:r>
              <a:rPr lang="ja-JP" altLang="en-US" b="1" dirty="0">
                <a:solidFill>
                  <a:srgbClr val="FF0000"/>
                </a:solidFill>
                <a:latin typeface="+mn-ea"/>
              </a:rPr>
              <a:t>　　　　　　　　</a:t>
            </a:r>
            <a:r>
              <a:rPr lang="ja-JP" altLang="en-US" sz="4000" b="1" dirty="0">
                <a:solidFill>
                  <a:srgbClr val="FF0000"/>
                </a:solidFill>
                <a:latin typeface="+mn-ea"/>
              </a:rPr>
              <a:t>自己血責任医師に報告しすぐ診察</a:t>
            </a:r>
            <a:endParaRPr lang="en-US" altLang="ja-JP" sz="4000" b="1" dirty="0">
              <a:solidFill>
                <a:srgbClr val="FF0000"/>
              </a:solidFill>
              <a:latin typeface="+mn-ea"/>
            </a:endParaRPr>
          </a:p>
          <a:p>
            <a:pPr marL="0" indent="0">
              <a:buNone/>
            </a:pPr>
            <a:r>
              <a:rPr lang="ja-JP" altLang="en-US" sz="4000" b="1" dirty="0">
                <a:solidFill>
                  <a:srgbClr val="FF0000"/>
                </a:solidFill>
                <a:latin typeface="+mn-ea"/>
              </a:rPr>
              <a:t>　　　　　同時に手術中の整形医師に報告</a:t>
            </a:r>
            <a:endParaRPr lang="en-US" altLang="ja-JP" sz="4000" b="1" dirty="0">
              <a:solidFill>
                <a:srgbClr val="FF0000"/>
              </a:solidFill>
              <a:latin typeface="+mn-ea"/>
            </a:endParaRPr>
          </a:p>
          <a:p>
            <a:pPr marL="0" indent="0">
              <a:buNone/>
            </a:pPr>
            <a:r>
              <a:rPr lang="ja-JP" altLang="en-US" b="1" dirty="0">
                <a:solidFill>
                  <a:srgbClr val="FF0000"/>
                </a:solidFill>
                <a:latin typeface="+mn-ea"/>
              </a:rPr>
              <a:t>　　　</a:t>
            </a:r>
            <a:endParaRPr lang="en-US" altLang="ja-JP" b="1" dirty="0">
              <a:solidFill>
                <a:srgbClr val="FF0000"/>
              </a:solidFill>
              <a:latin typeface="+mn-ea"/>
            </a:endParaRPr>
          </a:p>
        </p:txBody>
      </p:sp>
      <p:sp>
        <p:nvSpPr>
          <p:cNvPr id="3" name="タイトル 2"/>
          <p:cNvSpPr>
            <a:spLocks noGrp="1"/>
          </p:cNvSpPr>
          <p:nvPr>
            <p:ph type="title"/>
          </p:nvPr>
        </p:nvSpPr>
        <p:spPr/>
        <p:txBody>
          <a:bodyPr>
            <a:normAutofit/>
          </a:bodyPr>
          <a:lstStyle/>
          <a:p>
            <a:pPr algn="l"/>
            <a:r>
              <a:rPr lang="ja-JP" altLang="en-US" sz="3600" dirty="0"/>
              <a:t>活動④自己血採血中の</a:t>
            </a:r>
            <a:r>
              <a:rPr lang="en-US" altLang="ja-JP" sz="3600" dirty="0"/>
              <a:t/>
            </a:r>
            <a:br>
              <a:rPr lang="en-US" altLang="ja-JP" sz="3600" dirty="0"/>
            </a:br>
            <a:r>
              <a:rPr lang="ja-JP" altLang="en-US" sz="3600" dirty="0"/>
              <a:t>　　　　　トラブル時の対応方法の見直し</a:t>
            </a:r>
          </a:p>
        </p:txBody>
      </p:sp>
      <p:sp>
        <p:nvSpPr>
          <p:cNvPr id="9" name="下矢印 8"/>
          <p:cNvSpPr/>
          <p:nvPr/>
        </p:nvSpPr>
        <p:spPr>
          <a:xfrm>
            <a:off x="4495996" y="4382558"/>
            <a:ext cx="108012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a:off x="4793740" y="3365309"/>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562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86443" y="3029706"/>
            <a:ext cx="10219113" cy="2128221"/>
          </a:xfrm>
        </p:spPr>
        <p:txBody>
          <a:bodyPr>
            <a:normAutofit/>
          </a:bodyPr>
          <a:lstStyle/>
          <a:p>
            <a:pPr>
              <a:buFont typeface="Wingdings" panose="05000000000000000000" pitchFamily="2" charset="2"/>
              <a:buChar char="l"/>
            </a:pPr>
            <a:r>
              <a:rPr kumimoji="1" lang="ja-JP" altLang="en-US" sz="2400" dirty="0"/>
              <a:t>採血件数、採血副作用・トラブル等報告</a:t>
            </a:r>
            <a:endParaRPr kumimoji="1" lang="en-US" altLang="ja-JP" sz="2400" dirty="0"/>
          </a:p>
          <a:p>
            <a:pPr>
              <a:buFont typeface="Wingdings" panose="05000000000000000000" pitchFamily="2" charset="2"/>
              <a:buChar char="l"/>
            </a:pPr>
            <a:r>
              <a:rPr lang="ja-JP" altLang="en-US" sz="2400" dirty="0"/>
              <a:t>自己血輸血件数、自己血輸血副作用報告</a:t>
            </a:r>
            <a:endParaRPr lang="en-US" altLang="ja-JP" sz="2400" dirty="0"/>
          </a:p>
          <a:p>
            <a:pPr>
              <a:buFont typeface="Wingdings" panose="05000000000000000000" pitchFamily="2" charset="2"/>
              <a:buChar char="l"/>
            </a:pPr>
            <a:r>
              <a:rPr kumimoji="1" lang="ja-JP" altLang="en-US" sz="2400" dirty="0"/>
              <a:t>その他、共有事例報告</a:t>
            </a:r>
          </a:p>
        </p:txBody>
      </p:sp>
      <p:sp>
        <p:nvSpPr>
          <p:cNvPr id="3" name="タイトル 2"/>
          <p:cNvSpPr>
            <a:spLocks noGrp="1"/>
          </p:cNvSpPr>
          <p:nvPr>
            <p:ph type="title"/>
          </p:nvPr>
        </p:nvSpPr>
        <p:spPr/>
        <p:txBody>
          <a:bodyPr>
            <a:normAutofit/>
          </a:bodyPr>
          <a:lstStyle/>
          <a:p>
            <a:r>
              <a:rPr lang="ja-JP" altLang="en-US" sz="3600" dirty="0"/>
              <a:t>活動⑤院内の輸血療法委員会での</a:t>
            </a:r>
            <a:r>
              <a:rPr lang="en-US" altLang="ja-JP" sz="3600" dirty="0"/>
              <a:t/>
            </a:r>
            <a:br>
              <a:rPr lang="en-US" altLang="ja-JP" sz="3600" dirty="0"/>
            </a:br>
            <a:r>
              <a:rPr lang="ja-JP" altLang="en-US" sz="3600" dirty="0"/>
              <a:t>　　　　　　自己血輸血に関する活動報告</a:t>
            </a:r>
          </a:p>
        </p:txBody>
      </p:sp>
    </p:spTree>
    <p:extLst>
      <p:ext uri="{BB962C8B-B14F-4D97-AF65-F5344CB8AC3E}">
        <p14:creationId xmlns:p14="http://schemas.microsoft.com/office/powerpoint/2010/main" val="3793468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86443" y="2776694"/>
            <a:ext cx="10219113" cy="3331143"/>
          </a:xfrm>
        </p:spPr>
        <p:txBody>
          <a:bodyPr>
            <a:normAutofit/>
          </a:bodyPr>
          <a:lstStyle/>
          <a:p>
            <a:pPr marL="0" indent="0">
              <a:buNone/>
            </a:pPr>
            <a:r>
              <a:rPr lang="ja-JP" altLang="en-US" sz="2400" dirty="0"/>
              <a:t>①</a:t>
            </a:r>
            <a:r>
              <a:rPr kumimoji="1" lang="ja-JP" altLang="en-US" sz="2400" dirty="0"/>
              <a:t>学会認定・自己血輸血看護師を受験・取得する看護師の育成</a:t>
            </a:r>
            <a:endParaRPr kumimoji="1" lang="en-US" altLang="ja-JP" sz="2400" dirty="0"/>
          </a:p>
          <a:p>
            <a:pPr marL="0" indent="0">
              <a:buNone/>
            </a:pPr>
            <a:r>
              <a:rPr lang="ja-JP" altLang="en-US" sz="2400" dirty="0"/>
              <a:t>②中央処置室看護師への自己血採血の教育・指導</a:t>
            </a:r>
            <a:endParaRPr lang="en-US" altLang="ja-JP" sz="2400" dirty="0"/>
          </a:p>
          <a:p>
            <a:pPr marL="0" indent="0">
              <a:buNone/>
            </a:pPr>
            <a:r>
              <a:rPr kumimoji="1" lang="ja-JP" altLang="en-US" sz="2400" dirty="0"/>
              <a:t>③新たな採血場所の検討（安全・清潔・落ち着いた環境）</a:t>
            </a:r>
            <a:endParaRPr kumimoji="1" lang="en-US" altLang="ja-JP" sz="2400" dirty="0"/>
          </a:p>
          <a:p>
            <a:pPr marL="0" indent="0">
              <a:buNone/>
            </a:pPr>
            <a:r>
              <a:rPr lang="ja-JP" altLang="en-US" sz="2400" dirty="0"/>
              <a:t>④固定採血者の確保（外来業務が多忙・・・）</a:t>
            </a:r>
            <a:endParaRPr lang="en-US" altLang="ja-JP" sz="2400" dirty="0"/>
          </a:p>
          <a:p>
            <a:pPr marL="0" indent="0">
              <a:buNone/>
            </a:pPr>
            <a:r>
              <a:rPr kumimoji="1" lang="ja-JP" altLang="en-US" sz="2400" dirty="0"/>
              <a:t>⑤自己血採血パス導入の検討</a:t>
            </a:r>
            <a:endParaRPr kumimoji="1" lang="en-US" altLang="ja-JP" sz="2400" dirty="0"/>
          </a:p>
          <a:p>
            <a:pPr marL="0" indent="0">
              <a:buNone/>
            </a:pPr>
            <a:r>
              <a:rPr lang="ja-JP" altLang="en-US" sz="2400" dirty="0"/>
              <a:t>⑥採血に関する物品の見直し（ハンドシーラー等検討）</a:t>
            </a:r>
            <a:endParaRPr lang="en-US" altLang="ja-JP" sz="2400" dirty="0"/>
          </a:p>
        </p:txBody>
      </p:sp>
      <p:sp>
        <p:nvSpPr>
          <p:cNvPr id="3" name="タイトル 2"/>
          <p:cNvSpPr>
            <a:spLocks noGrp="1"/>
          </p:cNvSpPr>
          <p:nvPr>
            <p:ph type="title"/>
          </p:nvPr>
        </p:nvSpPr>
        <p:spPr/>
        <p:txBody>
          <a:bodyPr/>
          <a:lstStyle/>
          <a:p>
            <a:r>
              <a:rPr kumimoji="1" lang="ja-JP" altLang="en-US" dirty="0"/>
              <a:t>今後の課題</a:t>
            </a:r>
          </a:p>
        </p:txBody>
      </p:sp>
    </p:spTree>
    <p:extLst>
      <p:ext uri="{BB962C8B-B14F-4D97-AF65-F5344CB8AC3E}">
        <p14:creationId xmlns:p14="http://schemas.microsoft.com/office/powerpoint/2010/main" val="542064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07022-6EB5-4E28-B966-FD60A46005E0}"/>
              </a:ext>
            </a:extLst>
          </p:cNvPr>
          <p:cNvSpPr>
            <a:spLocks noGrp="1"/>
          </p:cNvSpPr>
          <p:nvPr>
            <p:ph type="title"/>
          </p:nvPr>
        </p:nvSpPr>
        <p:spPr/>
        <p:txBody>
          <a:bodyPr/>
          <a:lstStyle/>
          <a:p>
            <a:r>
              <a:rPr kumimoji="1" lang="ja-JP" altLang="en-US" dirty="0"/>
              <a:t>本日の内容</a:t>
            </a:r>
          </a:p>
        </p:txBody>
      </p:sp>
      <p:sp>
        <p:nvSpPr>
          <p:cNvPr id="3" name="コンテンツ プレースホルダー 2">
            <a:extLst>
              <a:ext uri="{FF2B5EF4-FFF2-40B4-BE49-F238E27FC236}">
                <a16:creationId xmlns:a16="http://schemas.microsoft.com/office/drawing/2014/main" xmlns="" id="{F39A2AB2-EB22-4627-B662-843F3F244D6E}"/>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Ø"/>
            </a:pPr>
            <a:r>
              <a:rPr kumimoji="1" lang="ja-JP" altLang="en-US" sz="2400" dirty="0">
                <a:solidFill>
                  <a:schemeClr val="bg1">
                    <a:lumMod val="75000"/>
                  </a:schemeClr>
                </a:solidFill>
              </a:rPr>
              <a:t>各認定制度について</a:t>
            </a:r>
            <a:endParaRPr kumimoji="1" lang="en-US" altLang="ja-JP" sz="2400" dirty="0">
              <a:solidFill>
                <a:schemeClr val="bg1">
                  <a:lumMod val="75000"/>
                </a:schemeClr>
              </a:solidFill>
            </a:endParaRPr>
          </a:p>
          <a:p>
            <a:pPr lvl="1">
              <a:buFont typeface="Arial" panose="020B0604020202020204" pitchFamily="34" charset="0"/>
              <a:buChar char="•"/>
            </a:pPr>
            <a:r>
              <a:rPr kumimoji="1" lang="ja-JP" altLang="en-US" sz="2000" dirty="0">
                <a:solidFill>
                  <a:schemeClr val="bg1">
                    <a:lumMod val="75000"/>
                  </a:schemeClr>
                </a:solidFill>
              </a:rPr>
              <a:t>学会認定・臨床輸血看護師、</a:t>
            </a:r>
            <a:r>
              <a:rPr kumimoji="1" lang="zh-TW" altLang="en-US" sz="2000" dirty="0">
                <a:solidFill>
                  <a:schemeClr val="bg1">
                    <a:lumMod val="75000"/>
                  </a:schemeClr>
                </a:solidFill>
              </a:rPr>
              <a:t>自己血輸血看護師</a:t>
            </a:r>
            <a:r>
              <a:rPr kumimoji="1" lang="ja-JP" altLang="en-US" sz="2000" dirty="0">
                <a:solidFill>
                  <a:schemeClr val="bg1">
                    <a:lumMod val="75000"/>
                  </a:schemeClr>
                </a:solidFill>
              </a:rPr>
              <a:t>って？</a:t>
            </a:r>
            <a:endParaRPr kumimoji="1" lang="en-US" altLang="ja-JP" sz="2000" dirty="0">
              <a:solidFill>
                <a:schemeClr val="bg1">
                  <a:lumMod val="75000"/>
                </a:schemeClr>
              </a:solidFill>
            </a:endParaRPr>
          </a:p>
          <a:p>
            <a:pPr lvl="1">
              <a:buFont typeface="Arial" panose="020B0604020202020204" pitchFamily="34" charset="0"/>
              <a:buChar char="•"/>
            </a:pPr>
            <a:r>
              <a:rPr lang="ja-JP" altLang="en-US" sz="2000" dirty="0">
                <a:solidFill>
                  <a:schemeClr val="bg1">
                    <a:lumMod val="75000"/>
                  </a:schemeClr>
                </a:solidFill>
              </a:rPr>
              <a:t>輸血機能評価認定制度（</a:t>
            </a:r>
            <a:r>
              <a:rPr lang="en-US" altLang="ja-JP" sz="2000" dirty="0">
                <a:solidFill>
                  <a:schemeClr val="bg1">
                    <a:lumMod val="75000"/>
                  </a:schemeClr>
                </a:solidFill>
              </a:rPr>
              <a:t>I&amp;A</a:t>
            </a:r>
            <a:r>
              <a:rPr lang="ja-JP" altLang="en-US" sz="2000" dirty="0">
                <a:solidFill>
                  <a:schemeClr val="bg1">
                    <a:lumMod val="75000"/>
                  </a:schemeClr>
                </a:solidFill>
              </a:rPr>
              <a:t>制度）って？</a:t>
            </a:r>
            <a:endParaRPr lang="en-US" altLang="ja-JP" sz="2000" dirty="0">
              <a:solidFill>
                <a:schemeClr val="bg1">
                  <a:lumMod val="75000"/>
                </a:schemeClr>
              </a:solidFill>
            </a:endParaRPr>
          </a:p>
          <a:p>
            <a:pPr>
              <a:buFont typeface="Wingdings" panose="05000000000000000000" pitchFamily="2" charset="2"/>
              <a:buChar char="Ø"/>
            </a:pPr>
            <a:r>
              <a:rPr lang="ja-JP" altLang="en-US" sz="2400" dirty="0">
                <a:solidFill>
                  <a:schemeClr val="bg1">
                    <a:lumMod val="75000"/>
                  </a:schemeClr>
                </a:solidFill>
              </a:rPr>
              <a:t>学会認定・臨床輸血看護師の活動は？</a:t>
            </a:r>
            <a:endParaRPr lang="en-US" altLang="ja-JP" sz="2400" dirty="0">
              <a:solidFill>
                <a:schemeClr val="bg1">
                  <a:lumMod val="75000"/>
                </a:schemeClr>
              </a:solidFill>
            </a:endParaRPr>
          </a:p>
          <a:p>
            <a:pPr>
              <a:buFont typeface="Wingdings" panose="05000000000000000000" pitchFamily="2" charset="2"/>
              <a:buChar char="Ø"/>
            </a:pPr>
            <a:r>
              <a:rPr lang="ja-JP" altLang="en-US" sz="2400" dirty="0">
                <a:solidFill>
                  <a:schemeClr val="bg1">
                    <a:lumMod val="75000"/>
                  </a:schemeClr>
                </a:solidFill>
              </a:rPr>
              <a:t>学会認定・</a:t>
            </a:r>
            <a:r>
              <a:rPr lang="zh-TW" altLang="en-US" sz="2400" dirty="0">
                <a:solidFill>
                  <a:schemeClr val="bg1">
                    <a:lumMod val="75000"/>
                  </a:schemeClr>
                </a:solidFill>
              </a:rPr>
              <a:t>自己血輸血看護師</a:t>
            </a:r>
            <a:r>
              <a:rPr lang="ja-JP" altLang="en-US" sz="2400" dirty="0">
                <a:solidFill>
                  <a:schemeClr val="bg1">
                    <a:lumMod val="75000"/>
                  </a:schemeClr>
                </a:solidFill>
              </a:rPr>
              <a:t>の活動は？</a:t>
            </a:r>
            <a:endParaRPr lang="en-US" altLang="ja-JP" sz="2400" dirty="0">
              <a:solidFill>
                <a:schemeClr val="bg1">
                  <a:lumMod val="75000"/>
                </a:schemeClr>
              </a:solidFill>
            </a:endParaRPr>
          </a:p>
          <a:p>
            <a:pPr marL="173736" lvl="1" indent="0">
              <a:buNone/>
            </a:pPr>
            <a:r>
              <a:rPr lang="ja-JP" altLang="en-US" sz="2000" dirty="0">
                <a:solidFill>
                  <a:schemeClr val="bg1">
                    <a:lumMod val="75000"/>
                  </a:schemeClr>
                </a:solidFill>
              </a:rPr>
              <a:t>－当院　自己血輸血看護師　佐々木奈保さんより－</a:t>
            </a:r>
            <a:endParaRPr lang="en-US" altLang="ja-JP" sz="2000" dirty="0">
              <a:solidFill>
                <a:schemeClr val="bg1">
                  <a:lumMod val="75000"/>
                </a:schemeClr>
              </a:solidFill>
            </a:endParaRPr>
          </a:p>
          <a:p>
            <a:pPr>
              <a:buFont typeface="Wingdings" panose="05000000000000000000" pitchFamily="2" charset="2"/>
              <a:buChar char="Ø"/>
            </a:pPr>
            <a:r>
              <a:rPr lang="ja-JP" altLang="en-US" sz="2400" dirty="0"/>
              <a:t>おわりに</a:t>
            </a:r>
            <a:endParaRPr lang="en-US" altLang="ja-JP" sz="2400" dirty="0"/>
          </a:p>
          <a:p>
            <a:pPr>
              <a:buFont typeface="Wingdings" panose="05000000000000000000" pitchFamily="2" charset="2"/>
              <a:buChar char="Ø"/>
            </a:pPr>
            <a:endParaRPr lang="en-US" altLang="ja-JP" sz="2400" dirty="0"/>
          </a:p>
          <a:p>
            <a:endParaRPr kumimoji="1" lang="ja-JP" altLang="en-US" sz="2400" dirty="0"/>
          </a:p>
        </p:txBody>
      </p:sp>
      <p:sp>
        <p:nvSpPr>
          <p:cNvPr id="4" name="日付プレースホルダー 3">
            <a:extLst>
              <a:ext uri="{FF2B5EF4-FFF2-40B4-BE49-F238E27FC236}">
                <a16:creationId xmlns:a16="http://schemas.microsoft.com/office/drawing/2014/main" xmlns="" id="{8F1FC9B9-31B5-4704-8CC2-5DC34A43F2DD}"/>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19BAEDCE-681A-4F0B-96B1-AFEF92EA699E}"/>
              </a:ext>
            </a:extLst>
          </p:cNvPr>
          <p:cNvSpPr>
            <a:spLocks noGrp="1"/>
          </p:cNvSpPr>
          <p:nvPr>
            <p:ph type="sldNum" sz="quarter" idx="12"/>
          </p:nvPr>
        </p:nvSpPr>
        <p:spPr/>
        <p:txBody>
          <a:bodyPr/>
          <a:lstStyle/>
          <a:p>
            <a:fld id="{5B5941C8-FFA1-42C1-940D-D389EAAFAD79}" type="slidenum">
              <a:rPr kumimoji="1" lang="ja-JP" altLang="en-US" smtClean="0"/>
              <a:t>38</a:t>
            </a:fld>
            <a:endParaRPr kumimoji="1" lang="ja-JP" altLang="en-US"/>
          </a:p>
        </p:txBody>
      </p:sp>
    </p:spTree>
    <p:extLst>
      <p:ext uri="{BB962C8B-B14F-4D97-AF65-F5344CB8AC3E}">
        <p14:creationId xmlns:p14="http://schemas.microsoft.com/office/powerpoint/2010/main" val="3475693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B31EDC9-7C52-460F-8A50-977BC2264384}"/>
              </a:ext>
            </a:extLst>
          </p:cNvPr>
          <p:cNvSpPr>
            <a:spLocks noGrp="1"/>
          </p:cNvSpPr>
          <p:nvPr>
            <p:ph type="title"/>
          </p:nvPr>
        </p:nvSpPr>
        <p:spPr/>
        <p:txBody>
          <a:bodyPr/>
          <a:lstStyle/>
          <a:p>
            <a:r>
              <a:rPr kumimoji="1" lang="ja-JP" altLang="en-US" dirty="0"/>
              <a:t>岩手県の現状から</a:t>
            </a:r>
          </a:p>
        </p:txBody>
      </p:sp>
      <p:sp>
        <p:nvSpPr>
          <p:cNvPr id="3" name="コンテンツ プレースホルダー 2">
            <a:extLst>
              <a:ext uri="{FF2B5EF4-FFF2-40B4-BE49-F238E27FC236}">
                <a16:creationId xmlns:a16="http://schemas.microsoft.com/office/drawing/2014/main" xmlns="" id="{A097BE37-C6C3-4222-BC64-6A58AA7EE9F1}"/>
              </a:ext>
            </a:extLst>
          </p:cNvPr>
          <p:cNvSpPr>
            <a:spLocks noGrp="1"/>
          </p:cNvSpPr>
          <p:nvPr>
            <p:ph idx="4294967295"/>
          </p:nvPr>
        </p:nvSpPr>
        <p:spPr>
          <a:xfrm>
            <a:off x="807868" y="1205346"/>
            <a:ext cx="10582181" cy="5195456"/>
          </a:xfrm>
        </p:spPr>
        <p:txBody>
          <a:bodyPr>
            <a:normAutofit/>
          </a:bodyPr>
          <a:lstStyle/>
          <a:p>
            <a:pPr algn="just"/>
            <a:r>
              <a:rPr lang="ja-JP" altLang="en-US" sz="2400" dirty="0"/>
              <a:t>日本輸血細胞治療学会認定医、同認定・臨床輸血看護師および自己血輸血　　看護師、ならびに認定輸血検査技師等の認定資格者が所属する医療機関が　　限られていることが示された。</a:t>
            </a:r>
            <a:endParaRPr lang="en-US" altLang="ja-JP" sz="2400" dirty="0"/>
          </a:p>
          <a:p>
            <a:pPr algn="just"/>
            <a:r>
              <a:rPr lang="ja-JP" altLang="en-US" sz="2400" dirty="0"/>
              <a:t>特に、認定医、認定・自己血輸血看護師、ならびに認定輸血検査技師が所属　する医療機関が岩手県では少ないことが明らかにされた。</a:t>
            </a:r>
            <a:endParaRPr kumimoji="1" lang="ja-JP" altLang="en-US" sz="2400" dirty="0"/>
          </a:p>
        </p:txBody>
      </p:sp>
      <p:sp>
        <p:nvSpPr>
          <p:cNvPr id="4" name="日付プレースホルダー 3">
            <a:extLst>
              <a:ext uri="{FF2B5EF4-FFF2-40B4-BE49-F238E27FC236}">
                <a16:creationId xmlns:a16="http://schemas.microsoft.com/office/drawing/2014/main" xmlns="" id="{401E924E-7DF6-4822-B31D-5BF2D02DE2EC}"/>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29E6D09E-7D39-48D1-A3CC-22A30641DE1C}"/>
              </a:ext>
            </a:extLst>
          </p:cNvPr>
          <p:cNvSpPr>
            <a:spLocks noGrp="1"/>
          </p:cNvSpPr>
          <p:nvPr>
            <p:ph type="sldNum" sz="quarter" idx="12"/>
          </p:nvPr>
        </p:nvSpPr>
        <p:spPr/>
        <p:txBody>
          <a:bodyPr/>
          <a:lstStyle/>
          <a:p>
            <a:fld id="{5B5941C8-FFA1-42C1-940D-D389EAAFAD79}" type="slidenum">
              <a:rPr kumimoji="1" lang="ja-JP" altLang="en-US" smtClean="0"/>
              <a:t>39</a:t>
            </a:fld>
            <a:endParaRPr kumimoji="1" lang="ja-JP" altLang="en-US"/>
          </a:p>
        </p:txBody>
      </p:sp>
      <p:sp>
        <p:nvSpPr>
          <p:cNvPr id="6" name="テキスト ボックス 5">
            <a:extLst>
              <a:ext uri="{FF2B5EF4-FFF2-40B4-BE49-F238E27FC236}">
                <a16:creationId xmlns:a16="http://schemas.microsoft.com/office/drawing/2014/main" xmlns="" id="{790BB0B4-DC42-4B6E-81DC-6DA6A34C5E59}"/>
              </a:ext>
            </a:extLst>
          </p:cNvPr>
          <p:cNvSpPr txBox="1"/>
          <p:nvPr/>
        </p:nvSpPr>
        <p:spPr>
          <a:xfrm>
            <a:off x="3835153" y="3275111"/>
            <a:ext cx="7244179" cy="307777"/>
          </a:xfrm>
          <a:prstGeom prst="rect">
            <a:avLst/>
          </a:prstGeom>
          <a:noFill/>
        </p:spPr>
        <p:txBody>
          <a:bodyPr wrap="square" rtlCol="0">
            <a:spAutoFit/>
          </a:bodyPr>
          <a:lstStyle/>
          <a:p>
            <a:r>
              <a:rPr lang="zh-TW" altLang="en-US" sz="1400" dirty="0"/>
              <a:t>岩手県合同輸血療法委員会</a:t>
            </a:r>
            <a:r>
              <a:rPr lang="ja-JP" altLang="en-US" sz="1400" dirty="0"/>
              <a:t>　平成</a:t>
            </a:r>
            <a:r>
              <a:rPr lang="en-US" altLang="ja-JP" sz="1400" dirty="0"/>
              <a:t>30 </a:t>
            </a:r>
            <a:r>
              <a:rPr lang="ja-JP" altLang="en-US" sz="1400" dirty="0"/>
              <a:t>年度</a:t>
            </a:r>
            <a:r>
              <a:rPr lang="zh-TW" altLang="en-US" sz="1400" dirty="0"/>
              <a:t>血液製剤使用適正化方策調査研究事業</a:t>
            </a:r>
            <a:r>
              <a:rPr lang="ja-JP" altLang="en-US" sz="1400" dirty="0"/>
              <a:t>より引用</a:t>
            </a:r>
            <a:endParaRPr kumimoji="1" lang="ja-JP" altLang="en-US" sz="1400" dirty="0"/>
          </a:p>
        </p:txBody>
      </p:sp>
      <p:pic>
        <p:nvPicPr>
          <p:cNvPr id="7" name="コンテンツ プレースホルダー 3">
            <a:extLst>
              <a:ext uri="{FF2B5EF4-FFF2-40B4-BE49-F238E27FC236}">
                <a16:creationId xmlns:a16="http://schemas.microsoft.com/office/drawing/2014/main" xmlns="" id="{FFD7F43B-63DA-4165-B724-E9E6EA85950E}"/>
              </a:ext>
            </a:extLst>
          </p:cNvPr>
          <p:cNvPicPr>
            <a:picLocks noChangeAspect="1"/>
          </p:cNvPicPr>
          <p:nvPr/>
        </p:nvPicPr>
        <p:blipFill rotWithShape="1">
          <a:blip r:embed="rId3"/>
          <a:srcRect l="10819" t="3075" r="7411" b="29809"/>
          <a:stretch/>
        </p:blipFill>
        <p:spPr>
          <a:xfrm>
            <a:off x="252273" y="3582888"/>
            <a:ext cx="7089086" cy="3151823"/>
          </a:xfrm>
          <a:prstGeom prst="rect">
            <a:avLst/>
          </a:prstGeom>
        </p:spPr>
      </p:pic>
      <p:sp>
        <p:nvSpPr>
          <p:cNvPr id="8" name="楕円 7">
            <a:extLst>
              <a:ext uri="{FF2B5EF4-FFF2-40B4-BE49-F238E27FC236}">
                <a16:creationId xmlns:a16="http://schemas.microsoft.com/office/drawing/2014/main" xmlns="" id="{92B6F9E4-A570-4ECC-A8B6-FE9574220490}"/>
              </a:ext>
            </a:extLst>
          </p:cNvPr>
          <p:cNvSpPr/>
          <p:nvPr/>
        </p:nvSpPr>
        <p:spPr>
          <a:xfrm>
            <a:off x="1944210" y="5113538"/>
            <a:ext cx="1624614" cy="692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9A4FCF7F-9924-417B-B6CE-77D9A42DAE80}"/>
              </a:ext>
            </a:extLst>
          </p:cNvPr>
          <p:cNvSpPr txBox="1"/>
          <p:nvPr/>
        </p:nvSpPr>
        <p:spPr>
          <a:xfrm>
            <a:off x="2405848" y="6013759"/>
            <a:ext cx="4358936" cy="369332"/>
          </a:xfrm>
          <a:prstGeom prst="rect">
            <a:avLst/>
          </a:prstGeom>
          <a:solidFill>
            <a:srgbClr val="FFFF66"/>
          </a:solidFill>
          <a:ln>
            <a:solidFill>
              <a:srgbClr val="FF0000"/>
            </a:solidFill>
          </a:ln>
        </p:spPr>
        <p:txBody>
          <a:bodyPr wrap="square" rtlCol="0">
            <a:spAutoFit/>
          </a:bodyPr>
          <a:lstStyle/>
          <a:p>
            <a:r>
              <a:rPr kumimoji="1" lang="ja-JP" altLang="en-US" dirty="0"/>
              <a:t>岩手県のホームページから閲覧可能です</a:t>
            </a:r>
          </a:p>
        </p:txBody>
      </p:sp>
    </p:spTree>
    <p:extLst>
      <p:ext uri="{BB962C8B-B14F-4D97-AF65-F5344CB8AC3E}">
        <p14:creationId xmlns:p14="http://schemas.microsoft.com/office/powerpoint/2010/main" val="128978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07022-6EB5-4E28-B966-FD60A46005E0}"/>
              </a:ext>
            </a:extLst>
          </p:cNvPr>
          <p:cNvSpPr>
            <a:spLocks noGrp="1"/>
          </p:cNvSpPr>
          <p:nvPr>
            <p:ph type="title"/>
          </p:nvPr>
        </p:nvSpPr>
        <p:spPr/>
        <p:txBody>
          <a:bodyPr/>
          <a:lstStyle/>
          <a:p>
            <a:r>
              <a:rPr kumimoji="1" lang="ja-JP" altLang="en-US" dirty="0"/>
              <a:t>本日の内容</a:t>
            </a:r>
          </a:p>
        </p:txBody>
      </p:sp>
      <p:sp>
        <p:nvSpPr>
          <p:cNvPr id="3" name="コンテンツ プレースホルダー 2">
            <a:extLst>
              <a:ext uri="{FF2B5EF4-FFF2-40B4-BE49-F238E27FC236}">
                <a16:creationId xmlns:a16="http://schemas.microsoft.com/office/drawing/2014/main" xmlns="" id="{F39A2AB2-EB22-4627-B662-843F3F244D6E}"/>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Ø"/>
            </a:pPr>
            <a:r>
              <a:rPr kumimoji="1" lang="ja-JP" altLang="en-US" sz="2400" dirty="0"/>
              <a:t>各認定制度について</a:t>
            </a:r>
            <a:endParaRPr kumimoji="1" lang="en-US" altLang="ja-JP" sz="2400" dirty="0"/>
          </a:p>
          <a:p>
            <a:pPr lvl="1">
              <a:buFont typeface="Arial" panose="020B0604020202020204" pitchFamily="34" charset="0"/>
              <a:buChar char="•"/>
            </a:pPr>
            <a:r>
              <a:rPr kumimoji="1" lang="ja-JP" altLang="en-US" sz="2000" dirty="0"/>
              <a:t>学会認定・臨床輸血看護師</a:t>
            </a:r>
            <a:r>
              <a:rPr lang="ja-JP" altLang="en-US" sz="2000" dirty="0"/>
              <a:t>、</a:t>
            </a:r>
            <a:r>
              <a:rPr kumimoji="1" lang="zh-TW" altLang="en-US" sz="2000" dirty="0"/>
              <a:t>自己血輸血看護師</a:t>
            </a:r>
            <a:r>
              <a:rPr kumimoji="1" lang="ja-JP" altLang="en-US" sz="2000" dirty="0"/>
              <a:t>って？</a:t>
            </a:r>
            <a:endParaRPr kumimoji="1" lang="en-US" altLang="ja-JP" sz="2000" dirty="0"/>
          </a:p>
          <a:p>
            <a:pPr lvl="1">
              <a:buFont typeface="Arial" panose="020B0604020202020204" pitchFamily="34" charset="0"/>
              <a:buChar char="•"/>
            </a:pPr>
            <a:r>
              <a:rPr lang="ja-JP" altLang="en-US" sz="2000" dirty="0"/>
              <a:t>輸血機能評価認定制度（</a:t>
            </a:r>
            <a:r>
              <a:rPr lang="en-US" altLang="ja-JP" sz="2000" dirty="0"/>
              <a:t>I&amp;A</a:t>
            </a:r>
            <a:r>
              <a:rPr lang="ja-JP" altLang="en-US" sz="2000" dirty="0"/>
              <a:t>制度）って？</a:t>
            </a:r>
            <a:endParaRPr lang="en-US" altLang="ja-JP" sz="2000" dirty="0"/>
          </a:p>
          <a:p>
            <a:pPr>
              <a:buFont typeface="Wingdings" panose="05000000000000000000" pitchFamily="2" charset="2"/>
              <a:buChar char="Ø"/>
            </a:pPr>
            <a:r>
              <a:rPr lang="ja-JP" altLang="en-US" sz="2400" dirty="0"/>
              <a:t>学会認定・臨床輸血看護師の活動は？</a:t>
            </a:r>
            <a:endParaRPr lang="en-US" altLang="ja-JP" sz="2400" dirty="0"/>
          </a:p>
          <a:p>
            <a:pPr>
              <a:buFont typeface="Wingdings" panose="05000000000000000000" pitchFamily="2" charset="2"/>
              <a:buChar char="Ø"/>
            </a:pPr>
            <a:r>
              <a:rPr lang="ja-JP" altLang="en-US" sz="2400" dirty="0"/>
              <a:t>学会認定・</a:t>
            </a:r>
            <a:r>
              <a:rPr lang="zh-TW" altLang="en-US" sz="2400" dirty="0"/>
              <a:t>自己血輸血看護師</a:t>
            </a:r>
            <a:r>
              <a:rPr lang="ja-JP" altLang="en-US" sz="2400" dirty="0"/>
              <a:t>の活動は？</a:t>
            </a:r>
            <a:endParaRPr lang="en-US" altLang="ja-JP" sz="2400" dirty="0"/>
          </a:p>
          <a:p>
            <a:pPr marL="173736" lvl="1" indent="0">
              <a:buNone/>
            </a:pPr>
            <a:r>
              <a:rPr lang="ja-JP" altLang="en-US" sz="2000" dirty="0"/>
              <a:t>－当院　自己血輸血看護師　佐々木奈保さんより－</a:t>
            </a:r>
            <a:endParaRPr lang="en-US" altLang="ja-JP" sz="2000" dirty="0"/>
          </a:p>
          <a:p>
            <a:pPr>
              <a:buFont typeface="Wingdings" panose="05000000000000000000" pitchFamily="2" charset="2"/>
              <a:buChar char="Ø"/>
            </a:pPr>
            <a:r>
              <a:rPr lang="ja-JP" altLang="en-US" sz="2400" dirty="0"/>
              <a:t>おわりに</a:t>
            </a:r>
            <a:endParaRPr lang="en-US" altLang="ja-JP" sz="2400" dirty="0"/>
          </a:p>
          <a:p>
            <a:pPr>
              <a:buFont typeface="Wingdings" panose="05000000000000000000" pitchFamily="2" charset="2"/>
              <a:buChar char="Ø"/>
            </a:pPr>
            <a:endParaRPr lang="en-US" altLang="ja-JP" sz="2400" dirty="0"/>
          </a:p>
          <a:p>
            <a:endParaRPr kumimoji="1" lang="ja-JP" altLang="en-US" sz="2400" dirty="0"/>
          </a:p>
        </p:txBody>
      </p:sp>
      <p:sp>
        <p:nvSpPr>
          <p:cNvPr id="4" name="日付プレースホルダー 3">
            <a:extLst>
              <a:ext uri="{FF2B5EF4-FFF2-40B4-BE49-F238E27FC236}">
                <a16:creationId xmlns:a16="http://schemas.microsoft.com/office/drawing/2014/main" xmlns="" id="{8F1FC9B9-31B5-4704-8CC2-5DC34A43F2DD}"/>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19BAEDCE-681A-4F0B-96B1-AFEF92EA699E}"/>
              </a:ext>
            </a:extLst>
          </p:cNvPr>
          <p:cNvSpPr>
            <a:spLocks noGrp="1"/>
          </p:cNvSpPr>
          <p:nvPr>
            <p:ph type="sldNum" sz="quarter" idx="12"/>
          </p:nvPr>
        </p:nvSpPr>
        <p:spPr/>
        <p:txBody>
          <a:bodyPr/>
          <a:lstStyle/>
          <a:p>
            <a:fld id="{5B5941C8-FFA1-42C1-940D-D389EAAFAD79}" type="slidenum">
              <a:rPr kumimoji="1" lang="ja-JP" altLang="en-US" smtClean="0"/>
              <a:t>4</a:t>
            </a:fld>
            <a:endParaRPr kumimoji="1" lang="ja-JP" altLang="en-US"/>
          </a:p>
        </p:txBody>
      </p:sp>
    </p:spTree>
    <p:extLst>
      <p:ext uri="{BB962C8B-B14F-4D97-AF65-F5344CB8AC3E}">
        <p14:creationId xmlns:p14="http://schemas.microsoft.com/office/powerpoint/2010/main" val="2969613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xmlns="" id="{6E00433B-38EE-473B-BBEC-750CE9BAB691}"/>
              </a:ext>
            </a:extLst>
          </p:cNvPr>
          <p:cNvPicPr>
            <a:picLocks noGrp="1" noChangeAspect="1"/>
          </p:cNvPicPr>
          <p:nvPr>
            <p:ph idx="4294967295"/>
          </p:nvPr>
        </p:nvPicPr>
        <p:blipFill rotWithShape="1">
          <a:blip r:embed="rId2"/>
          <a:srcRect l="10587" t="14440" r="26228" b="5577"/>
          <a:stretch/>
        </p:blipFill>
        <p:spPr>
          <a:xfrm>
            <a:off x="1499673" y="0"/>
            <a:ext cx="9192654" cy="6303051"/>
          </a:xfrm>
          <a:prstGeom prst="rect">
            <a:avLst/>
          </a:prstGeom>
        </p:spPr>
      </p:pic>
      <p:sp>
        <p:nvSpPr>
          <p:cNvPr id="3" name="日付プレースホルダー 2">
            <a:extLst>
              <a:ext uri="{FF2B5EF4-FFF2-40B4-BE49-F238E27FC236}">
                <a16:creationId xmlns:a16="http://schemas.microsoft.com/office/drawing/2014/main" xmlns="" id="{455A73BC-02C6-4189-8025-B77F4B71C206}"/>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045DFAF3-F4F5-4131-9758-B1AF10F6A91D}"/>
              </a:ext>
            </a:extLst>
          </p:cNvPr>
          <p:cNvSpPr>
            <a:spLocks noGrp="1"/>
          </p:cNvSpPr>
          <p:nvPr>
            <p:ph type="sldNum" sz="quarter" idx="12"/>
          </p:nvPr>
        </p:nvSpPr>
        <p:spPr/>
        <p:txBody>
          <a:bodyPr/>
          <a:lstStyle/>
          <a:p>
            <a:fld id="{5B5941C8-FFA1-42C1-940D-D389EAAFAD79}" type="slidenum">
              <a:rPr kumimoji="1" lang="ja-JP" altLang="en-US" smtClean="0"/>
              <a:t>40</a:t>
            </a:fld>
            <a:endParaRPr kumimoji="1" lang="ja-JP" altLang="en-US"/>
          </a:p>
        </p:txBody>
      </p:sp>
      <p:sp>
        <p:nvSpPr>
          <p:cNvPr id="6" name="テキスト ボックス 5">
            <a:extLst>
              <a:ext uri="{FF2B5EF4-FFF2-40B4-BE49-F238E27FC236}">
                <a16:creationId xmlns:a16="http://schemas.microsoft.com/office/drawing/2014/main" xmlns="" id="{701D6433-4838-4611-8392-D06C8662D36D}"/>
              </a:ext>
            </a:extLst>
          </p:cNvPr>
          <p:cNvSpPr txBox="1"/>
          <p:nvPr/>
        </p:nvSpPr>
        <p:spPr>
          <a:xfrm>
            <a:off x="2438398" y="6192116"/>
            <a:ext cx="7244179" cy="307777"/>
          </a:xfrm>
          <a:prstGeom prst="rect">
            <a:avLst/>
          </a:prstGeom>
          <a:noFill/>
          <a:ln>
            <a:solidFill>
              <a:schemeClr val="tx1"/>
            </a:solidFill>
          </a:ln>
        </p:spPr>
        <p:txBody>
          <a:bodyPr wrap="square" rtlCol="0">
            <a:spAutoFit/>
          </a:bodyPr>
          <a:lstStyle/>
          <a:p>
            <a:r>
              <a:rPr lang="zh-TW" altLang="en-US" sz="1400" dirty="0"/>
              <a:t>岩手県合同輸血療法委員会</a:t>
            </a:r>
            <a:r>
              <a:rPr lang="ja-JP" altLang="en-US" sz="1400" dirty="0"/>
              <a:t>　平成</a:t>
            </a:r>
            <a:r>
              <a:rPr lang="en-US" altLang="ja-JP" sz="1400" dirty="0"/>
              <a:t>30 </a:t>
            </a:r>
            <a:r>
              <a:rPr lang="ja-JP" altLang="en-US" sz="1400" dirty="0"/>
              <a:t>年度</a:t>
            </a:r>
            <a:r>
              <a:rPr lang="zh-TW" altLang="en-US" sz="1400" dirty="0"/>
              <a:t>血液製剤使用適正化方策調査研究事業</a:t>
            </a:r>
            <a:r>
              <a:rPr lang="ja-JP" altLang="en-US" sz="1400" dirty="0"/>
              <a:t>より引用</a:t>
            </a:r>
            <a:endParaRPr kumimoji="1" lang="ja-JP" altLang="en-US" sz="1400" dirty="0"/>
          </a:p>
        </p:txBody>
      </p:sp>
    </p:spTree>
    <p:extLst>
      <p:ext uri="{BB962C8B-B14F-4D97-AF65-F5344CB8AC3E}">
        <p14:creationId xmlns:p14="http://schemas.microsoft.com/office/powerpoint/2010/main" val="614915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8626D4A0-9848-438C-9EA8-9D95FB8672CA}"/>
              </a:ext>
            </a:extLst>
          </p:cNvPr>
          <p:cNvSpPr>
            <a:spLocks noGrp="1"/>
          </p:cNvSpPr>
          <p:nvPr>
            <p:ph idx="4294967295"/>
          </p:nvPr>
        </p:nvSpPr>
        <p:spPr>
          <a:xfrm>
            <a:off x="818001" y="452288"/>
            <a:ext cx="10573539" cy="5195456"/>
          </a:xfrm>
        </p:spPr>
        <p:txBody>
          <a:bodyPr>
            <a:normAutofit/>
          </a:bodyPr>
          <a:lstStyle/>
          <a:p>
            <a:r>
              <a:rPr lang="ja-JP" altLang="en-US" sz="2400" dirty="0"/>
              <a:t>合同輸血療法委員会で行った各認定者の活動の紹介や周知、および同委員会　委員による各医療機関での取り組みだけでは認定者の育成につなげることに　不十分である可能性が示唆された。</a:t>
            </a:r>
            <a:endParaRPr kumimoji="1" lang="ja-JP" altLang="en-US" sz="2400" dirty="0"/>
          </a:p>
        </p:txBody>
      </p:sp>
      <p:sp>
        <p:nvSpPr>
          <p:cNvPr id="4" name="日付プレースホルダー 3">
            <a:extLst>
              <a:ext uri="{FF2B5EF4-FFF2-40B4-BE49-F238E27FC236}">
                <a16:creationId xmlns:a16="http://schemas.microsoft.com/office/drawing/2014/main" xmlns="" id="{B411539E-100E-4F66-973F-42FFAE343A7C}"/>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790F681F-CBC6-46D9-A8C1-A60BB76B9EE0}"/>
              </a:ext>
            </a:extLst>
          </p:cNvPr>
          <p:cNvSpPr>
            <a:spLocks noGrp="1"/>
          </p:cNvSpPr>
          <p:nvPr>
            <p:ph type="sldNum" sz="quarter" idx="12"/>
          </p:nvPr>
        </p:nvSpPr>
        <p:spPr/>
        <p:txBody>
          <a:bodyPr/>
          <a:lstStyle/>
          <a:p>
            <a:fld id="{5B5941C8-FFA1-42C1-940D-D389EAAFAD79}" type="slidenum">
              <a:rPr kumimoji="1" lang="ja-JP" altLang="en-US" smtClean="0"/>
              <a:t>41</a:t>
            </a:fld>
            <a:endParaRPr kumimoji="1" lang="ja-JP" altLang="en-US"/>
          </a:p>
        </p:txBody>
      </p:sp>
      <p:sp>
        <p:nvSpPr>
          <p:cNvPr id="6" name="テキスト ボックス 5">
            <a:extLst>
              <a:ext uri="{FF2B5EF4-FFF2-40B4-BE49-F238E27FC236}">
                <a16:creationId xmlns:a16="http://schemas.microsoft.com/office/drawing/2014/main" xmlns="" id="{7A143569-AFFB-4E53-B9F8-B4580326DD33}"/>
              </a:ext>
            </a:extLst>
          </p:cNvPr>
          <p:cNvSpPr txBox="1"/>
          <p:nvPr/>
        </p:nvSpPr>
        <p:spPr>
          <a:xfrm>
            <a:off x="6884568" y="5419753"/>
            <a:ext cx="5018414" cy="523220"/>
          </a:xfrm>
          <a:prstGeom prst="rect">
            <a:avLst/>
          </a:prstGeom>
          <a:noFill/>
        </p:spPr>
        <p:txBody>
          <a:bodyPr wrap="square" rtlCol="0">
            <a:spAutoFit/>
          </a:bodyPr>
          <a:lstStyle/>
          <a:p>
            <a:r>
              <a:rPr lang="zh-TW" altLang="en-US" sz="1400" dirty="0"/>
              <a:t>岩手県合同輸血療法委員会</a:t>
            </a:r>
            <a:r>
              <a:rPr lang="ja-JP" altLang="en-US" sz="1400" dirty="0"/>
              <a:t>　</a:t>
            </a:r>
            <a:endParaRPr lang="en-US" altLang="ja-JP" sz="1400" dirty="0"/>
          </a:p>
          <a:p>
            <a:r>
              <a:rPr lang="ja-JP" altLang="en-US" sz="1400" dirty="0"/>
              <a:t>平成</a:t>
            </a:r>
            <a:r>
              <a:rPr lang="en-US" altLang="ja-JP" sz="1400" dirty="0"/>
              <a:t>30 </a:t>
            </a:r>
            <a:r>
              <a:rPr lang="ja-JP" altLang="en-US" sz="1400" dirty="0"/>
              <a:t>年度</a:t>
            </a:r>
            <a:r>
              <a:rPr lang="zh-TW" altLang="en-US" sz="1400" dirty="0"/>
              <a:t>血液製剤使用適正化方策調査研究事業</a:t>
            </a:r>
            <a:r>
              <a:rPr lang="ja-JP" altLang="en-US" sz="1400" dirty="0"/>
              <a:t>より引用</a:t>
            </a:r>
            <a:endParaRPr kumimoji="1" lang="ja-JP" altLang="en-US" sz="1400" dirty="0"/>
          </a:p>
        </p:txBody>
      </p:sp>
      <p:pic>
        <p:nvPicPr>
          <p:cNvPr id="7" name="コンテンツ プレースホルダー 3">
            <a:extLst>
              <a:ext uri="{FF2B5EF4-FFF2-40B4-BE49-F238E27FC236}">
                <a16:creationId xmlns:a16="http://schemas.microsoft.com/office/drawing/2014/main" xmlns="" id="{25D7B81E-96D9-41FA-9066-4DA343069BB3}"/>
              </a:ext>
            </a:extLst>
          </p:cNvPr>
          <p:cNvPicPr>
            <a:picLocks noChangeAspect="1"/>
          </p:cNvPicPr>
          <p:nvPr/>
        </p:nvPicPr>
        <p:blipFill rotWithShape="1">
          <a:blip r:embed="rId2"/>
          <a:srcRect l="15194" t="20079" r="32035" b="11626"/>
          <a:stretch/>
        </p:blipFill>
        <p:spPr>
          <a:xfrm>
            <a:off x="632018" y="1656810"/>
            <a:ext cx="6252550" cy="4383043"/>
          </a:xfrm>
          <a:prstGeom prst="rect">
            <a:avLst/>
          </a:prstGeom>
        </p:spPr>
      </p:pic>
    </p:spTree>
    <p:extLst>
      <p:ext uri="{BB962C8B-B14F-4D97-AF65-F5344CB8AC3E}">
        <p14:creationId xmlns:p14="http://schemas.microsoft.com/office/powerpoint/2010/main" val="2291901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E08F3DF-6D9A-B64E-BAAB-C9B56E33F7A5}"/>
              </a:ext>
            </a:extLst>
          </p:cNvPr>
          <p:cNvSpPr>
            <a:spLocks noGrp="1"/>
          </p:cNvSpPr>
          <p:nvPr>
            <p:ph type="title"/>
          </p:nvPr>
        </p:nvSpPr>
        <p:spPr>
          <a:xfrm>
            <a:off x="918971" y="230109"/>
            <a:ext cx="9720072" cy="879600"/>
          </a:xfrm>
        </p:spPr>
        <p:txBody>
          <a:bodyPr/>
          <a:lstStyle/>
          <a:p>
            <a:r>
              <a:rPr kumimoji="1" lang="ja-JP" altLang="en-US" dirty="0"/>
              <a:t>仲間がいること</a:t>
            </a:r>
          </a:p>
        </p:txBody>
      </p:sp>
      <p:sp>
        <p:nvSpPr>
          <p:cNvPr id="3" name="コンテンツ プレースホルダー 2">
            <a:extLst>
              <a:ext uri="{FF2B5EF4-FFF2-40B4-BE49-F238E27FC236}">
                <a16:creationId xmlns:a16="http://schemas.microsoft.com/office/drawing/2014/main" xmlns="" id="{FEFF6A24-1861-C44A-BF2B-53D74F618187}"/>
              </a:ext>
            </a:extLst>
          </p:cNvPr>
          <p:cNvSpPr>
            <a:spLocks noGrp="1"/>
          </p:cNvSpPr>
          <p:nvPr>
            <p:ph sz="half" idx="1"/>
          </p:nvPr>
        </p:nvSpPr>
        <p:spPr>
          <a:xfrm>
            <a:off x="918970" y="1417320"/>
            <a:ext cx="8100743" cy="4388676"/>
          </a:xfrm>
        </p:spPr>
        <p:txBody>
          <a:bodyPr/>
          <a:lstStyle/>
          <a:p>
            <a:r>
              <a:rPr kumimoji="1" lang="ja-JP" altLang="en-US" sz="2800" dirty="0"/>
              <a:t>施設内でのメリット</a:t>
            </a:r>
            <a:endParaRPr kumimoji="1" lang="en-US" altLang="ja-JP" sz="2800" dirty="0"/>
          </a:p>
          <a:p>
            <a:pPr>
              <a:buFont typeface="Wingdings" panose="05000000000000000000" pitchFamily="2" charset="2"/>
              <a:buChar char="u"/>
            </a:pPr>
            <a:r>
              <a:rPr lang="ja-JP" altLang="en-US" sz="2400" dirty="0"/>
              <a:t>いつでも気軽に相談できる</a:t>
            </a:r>
            <a:endParaRPr lang="en-US" altLang="ja-JP" sz="2400" dirty="0"/>
          </a:p>
          <a:p>
            <a:pPr>
              <a:buFont typeface="Wingdings" panose="05000000000000000000" pitchFamily="2" charset="2"/>
              <a:buChar char="u"/>
            </a:pPr>
            <a:r>
              <a:rPr kumimoji="1" lang="ja-JP" altLang="en-US" sz="2400" dirty="0"/>
              <a:t>役割を分担できる</a:t>
            </a:r>
            <a:endParaRPr kumimoji="1" lang="en-US" altLang="ja-JP" sz="2400" dirty="0"/>
          </a:p>
          <a:p>
            <a:r>
              <a:rPr lang="ja-JP" altLang="en-US" sz="2400" dirty="0"/>
              <a:t>いい刺激を受ける</a:t>
            </a:r>
            <a:endParaRPr lang="en-US" altLang="ja-JP" sz="2400" dirty="0"/>
          </a:p>
          <a:p>
            <a:r>
              <a:rPr lang="ja-JP" altLang="en-US" sz="2800" dirty="0"/>
              <a:t>施設外の仲間とのメリット</a:t>
            </a:r>
            <a:endParaRPr lang="en-US" altLang="ja-JP" sz="2800" dirty="0"/>
          </a:p>
          <a:p>
            <a:pPr>
              <a:buFont typeface="Wingdings" panose="05000000000000000000" pitchFamily="2" charset="2"/>
              <a:buChar char="u"/>
            </a:pPr>
            <a:r>
              <a:rPr lang="ja-JP" altLang="en-US" sz="2400" dirty="0"/>
              <a:t>他施設の現状を知り、自施設の改善に活かせる</a:t>
            </a:r>
            <a:endParaRPr lang="en-US" altLang="ja-JP" sz="2400" dirty="0"/>
          </a:p>
          <a:p>
            <a:pPr>
              <a:buFont typeface="Wingdings" panose="05000000000000000000" pitchFamily="2" charset="2"/>
              <a:buChar char="u"/>
            </a:pPr>
            <a:r>
              <a:rPr lang="ja-JP" altLang="en-US" sz="2400" dirty="0"/>
              <a:t>安全な輸血療法へ貢献</a:t>
            </a:r>
            <a:endParaRPr lang="en-US" altLang="ja-JP" sz="2400" dirty="0"/>
          </a:p>
          <a:p>
            <a:pPr>
              <a:buFont typeface="Wingdings" panose="05000000000000000000" pitchFamily="2" charset="2"/>
              <a:buChar char="u"/>
            </a:pPr>
            <a:endParaRPr kumimoji="1" lang="ja-JP" altLang="en-US" sz="2400" dirty="0"/>
          </a:p>
        </p:txBody>
      </p:sp>
      <p:sp>
        <p:nvSpPr>
          <p:cNvPr id="4" name="日付プレースホルダー 3">
            <a:extLst>
              <a:ext uri="{FF2B5EF4-FFF2-40B4-BE49-F238E27FC236}">
                <a16:creationId xmlns:a16="http://schemas.microsoft.com/office/drawing/2014/main" xmlns="" id="{2F19A7D9-8649-4A54-8F79-CF7DE7673E85}"/>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248589AC-84B8-4871-B46D-4BA6C2FB4D2C}"/>
              </a:ext>
            </a:extLst>
          </p:cNvPr>
          <p:cNvSpPr>
            <a:spLocks noGrp="1"/>
          </p:cNvSpPr>
          <p:nvPr>
            <p:ph type="sldNum" sz="quarter" idx="12"/>
          </p:nvPr>
        </p:nvSpPr>
        <p:spPr/>
        <p:txBody>
          <a:bodyPr/>
          <a:lstStyle/>
          <a:p>
            <a:fld id="{5B5941C8-FFA1-42C1-940D-D389EAAFAD79}" type="slidenum">
              <a:rPr kumimoji="1" lang="ja-JP" altLang="en-US" smtClean="0"/>
              <a:t>42</a:t>
            </a:fld>
            <a:endParaRPr kumimoji="1" lang="ja-JP" altLang="en-US"/>
          </a:p>
        </p:txBody>
      </p:sp>
    </p:spTree>
    <p:extLst>
      <p:ext uri="{BB962C8B-B14F-4D97-AF65-F5344CB8AC3E}">
        <p14:creationId xmlns:p14="http://schemas.microsoft.com/office/powerpoint/2010/main" val="3969577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385686B4-E60B-4219-94E7-1D24C677F7AD}"/>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u"/>
            </a:pPr>
            <a:endParaRPr kumimoji="1" lang="en-US" altLang="ja-JP" sz="3200" dirty="0"/>
          </a:p>
          <a:p>
            <a:pPr>
              <a:buFont typeface="Wingdings" panose="05000000000000000000" pitchFamily="2" charset="2"/>
              <a:buChar char="u"/>
            </a:pPr>
            <a:endParaRPr lang="en-US" altLang="ja-JP" sz="3200" dirty="0"/>
          </a:p>
          <a:p>
            <a:pPr>
              <a:buFont typeface="Wingdings" panose="05000000000000000000" pitchFamily="2" charset="2"/>
              <a:buChar char="u"/>
            </a:pPr>
            <a:endParaRPr lang="en-US" altLang="ja-JP" sz="3200" dirty="0"/>
          </a:p>
          <a:p>
            <a:pPr>
              <a:buFont typeface="Wingdings" panose="05000000000000000000" pitchFamily="2" charset="2"/>
              <a:buChar char="u"/>
            </a:pPr>
            <a:r>
              <a:rPr kumimoji="1" lang="ja-JP" altLang="en-US" sz="3200" dirty="0"/>
              <a:t>ありがとうございました</a:t>
            </a:r>
            <a:endParaRPr kumimoji="1" lang="en-US" altLang="ja-JP" sz="3200" dirty="0"/>
          </a:p>
          <a:p>
            <a:pPr>
              <a:buFont typeface="Wingdings" panose="05000000000000000000" pitchFamily="2" charset="2"/>
              <a:buChar char="u"/>
            </a:pPr>
            <a:endParaRPr lang="en-US" altLang="ja-JP" sz="3200" dirty="0"/>
          </a:p>
          <a:p>
            <a:pPr>
              <a:buFont typeface="Wingdings" panose="05000000000000000000" pitchFamily="2" charset="2"/>
              <a:buChar char="u"/>
            </a:pPr>
            <a:r>
              <a:rPr kumimoji="1" lang="ja-JP" altLang="en-US" sz="3200" dirty="0"/>
              <a:t>岩手県の安全な輸血療法提供に向けて　　　　　　　</a:t>
            </a:r>
            <a:r>
              <a:rPr lang="ja-JP" altLang="en-US" sz="3200" dirty="0"/>
              <a:t>　　　</a:t>
            </a:r>
            <a:endParaRPr lang="en-US" altLang="ja-JP" sz="3200" dirty="0"/>
          </a:p>
          <a:p>
            <a:pPr marL="0" indent="0">
              <a:buNone/>
            </a:pPr>
            <a:r>
              <a:rPr kumimoji="1" lang="ja-JP" altLang="en-US" sz="3200" dirty="0"/>
              <a:t>　　　　　　　　　　いっしょに頑張りましょう！</a:t>
            </a:r>
          </a:p>
        </p:txBody>
      </p:sp>
      <p:sp>
        <p:nvSpPr>
          <p:cNvPr id="4" name="日付プレースホルダー 3">
            <a:extLst>
              <a:ext uri="{FF2B5EF4-FFF2-40B4-BE49-F238E27FC236}">
                <a16:creationId xmlns:a16="http://schemas.microsoft.com/office/drawing/2014/main" xmlns="" id="{C82D9DE5-A657-4514-8C69-9B5AAFA7C8C4}"/>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0EEB9E7D-6B1A-43E1-9C14-437CB542BE5A}"/>
              </a:ext>
            </a:extLst>
          </p:cNvPr>
          <p:cNvSpPr>
            <a:spLocks noGrp="1"/>
          </p:cNvSpPr>
          <p:nvPr>
            <p:ph type="sldNum" sz="quarter" idx="12"/>
          </p:nvPr>
        </p:nvSpPr>
        <p:spPr/>
        <p:txBody>
          <a:bodyPr/>
          <a:lstStyle/>
          <a:p>
            <a:fld id="{5B5941C8-FFA1-42C1-940D-D389EAAFAD79}" type="slidenum">
              <a:rPr kumimoji="1" lang="ja-JP" altLang="en-US" smtClean="0"/>
              <a:t>43</a:t>
            </a:fld>
            <a:endParaRPr kumimoji="1" lang="ja-JP" altLang="en-US"/>
          </a:p>
        </p:txBody>
      </p:sp>
      <p:sp>
        <p:nvSpPr>
          <p:cNvPr id="6" name="正方形/長方形 5">
            <a:extLst>
              <a:ext uri="{FF2B5EF4-FFF2-40B4-BE49-F238E27FC236}">
                <a16:creationId xmlns:a16="http://schemas.microsoft.com/office/drawing/2014/main" xmlns="" id="{D140BD63-C676-41FE-9765-545AA44072F7}"/>
              </a:ext>
            </a:extLst>
          </p:cNvPr>
          <p:cNvSpPr/>
          <p:nvPr/>
        </p:nvSpPr>
        <p:spPr>
          <a:xfrm>
            <a:off x="858013" y="287152"/>
            <a:ext cx="10443885" cy="1938992"/>
          </a:xfrm>
          <a:prstGeom prst="rect">
            <a:avLst/>
          </a:prstGeom>
          <a:noFill/>
          <a:ln w="38100" cmpd="sng">
            <a:solidFill>
              <a:schemeClr val="accent1"/>
            </a:solidFill>
          </a:ln>
          <a:effectLst>
            <a:innerShdw blurRad="114300">
              <a:prstClr val="black"/>
            </a:innerShdw>
          </a:effectLst>
        </p:spPr>
        <p:txBody>
          <a:bodyPr wrap="none" lIns="91440" tIns="45720" rIns="91440" bIns="45720">
            <a:spAutoFit/>
          </a:bodyPr>
          <a:lstStyle/>
          <a:p>
            <a:pPr algn="ctr"/>
            <a:r>
              <a:rPr kumimoji="1" lang="en-US" altLang="ja-JP" sz="4000" b="1" cap="none" spc="0" dirty="0">
                <a:ln w="22225">
                  <a:solidFill>
                    <a:srgbClr val="0070C0"/>
                  </a:solidFill>
                  <a:prstDash val="solid"/>
                </a:ln>
                <a:solidFill>
                  <a:schemeClr val="accent2">
                    <a:lumMod val="40000"/>
                    <a:lumOff val="60000"/>
                  </a:schemeClr>
                </a:solidFill>
                <a:effectLst/>
              </a:rPr>
              <a:t>『</a:t>
            </a:r>
            <a:r>
              <a:rPr kumimoji="1" lang="ja-JP" altLang="en-US" sz="4000" b="1" cap="none" spc="0" dirty="0">
                <a:ln w="22225">
                  <a:solidFill>
                    <a:srgbClr val="0070C0"/>
                  </a:solidFill>
                  <a:prstDash val="solid"/>
                </a:ln>
                <a:solidFill>
                  <a:schemeClr val="accent2">
                    <a:lumMod val="40000"/>
                    <a:lumOff val="60000"/>
                  </a:schemeClr>
                </a:solidFill>
                <a:effectLst/>
              </a:rPr>
              <a:t>やってみたい</a:t>
            </a:r>
            <a:r>
              <a:rPr kumimoji="1" lang="en-US" altLang="ja-JP" sz="4000" b="1" cap="none" spc="0" dirty="0">
                <a:ln w="22225">
                  <a:solidFill>
                    <a:srgbClr val="0070C0"/>
                  </a:solidFill>
                  <a:prstDash val="solid"/>
                </a:ln>
                <a:solidFill>
                  <a:schemeClr val="accent2">
                    <a:lumMod val="40000"/>
                    <a:lumOff val="60000"/>
                  </a:schemeClr>
                </a:solidFill>
                <a:effectLst/>
              </a:rPr>
              <a:t>』『</a:t>
            </a:r>
            <a:r>
              <a:rPr kumimoji="1" lang="ja-JP" altLang="en-US" sz="4000" b="1" cap="none" spc="0" dirty="0">
                <a:ln w="22225">
                  <a:solidFill>
                    <a:srgbClr val="0070C0"/>
                  </a:solidFill>
                  <a:prstDash val="solid"/>
                </a:ln>
                <a:solidFill>
                  <a:schemeClr val="accent2">
                    <a:lumMod val="40000"/>
                    <a:lumOff val="60000"/>
                  </a:schemeClr>
                </a:solidFill>
                <a:effectLst/>
              </a:rPr>
              <a:t>興味がある</a:t>
            </a:r>
            <a:r>
              <a:rPr kumimoji="1" lang="en-US" altLang="ja-JP" sz="4000" b="1" cap="none" spc="0" dirty="0">
                <a:ln w="22225">
                  <a:solidFill>
                    <a:srgbClr val="0070C0"/>
                  </a:solidFill>
                  <a:prstDash val="solid"/>
                </a:ln>
                <a:solidFill>
                  <a:schemeClr val="accent2">
                    <a:lumMod val="40000"/>
                    <a:lumOff val="60000"/>
                  </a:schemeClr>
                </a:solidFill>
                <a:effectLst/>
              </a:rPr>
              <a:t>』</a:t>
            </a:r>
            <a:r>
              <a:rPr kumimoji="1" lang="ja-JP" altLang="en-US" sz="4000" b="1" cap="none" spc="0" dirty="0">
                <a:ln w="22225">
                  <a:solidFill>
                    <a:srgbClr val="0070C0"/>
                  </a:solidFill>
                  <a:prstDash val="solid"/>
                </a:ln>
                <a:solidFill>
                  <a:schemeClr val="accent2">
                    <a:lumMod val="40000"/>
                    <a:lumOff val="60000"/>
                  </a:schemeClr>
                </a:solidFill>
                <a:effectLst/>
              </a:rPr>
              <a:t>という方は</a:t>
            </a:r>
            <a:endParaRPr kumimoji="1" lang="en-US" altLang="ja-JP" sz="4000" b="1" cap="none" spc="0" dirty="0">
              <a:ln w="22225">
                <a:solidFill>
                  <a:srgbClr val="0070C0"/>
                </a:solidFill>
                <a:prstDash val="solid"/>
              </a:ln>
              <a:solidFill>
                <a:schemeClr val="accent2">
                  <a:lumMod val="40000"/>
                  <a:lumOff val="60000"/>
                </a:schemeClr>
              </a:solidFill>
              <a:effectLst/>
            </a:endParaRPr>
          </a:p>
          <a:p>
            <a:pPr algn="ctr"/>
            <a:r>
              <a:rPr kumimoji="1" lang="ja-JP" altLang="en-US" sz="4000" b="1" cap="none" spc="0" dirty="0">
                <a:ln w="22225">
                  <a:solidFill>
                    <a:srgbClr val="0070C0"/>
                  </a:solidFill>
                  <a:prstDash val="solid"/>
                </a:ln>
                <a:solidFill>
                  <a:schemeClr val="accent2">
                    <a:lumMod val="40000"/>
                    <a:lumOff val="60000"/>
                  </a:schemeClr>
                </a:solidFill>
                <a:effectLst/>
              </a:rPr>
              <a:t>すぐに看護師長へ相談</a:t>
            </a:r>
            <a:r>
              <a:rPr kumimoji="1" lang="en-US" altLang="ja-JP" sz="4000" b="1" cap="none" spc="0" dirty="0">
                <a:ln w="22225">
                  <a:solidFill>
                    <a:srgbClr val="0070C0"/>
                  </a:solidFill>
                  <a:prstDash val="solid"/>
                </a:ln>
                <a:solidFill>
                  <a:schemeClr val="accent2">
                    <a:lumMod val="40000"/>
                    <a:lumOff val="60000"/>
                  </a:schemeClr>
                </a:solidFill>
                <a:effectLst/>
              </a:rPr>
              <a:t>‼</a:t>
            </a:r>
          </a:p>
          <a:p>
            <a:pPr algn="ctr"/>
            <a:r>
              <a:rPr kumimoji="1" lang="ja-JP" altLang="en-US" sz="4000" b="1" cap="none" spc="0" dirty="0">
                <a:ln w="22225">
                  <a:solidFill>
                    <a:srgbClr val="0070C0"/>
                  </a:solidFill>
                  <a:prstDash val="solid"/>
                </a:ln>
                <a:solidFill>
                  <a:schemeClr val="accent2">
                    <a:lumMod val="40000"/>
                    <a:lumOff val="60000"/>
                  </a:schemeClr>
                </a:solidFill>
                <a:effectLst/>
              </a:rPr>
              <a:t>人材育成の支援をお願いします</a:t>
            </a:r>
            <a:r>
              <a:rPr kumimoji="1" lang="en-US" altLang="ja-JP" sz="4000" b="1" dirty="0">
                <a:ln w="22225">
                  <a:solidFill>
                    <a:srgbClr val="0070C0"/>
                  </a:solidFill>
                  <a:prstDash val="solid"/>
                </a:ln>
                <a:solidFill>
                  <a:schemeClr val="accent2">
                    <a:lumMod val="40000"/>
                    <a:lumOff val="60000"/>
                  </a:schemeClr>
                </a:solidFill>
              </a:rPr>
              <a:t>‼</a:t>
            </a:r>
            <a:endParaRPr lang="ja-JP" altLang="en-US" sz="4000" b="1" cap="none" spc="0" dirty="0">
              <a:ln w="22225">
                <a:solidFill>
                  <a:srgbClr val="0070C0"/>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022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07022-6EB5-4E28-B966-FD60A46005E0}"/>
              </a:ext>
            </a:extLst>
          </p:cNvPr>
          <p:cNvSpPr>
            <a:spLocks noGrp="1"/>
          </p:cNvSpPr>
          <p:nvPr>
            <p:ph type="title"/>
          </p:nvPr>
        </p:nvSpPr>
        <p:spPr/>
        <p:txBody>
          <a:bodyPr/>
          <a:lstStyle/>
          <a:p>
            <a:r>
              <a:rPr kumimoji="1" lang="ja-JP" altLang="en-US" dirty="0"/>
              <a:t>本日の内容</a:t>
            </a:r>
          </a:p>
        </p:txBody>
      </p:sp>
      <p:sp>
        <p:nvSpPr>
          <p:cNvPr id="3" name="コンテンツ プレースホルダー 2">
            <a:extLst>
              <a:ext uri="{FF2B5EF4-FFF2-40B4-BE49-F238E27FC236}">
                <a16:creationId xmlns:a16="http://schemas.microsoft.com/office/drawing/2014/main" xmlns="" id="{F39A2AB2-EB22-4627-B662-843F3F244D6E}"/>
              </a:ext>
            </a:extLst>
          </p:cNvPr>
          <p:cNvSpPr>
            <a:spLocks noGrp="1"/>
          </p:cNvSpPr>
          <p:nvPr>
            <p:ph idx="4294967295"/>
          </p:nvPr>
        </p:nvSpPr>
        <p:spPr>
          <a:xfrm>
            <a:off x="986443" y="1205346"/>
            <a:ext cx="10219113" cy="5195456"/>
          </a:xfrm>
        </p:spPr>
        <p:txBody>
          <a:bodyPr>
            <a:normAutofit/>
          </a:bodyPr>
          <a:lstStyle/>
          <a:p>
            <a:pPr>
              <a:buFont typeface="Wingdings" panose="05000000000000000000" pitchFamily="2" charset="2"/>
              <a:buChar char="Ø"/>
            </a:pPr>
            <a:r>
              <a:rPr kumimoji="1" lang="ja-JP" altLang="en-US" sz="2400" dirty="0"/>
              <a:t>各認定制度について</a:t>
            </a:r>
            <a:endParaRPr kumimoji="1" lang="en-US" altLang="ja-JP" sz="2400" dirty="0"/>
          </a:p>
          <a:p>
            <a:pPr lvl="1">
              <a:buFont typeface="Arial" panose="020B0604020202020204" pitchFamily="34" charset="0"/>
              <a:buChar char="•"/>
            </a:pPr>
            <a:r>
              <a:rPr kumimoji="1" lang="ja-JP" altLang="en-US" sz="2000" dirty="0"/>
              <a:t>学会認定・臨床輸血看護師、</a:t>
            </a:r>
            <a:r>
              <a:rPr kumimoji="1" lang="zh-TW" altLang="en-US" sz="2000" dirty="0"/>
              <a:t>自己血輸血看護師</a:t>
            </a:r>
            <a:r>
              <a:rPr kumimoji="1" lang="ja-JP" altLang="en-US" sz="2000" dirty="0"/>
              <a:t>って？</a:t>
            </a:r>
            <a:endParaRPr kumimoji="1" lang="en-US" altLang="ja-JP" sz="2000" dirty="0"/>
          </a:p>
          <a:p>
            <a:pPr lvl="1">
              <a:buFont typeface="Arial" panose="020B0604020202020204" pitchFamily="34" charset="0"/>
              <a:buChar char="•"/>
            </a:pPr>
            <a:r>
              <a:rPr lang="ja-JP" altLang="en-US" sz="2000" dirty="0"/>
              <a:t>輸血機能評価認定制度（</a:t>
            </a:r>
            <a:r>
              <a:rPr lang="en-US" altLang="ja-JP" sz="2000" dirty="0"/>
              <a:t>I&amp;A</a:t>
            </a:r>
            <a:r>
              <a:rPr lang="ja-JP" altLang="en-US" sz="2000" dirty="0"/>
              <a:t>制度）って？</a:t>
            </a:r>
            <a:endParaRPr lang="en-US" altLang="ja-JP" sz="2000" dirty="0"/>
          </a:p>
          <a:p>
            <a:pPr>
              <a:buFont typeface="Wingdings" panose="05000000000000000000" pitchFamily="2" charset="2"/>
              <a:buChar char="Ø"/>
            </a:pPr>
            <a:r>
              <a:rPr lang="ja-JP" altLang="en-US" sz="2400" dirty="0">
                <a:solidFill>
                  <a:schemeClr val="bg1">
                    <a:lumMod val="75000"/>
                  </a:schemeClr>
                </a:solidFill>
              </a:rPr>
              <a:t>学会認定・臨床輸血看護師の活動は？</a:t>
            </a:r>
            <a:endParaRPr lang="en-US" altLang="ja-JP" sz="2400" dirty="0">
              <a:solidFill>
                <a:schemeClr val="bg1">
                  <a:lumMod val="75000"/>
                </a:schemeClr>
              </a:solidFill>
            </a:endParaRPr>
          </a:p>
          <a:p>
            <a:pPr>
              <a:buFont typeface="Wingdings" panose="05000000000000000000" pitchFamily="2" charset="2"/>
              <a:buChar char="Ø"/>
            </a:pPr>
            <a:r>
              <a:rPr lang="ja-JP" altLang="en-US" sz="2400" dirty="0">
                <a:solidFill>
                  <a:schemeClr val="bg1">
                    <a:lumMod val="75000"/>
                  </a:schemeClr>
                </a:solidFill>
              </a:rPr>
              <a:t>学会認定・</a:t>
            </a:r>
            <a:r>
              <a:rPr lang="zh-TW" altLang="en-US" sz="2400" dirty="0">
                <a:solidFill>
                  <a:schemeClr val="bg1">
                    <a:lumMod val="75000"/>
                  </a:schemeClr>
                </a:solidFill>
              </a:rPr>
              <a:t>自己血輸血看護師</a:t>
            </a:r>
            <a:r>
              <a:rPr lang="ja-JP" altLang="en-US" sz="2400" dirty="0">
                <a:solidFill>
                  <a:schemeClr val="bg1">
                    <a:lumMod val="75000"/>
                  </a:schemeClr>
                </a:solidFill>
              </a:rPr>
              <a:t>の活動は？</a:t>
            </a:r>
            <a:endParaRPr lang="en-US" altLang="ja-JP" sz="2400" dirty="0">
              <a:solidFill>
                <a:schemeClr val="bg1">
                  <a:lumMod val="75000"/>
                </a:schemeClr>
              </a:solidFill>
            </a:endParaRPr>
          </a:p>
          <a:p>
            <a:pPr marL="173736" lvl="1" indent="0">
              <a:buNone/>
            </a:pPr>
            <a:r>
              <a:rPr lang="ja-JP" altLang="en-US" sz="2000" dirty="0">
                <a:solidFill>
                  <a:schemeClr val="bg1">
                    <a:lumMod val="75000"/>
                  </a:schemeClr>
                </a:solidFill>
              </a:rPr>
              <a:t>－当院　自己血輸血看護師　佐々木奈保さんより－</a:t>
            </a:r>
            <a:endParaRPr lang="en-US" altLang="ja-JP" sz="2000" dirty="0">
              <a:solidFill>
                <a:schemeClr val="bg1">
                  <a:lumMod val="75000"/>
                </a:schemeClr>
              </a:solidFill>
            </a:endParaRPr>
          </a:p>
          <a:p>
            <a:pPr>
              <a:buFont typeface="Wingdings" panose="05000000000000000000" pitchFamily="2" charset="2"/>
              <a:buChar char="Ø"/>
            </a:pPr>
            <a:r>
              <a:rPr lang="ja-JP" altLang="en-US" sz="2400" dirty="0">
                <a:solidFill>
                  <a:schemeClr val="bg1">
                    <a:lumMod val="75000"/>
                  </a:schemeClr>
                </a:solidFill>
              </a:rPr>
              <a:t>おわりに</a:t>
            </a:r>
            <a:endParaRPr lang="en-US" altLang="ja-JP" sz="2400" dirty="0">
              <a:solidFill>
                <a:schemeClr val="bg1">
                  <a:lumMod val="75000"/>
                </a:schemeClr>
              </a:solidFill>
            </a:endParaRPr>
          </a:p>
          <a:p>
            <a:pPr>
              <a:buFont typeface="Wingdings" panose="05000000000000000000" pitchFamily="2" charset="2"/>
              <a:buChar char="Ø"/>
            </a:pPr>
            <a:endParaRPr lang="en-US" altLang="ja-JP" sz="2400" dirty="0"/>
          </a:p>
          <a:p>
            <a:endParaRPr kumimoji="1" lang="ja-JP" altLang="en-US" sz="2400" dirty="0"/>
          </a:p>
        </p:txBody>
      </p:sp>
      <p:sp>
        <p:nvSpPr>
          <p:cNvPr id="4" name="日付プレースホルダー 3">
            <a:extLst>
              <a:ext uri="{FF2B5EF4-FFF2-40B4-BE49-F238E27FC236}">
                <a16:creationId xmlns:a16="http://schemas.microsoft.com/office/drawing/2014/main" xmlns="" id="{8F1FC9B9-31B5-4704-8CC2-5DC34A43F2DD}"/>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19BAEDCE-681A-4F0B-96B1-AFEF92EA699E}"/>
              </a:ext>
            </a:extLst>
          </p:cNvPr>
          <p:cNvSpPr>
            <a:spLocks noGrp="1"/>
          </p:cNvSpPr>
          <p:nvPr>
            <p:ph type="sldNum" sz="quarter" idx="12"/>
          </p:nvPr>
        </p:nvSpPr>
        <p:spPr/>
        <p:txBody>
          <a:bodyPr/>
          <a:lstStyle/>
          <a:p>
            <a:fld id="{5B5941C8-FFA1-42C1-940D-D389EAAFAD79}" type="slidenum">
              <a:rPr kumimoji="1" lang="ja-JP" altLang="en-US" smtClean="0"/>
              <a:t>5</a:t>
            </a:fld>
            <a:endParaRPr kumimoji="1" lang="ja-JP" altLang="en-US"/>
          </a:p>
        </p:txBody>
      </p:sp>
    </p:spTree>
    <p:extLst>
      <p:ext uri="{BB962C8B-B14F-4D97-AF65-F5344CB8AC3E}">
        <p14:creationId xmlns:p14="http://schemas.microsoft.com/office/powerpoint/2010/main" val="196156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B60724A-C6E0-49B2-899A-584AC2EF629A}"/>
              </a:ext>
            </a:extLst>
          </p:cNvPr>
          <p:cNvSpPr>
            <a:spLocks noGrp="1"/>
          </p:cNvSpPr>
          <p:nvPr>
            <p:ph type="title"/>
          </p:nvPr>
        </p:nvSpPr>
        <p:spPr/>
        <p:txBody>
          <a:bodyPr/>
          <a:lstStyle/>
          <a:p>
            <a:r>
              <a:rPr kumimoji="1" lang="ja-JP" altLang="en-US" dirty="0"/>
              <a:t>各認定制度について</a:t>
            </a:r>
          </a:p>
        </p:txBody>
      </p:sp>
      <p:pic>
        <p:nvPicPr>
          <p:cNvPr id="4" name="コンテンツ プレースホルダー 3">
            <a:extLst>
              <a:ext uri="{FF2B5EF4-FFF2-40B4-BE49-F238E27FC236}">
                <a16:creationId xmlns:a16="http://schemas.microsoft.com/office/drawing/2014/main" xmlns="" id="{F3E63421-AE47-4502-93E5-02B1667F12AF}"/>
              </a:ext>
            </a:extLst>
          </p:cNvPr>
          <p:cNvPicPr>
            <a:picLocks noGrp="1" noChangeAspect="1"/>
          </p:cNvPicPr>
          <p:nvPr>
            <p:ph idx="4294967295"/>
          </p:nvPr>
        </p:nvPicPr>
        <p:blipFill rotWithShape="1">
          <a:blip r:embed="rId2"/>
          <a:srcRect l="8263" t="7149" r="6947" b="3218"/>
          <a:stretch/>
        </p:blipFill>
        <p:spPr>
          <a:xfrm>
            <a:off x="215745" y="1048944"/>
            <a:ext cx="9450610" cy="5411447"/>
          </a:xfrm>
          <a:prstGeom prst="rect">
            <a:avLst/>
          </a:prstGeom>
        </p:spPr>
      </p:pic>
      <p:sp>
        <p:nvSpPr>
          <p:cNvPr id="3" name="日付プレースホルダー 2">
            <a:extLst>
              <a:ext uri="{FF2B5EF4-FFF2-40B4-BE49-F238E27FC236}">
                <a16:creationId xmlns:a16="http://schemas.microsoft.com/office/drawing/2014/main" xmlns="" id="{C53DBE1F-AD0B-4104-9F82-AC01E94FE3E8}"/>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7BC133F4-CC7B-4750-B528-BF8D3C9EB6B1}"/>
              </a:ext>
            </a:extLst>
          </p:cNvPr>
          <p:cNvSpPr>
            <a:spLocks noGrp="1"/>
          </p:cNvSpPr>
          <p:nvPr>
            <p:ph type="sldNum" sz="quarter" idx="12"/>
          </p:nvPr>
        </p:nvSpPr>
        <p:spPr/>
        <p:txBody>
          <a:bodyPr/>
          <a:lstStyle/>
          <a:p>
            <a:fld id="{5B5941C8-FFA1-42C1-940D-D389EAAFAD79}" type="slidenum">
              <a:rPr kumimoji="1" lang="ja-JP" altLang="en-US" smtClean="0"/>
              <a:t>6</a:t>
            </a:fld>
            <a:endParaRPr kumimoji="1" lang="ja-JP" altLang="en-US"/>
          </a:p>
        </p:txBody>
      </p:sp>
      <p:sp>
        <p:nvSpPr>
          <p:cNvPr id="6" name="円/楕円 5">
            <a:extLst>
              <a:ext uri="{FF2B5EF4-FFF2-40B4-BE49-F238E27FC236}">
                <a16:creationId xmlns:a16="http://schemas.microsoft.com/office/drawing/2014/main" xmlns="" id="{F1E716EB-C925-0841-8579-616D13A754D3}"/>
              </a:ext>
            </a:extLst>
          </p:cNvPr>
          <p:cNvSpPr/>
          <p:nvPr/>
        </p:nvSpPr>
        <p:spPr>
          <a:xfrm>
            <a:off x="5283200" y="1595208"/>
            <a:ext cx="812800" cy="65314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角丸四角形吹き出し 6">
            <a:extLst>
              <a:ext uri="{FF2B5EF4-FFF2-40B4-BE49-F238E27FC236}">
                <a16:creationId xmlns:a16="http://schemas.microsoft.com/office/drawing/2014/main" xmlns="" id="{8C72B08A-4689-3C4C-8962-6E33DDFED291}"/>
              </a:ext>
            </a:extLst>
          </p:cNvPr>
          <p:cNvSpPr/>
          <p:nvPr/>
        </p:nvSpPr>
        <p:spPr>
          <a:xfrm>
            <a:off x="6342743" y="619296"/>
            <a:ext cx="2061029" cy="1302483"/>
          </a:xfrm>
          <a:prstGeom prst="wedgeRoundRectCallout">
            <a:avLst>
              <a:gd name="adj1" fmla="val -66608"/>
              <a:gd name="adj2" fmla="val 28946"/>
              <a:gd name="adj3" fmla="val 16667"/>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400">
                <a:solidFill>
                  <a:srgbClr val="FF0000"/>
                </a:solidFill>
              </a:rPr>
              <a:t>ここを</a:t>
            </a:r>
            <a:endParaRPr kumimoji="1" lang="en-US" altLang="ja-JP" sz="2400" dirty="0">
              <a:solidFill>
                <a:srgbClr val="FF0000"/>
              </a:solidFill>
            </a:endParaRPr>
          </a:p>
          <a:p>
            <a:pPr algn="ctr"/>
            <a:r>
              <a:rPr kumimoji="1" lang="ja-JP" altLang="en-US" sz="2400">
                <a:solidFill>
                  <a:srgbClr val="FF0000"/>
                </a:solidFill>
              </a:rPr>
              <a:t>クリック</a:t>
            </a:r>
            <a:r>
              <a:rPr kumimoji="1" lang="en-US" altLang="ja-JP" sz="2400" dirty="0">
                <a:solidFill>
                  <a:srgbClr val="FF0000"/>
                </a:solidFill>
              </a:rPr>
              <a:t>‼︎</a:t>
            </a:r>
          </a:p>
        </p:txBody>
      </p:sp>
    </p:spTree>
    <p:extLst>
      <p:ext uri="{BB962C8B-B14F-4D97-AF65-F5344CB8AC3E}">
        <p14:creationId xmlns:p14="http://schemas.microsoft.com/office/powerpoint/2010/main" val="104237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BFB4052-A452-40AB-B8F3-377CA873DCDE}"/>
              </a:ext>
            </a:extLst>
          </p:cNvPr>
          <p:cNvSpPr>
            <a:spLocks noGrp="1"/>
          </p:cNvSpPr>
          <p:nvPr>
            <p:ph type="title"/>
          </p:nvPr>
        </p:nvSpPr>
        <p:spPr/>
        <p:txBody>
          <a:bodyPr/>
          <a:lstStyle/>
          <a:p>
            <a:r>
              <a:rPr kumimoji="1" lang="ja-JP" altLang="en-US" dirty="0"/>
              <a:t>学会認定臨床輸血看護師って？</a:t>
            </a:r>
          </a:p>
        </p:txBody>
      </p:sp>
      <p:sp>
        <p:nvSpPr>
          <p:cNvPr id="3" name="コンテンツ プレースホルダー 2">
            <a:extLst>
              <a:ext uri="{FF2B5EF4-FFF2-40B4-BE49-F238E27FC236}">
                <a16:creationId xmlns:a16="http://schemas.microsoft.com/office/drawing/2014/main" xmlns="" id="{BBB52AB8-4E32-43E4-ABA3-5E6B23092FFA}"/>
              </a:ext>
            </a:extLst>
          </p:cNvPr>
          <p:cNvSpPr>
            <a:spLocks noGrp="1"/>
          </p:cNvSpPr>
          <p:nvPr>
            <p:ph idx="4294967295"/>
          </p:nvPr>
        </p:nvSpPr>
        <p:spPr>
          <a:xfrm>
            <a:off x="986443" y="1205346"/>
            <a:ext cx="10219113" cy="5195456"/>
          </a:xfrm>
        </p:spPr>
        <p:txBody>
          <a:bodyPr/>
          <a:lstStyle/>
          <a:p>
            <a:pPr algn="just"/>
            <a:r>
              <a:rPr lang="ja-JP" altLang="en-US" dirty="0"/>
              <a:t>輸血に関する正しい知識と的確な輸血看護により、輸血の安全性の向上に寄与することのできる看護師の育成を目的としています。</a:t>
            </a:r>
          </a:p>
          <a:p>
            <a:pPr algn="just"/>
            <a:r>
              <a:rPr lang="ja-JP" altLang="en-US" dirty="0"/>
              <a:t>（日本輸血・細胞治療学会</a:t>
            </a:r>
            <a:r>
              <a:rPr lang="en-US" altLang="ja-JP" dirty="0"/>
              <a:t>HP</a:t>
            </a:r>
            <a:r>
              <a:rPr lang="ja-JP" altLang="en-US" dirty="0"/>
              <a:t>より）</a:t>
            </a:r>
          </a:p>
          <a:p>
            <a:pPr algn="just"/>
            <a:endParaRPr kumimoji="1" lang="ja-JP" altLang="en-US" dirty="0"/>
          </a:p>
        </p:txBody>
      </p:sp>
      <p:graphicFrame>
        <p:nvGraphicFramePr>
          <p:cNvPr id="4" name="グラフ 3">
            <a:extLst>
              <a:ext uri="{FF2B5EF4-FFF2-40B4-BE49-F238E27FC236}">
                <a16:creationId xmlns:a16="http://schemas.microsoft.com/office/drawing/2014/main" xmlns="" id="{A30368CC-372F-4C46-9224-0B1B5AB8F262}"/>
              </a:ext>
            </a:extLst>
          </p:cNvPr>
          <p:cNvGraphicFramePr>
            <a:graphicFrameLocks/>
          </p:cNvGraphicFramePr>
          <p:nvPr>
            <p:extLst>
              <p:ext uri="{D42A27DB-BD31-4B8C-83A1-F6EECF244321}">
                <p14:modId xmlns:p14="http://schemas.microsoft.com/office/powerpoint/2010/main" val="853622646"/>
              </p:ext>
            </p:extLst>
          </p:nvPr>
        </p:nvGraphicFramePr>
        <p:xfrm>
          <a:off x="1973172" y="3080656"/>
          <a:ext cx="8245654" cy="3379735"/>
        </p:xfrm>
        <a:graphic>
          <a:graphicData uri="http://schemas.openxmlformats.org/drawingml/2006/chart">
            <c:chart xmlns:c="http://schemas.openxmlformats.org/drawingml/2006/chart" xmlns:r="http://schemas.openxmlformats.org/officeDocument/2006/relationships" r:id="rId2"/>
          </a:graphicData>
        </a:graphic>
      </p:graphicFrame>
      <p:sp>
        <p:nvSpPr>
          <p:cNvPr id="5" name="日付プレースホルダー 4">
            <a:extLst>
              <a:ext uri="{FF2B5EF4-FFF2-40B4-BE49-F238E27FC236}">
                <a16:creationId xmlns:a16="http://schemas.microsoft.com/office/drawing/2014/main" xmlns="" id="{35AFDDDD-A38A-4D8C-A009-2033A7C4E561}"/>
              </a:ext>
            </a:extLst>
          </p:cNvPr>
          <p:cNvSpPr>
            <a:spLocks noGrp="1"/>
          </p:cNvSpPr>
          <p:nvPr>
            <p:ph type="dt" sz="half" idx="10"/>
          </p:nvPr>
        </p:nvSpPr>
        <p:spPr/>
        <p:txBody>
          <a:bodyPr/>
          <a:lstStyle/>
          <a:p>
            <a:r>
              <a:rPr kumimoji="1" lang="en-US" altLang="ja-JP"/>
              <a:t>2019/11/30</a:t>
            </a:r>
            <a:endParaRPr kumimoji="1" lang="ja-JP" altLang="en-US"/>
          </a:p>
        </p:txBody>
      </p:sp>
      <p:sp>
        <p:nvSpPr>
          <p:cNvPr id="6" name="スライド番号プレースホルダー 5">
            <a:extLst>
              <a:ext uri="{FF2B5EF4-FFF2-40B4-BE49-F238E27FC236}">
                <a16:creationId xmlns:a16="http://schemas.microsoft.com/office/drawing/2014/main" xmlns="" id="{6C561ED9-B319-4DA0-BB27-66C5841C4394}"/>
              </a:ext>
            </a:extLst>
          </p:cNvPr>
          <p:cNvSpPr>
            <a:spLocks noGrp="1"/>
          </p:cNvSpPr>
          <p:nvPr>
            <p:ph type="sldNum" sz="quarter" idx="12"/>
          </p:nvPr>
        </p:nvSpPr>
        <p:spPr/>
        <p:txBody>
          <a:bodyPr/>
          <a:lstStyle/>
          <a:p>
            <a:fld id="{5B5941C8-FFA1-42C1-940D-D389EAAFAD79}" type="slidenum">
              <a:rPr kumimoji="1" lang="ja-JP" altLang="en-US" smtClean="0"/>
              <a:t>7</a:t>
            </a:fld>
            <a:endParaRPr kumimoji="1" lang="ja-JP" altLang="en-US"/>
          </a:p>
        </p:txBody>
      </p:sp>
    </p:spTree>
    <p:extLst>
      <p:ext uri="{BB962C8B-B14F-4D97-AF65-F5344CB8AC3E}">
        <p14:creationId xmlns:p14="http://schemas.microsoft.com/office/powerpoint/2010/main" val="14476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0876A2E-5BC2-4D6D-AF25-3CC2852B235C}"/>
              </a:ext>
            </a:extLst>
          </p:cNvPr>
          <p:cNvSpPr>
            <a:spLocks noGrp="1"/>
          </p:cNvSpPr>
          <p:nvPr>
            <p:ph type="title"/>
          </p:nvPr>
        </p:nvSpPr>
        <p:spPr>
          <a:xfrm>
            <a:off x="1024128" y="205884"/>
            <a:ext cx="10321534" cy="951113"/>
          </a:xfrm>
        </p:spPr>
        <p:txBody>
          <a:bodyPr>
            <a:normAutofit/>
          </a:bodyPr>
          <a:lstStyle/>
          <a:p>
            <a:r>
              <a:rPr kumimoji="1" lang="ja-JP" altLang="en-US" dirty="0"/>
              <a:t>全国の学会認定臨床輸血看護師数</a:t>
            </a:r>
            <a:r>
              <a:rPr kumimoji="1" lang="ja-JP" altLang="en-US" sz="1800" dirty="0"/>
              <a:t>（</a:t>
            </a:r>
            <a:r>
              <a:rPr kumimoji="1" lang="en-US" altLang="ja-JP" sz="1800" dirty="0"/>
              <a:t>2019.4.1</a:t>
            </a:r>
            <a:r>
              <a:rPr kumimoji="1" lang="ja-JP" altLang="en-US" sz="1800" dirty="0"/>
              <a:t>現在）</a:t>
            </a:r>
            <a:endParaRPr kumimoji="1" lang="ja-JP" altLang="en-US" dirty="0"/>
          </a:p>
        </p:txBody>
      </p:sp>
      <p:sp>
        <p:nvSpPr>
          <p:cNvPr id="3" name="日付プレースホルダー 2">
            <a:extLst>
              <a:ext uri="{FF2B5EF4-FFF2-40B4-BE49-F238E27FC236}">
                <a16:creationId xmlns:a16="http://schemas.microsoft.com/office/drawing/2014/main" xmlns="" id="{9178851E-6AC9-418C-A0F0-1130CA15D170}"/>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EA2496D0-17EE-478B-81FD-0B95FDC0BD07}"/>
              </a:ext>
            </a:extLst>
          </p:cNvPr>
          <p:cNvSpPr>
            <a:spLocks noGrp="1"/>
          </p:cNvSpPr>
          <p:nvPr>
            <p:ph type="sldNum" sz="quarter" idx="12"/>
          </p:nvPr>
        </p:nvSpPr>
        <p:spPr/>
        <p:txBody>
          <a:bodyPr/>
          <a:lstStyle/>
          <a:p>
            <a:fld id="{5B5941C8-FFA1-42C1-940D-D389EAAFAD79}" type="slidenum">
              <a:rPr kumimoji="1" lang="ja-JP" altLang="en-US" smtClean="0"/>
              <a:t>8</a:t>
            </a:fld>
            <a:endParaRPr kumimoji="1" lang="ja-JP" altLang="en-US"/>
          </a:p>
        </p:txBody>
      </p:sp>
      <p:graphicFrame>
        <p:nvGraphicFramePr>
          <p:cNvPr id="8" name="コンテンツ プレースホルダー 7">
            <a:extLst>
              <a:ext uri="{FF2B5EF4-FFF2-40B4-BE49-F238E27FC236}">
                <a16:creationId xmlns:a16="http://schemas.microsoft.com/office/drawing/2014/main" xmlns="" id="{365A454D-FB9D-45AD-A8F2-D40690A5C8E0}"/>
              </a:ext>
            </a:extLst>
          </p:cNvPr>
          <p:cNvGraphicFramePr>
            <a:graphicFrameLocks noGrp="1"/>
          </p:cNvGraphicFramePr>
          <p:nvPr>
            <p:ph idx="4294967295"/>
            <p:extLst>
              <p:ext uri="{D42A27DB-BD31-4B8C-83A1-F6EECF244321}">
                <p14:modId xmlns:p14="http://schemas.microsoft.com/office/powerpoint/2010/main" val="2504327977"/>
              </p:ext>
            </p:extLst>
          </p:nvPr>
        </p:nvGraphicFramePr>
        <p:xfrm>
          <a:off x="438540" y="961053"/>
          <a:ext cx="11448660" cy="5499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372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3851A2-858E-4AA7-8729-F7F9E09BA369}"/>
              </a:ext>
            </a:extLst>
          </p:cNvPr>
          <p:cNvSpPr>
            <a:spLocks noGrp="1"/>
          </p:cNvSpPr>
          <p:nvPr>
            <p:ph type="title"/>
          </p:nvPr>
        </p:nvSpPr>
        <p:spPr/>
        <p:txBody>
          <a:bodyPr/>
          <a:lstStyle/>
          <a:p>
            <a:r>
              <a:rPr kumimoji="1" lang="ja-JP" altLang="en-US" dirty="0"/>
              <a:t>受験資格と試験について</a:t>
            </a:r>
          </a:p>
        </p:txBody>
      </p:sp>
      <p:sp>
        <p:nvSpPr>
          <p:cNvPr id="3" name="コンテンツ プレースホルダー 2">
            <a:extLst>
              <a:ext uri="{FF2B5EF4-FFF2-40B4-BE49-F238E27FC236}">
                <a16:creationId xmlns:a16="http://schemas.microsoft.com/office/drawing/2014/main" xmlns="" id="{B30B49EC-B897-4BCA-83ED-A81885000041}"/>
              </a:ext>
            </a:extLst>
          </p:cNvPr>
          <p:cNvSpPr>
            <a:spLocks noGrp="1"/>
          </p:cNvSpPr>
          <p:nvPr>
            <p:ph idx="4294967295"/>
          </p:nvPr>
        </p:nvSpPr>
        <p:spPr>
          <a:xfrm>
            <a:off x="986443" y="1205346"/>
            <a:ext cx="10219113" cy="5195456"/>
          </a:xfrm>
        </p:spPr>
        <p:txBody>
          <a:bodyPr/>
          <a:lstStyle/>
          <a:p>
            <a:pPr>
              <a:buFont typeface="Arial" panose="020B0604020202020204" pitchFamily="34" charset="0"/>
              <a:buChar char="•"/>
            </a:pPr>
            <a:r>
              <a:rPr lang="ja-JP" altLang="en-US" dirty="0"/>
              <a:t>この制度によって認定される対象職種は、看護師です。</a:t>
            </a:r>
            <a:br>
              <a:rPr lang="ja-JP" altLang="en-US" dirty="0"/>
            </a:br>
            <a:r>
              <a:rPr lang="ja-JP" altLang="en-US" dirty="0"/>
              <a:t>輸血治療を行っている施設に勤務し、</a:t>
            </a:r>
            <a:r>
              <a:rPr lang="en-US" altLang="ja-JP" dirty="0"/>
              <a:t>3</a:t>
            </a:r>
            <a:r>
              <a:rPr lang="ja-JP" altLang="en-US" dirty="0"/>
              <a:t>年以上の臨床経験を有し、かつ所属長と輸血責任医師の推薦が得られていることが条件です。</a:t>
            </a:r>
            <a:endParaRPr lang="en-US" altLang="ja-JP" dirty="0"/>
          </a:p>
          <a:p>
            <a:pPr>
              <a:buFont typeface="Arial" panose="020B0604020202020204" pitchFamily="34" charset="0"/>
              <a:buChar char="•"/>
            </a:pPr>
            <a:r>
              <a:rPr lang="ja-JP" altLang="en-US" dirty="0"/>
              <a:t>学会認定・臨床輸血看護師の認定試験（筆記試験）は、原則として、試験前日の講習会受講者が受験できます。筆記試験合格者は、指定施設での研修を受けた後の審査の結果、臨床輸血看護師として認定されます。</a:t>
            </a:r>
            <a:endParaRPr kumimoji="1" lang="ja-JP" altLang="en-US" dirty="0"/>
          </a:p>
        </p:txBody>
      </p:sp>
      <p:sp>
        <p:nvSpPr>
          <p:cNvPr id="4" name="日付プレースホルダー 3">
            <a:extLst>
              <a:ext uri="{FF2B5EF4-FFF2-40B4-BE49-F238E27FC236}">
                <a16:creationId xmlns:a16="http://schemas.microsoft.com/office/drawing/2014/main" xmlns="" id="{2D220BCF-5D6C-4464-B6FD-01C18ECCA6F3}"/>
              </a:ext>
            </a:extLst>
          </p:cNvPr>
          <p:cNvSpPr>
            <a:spLocks noGrp="1"/>
          </p:cNvSpPr>
          <p:nvPr>
            <p:ph type="dt" sz="half" idx="10"/>
          </p:nvPr>
        </p:nvSpPr>
        <p:spPr/>
        <p:txBody>
          <a:bodyPr/>
          <a:lstStyle/>
          <a:p>
            <a:r>
              <a:rPr kumimoji="1" lang="en-US" altLang="ja-JP"/>
              <a:t>2019/11/30</a:t>
            </a:r>
            <a:endParaRPr kumimoji="1" lang="ja-JP" altLang="en-US"/>
          </a:p>
        </p:txBody>
      </p:sp>
      <p:sp>
        <p:nvSpPr>
          <p:cNvPr id="5" name="スライド番号プレースホルダー 4">
            <a:extLst>
              <a:ext uri="{FF2B5EF4-FFF2-40B4-BE49-F238E27FC236}">
                <a16:creationId xmlns:a16="http://schemas.microsoft.com/office/drawing/2014/main" xmlns="" id="{9AE90113-7975-4607-A2AC-B00619BA137B}"/>
              </a:ext>
            </a:extLst>
          </p:cNvPr>
          <p:cNvSpPr>
            <a:spLocks noGrp="1"/>
          </p:cNvSpPr>
          <p:nvPr>
            <p:ph type="sldNum" sz="quarter" idx="12"/>
          </p:nvPr>
        </p:nvSpPr>
        <p:spPr/>
        <p:txBody>
          <a:bodyPr/>
          <a:lstStyle/>
          <a:p>
            <a:fld id="{5B5941C8-FFA1-42C1-940D-D389EAAFAD79}" type="slidenum">
              <a:rPr kumimoji="1" lang="ja-JP" altLang="en-US" smtClean="0"/>
              <a:t>9</a:t>
            </a:fld>
            <a:endParaRPr kumimoji="1" lang="ja-JP" altLang="en-US"/>
          </a:p>
        </p:txBody>
      </p:sp>
      <p:pic>
        <p:nvPicPr>
          <p:cNvPr id="6" name="図 5">
            <a:extLst>
              <a:ext uri="{FF2B5EF4-FFF2-40B4-BE49-F238E27FC236}">
                <a16:creationId xmlns:a16="http://schemas.microsoft.com/office/drawing/2014/main" xmlns="" id="{AF2ABA17-D6FC-4F0F-B755-D24592F2A85F}"/>
              </a:ext>
            </a:extLst>
          </p:cNvPr>
          <p:cNvPicPr>
            <a:picLocks noChangeAspect="1"/>
          </p:cNvPicPr>
          <p:nvPr/>
        </p:nvPicPr>
        <p:blipFill rotWithShape="1">
          <a:blip r:embed="rId2"/>
          <a:srcRect l="21019" t="29358" r="37130" b="29787"/>
          <a:stretch/>
        </p:blipFill>
        <p:spPr>
          <a:xfrm>
            <a:off x="801511" y="3307644"/>
            <a:ext cx="7010400" cy="3706827"/>
          </a:xfrm>
          <a:prstGeom prst="rect">
            <a:avLst/>
          </a:prstGeom>
        </p:spPr>
      </p:pic>
      <p:sp>
        <p:nvSpPr>
          <p:cNvPr id="7" name="テキスト ボックス 6">
            <a:extLst>
              <a:ext uri="{FF2B5EF4-FFF2-40B4-BE49-F238E27FC236}">
                <a16:creationId xmlns:a16="http://schemas.microsoft.com/office/drawing/2014/main" xmlns="" id="{E88CA21A-6461-4CF7-8CF8-BE979C744B2D}"/>
              </a:ext>
            </a:extLst>
          </p:cNvPr>
          <p:cNvSpPr txBox="1"/>
          <p:nvPr/>
        </p:nvSpPr>
        <p:spPr>
          <a:xfrm>
            <a:off x="7528794" y="6092138"/>
            <a:ext cx="3959879" cy="307777"/>
          </a:xfrm>
          <a:prstGeom prst="rect">
            <a:avLst/>
          </a:prstGeom>
          <a:noFill/>
        </p:spPr>
        <p:txBody>
          <a:bodyPr wrap="square" rtlCol="0">
            <a:spAutoFit/>
          </a:bodyPr>
          <a:lstStyle/>
          <a:p>
            <a:r>
              <a:rPr kumimoji="1" lang="ja-JP" altLang="en-US" sz="1400" dirty="0"/>
              <a:t>日本輸血・細胞治療学会ホームページより引用</a:t>
            </a:r>
          </a:p>
        </p:txBody>
      </p:sp>
    </p:spTree>
    <p:extLst>
      <p:ext uri="{BB962C8B-B14F-4D97-AF65-F5344CB8AC3E}">
        <p14:creationId xmlns:p14="http://schemas.microsoft.com/office/powerpoint/2010/main" val="4098026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1260</TotalTime>
  <Words>1920</Words>
  <Application>Microsoft Office PowerPoint</Application>
  <PresentationFormat>ユーザー設定</PresentationFormat>
  <Paragraphs>361</Paragraphs>
  <Slides>43</Slides>
  <Notes>3</Notes>
  <HiddenSlides>0</HiddenSlides>
  <MMClips>0</MMClips>
  <ScaleCrop>false</ScaleCrop>
  <HeadingPairs>
    <vt:vector size="4" baseType="variant">
      <vt:variant>
        <vt:lpstr>テーマ</vt:lpstr>
      </vt:variant>
      <vt:variant>
        <vt:i4>2</vt:i4>
      </vt:variant>
      <vt:variant>
        <vt:lpstr>スライド タイトル</vt:lpstr>
      </vt:variant>
      <vt:variant>
        <vt:i4>43</vt:i4>
      </vt:variant>
    </vt:vector>
  </HeadingPairs>
  <TitlesOfParts>
    <vt:vector size="45" baseType="lpstr">
      <vt:lpstr>インテグラル</vt:lpstr>
      <vt:lpstr>ウェーブ</vt:lpstr>
      <vt:lpstr>学会認定・臨床輸血看護師 自己血輸血看護師って？ －胆沢病院の活動から－</vt:lpstr>
      <vt:lpstr>当院の概要</vt:lpstr>
      <vt:lpstr>当院の概要</vt:lpstr>
      <vt:lpstr>本日の内容</vt:lpstr>
      <vt:lpstr>本日の内容</vt:lpstr>
      <vt:lpstr>各認定制度について</vt:lpstr>
      <vt:lpstr>学会認定臨床輸血看護師って？</vt:lpstr>
      <vt:lpstr>全国の学会認定臨床輸血看護師数（2019.4.1現在）</vt:lpstr>
      <vt:lpstr>受験資格と試験について</vt:lpstr>
      <vt:lpstr>資格取得に必要な資料</vt:lpstr>
      <vt:lpstr>学会認定・自己血輸血看護師制度・ 自己血輸血責任医師制度導入の趣旨と目的</vt:lpstr>
      <vt:lpstr>PowerPoint プレゼンテーション</vt:lpstr>
      <vt:lpstr>輸血機能評価認定制度（I&amp;A制度）って？</vt:lpstr>
      <vt:lpstr>I&amp;A制度視察員は？</vt:lpstr>
      <vt:lpstr>本日の内容</vt:lpstr>
      <vt:lpstr>きっかけ</vt:lpstr>
      <vt:lpstr>資格を取得して</vt:lpstr>
      <vt:lpstr>PowerPoint プレゼンテーション</vt:lpstr>
      <vt:lpstr>院内での活動について</vt:lpstr>
      <vt:lpstr>当院における輸血に関するインシデント</vt:lpstr>
      <vt:lpstr>院内監査</vt:lpstr>
      <vt:lpstr>PowerPoint プレゼンテーション</vt:lpstr>
      <vt:lpstr>院内輸血療法勉強会の開催</vt:lpstr>
      <vt:lpstr>院外での活動について</vt:lpstr>
      <vt:lpstr>今後の課題</vt:lpstr>
      <vt:lpstr>本日の内容</vt:lpstr>
      <vt:lpstr>自己血輸血認定看護師の取得動機</vt:lpstr>
      <vt:lpstr>自己血輸血認定看護師制度の存在</vt:lpstr>
      <vt:lpstr>認定取得前の自己血採血の現状</vt:lpstr>
      <vt:lpstr>認定取得前の問題点</vt:lpstr>
      <vt:lpstr>認定取得と活動の壁</vt:lpstr>
      <vt:lpstr>活動①自己血決定患者の血液内科受診</vt:lpstr>
      <vt:lpstr>活動②パンフレットやマニュアルの見直し・改訂</vt:lpstr>
      <vt:lpstr>活動③自己血患者への関わり</vt:lpstr>
      <vt:lpstr>活動④自己血採血中の 　　　　　トラブル時の対応方法の見直し</vt:lpstr>
      <vt:lpstr>活動⑤院内の輸血療法委員会での 　　　　　　自己血輸血に関する活動報告</vt:lpstr>
      <vt:lpstr>今後の課題</vt:lpstr>
      <vt:lpstr>本日の内容</vt:lpstr>
      <vt:lpstr>岩手県の現状から</vt:lpstr>
      <vt:lpstr>PowerPoint プレゼンテーション</vt:lpstr>
      <vt:lpstr>PowerPoint プレゼンテーション</vt:lpstr>
      <vt:lpstr>仲間がいること</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学会認定臨床輸血看護師 自己血輸血看護師って？ －胆沢病院の活動から－</dc:title>
  <dc:creator>光輝 久保</dc:creator>
  <cp:lastModifiedBy>SS17080932</cp:lastModifiedBy>
  <cp:revision>5</cp:revision>
  <cp:lastPrinted>2019-11-21T00:39:56Z</cp:lastPrinted>
  <dcterms:created xsi:type="dcterms:W3CDTF">2019-10-30T11:46:49Z</dcterms:created>
  <dcterms:modified xsi:type="dcterms:W3CDTF">2019-11-21T04:25:50Z</dcterms:modified>
</cp:coreProperties>
</file>