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89" r:id="rId3"/>
    <p:sldId id="361" r:id="rId4"/>
    <p:sldId id="406" r:id="rId5"/>
    <p:sldId id="364" r:id="rId6"/>
    <p:sldId id="408" r:id="rId7"/>
    <p:sldId id="371" r:id="rId8"/>
    <p:sldId id="372" r:id="rId9"/>
    <p:sldId id="385" r:id="rId10"/>
    <p:sldId id="400" r:id="rId11"/>
    <p:sldId id="295" r:id="rId12"/>
    <p:sldId id="269" r:id="rId13"/>
    <p:sldId id="273" r:id="rId14"/>
    <p:sldId id="278" r:id="rId15"/>
    <p:sldId id="281" r:id="rId16"/>
    <p:sldId id="323" r:id="rId17"/>
    <p:sldId id="355" r:id="rId18"/>
    <p:sldId id="379" r:id="rId19"/>
    <p:sldId id="380" r:id="rId20"/>
    <p:sldId id="381"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59" autoAdjust="0"/>
    <p:restoredTop sz="78534" autoAdjust="0"/>
  </p:normalViewPr>
  <p:slideViewPr>
    <p:cSldViewPr snapToGrid="0">
      <p:cViewPr varScale="1">
        <p:scale>
          <a:sx n="90" d="100"/>
          <a:sy n="90" d="100"/>
        </p:scale>
        <p:origin x="11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er\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Mortality</c:v>
                </c:pt>
              </c:strCache>
            </c:strRef>
          </c:tx>
          <c:spPr>
            <a:solidFill>
              <a:srgbClr val="C00000"/>
            </a:solidFill>
            <a:ln>
              <a:noFill/>
            </a:ln>
            <a:effectLst/>
          </c:spPr>
          <c:invertIfNegative val="0"/>
          <c:cat>
            <c:strRef>
              <c:f>Sheet1!$D$2:$D$8</c:f>
              <c:strCache>
                <c:ptCount val="7"/>
                <c:pt idx="0">
                  <c:v>7.1-8.0</c:v>
                </c:pt>
                <c:pt idx="1">
                  <c:v>6.1-7.0</c:v>
                </c:pt>
                <c:pt idx="2">
                  <c:v>5.1-6.0</c:v>
                </c:pt>
                <c:pt idx="3">
                  <c:v>4.1-5.0</c:v>
                </c:pt>
                <c:pt idx="4">
                  <c:v>3.1-4.0</c:v>
                </c:pt>
                <c:pt idx="5">
                  <c:v>2.1-3.0</c:v>
                </c:pt>
                <c:pt idx="6">
                  <c:v>1.1-2.0</c:v>
                </c:pt>
              </c:strCache>
            </c:strRef>
          </c:cat>
          <c:val>
            <c:numRef>
              <c:f>Sheet1!$E$2:$E$8</c:f>
              <c:numCache>
                <c:formatCode>General</c:formatCode>
                <c:ptCount val="7"/>
                <c:pt idx="0">
                  <c:v>0</c:v>
                </c:pt>
                <c:pt idx="1">
                  <c:v>8.9</c:v>
                </c:pt>
                <c:pt idx="2">
                  <c:v>9.3000000000000007</c:v>
                </c:pt>
                <c:pt idx="3">
                  <c:v>34.4</c:v>
                </c:pt>
                <c:pt idx="4">
                  <c:v>25</c:v>
                </c:pt>
                <c:pt idx="5">
                  <c:v>54.2</c:v>
                </c:pt>
                <c:pt idx="6">
                  <c:v>100</c:v>
                </c:pt>
              </c:numCache>
            </c:numRef>
          </c:val>
          <c:extLst xmlns:c16r2="http://schemas.microsoft.com/office/drawing/2015/06/chart">
            <c:ext xmlns:c16="http://schemas.microsoft.com/office/drawing/2014/chart" uri="{C3380CC4-5D6E-409C-BE32-E72D297353CC}">
              <c16:uniqueId val="{00000000-EA52-4B1F-8BE2-10A2F3E09C12}"/>
            </c:ext>
          </c:extLst>
        </c:ser>
        <c:dLbls>
          <c:showLegendKey val="0"/>
          <c:showVal val="0"/>
          <c:showCatName val="0"/>
          <c:showSerName val="0"/>
          <c:showPercent val="0"/>
          <c:showBubbleSize val="0"/>
        </c:dLbls>
        <c:gapWidth val="219"/>
        <c:overlap val="-27"/>
        <c:axId val="227027200"/>
        <c:axId val="227033088"/>
      </c:barChart>
      <c:catAx>
        <c:axId val="22702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227033088"/>
        <c:crosses val="autoZero"/>
        <c:auto val="1"/>
        <c:lblAlgn val="ctr"/>
        <c:lblOffset val="100"/>
        <c:noMultiLvlLbl val="0"/>
      </c:catAx>
      <c:valAx>
        <c:axId val="227033088"/>
        <c:scaling>
          <c:orientation val="minMax"/>
          <c:max val="100"/>
        </c:scaling>
        <c:delete val="0"/>
        <c:axPos val="l"/>
        <c:numFmt formatCode="General" sourceLinked="1"/>
        <c:majorTickMark val="none"/>
        <c:minorTickMark val="none"/>
        <c:tickLblPos val="nextTo"/>
        <c:spPr>
          <a:noFill/>
          <a:ln>
            <a:noFill/>
          </a:ln>
          <a:effectLst/>
        </c:spPr>
        <c:txPr>
          <a:bodyPr rot="-60000000" vert="horz"/>
          <a:lstStyle/>
          <a:p>
            <a:pPr>
              <a:defRPr/>
            </a:pPr>
            <a:endParaRPr lang="ja-JP"/>
          </a:p>
        </c:txPr>
        <c:crossAx val="22702720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2000">
          <a:solidFill>
            <a:schemeClr val="tx1">
              <a:lumMod val="75000"/>
              <a:lumOff val="25000"/>
            </a:schemeClr>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03563466987569E-2"/>
          <c:y val="5.3320948835142351E-2"/>
          <c:w val="0.92706223192230974"/>
          <c:h val="0.76879216262792505"/>
        </c:manualLayout>
      </c:layout>
      <c:barChart>
        <c:barDir val="bar"/>
        <c:grouping val="clustered"/>
        <c:varyColors val="0"/>
        <c:ser>
          <c:idx val="0"/>
          <c:order val="0"/>
          <c:spPr>
            <a:solidFill>
              <a:srgbClr val="C00000"/>
            </a:solidFill>
            <a:ln>
              <a:noFill/>
            </a:ln>
            <a:effectLst/>
          </c:spPr>
          <c:invertIfNegative val="0"/>
          <c:cat>
            <c:strRef>
              <c:f>Sheet1!$A$2:$A$3</c:f>
              <c:strCache>
                <c:ptCount val="2"/>
                <c:pt idx="0">
                  <c:v>JW</c:v>
                </c:pt>
                <c:pt idx="1">
                  <c:v>Control</c:v>
                </c:pt>
              </c:strCache>
            </c:strRef>
          </c:cat>
          <c:val>
            <c:numRef>
              <c:f>Sheet1!$B$2:$B$3</c:f>
              <c:numCache>
                <c:formatCode>General</c:formatCode>
                <c:ptCount val="2"/>
                <c:pt idx="0">
                  <c:v>512</c:v>
                </c:pt>
                <c:pt idx="1">
                  <c:v>12</c:v>
                </c:pt>
              </c:numCache>
            </c:numRef>
          </c:val>
          <c:extLst xmlns:c16r2="http://schemas.microsoft.com/office/drawing/2015/06/chart">
            <c:ext xmlns:c16="http://schemas.microsoft.com/office/drawing/2014/chart" uri="{C3380CC4-5D6E-409C-BE32-E72D297353CC}">
              <c16:uniqueId val="{00000000-257C-46C0-8E77-AB11512B11FC}"/>
            </c:ext>
          </c:extLst>
        </c:ser>
        <c:dLbls>
          <c:showLegendKey val="0"/>
          <c:showVal val="0"/>
          <c:showCatName val="0"/>
          <c:showSerName val="0"/>
          <c:showPercent val="0"/>
          <c:showBubbleSize val="0"/>
        </c:dLbls>
        <c:gapWidth val="100"/>
        <c:axId val="226455936"/>
        <c:axId val="226457472"/>
      </c:barChart>
      <c:catAx>
        <c:axId val="226455936"/>
        <c:scaling>
          <c:orientation val="minMax"/>
        </c:scaling>
        <c:delete val="1"/>
        <c:axPos val="l"/>
        <c:numFmt formatCode="General" sourceLinked="1"/>
        <c:majorTickMark val="none"/>
        <c:minorTickMark val="none"/>
        <c:tickLblPos val="none"/>
        <c:crossAx val="226457472"/>
        <c:crosses val="autoZero"/>
        <c:auto val="1"/>
        <c:lblAlgn val="ctr"/>
        <c:lblOffset val="100"/>
        <c:noMultiLvlLbl val="0"/>
      </c:catAx>
      <c:valAx>
        <c:axId val="22645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vert="horz"/>
          <a:lstStyle/>
          <a:p>
            <a:pPr>
              <a:defRPr/>
            </a:pPr>
            <a:endParaRPr lang="ja-JP"/>
          </a:p>
        </c:txPr>
        <c:crossAx val="22645593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lumMod val="75000"/>
              <a:lumOff val="25000"/>
            </a:schemeClr>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tint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C5F-409D-A46C-647E64688709}"/>
              </c:ext>
            </c:extLst>
          </c:dPt>
          <c:dPt>
            <c:idx val="1"/>
            <c:bubble3D val="0"/>
            <c:spPr>
              <a:solidFill>
                <a:schemeClr val="accent2">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C5F-409D-A46C-647E64688709}"/>
              </c:ext>
            </c:extLst>
          </c:dPt>
          <c:dPt>
            <c:idx val="2"/>
            <c:bubble3D val="0"/>
            <c:spPr>
              <a:solidFill>
                <a:schemeClr val="accent2">
                  <a:tint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C5F-409D-A46C-647E64688709}"/>
              </c:ext>
            </c:extLst>
          </c:dPt>
          <c:dPt>
            <c:idx val="3"/>
            <c:bubble3D val="0"/>
            <c:spPr>
              <a:solidFill>
                <a:schemeClr val="accent2">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C5F-409D-A46C-647E64688709}"/>
              </c:ext>
            </c:extLst>
          </c:dPt>
          <c:dPt>
            <c:idx val="4"/>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9-DC5F-409D-A46C-647E64688709}"/>
              </c:ext>
            </c:extLst>
          </c:dPt>
          <c:dPt>
            <c:idx val="5"/>
            <c:bubble3D val="0"/>
            <c:spPr>
              <a:solidFill>
                <a:schemeClr val="accent2">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C5F-409D-A46C-647E64688709}"/>
              </c:ext>
            </c:extLst>
          </c:dPt>
          <c:dPt>
            <c:idx val="6"/>
            <c:bubble3D val="0"/>
            <c:spPr>
              <a:solidFill>
                <a:schemeClr val="accent2">
                  <a:shade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C5F-409D-A46C-647E64688709}"/>
              </c:ext>
            </c:extLst>
          </c:dPt>
          <c:dPt>
            <c:idx val="7"/>
            <c:bubble3D val="0"/>
            <c:spPr>
              <a:solidFill>
                <a:schemeClr val="accent2">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C5F-409D-A46C-647E64688709}"/>
              </c:ext>
            </c:extLst>
          </c:dPt>
          <c:dPt>
            <c:idx val="8"/>
            <c:bubble3D val="0"/>
            <c:spPr>
              <a:solidFill>
                <a:schemeClr val="accent2">
                  <a:shade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C5F-409D-A46C-647E64688709}"/>
              </c:ext>
            </c:extLst>
          </c:dPt>
          <c:cat>
            <c:strRef>
              <c:f>Sheet2!$A$1:$A$9</c:f>
              <c:strCache>
                <c:ptCount val="9"/>
                <c:pt idx="0">
                  <c:v>鉄欠乏</c:v>
                </c:pt>
                <c:pt idx="1">
                  <c:v>鉄欠乏＋葉酸orVitB12欠乏</c:v>
                </c:pt>
                <c:pt idx="2">
                  <c:v>葉酸欠乏</c:v>
                </c:pt>
                <c:pt idx="3">
                  <c:v>VitB12欠乏</c:v>
                </c:pt>
                <c:pt idx="4">
                  <c:v>葉酸＋VitB12欠乏</c:v>
                </c:pt>
                <c:pt idx="5">
                  <c:v>腎不全</c:v>
                </c:pt>
                <c:pt idx="6">
                  <c:v>腎不全＋慢性炎症</c:v>
                </c:pt>
                <c:pt idx="7">
                  <c:v>慢性炎症</c:v>
                </c:pt>
                <c:pt idx="8">
                  <c:v>不明</c:v>
                </c:pt>
              </c:strCache>
            </c:strRef>
          </c:cat>
          <c:val>
            <c:numRef>
              <c:f>Sheet2!$B$1:$B$9</c:f>
              <c:numCache>
                <c:formatCode>General</c:formatCode>
                <c:ptCount val="9"/>
                <c:pt idx="0">
                  <c:v>16.600000000000001</c:v>
                </c:pt>
                <c:pt idx="1">
                  <c:v>3.4</c:v>
                </c:pt>
                <c:pt idx="2">
                  <c:v>6.4</c:v>
                </c:pt>
                <c:pt idx="3">
                  <c:v>5.9</c:v>
                </c:pt>
                <c:pt idx="4">
                  <c:v>2</c:v>
                </c:pt>
                <c:pt idx="5">
                  <c:v>8.1999999999999993</c:v>
                </c:pt>
                <c:pt idx="6">
                  <c:v>4.3</c:v>
                </c:pt>
                <c:pt idx="7">
                  <c:v>19.7</c:v>
                </c:pt>
                <c:pt idx="8">
                  <c:v>33.6</c:v>
                </c:pt>
              </c:numCache>
            </c:numRef>
          </c:val>
          <c:extLst xmlns:c16r2="http://schemas.microsoft.com/office/drawing/2015/06/chart">
            <c:ext xmlns:c16="http://schemas.microsoft.com/office/drawing/2014/chart" uri="{C3380CC4-5D6E-409C-BE32-E72D297353CC}">
              <c16:uniqueId val="{00000012-DC5F-409D-A46C-647E646887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9C63E-DFCE-4054-AB39-CCFBE2F7B939}" type="datetimeFigureOut">
              <a:rPr kumimoji="1" lang="ja-JP" altLang="en-US" smtClean="0"/>
              <a:t>2019/11/25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9AE05-8A43-40E9-BA19-E7917618354E}" type="slidenum">
              <a:rPr kumimoji="1" lang="ja-JP" altLang="en-US" smtClean="0"/>
              <a:t>‹#›</a:t>
            </a:fld>
            <a:endParaRPr kumimoji="1" lang="ja-JP" altLang="en-US"/>
          </a:p>
        </p:txBody>
      </p:sp>
    </p:spTree>
    <p:extLst>
      <p:ext uri="{BB962C8B-B14F-4D97-AF65-F5344CB8AC3E}">
        <p14:creationId xmlns:p14="http://schemas.microsoft.com/office/powerpoint/2010/main" val="191272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本日は、秋田県合同輸血療法委員会が取り組んでいる</a:t>
            </a:r>
            <a:r>
              <a:rPr kumimoji="1" lang="en-US" altLang="ja-JP" dirty="0" smtClean="0"/>
              <a:t>Bloodless medicine</a:t>
            </a:r>
            <a:r>
              <a:rPr kumimoji="1" lang="ja-JP" altLang="en-US" dirty="0" smtClean="0"/>
              <a:t>についてお話させていただきます。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a:t>
            </a:fld>
            <a:endParaRPr kumimoji="1" lang="ja-JP" altLang="en-US"/>
          </a:p>
        </p:txBody>
      </p:sp>
    </p:spTree>
    <p:extLst>
      <p:ext uri="{BB962C8B-B14F-4D97-AF65-F5344CB8AC3E}">
        <p14:creationId xmlns:p14="http://schemas.microsoft.com/office/powerpoint/2010/main" val="354542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PBM</a:t>
            </a:r>
            <a:r>
              <a:rPr kumimoji="1" lang="ja-JP" altLang="en-US" dirty="0" smtClean="0"/>
              <a:t>関連の</a:t>
            </a:r>
            <a:r>
              <a:rPr kumimoji="1" lang="en-US" altLang="ja-JP" dirty="0" smtClean="0"/>
              <a:t>HP</a:t>
            </a:r>
            <a:r>
              <a:rPr kumimoji="1" lang="ja-JP" altLang="en-US" dirty="0" smtClean="0"/>
              <a:t>には、</a:t>
            </a:r>
            <a:r>
              <a:rPr kumimoji="1" lang="en-US" altLang="ja-JP" dirty="0" err="1" smtClean="0"/>
              <a:t>Hb</a:t>
            </a:r>
            <a:r>
              <a:rPr kumimoji="1" lang="en-US" altLang="ja-JP" dirty="0" smtClean="0"/>
              <a:t> 9g/</a:t>
            </a:r>
            <a:r>
              <a:rPr kumimoji="1" lang="en-US" altLang="ja-JP" dirty="0" err="1" smtClean="0"/>
              <a:t>dL</a:t>
            </a:r>
            <a:r>
              <a:rPr kumimoji="1" lang="ja-JP" altLang="en-US" dirty="0" smtClean="0"/>
              <a:t>以上で輸血すると早期の死亡だけでなく、</a:t>
            </a:r>
            <a:r>
              <a:rPr kumimoji="1" lang="en-US" altLang="ja-JP" dirty="0" smtClean="0"/>
              <a:t>1</a:t>
            </a:r>
            <a:r>
              <a:rPr kumimoji="1" lang="ja-JP" altLang="en-US" dirty="0" smtClean="0"/>
              <a:t>年後の長期的な予後が悪化することが右の図で公表されています。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10</a:t>
            </a:fld>
            <a:endParaRPr kumimoji="1" lang="ja-JP" altLang="en-US"/>
          </a:p>
        </p:txBody>
      </p:sp>
    </p:spTree>
    <p:extLst>
      <p:ext uri="{BB962C8B-B14F-4D97-AF65-F5344CB8AC3E}">
        <p14:creationId xmlns:p14="http://schemas.microsoft.com/office/powerpoint/2010/main" val="220413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輸血・細胞治療学会では「科学的根拠に基づいた」をキーワードにガイドラインの構築に力を入れています。現時点で赤血球製剤・血小板製剤・新鮮凍結血漿・小児輸血・アルブミン製剤と輸血有害事象対応の６つが公開されています。厚生労働省の「血液製剤の使用指針」は、このガイドラインのエビデンスを基に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11</a:t>
            </a:fld>
            <a:endParaRPr kumimoji="1" lang="ja-JP" altLang="en-US"/>
          </a:p>
        </p:txBody>
      </p:sp>
    </p:spTree>
    <p:extLst>
      <p:ext uri="{BB962C8B-B14F-4D97-AF65-F5344CB8AC3E}">
        <p14:creationId xmlns:p14="http://schemas.microsoft.com/office/powerpoint/2010/main" val="279084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血液腫瘍に対する輸血戦略には、複数の報告を検討したメタ解析でも有意差はないものの制限輸血群で予後がいい傾向が示されています。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12</a:t>
            </a:fld>
            <a:endParaRPr kumimoji="1" lang="ja-JP" altLang="en-US"/>
          </a:p>
        </p:txBody>
      </p:sp>
    </p:spTree>
    <p:extLst>
      <p:ext uri="{BB962C8B-B14F-4D97-AF65-F5344CB8AC3E}">
        <p14:creationId xmlns:p14="http://schemas.microsoft.com/office/powerpoint/2010/main" val="143817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秋田県では</a:t>
            </a:r>
            <a:r>
              <a:rPr kumimoji="1" lang="en-US" altLang="ja-JP" dirty="0" smtClean="0"/>
              <a:t>Bloodless medicine</a:t>
            </a:r>
            <a:r>
              <a:rPr kumimoji="1" lang="ja-JP" altLang="en-US" dirty="0" smtClean="0"/>
              <a:t>の推進活動を行っており、</a:t>
            </a:r>
            <a:r>
              <a:rPr kumimoji="1" lang="en-US" altLang="ja-JP" dirty="0" smtClean="0"/>
              <a:t>2016</a:t>
            </a:r>
            <a:r>
              <a:rPr kumimoji="1" lang="ja-JP" altLang="en-US" dirty="0"/>
              <a:t>年（平成</a:t>
            </a:r>
            <a:r>
              <a:rPr kumimoji="1" lang="en-US" altLang="ja-JP" dirty="0"/>
              <a:t>28</a:t>
            </a:r>
            <a:r>
              <a:rPr kumimoji="1" lang="ja-JP" altLang="en-US" dirty="0"/>
              <a:t>年度）から厚労省の血液製剤使用適正化方策調査研究に採択</a:t>
            </a:r>
            <a:r>
              <a:rPr kumimoji="1" lang="ja-JP" altLang="en-US" dirty="0" smtClean="0"/>
              <a:t>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99F87A9-5A47-4091-BFF1-8259C08CA8C5}" type="slidenum">
              <a:rPr kumimoji="1" lang="ja-JP" altLang="en-US" smtClean="0"/>
              <a:pPr/>
              <a:t>13</a:t>
            </a:fld>
            <a:endParaRPr kumimoji="1" lang="ja-JP" altLang="en-US"/>
          </a:p>
        </p:txBody>
      </p:sp>
    </p:spTree>
    <p:extLst>
      <p:ext uri="{BB962C8B-B14F-4D97-AF65-F5344CB8AC3E}">
        <p14:creationId xmlns:p14="http://schemas.microsoft.com/office/powerpoint/2010/main" val="109778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手術前に貧血があれば治療するのは、</a:t>
            </a:r>
            <a:r>
              <a:rPr kumimoji="1" lang="en-US" altLang="ja-JP" dirty="0" smtClean="0"/>
              <a:t>Bloodless medicine</a:t>
            </a:r>
            <a:r>
              <a:rPr kumimoji="1" lang="ja-JP" altLang="en-US" dirty="0" smtClean="0"/>
              <a:t>の基本です。若年者の貧血は多くが鉄欠乏であり、鉄剤により改善が期待できます。一方、</a:t>
            </a:r>
            <a:r>
              <a:rPr kumimoji="1" lang="en-US" altLang="ja-JP" dirty="0" smtClean="0"/>
              <a:t>65</a:t>
            </a:r>
            <a:r>
              <a:rPr kumimoji="1" lang="ja-JP" altLang="en-US" dirty="0"/>
              <a:t>歳</a:t>
            </a:r>
            <a:r>
              <a:rPr kumimoji="1" lang="ja-JP" altLang="en-US" dirty="0" smtClean="0"/>
              <a:t>以上の貧血は、原因が若干複雑になります。それでも鉄</a:t>
            </a:r>
            <a:r>
              <a:rPr kumimoji="1" lang="ja-JP" altLang="en-US" dirty="0"/>
              <a:t>欠乏、葉酸・</a:t>
            </a:r>
            <a:r>
              <a:rPr kumimoji="1" lang="en-US" altLang="ja-JP" dirty="0"/>
              <a:t>VitB12</a:t>
            </a:r>
            <a:r>
              <a:rPr kumimoji="1" lang="ja-JP" altLang="en-US" dirty="0"/>
              <a:t>欠乏、</a:t>
            </a:r>
            <a:r>
              <a:rPr kumimoji="1" lang="en-US" altLang="ja-JP" dirty="0"/>
              <a:t>EPO</a:t>
            </a:r>
            <a:r>
              <a:rPr kumimoji="1" lang="ja-JP" altLang="en-US" dirty="0" smtClean="0"/>
              <a:t>不足が</a:t>
            </a:r>
            <a:r>
              <a:rPr kumimoji="1" lang="ja-JP" altLang="en-US" dirty="0"/>
              <a:t>約半数</a:t>
            </a:r>
            <a:r>
              <a:rPr kumimoji="1" lang="ja-JP" altLang="en-US" dirty="0" smtClean="0"/>
              <a:t>であり、貧血患者の半分は補充療法によって治療することが可能です。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14</a:t>
            </a:fld>
            <a:endParaRPr kumimoji="1" lang="ja-JP" altLang="en-US"/>
          </a:p>
        </p:txBody>
      </p:sp>
    </p:spTree>
    <p:extLst>
      <p:ext uri="{BB962C8B-B14F-4D97-AF65-F5344CB8AC3E}">
        <p14:creationId xmlns:p14="http://schemas.microsoft.com/office/powerpoint/2010/main" val="87175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a:t>
            </a:r>
            <a:r>
              <a:rPr kumimoji="1" lang="ja-JP" altLang="en-US" dirty="0" smtClean="0"/>
              <a:t>で薬物治療が可能な貧血を中心に評価・治療することを目指して制限</a:t>
            </a:r>
            <a:r>
              <a:rPr kumimoji="1" lang="ja-JP" altLang="en-US" dirty="0"/>
              <a:t>輸血ポケットマニュアルを作成</a:t>
            </a:r>
            <a:r>
              <a:rPr kumimoji="1" lang="ja-JP" altLang="en-US" dirty="0" smtClean="0"/>
              <a:t>して活用してもらいました。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15</a:t>
            </a:fld>
            <a:endParaRPr kumimoji="1" lang="ja-JP" altLang="en-US"/>
          </a:p>
        </p:txBody>
      </p:sp>
    </p:spTree>
    <p:extLst>
      <p:ext uri="{BB962C8B-B14F-4D97-AF65-F5344CB8AC3E}">
        <p14:creationId xmlns:p14="http://schemas.microsoft.com/office/powerpoint/2010/main" val="408245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そこで、指針のトリガー値を一覧にした</a:t>
            </a:r>
            <a:r>
              <a:rPr kumimoji="1" lang="en-US" altLang="ja-JP" dirty="0" smtClean="0"/>
              <a:t>Trigger</a:t>
            </a:r>
            <a:r>
              <a:rPr kumimoji="1" lang="en-US" altLang="ja-JP" baseline="0" dirty="0" smtClean="0"/>
              <a:t> table</a:t>
            </a:r>
            <a:r>
              <a:rPr kumimoji="1" lang="ja-JP" altLang="en-US" baseline="0" dirty="0" smtClean="0"/>
              <a:t>を作って配布しました。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16</a:t>
            </a:fld>
            <a:endParaRPr kumimoji="1" lang="ja-JP" altLang="en-US"/>
          </a:p>
        </p:txBody>
      </p:sp>
    </p:spTree>
    <p:extLst>
      <p:ext uri="{BB962C8B-B14F-4D97-AF65-F5344CB8AC3E}">
        <p14:creationId xmlns:p14="http://schemas.microsoft.com/office/powerpoint/2010/main" val="316352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Bloodless Medicine</a:t>
            </a:r>
            <a:r>
              <a:rPr kumimoji="1" lang="ja-JP" altLang="en-US" dirty="0" smtClean="0"/>
              <a:t>では、術前</a:t>
            </a:r>
            <a:r>
              <a:rPr kumimoji="1" lang="ja-JP" altLang="en-US" dirty="0"/>
              <a:t>貧血を評価して治療するとともに、手術や検査での失血を減らし、血液製剤の使用指針で示されたエビデンスに基づいた輸血の制限</a:t>
            </a:r>
            <a:r>
              <a:rPr kumimoji="1" lang="ja-JP" altLang="en-US" dirty="0" smtClean="0"/>
              <a:t>が原則です</a:t>
            </a:r>
            <a:r>
              <a:rPr kumimoji="1" lang="ja-JP" altLang="en-US" dirty="0"/>
              <a:t>。</a:t>
            </a:r>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17</a:t>
            </a:fld>
            <a:endParaRPr kumimoji="1" lang="ja-JP" altLang="en-US"/>
          </a:p>
        </p:txBody>
      </p:sp>
    </p:spTree>
    <p:extLst>
      <p:ext uri="{BB962C8B-B14F-4D97-AF65-F5344CB8AC3E}">
        <p14:creationId xmlns:p14="http://schemas.microsoft.com/office/powerpoint/2010/main" val="373779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2012</a:t>
            </a:r>
            <a:r>
              <a:rPr kumimoji="1" lang="ja-JP" altLang="en-US" dirty="0" smtClean="0"/>
              <a:t>年に米国内科専門医認定機構が始めた</a:t>
            </a:r>
            <a:r>
              <a:rPr kumimoji="1" lang="en-US" altLang="ja-JP" dirty="0" smtClean="0"/>
              <a:t>Choosing Wisely</a:t>
            </a:r>
            <a:r>
              <a:rPr kumimoji="1" lang="ja-JP" altLang="en-US" dirty="0" smtClean="0"/>
              <a:t>（賢明な選択）は</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根拠に乏しいにもかかわらず実施されている</a:t>
            </a:r>
            <a:r>
              <a:rPr lang="ja-JP" altLang="en-US" sz="1200" dirty="0" smtClean="0">
                <a:solidFill>
                  <a:srgbClr val="C00000"/>
                </a:solidFill>
                <a:latin typeface="Meiryo UI" panose="020B0604030504040204" pitchFamily="50" charset="-128"/>
                <a:ea typeface="Meiryo UI" panose="020B0604030504040204" pitchFamily="50" charset="-128"/>
              </a:rPr>
              <a:t>過剰な医療行為を</a:t>
            </a:r>
            <a:r>
              <a:rPr lang="en-US" altLang="ja-JP" sz="1200" dirty="0" smtClean="0">
                <a:solidFill>
                  <a:srgbClr val="C00000"/>
                </a:solidFill>
                <a:latin typeface="Meiryo UI" panose="020B0604030504040204" pitchFamily="50" charset="-128"/>
                <a:ea typeface="Meiryo UI" panose="020B0604030504040204" pitchFamily="50" charset="-128"/>
              </a:rPr>
              <a:t>evidence</a:t>
            </a:r>
            <a:r>
              <a:rPr lang="ja-JP" altLang="en-US" sz="1200" dirty="0" smtClean="0">
                <a:solidFill>
                  <a:srgbClr val="C00000"/>
                </a:solidFill>
                <a:latin typeface="Meiryo UI" panose="020B0604030504040204" pitchFamily="50" charset="-128"/>
                <a:ea typeface="Meiryo UI" panose="020B0604030504040204" pitchFamily="50" charset="-128"/>
              </a:rPr>
              <a:t>の観点から見直す</a:t>
            </a:r>
            <a:r>
              <a:rPr kumimoji="1" lang="ja-JP" altLang="en-US" sz="1200" dirty="0" smtClean="0">
                <a:solidFill>
                  <a:schemeClr val="tx1"/>
                </a:solidFill>
                <a:latin typeface="+mn-lt"/>
                <a:ea typeface="+mn-ea"/>
              </a:rPr>
              <a:t>ことを目的としています。</a:t>
            </a:r>
            <a:endParaRPr lang="ja-JP" altLang="en-US" sz="1200" dirty="0" smtClean="0">
              <a:solidFill>
                <a:srgbClr val="C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18</a:t>
            </a:fld>
            <a:endParaRPr kumimoji="1" lang="ja-JP" altLang="en-US"/>
          </a:p>
        </p:txBody>
      </p:sp>
    </p:spTree>
    <p:extLst>
      <p:ext uri="{BB962C8B-B14F-4D97-AF65-F5344CB8AC3E}">
        <p14:creationId xmlns:p14="http://schemas.microsoft.com/office/powerpoint/2010/main" val="175910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米国血液学会と米国輸血学会の</a:t>
            </a:r>
            <a:r>
              <a:rPr kumimoji="1" lang="en-US" altLang="ja-JP" dirty="0" smtClean="0"/>
              <a:t>Choosing Wisely</a:t>
            </a:r>
            <a:r>
              <a:rPr kumimoji="1" lang="ja-JP" altLang="en-US" dirty="0" smtClean="0"/>
              <a:t>では両学会とも筆頭に制限輸血として</a:t>
            </a:r>
            <a:r>
              <a:rPr kumimoji="1" lang="en-US" altLang="ja-JP" dirty="0" err="1" smtClean="0"/>
              <a:t>Hb</a:t>
            </a:r>
            <a:r>
              <a:rPr kumimoji="1" lang="en-US" altLang="ja-JP" baseline="0" dirty="0" smtClean="0"/>
              <a:t> 7-8 g/</a:t>
            </a:r>
            <a:r>
              <a:rPr kumimoji="1" lang="en-US" altLang="ja-JP" baseline="0" dirty="0" err="1" smtClean="0"/>
              <a:t>dL</a:t>
            </a:r>
            <a:r>
              <a:rPr kumimoji="1" lang="ja-JP" altLang="en-US" baseline="0" dirty="0" smtClean="0"/>
              <a:t>をトリガー値とすることを推奨しています。但し、わが国のガイドラインや指針も含めて心臓や脳の血管障害や肺疾患がある場合には少し高めのトリガー値が推奨されていますのでご注意ください。先月、血液内科の医局会で提示したところ若いドクターが興味をもってくれたので今後が楽しみで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19</a:t>
            </a:fld>
            <a:endParaRPr kumimoji="1" lang="ja-JP" altLang="en-US"/>
          </a:p>
        </p:txBody>
      </p:sp>
    </p:spTree>
    <p:extLst>
      <p:ext uri="{BB962C8B-B14F-4D97-AF65-F5344CB8AC3E}">
        <p14:creationId xmlns:p14="http://schemas.microsoft.com/office/powerpoint/2010/main" val="379114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時間の関係で</a:t>
            </a:r>
            <a:r>
              <a:rPr kumimoji="1" lang="en-US" altLang="ja-JP" dirty="0" smtClean="0"/>
              <a:t>Bloodless medicine</a:t>
            </a:r>
            <a:r>
              <a:rPr kumimoji="1" lang="ja-JP" altLang="en-US" dirty="0" smtClean="0"/>
              <a:t>に関してこのような内容としました。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2</a:t>
            </a:fld>
            <a:endParaRPr kumimoji="1" lang="ja-JP" altLang="en-US"/>
          </a:p>
        </p:txBody>
      </p:sp>
    </p:spTree>
    <p:extLst>
      <p:ext uri="{BB962C8B-B14F-4D97-AF65-F5344CB8AC3E}">
        <p14:creationId xmlns:p14="http://schemas.microsoft.com/office/powerpoint/2010/main" val="62974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エホバの患者に対して開発された</a:t>
            </a:r>
            <a:r>
              <a:rPr kumimoji="1" lang="en-US" altLang="ja-JP" dirty="0" smtClean="0"/>
              <a:t>Bloodless medicine</a:t>
            </a:r>
            <a:r>
              <a:rPr kumimoji="1" lang="ja-JP" altLang="en-US" dirty="0" smtClean="0"/>
              <a:t>を全ての患者さんに応用することにより、過剰な輸血を回避して本当に必要な患者さんに輸血することが我々の使命と考えます。ドナーが減少している少子高齢化社会への対応策にもなると信じています。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20</a:t>
            </a:fld>
            <a:endParaRPr kumimoji="1" lang="ja-JP" altLang="en-US"/>
          </a:p>
        </p:txBody>
      </p:sp>
    </p:spTree>
    <p:extLst>
      <p:ext uri="{BB962C8B-B14F-4D97-AF65-F5344CB8AC3E}">
        <p14:creationId xmlns:p14="http://schemas.microsoft.com/office/powerpoint/2010/main" val="2437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Bloodless medicine</a:t>
            </a:r>
            <a:r>
              <a:rPr kumimoji="1" lang="ja-JP" altLang="en-US" dirty="0" smtClean="0"/>
              <a:t>は</a:t>
            </a:r>
            <a:r>
              <a:rPr kumimoji="1"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輸血拒否を宗教上の信条とする患者に対して同種血輸血を回避するための治療戦略として開発されました。</a:t>
            </a:r>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3</a:t>
            </a:fld>
            <a:endParaRPr kumimoji="1" lang="ja-JP" altLang="en-US"/>
          </a:p>
        </p:txBody>
      </p:sp>
    </p:spTree>
    <p:extLst>
      <p:ext uri="{BB962C8B-B14F-4D97-AF65-F5344CB8AC3E}">
        <p14:creationId xmlns:p14="http://schemas.microsoft.com/office/powerpoint/2010/main" val="73238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2018</a:t>
            </a:r>
            <a:r>
              <a:rPr kumimoji="1" lang="ja-JP" altLang="en-US" dirty="0" smtClean="0"/>
              <a:t>年の</a:t>
            </a:r>
            <a:r>
              <a:rPr kumimoji="1" lang="en-US" altLang="ja-JP" dirty="0" smtClean="0"/>
              <a:t>Am</a:t>
            </a:r>
            <a:r>
              <a:rPr kumimoji="1" lang="en-US" altLang="ja-JP" baseline="0" dirty="0" smtClean="0"/>
              <a:t> J </a:t>
            </a:r>
            <a:r>
              <a:rPr kumimoji="1" lang="en-US" altLang="ja-JP" baseline="0" dirty="0" err="1" smtClean="0"/>
              <a:t>Hematol</a:t>
            </a:r>
            <a:r>
              <a:rPr kumimoji="1" lang="ja-JP" altLang="en-US" baseline="0" dirty="0" smtClean="0"/>
              <a:t>に</a:t>
            </a:r>
            <a:r>
              <a:rPr kumimoji="1" lang="ja-JP" altLang="en-US" dirty="0" smtClean="0"/>
              <a:t>輸血拒否患者における貧血のマネージメントがまとめられています。術前・術中・術後それぞれのタイミングでのポイントが挙げられており、とくに術前に貧血がある場合には治療してから手術することが強調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4</a:t>
            </a:fld>
            <a:endParaRPr kumimoji="1" lang="ja-JP" altLang="en-US"/>
          </a:p>
        </p:txBody>
      </p:sp>
    </p:spTree>
    <p:extLst>
      <p:ext uri="{BB962C8B-B14F-4D97-AF65-F5344CB8AC3E}">
        <p14:creationId xmlns:p14="http://schemas.microsoft.com/office/powerpoint/2010/main" val="278621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Vasque</a:t>
            </a:r>
            <a:r>
              <a:rPr kumimoji="1" lang="ja-JP" altLang="ja-JP" sz="1200" kern="1200" dirty="0" smtClean="0">
                <a:solidFill>
                  <a:schemeClr val="tx1"/>
                </a:solidFill>
                <a:effectLst/>
                <a:latin typeface="+mn-lt"/>
                <a:ea typeface="+mn-ea"/>
                <a:cs typeface="+mn-cs"/>
              </a:rPr>
              <a:t>ら</a:t>
            </a:r>
            <a:r>
              <a:rPr kumimoji="1" lang="ja-JP" altLang="en-US" sz="1200" kern="1200" dirty="0" smtClean="0">
                <a:solidFill>
                  <a:schemeClr val="tx1"/>
                </a:solidFill>
                <a:effectLst/>
                <a:latin typeface="+mn-lt"/>
                <a:ea typeface="+mn-ea"/>
                <a:cs typeface="+mn-cs"/>
              </a:rPr>
              <a:t>は、エホバに対する</a:t>
            </a:r>
            <a:r>
              <a:rPr kumimoji="1" lang="en-US" altLang="ja-JP" sz="1200" kern="1200" dirty="0" smtClean="0">
                <a:solidFill>
                  <a:schemeClr val="tx1"/>
                </a:solidFill>
                <a:effectLst/>
                <a:latin typeface="+mn-lt"/>
                <a:ea typeface="+mn-ea"/>
                <a:cs typeface="+mn-cs"/>
              </a:rPr>
              <a:t>800</a:t>
            </a:r>
            <a:r>
              <a:rPr kumimoji="1" lang="ja-JP" altLang="ja-JP" sz="1200" kern="1200" dirty="0">
                <a:solidFill>
                  <a:schemeClr val="tx1"/>
                </a:solidFill>
                <a:effectLst/>
                <a:latin typeface="+mn-lt"/>
                <a:ea typeface="+mn-ea"/>
                <a:cs typeface="+mn-cs"/>
              </a:rPr>
              <a:t>本以上</a:t>
            </a:r>
            <a:r>
              <a:rPr kumimoji="1" lang="ja-JP" altLang="ja-JP" sz="1200" kern="1200" dirty="0" smtClean="0">
                <a:solidFill>
                  <a:schemeClr val="tx1"/>
                </a:solidFill>
                <a:effectLst/>
                <a:latin typeface="+mn-lt"/>
                <a:ea typeface="+mn-ea"/>
                <a:cs typeface="+mn-cs"/>
              </a:rPr>
              <a:t>の</a:t>
            </a:r>
            <a:r>
              <a:rPr kumimoji="1" lang="ja-JP" altLang="en-US" sz="1200" kern="1200" dirty="0" smtClean="0">
                <a:solidFill>
                  <a:schemeClr val="tx1"/>
                </a:solidFill>
                <a:effectLst/>
                <a:latin typeface="+mn-lt"/>
                <a:ea typeface="+mn-ea"/>
                <a:cs typeface="+mn-cs"/>
              </a:rPr>
              <a:t>心臓手術</a:t>
            </a:r>
            <a:r>
              <a:rPr kumimoji="1" lang="ja-JP" altLang="ja-JP" sz="1200" kern="1200" dirty="0" smtClean="0">
                <a:solidFill>
                  <a:schemeClr val="tx1"/>
                </a:solidFill>
                <a:effectLst/>
                <a:latin typeface="+mn-lt"/>
                <a:ea typeface="+mn-ea"/>
                <a:cs typeface="+mn-cs"/>
              </a:rPr>
              <a:t>論文</a:t>
            </a:r>
            <a:r>
              <a:rPr kumimoji="1" lang="ja-JP" altLang="ja-JP" sz="1200" kern="1200" dirty="0">
                <a:solidFill>
                  <a:schemeClr val="tx1"/>
                </a:solidFill>
                <a:effectLst/>
                <a:latin typeface="+mn-lt"/>
                <a:ea typeface="+mn-ea"/>
                <a:cs typeface="+mn-cs"/>
              </a:rPr>
              <a:t>から症例数・データ・エビデンスレベルが高い文献を</a:t>
            </a:r>
            <a:r>
              <a:rPr kumimoji="1" lang="ja-JP" altLang="ja-JP" sz="1200" kern="1200" dirty="0" smtClean="0">
                <a:solidFill>
                  <a:schemeClr val="tx1"/>
                </a:solidFill>
                <a:effectLst/>
                <a:latin typeface="+mn-lt"/>
                <a:ea typeface="+mn-ea"/>
                <a:cs typeface="+mn-cs"/>
              </a:rPr>
              <a:t>抽出</a:t>
            </a:r>
            <a:r>
              <a:rPr kumimoji="1" lang="ja-JP" altLang="en-US" sz="1200" kern="1200" dirty="0" smtClean="0">
                <a:solidFill>
                  <a:schemeClr val="tx1"/>
                </a:solidFill>
                <a:effectLst/>
                <a:latin typeface="+mn-lt"/>
                <a:ea typeface="+mn-ea"/>
                <a:cs typeface="+mn-cs"/>
              </a:rPr>
              <a:t>して待機的心臓手術のメタ</a:t>
            </a:r>
            <a:r>
              <a:rPr kumimoji="1" lang="ja-JP" altLang="ja-JP" sz="1200" kern="1200" dirty="0" smtClean="0">
                <a:solidFill>
                  <a:schemeClr val="tx1"/>
                </a:solidFill>
                <a:effectLst/>
                <a:latin typeface="+mn-lt"/>
                <a:ea typeface="+mn-ea"/>
                <a:cs typeface="+mn-cs"/>
              </a:rPr>
              <a:t>解析</a:t>
            </a:r>
            <a:r>
              <a:rPr kumimoji="1" lang="ja-JP" altLang="en-US" sz="1200" kern="1200" dirty="0" smtClean="0">
                <a:solidFill>
                  <a:schemeClr val="tx1"/>
                </a:solidFill>
                <a:effectLst/>
                <a:latin typeface="+mn-lt"/>
                <a:ea typeface="+mn-ea"/>
                <a:cs typeface="+mn-cs"/>
              </a:rPr>
              <a:t>を行い、</a:t>
            </a:r>
            <a:r>
              <a:rPr kumimoji="1" lang="ja-JP" altLang="ja-JP" sz="1200" kern="1200" dirty="0" smtClean="0">
                <a:solidFill>
                  <a:schemeClr val="tx1"/>
                </a:solidFill>
                <a:effectLst/>
                <a:latin typeface="+mn-lt"/>
                <a:ea typeface="+mn-ea"/>
                <a:cs typeface="+mn-cs"/>
              </a:rPr>
              <a:t>無輸血</a:t>
            </a:r>
            <a:r>
              <a:rPr kumimoji="1" lang="ja-JP" altLang="ja-JP" sz="1200" kern="1200" dirty="0">
                <a:solidFill>
                  <a:schemeClr val="tx1"/>
                </a:solidFill>
                <a:effectLst/>
                <a:latin typeface="+mn-lt"/>
                <a:ea typeface="+mn-ea"/>
                <a:cs typeface="+mn-cs"/>
              </a:rPr>
              <a:t>でも早期死亡や再手術などの転帰に差はなく、</a:t>
            </a:r>
            <a:r>
              <a:rPr kumimoji="1" lang="ja-JP" altLang="en-US" sz="1200" kern="1200" dirty="0">
                <a:solidFill>
                  <a:schemeClr val="tx1"/>
                </a:solidFill>
                <a:effectLst/>
                <a:latin typeface="+mn-lt"/>
                <a:ea typeface="+mn-ea"/>
                <a:cs typeface="+mn-cs"/>
              </a:rPr>
              <a:t>エホバ患者</a:t>
            </a:r>
            <a:r>
              <a:rPr kumimoji="1" lang="ja-JP" altLang="ja-JP" sz="1200" kern="1200" dirty="0">
                <a:solidFill>
                  <a:schemeClr val="tx1"/>
                </a:solidFill>
                <a:effectLst/>
                <a:latin typeface="+mn-lt"/>
                <a:ea typeface="+mn-ea"/>
                <a:cs typeface="+mn-cs"/>
              </a:rPr>
              <a:t>で出血が少なく、術後の</a:t>
            </a:r>
            <a:r>
              <a:rPr kumimoji="1" lang="en-US" altLang="ja-JP" sz="1200" kern="1200" dirty="0" err="1">
                <a:solidFill>
                  <a:schemeClr val="tx1"/>
                </a:solidFill>
                <a:effectLst/>
                <a:latin typeface="+mn-lt"/>
                <a:ea typeface="+mn-ea"/>
                <a:cs typeface="+mn-cs"/>
              </a:rPr>
              <a:t>Hb</a:t>
            </a:r>
            <a:r>
              <a:rPr kumimoji="1" lang="ja-JP" altLang="ja-JP" sz="1200" kern="1200" dirty="0">
                <a:solidFill>
                  <a:schemeClr val="tx1"/>
                </a:solidFill>
                <a:effectLst/>
                <a:latin typeface="+mn-lt"/>
                <a:ea typeface="+mn-ea"/>
                <a:cs typeface="+mn-cs"/>
              </a:rPr>
              <a:t>値はむしろ高いことを</a:t>
            </a:r>
            <a:r>
              <a:rPr kumimoji="1" lang="ja-JP" altLang="en-US" sz="1200" kern="1200" dirty="0" smtClean="0">
                <a:solidFill>
                  <a:schemeClr val="tx1"/>
                </a:solidFill>
                <a:effectLst/>
                <a:latin typeface="+mn-lt"/>
                <a:ea typeface="+mn-ea"/>
                <a:cs typeface="+mn-cs"/>
              </a:rPr>
              <a:t>示しています</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5</a:t>
            </a:fld>
            <a:endParaRPr kumimoji="1" lang="ja-JP" altLang="en-US"/>
          </a:p>
        </p:txBody>
      </p:sp>
    </p:spTree>
    <p:extLst>
      <p:ext uri="{BB962C8B-B14F-4D97-AF65-F5344CB8AC3E}">
        <p14:creationId xmlns:p14="http://schemas.microsoft.com/office/powerpoint/2010/main" val="285941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この日本輸血細胞治療学会誌をご覧になった方も多いと思います。川元らは</a:t>
            </a:r>
            <a:r>
              <a:rPr kumimoji="1" lang="en-US" altLang="ja-JP" dirty="0" smtClean="0"/>
              <a:t>20</a:t>
            </a:r>
            <a:r>
              <a:rPr kumimoji="1" lang="ja-JP" altLang="en-US" dirty="0" smtClean="0"/>
              <a:t>年間に</a:t>
            </a:r>
            <a:r>
              <a:rPr kumimoji="1" lang="en-US" altLang="ja-JP" dirty="0" smtClean="0"/>
              <a:t>500</a:t>
            </a:r>
            <a:r>
              <a:rPr kumimoji="1" lang="ja-JP" altLang="en-US" dirty="0" smtClean="0"/>
              <a:t>例以上の無輸血手術を行っており、このうち消化器外科領域の腫瘍切除</a:t>
            </a:r>
            <a:r>
              <a:rPr kumimoji="1" lang="en-US" altLang="ja-JP" dirty="0" smtClean="0"/>
              <a:t>217</a:t>
            </a:r>
            <a:r>
              <a:rPr kumimoji="1" lang="ja-JP" altLang="en-US" dirty="0" smtClean="0"/>
              <a:t>例を報告しました。術前に</a:t>
            </a:r>
            <a:r>
              <a:rPr kumimoji="1" lang="en-US" altLang="ja-JP" dirty="0" smtClean="0"/>
              <a:t>20%</a:t>
            </a:r>
            <a:r>
              <a:rPr kumimoji="1" lang="ja-JP" altLang="en-US" dirty="0" smtClean="0"/>
              <a:t>の患者が貧血であり、増血療法を行っています。治癒切除</a:t>
            </a:r>
            <a:r>
              <a:rPr kumimoji="1" lang="en-US" altLang="ja-JP" dirty="0" smtClean="0"/>
              <a:t>210</a:t>
            </a:r>
            <a:r>
              <a:rPr kumimoji="1" lang="ja-JP" altLang="en-US" dirty="0" smtClean="0"/>
              <a:t>例で手術関連死亡は</a:t>
            </a:r>
            <a:r>
              <a:rPr kumimoji="1" lang="en-US" altLang="ja-JP" dirty="0" smtClean="0"/>
              <a:t>4</a:t>
            </a:r>
            <a:r>
              <a:rPr kumimoji="1" lang="ja-JP" altLang="en-US" dirty="0" smtClean="0"/>
              <a:t>例という治療成績でした。</a:t>
            </a:r>
            <a:endParaRPr kumimoji="1" lang="ja-JP" altLang="en-US" dirty="0"/>
          </a:p>
        </p:txBody>
      </p:sp>
      <p:sp>
        <p:nvSpPr>
          <p:cNvPr id="4" name="スライド番号プレースホルダー 3"/>
          <p:cNvSpPr>
            <a:spLocks noGrp="1"/>
          </p:cNvSpPr>
          <p:nvPr>
            <p:ph type="sldNum" sz="quarter" idx="10"/>
          </p:nvPr>
        </p:nvSpPr>
        <p:spPr/>
        <p:txBody>
          <a:bodyPr/>
          <a:lstStyle/>
          <a:p>
            <a:fld id="{DB19AE05-8A43-40E9-BA19-E7917618354E}" type="slidenum">
              <a:rPr kumimoji="1" lang="ja-JP" altLang="en-US" smtClean="0"/>
              <a:t>6</a:t>
            </a:fld>
            <a:endParaRPr kumimoji="1" lang="ja-JP" altLang="en-US"/>
          </a:p>
        </p:txBody>
      </p:sp>
    </p:spTree>
    <p:extLst>
      <p:ext uri="{BB962C8B-B14F-4D97-AF65-F5344CB8AC3E}">
        <p14:creationId xmlns:p14="http://schemas.microsoft.com/office/powerpoint/2010/main" val="380819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しかしながら</a:t>
            </a:r>
            <a:r>
              <a:rPr kumimoji="1" lang="ja-JP" altLang="en-US" sz="1200" kern="1200" dirty="0" smtClean="0">
                <a:solidFill>
                  <a:schemeClr val="tx1"/>
                </a:solidFill>
                <a:effectLst/>
                <a:latin typeface="+mn-lt"/>
                <a:ea typeface="+mn-ea"/>
                <a:cs typeface="+mn-cs"/>
              </a:rPr>
              <a:t>絶対的な</a:t>
            </a:r>
            <a:r>
              <a:rPr kumimoji="1" lang="ja-JP" altLang="ja-JP" sz="1200" kern="1200" dirty="0" smtClean="0">
                <a:solidFill>
                  <a:schemeClr val="tx1"/>
                </a:solidFill>
                <a:effectLst/>
                <a:latin typeface="+mn-lt"/>
                <a:ea typeface="+mn-ea"/>
                <a:cs typeface="+mn-cs"/>
              </a:rPr>
              <a:t>無輸血</a:t>
            </a:r>
            <a:r>
              <a:rPr kumimoji="1" lang="ja-JP" altLang="ja-JP" sz="1200" kern="1200" dirty="0">
                <a:solidFill>
                  <a:schemeClr val="tx1"/>
                </a:solidFill>
                <a:effectLst/>
                <a:latin typeface="+mn-lt"/>
                <a:ea typeface="+mn-ea"/>
                <a:cs typeface="+mn-cs"/>
              </a:rPr>
              <a:t>ですべての症例を救命することは</a:t>
            </a:r>
            <a:r>
              <a:rPr kumimoji="1" lang="ja-JP" altLang="en-US" sz="1200" kern="1200" dirty="0">
                <a:solidFill>
                  <a:schemeClr val="tx1"/>
                </a:solidFill>
                <a:effectLst/>
                <a:latin typeface="+mn-lt"/>
                <a:ea typeface="+mn-ea"/>
                <a:cs typeface="+mn-cs"/>
              </a:rPr>
              <a:t>困難です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エホバ</a:t>
            </a:r>
            <a:r>
              <a:rPr kumimoji="1" lang="ja-JP" altLang="en-US" sz="1200" kern="1200" dirty="0">
                <a:solidFill>
                  <a:schemeClr val="tx1"/>
                </a:solidFill>
                <a:effectLst/>
                <a:latin typeface="+mn-lt"/>
                <a:ea typeface="+mn-ea"/>
                <a:cs typeface="+mn-cs"/>
              </a:rPr>
              <a:t>患者</a:t>
            </a:r>
            <a:r>
              <a:rPr kumimoji="1" lang="ja-JP" altLang="ja-JP" sz="1200" kern="1200" dirty="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集計</a:t>
            </a:r>
            <a:r>
              <a:rPr kumimoji="1" lang="ja-JP" altLang="en-US" sz="1200" kern="1200" dirty="0" smtClean="0">
                <a:solidFill>
                  <a:schemeClr val="tx1"/>
                </a:solidFill>
                <a:effectLst/>
                <a:latin typeface="+mn-lt"/>
                <a:ea typeface="+mn-ea"/>
                <a:cs typeface="+mn-cs"/>
              </a:rPr>
              <a:t>では無輸血で術後の</a:t>
            </a:r>
            <a:r>
              <a:rPr kumimoji="1" lang="en-US" altLang="ja-JP" sz="1200" kern="1200" dirty="0" err="1" smtClean="0">
                <a:solidFill>
                  <a:schemeClr val="tx1"/>
                </a:solidFill>
                <a:effectLst/>
                <a:latin typeface="+mn-lt"/>
                <a:ea typeface="+mn-ea"/>
                <a:cs typeface="+mn-cs"/>
              </a:rPr>
              <a:t>Hb</a:t>
            </a:r>
            <a:r>
              <a:rPr kumimoji="1" lang="ja-JP" altLang="en-US"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5 </a:t>
            </a:r>
            <a:r>
              <a:rPr kumimoji="1" lang="en-US" altLang="ja-JP" sz="1200" kern="1200" dirty="0">
                <a:solidFill>
                  <a:schemeClr val="tx1"/>
                </a:solidFill>
                <a:effectLst/>
                <a:latin typeface="+mn-lt"/>
                <a:ea typeface="+mn-ea"/>
                <a:cs typeface="+mn-cs"/>
              </a:rPr>
              <a:t>g/</a:t>
            </a:r>
            <a:r>
              <a:rPr kumimoji="1" lang="en-US" altLang="ja-JP" sz="1200" kern="1200" dirty="0" err="1">
                <a:solidFill>
                  <a:schemeClr val="tx1"/>
                </a:solidFill>
                <a:effectLst/>
                <a:latin typeface="+mn-lt"/>
                <a:ea typeface="+mn-ea"/>
                <a:cs typeface="+mn-cs"/>
              </a:rPr>
              <a:t>dL</a:t>
            </a:r>
            <a:r>
              <a:rPr kumimoji="1" lang="ja-JP" altLang="ja-JP" sz="1200" kern="1200" dirty="0">
                <a:solidFill>
                  <a:schemeClr val="tx1"/>
                </a:solidFill>
                <a:effectLst/>
                <a:latin typeface="+mn-lt"/>
                <a:ea typeface="+mn-ea"/>
                <a:cs typeface="+mn-cs"/>
              </a:rPr>
              <a:t>以下になると術後死亡率が</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以上に及ぶことが</a:t>
            </a:r>
            <a:r>
              <a:rPr kumimoji="1" lang="ja-JP" altLang="en-US" sz="1200" kern="1200" dirty="0" smtClean="0">
                <a:solidFill>
                  <a:schemeClr val="tx1"/>
                </a:solidFill>
                <a:effectLst/>
                <a:latin typeface="+mn-lt"/>
                <a:ea typeface="+mn-ea"/>
                <a:cs typeface="+mn-cs"/>
              </a:rPr>
              <a:t>示</a:t>
            </a:r>
            <a:r>
              <a:rPr kumimoji="1" lang="ja-JP" altLang="ja-JP" sz="1200" kern="1200" dirty="0" smtClean="0">
                <a:solidFill>
                  <a:schemeClr val="tx1"/>
                </a:solidFill>
                <a:effectLst/>
                <a:latin typeface="+mn-lt"/>
                <a:ea typeface="+mn-ea"/>
                <a:cs typeface="+mn-cs"/>
              </a:rPr>
              <a:t>され</a:t>
            </a:r>
            <a:r>
              <a:rPr kumimoji="1" lang="ja-JP" altLang="en-US" sz="1200" kern="1200" dirty="0" smtClean="0">
                <a:solidFill>
                  <a:schemeClr val="tx1"/>
                </a:solidFill>
                <a:effectLst/>
                <a:latin typeface="+mn-lt"/>
                <a:ea typeface="+mn-ea"/>
                <a:cs typeface="+mn-cs"/>
              </a:rPr>
              <a:t>ています</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7</a:t>
            </a:fld>
            <a:endParaRPr kumimoji="1" lang="ja-JP" altLang="en-US"/>
          </a:p>
        </p:txBody>
      </p:sp>
    </p:spTree>
    <p:extLst>
      <p:ext uri="{BB962C8B-B14F-4D97-AF65-F5344CB8AC3E}">
        <p14:creationId xmlns:p14="http://schemas.microsoft.com/office/powerpoint/2010/main" val="28862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妊産婦</a:t>
            </a:r>
            <a:r>
              <a:rPr kumimoji="1" lang="ja-JP" altLang="ja-JP" sz="1200" kern="1200" dirty="0">
                <a:solidFill>
                  <a:schemeClr val="tx1"/>
                </a:solidFill>
                <a:effectLst/>
                <a:latin typeface="+mn-lt"/>
                <a:ea typeface="+mn-ea"/>
                <a:cs typeface="+mn-cs"/>
              </a:rPr>
              <a:t>死亡の</a:t>
            </a:r>
            <a:r>
              <a:rPr kumimoji="1" lang="ja-JP" altLang="ja-JP" sz="1200" kern="1200" dirty="0" smtClean="0">
                <a:solidFill>
                  <a:schemeClr val="tx1"/>
                </a:solidFill>
                <a:effectLst/>
                <a:latin typeface="+mn-lt"/>
                <a:ea typeface="+mn-ea"/>
                <a:cs typeface="+mn-cs"/>
              </a:rPr>
              <a:t>リスク</a:t>
            </a:r>
            <a:r>
              <a:rPr kumimoji="1" lang="ja-JP" altLang="en-US" sz="1200" kern="1200" dirty="0" smtClean="0">
                <a:solidFill>
                  <a:schemeClr val="tx1"/>
                </a:solidFill>
                <a:effectLst/>
                <a:latin typeface="+mn-lt"/>
                <a:ea typeface="+mn-ea"/>
                <a:cs typeface="+mn-cs"/>
              </a:rPr>
              <a:t>は無輸血では</a:t>
            </a:r>
            <a:r>
              <a:rPr kumimoji="1" lang="en-US" altLang="ja-JP" sz="1200" kern="1200" dirty="0" smtClean="0">
                <a:solidFill>
                  <a:schemeClr val="tx1"/>
                </a:solidFill>
                <a:effectLst/>
                <a:latin typeface="+mn-lt"/>
                <a:ea typeface="+mn-ea"/>
                <a:cs typeface="+mn-cs"/>
              </a:rPr>
              <a:t>44</a:t>
            </a:r>
            <a:r>
              <a:rPr kumimoji="1" lang="ja-JP" altLang="ja-JP" sz="1200" kern="1200" dirty="0">
                <a:solidFill>
                  <a:schemeClr val="tx1"/>
                </a:solidFill>
                <a:effectLst/>
                <a:latin typeface="+mn-lt"/>
                <a:ea typeface="+mn-ea"/>
                <a:cs typeface="+mn-cs"/>
              </a:rPr>
              <a:t>倍</a:t>
            </a:r>
            <a:r>
              <a:rPr kumimoji="1" lang="ja-JP" altLang="ja-JP" sz="1200" kern="1200" dirty="0" smtClean="0">
                <a:solidFill>
                  <a:schemeClr val="tx1"/>
                </a:solidFill>
                <a:effectLst/>
                <a:latin typeface="+mn-lt"/>
                <a:ea typeface="+mn-ea"/>
                <a:cs typeface="+mn-cs"/>
              </a:rPr>
              <a:t>になる</a:t>
            </a:r>
            <a:r>
              <a:rPr kumimoji="1" lang="ja-JP" altLang="ja-JP" sz="1200" kern="1200" dirty="0">
                <a:solidFill>
                  <a:schemeClr val="tx1"/>
                </a:solidFill>
                <a:effectLst/>
                <a:latin typeface="+mn-lt"/>
                <a:ea typeface="+mn-ea"/>
                <a:cs typeface="+mn-cs"/>
              </a:rPr>
              <a:t>ことが報告されています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わが国では年間</a:t>
            </a:r>
            <a:r>
              <a:rPr kumimoji="1" lang="en-US" altLang="ja-JP" sz="1200" kern="1200" dirty="0" smtClean="0">
                <a:solidFill>
                  <a:schemeClr val="tx1"/>
                </a:solidFill>
                <a:effectLst/>
                <a:latin typeface="+mn-lt"/>
                <a:ea typeface="+mn-ea"/>
                <a:cs typeface="+mn-cs"/>
              </a:rPr>
              <a:t>100</a:t>
            </a:r>
            <a:r>
              <a:rPr kumimoji="1" lang="ja-JP" altLang="en-US" sz="1200" kern="1200" dirty="0" smtClean="0">
                <a:solidFill>
                  <a:schemeClr val="tx1"/>
                </a:solidFill>
                <a:effectLst/>
                <a:latin typeface="+mn-lt"/>
                <a:ea typeface="+mn-ea"/>
                <a:cs typeface="+mn-cs"/>
              </a:rPr>
              <a:t>万人の患者さんに輸血が行われており、輸血が重要な支持療法であることに変わりはありません。</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8</a:t>
            </a:fld>
            <a:endParaRPr kumimoji="1" lang="ja-JP" altLang="en-US"/>
          </a:p>
        </p:txBody>
      </p:sp>
    </p:spTree>
    <p:extLst>
      <p:ext uri="{BB962C8B-B14F-4D97-AF65-F5344CB8AC3E}">
        <p14:creationId xmlns:p14="http://schemas.microsoft.com/office/powerpoint/2010/main" val="417003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秋田大学の</a:t>
            </a:r>
            <a:r>
              <a:rPr kumimoji="1" lang="ja-JP" altLang="ja-JP" sz="1200" kern="1200" dirty="0" smtClean="0">
                <a:solidFill>
                  <a:schemeClr val="tx1"/>
                </a:solidFill>
                <a:effectLst/>
                <a:latin typeface="+mn-lt"/>
                <a:ea typeface="+mn-ea"/>
                <a:cs typeface="+mn-cs"/>
              </a:rPr>
              <a:t>食道外科</a:t>
            </a:r>
            <a:r>
              <a:rPr kumimoji="1" lang="ja-JP" altLang="en-US" sz="1200" kern="1200" dirty="0" smtClean="0">
                <a:solidFill>
                  <a:schemeClr val="tx1"/>
                </a:solidFill>
                <a:effectLst/>
                <a:latin typeface="+mn-lt"/>
                <a:ea typeface="+mn-ea"/>
                <a:cs typeface="+mn-cs"/>
              </a:rPr>
              <a:t>では食道がんの手術時に</a:t>
            </a:r>
            <a:r>
              <a:rPr kumimoji="1" lang="ja-JP" altLang="ja-JP" sz="1200" kern="1200" dirty="0" smtClean="0">
                <a:solidFill>
                  <a:schemeClr val="tx1"/>
                </a:solidFill>
                <a:effectLst/>
                <a:latin typeface="+mn-lt"/>
                <a:ea typeface="+mn-ea"/>
                <a:cs typeface="+mn-cs"/>
              </a:rPr>
              <a:t>同種血</a:t>
            </a:r>
            <a:r>
              <a:rPr kumimoji="1" lang="ja-JP" altLang="en-US" sz="1200" kern="1200" dirty="0" smtClean="0">
                <a:solidFill>
                  <a:schemeClr val="tx1"/>
                </a:solidFill>
                <a:effectLst/>
                <a:latin typeface="+mn-lt"/>
                <a:ea typeface="+mn-ea"/>
                <a:cs typeface="+mn-cs"/>
              </a:rPr>
              <a:t>を使用した群で</a:t>
            </a:r>
            <a:r>
              <a:rPr kumimoji="1" lang="en-US" altLang="ja-JP" sz="1200" kern="1200" dirty="0" smtClean="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年生存率が低下した</a:t>
            </a:r>
            <a:r>
              <a:rPr kumimoji="1" lang="ja-JP" altLang="ja-JP" sz="1200" kern="1200" dirty="0" smtClean="0">
                <a:solidFill>
                  <a:schemeClr val="tx1"/>
                </a:solidFill>
                <a:effectLst/>
                <a:latin typeface="+mn-lt"/>
                <a:ea typeface="+mn-ea"/>
                <a:cs typeface="+mn-cs"/>
              </a:rPr>
              <a:t>こ</a:t>
            </a:r>
            <a:r>
              <a:rPr kumimoji="1" lang="ja-JP" altLang="en-US" sz="1200" kern="1200" dirty="0" smtClean="0">
                <a:solidFill>
                  <a:schemeClr val="tx1"/>
                </a:solidFill>
                <a:effectLst/>
                <a:latin typeface="+mn-lt"/>
                <a:ea typeface="+mn-ea"/>
                <a:cs typeface="+mn-cs"/>
              </a:rPr>
              <a:t>とを報告しています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このようにがんの再発が増えた、生存率が低下したといった報告、あるいは術後早期の感染症が増加するといった報告が多数挙げられています。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7E80A1D-46E4-4D6B-B40C-19CD493911B0}" type="slidenum">
              <a:rPr kumimoji="1" lang="ja-JP" altLang="en-US" smtClean="0"/>
              <a:pPr/>
              <a:t>9</a:t>
            </a:fld>
            <a:endParaRPr kumimoji="1" lang="ja-JP" altLang="en-US"/>
          </a:p>
        </p:txBody>
      </p:sp>
    </p:spTree>
    <p:extLst>
      <p:ext uri="{BB962C8B-B14F-4D97-AF65-F5344CB8AC3E}">
        <p14:creationId xmlns:p14="http://schemas.microsoft.com/office/powerpoint/2010/main" val="202370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17442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93965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42150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141224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191771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6503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29904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42205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08327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329153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D6FA50-7E1B-4166-8395-7D097F2E6298}" type="datetimeFigureOut">
              <a:rPr kumimoji="1" lang="ja-JP" altLang="en-US" smtClean="0"/>
              <a:t>2019/11/25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29537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6FA50-7E1B-4166-8395-7D097F2E6298}" type="datetimeFigureOut">
              <a:rPr kumimoji="1" lang="ja-JP" altLang="en-US" smtClean="0"/>
              <a:t>2019/11/25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7E638-73E1-4AA9-978A-3ADBEF4BB5BA}" type="slidenum">
              <a:rPr kumimoji="1" lang="ja-JP" altLang="en-US" smtClean="0"/>
              <a:t>‹#›</a:t>
            </a:fld>
            <a:endParaRPr kumimoji="1" lang="ja-JP" altLang="en-US"/>
          </a:p>
        </p:txBody>
      </p:sp>
    </p:spTree>
    <p:extLst>
      <p:ext uri="{BB962C8B-B14F-4D97-AF65-F5344CB8AC3E}">
        <p14:creationId xmlns:p14="http://schemas.microsoft.com/office/powerpoint/2010/main" val="80369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ifpbm.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uketsu.jstmct.or.j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choosingwisel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3229" y="2240009"/>
            <a:ext cx="10216055" cy="2387600"/>
          </a:xfrm>
        </p:spPr>
        <p:txBody>
          <a:bodyPr>
            <a:normAutofit/>
          </a:bodyPr>
          <a:lstStyle/>
          <a:p>
            <a:r>
              <a:rPr lang="ja-JP" altLang="en-US" sz="8000" dirty="0">
                <a:solidFill>
                  <a:schemeClr val="tx1">
                    <a:lumMod val="75000"/>
                    <a:lumOff val="25000"/>
                  </a:schemeClr>
                </a:solidFill>
                <a:latin typeface="Meiryo UI" panose="020B0604030504040204" pitchFamily="50" charset="-128"/>
                <a:ea typeface="Meiryo UI" panose="020B0604030504040204" pitchFamily="50" charset="-128"/>
              </a:rPr>
              <a:t>科学的根拠に基づいた</a:t>
            </a:r>
            <a:r>
              <a:rPr kumimoji="1" lang="en-US" altLang="ja-JP" sz="8000" dirty="0">
                <a:solidFill>
                  <a:schemeClr val="tx1">
                    <a:lumMod val="75000"/>
                    <a:lumOff val="25000"/>
                  </a:schemeClr>
                </a:solidFill>
                <a:latin typeface="Meiryo UI" panose="020B0604030504040204" pitchFamily="50" charset="-128"/>
                <a:ea typeface="Meiryo UI" panose="020B0604030504040204" pitchFamily="50" charset="-128"/>
              </a:rPr>
              <a:t>Bloodless medicine</a:t>
            </a:r>
            <a:endParaRPr kumimoji="1" lang="ja-JP" altLang="en-US" sz="8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363025" y="5416609"/>
            <a:ext cx="3494931" cy="1200329"/>
          </a:xfrm>
          <a:prstGeom prst="rect">
            <a:avLst/>
          </a:prstGeom>
          <a:noFill/>
        </p:spPr>
        <p:txBody>
          <a:bodyPr wrap="none" rtlCol="0">
            <a:spAutoFit/>
          </a:bodyPr>
          <a:lstStyle/>
          <a:p>
            <a:pPr algn="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秋田大学医学部附属</a:t>
            </a:r>
            <a:r>
              <a:rPr kumimoji="1"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病院</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輸血部</a:t>
            </a: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秋田県合同輸血療法委員会</a:t>
            </a: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藤島直仁</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903301" y="556570"/>
            <a:ext cx="2954655" cy="646331"/>
          </a:xfrm>
          <a:prstGeom prst="rect">
            <a:avLst/>
          </a:prstGeom>
          <a:noFill/>
        </p:spPr>
        <p:txBody>
          <a:bodyPr wrap="none" rtlCol="0">
            <a:spAutoFit/>
          </a:bodyPr>
          <a:lstStyle/>
          <a:p>
            <a:pPr algn="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岩手県合同輸血療法委員会</a:t>
            </a:r>
            <a:endPar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r"/>
            <a:r>
              <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rPr>
              <a:t>2019</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dirty="0" smtClean="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日</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2658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a:solidFill>
                  <a:schemeClr val="tx1">
                    <a:lumMod val="75000"/>
                    <a:lumOff val="25000"/>
                  </a:schemeClr>
                </a:solidFill>
                <a:latin typeface="Meiryo UI" panose="020B0604030504040204" pitchFamily="50" charset="-128"/>
                <a:ea typeface="Meiryo UI" panose="020B0604030504040204" pitchFamily="50" charset="-128"/>
              </a:rPr>
              <a:t>Compared with patients not transfused, those transfused at nadir hemoglobin levels of:</a:t>
            </a:r>
            <a:endParaRPr kumimoji="1"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srcRect l="31771" t="10741" r="13020" b="22962"/>
          <a:stretch/>
        </p:blipFill>
        <p:spPr>
          <a:xfrm>
            <a:off x="4836750" y="1652588"/>
            <a:ext cx="7269568" cy="4910380"/>
          </a:xfrm>
          <a:prstGeom prst="rect">
            <a:avLst/>
          </a:prstGeom>
        </p:spPr>
      </p:pic>
      <p:sp>
        <p:nvSpPr>
          <p:cNvPr id="4" name="テキスト ボックス 3"/>
          <p:cNvSpPr txBox="1"/>
          <p:nvPr/>
        </p:nvSpPr>
        <p:spPr>
          <a:xfrm>
            <a:off x="4667250" y="6551342"/>
            <a:ext cx="7507889" cy="276999"/>
          </a:xfrm>
          <a:prstGeom prst="rect">
            <a:avLst/>
          </a:prstGeom>
          <a:noFill/>
        </p:spPr>
        <p:txBody>
          <a:bodyPr wrap="none" rtlCol="0">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https://www.ifpbm.org/news/6041-new-study-exposes-need-for-better-management-ofanaemia</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08470" y="1665844"/>
            <a:ext cx="4655442" cy="3293209"/>
          </a:xfrm>
          <a:prstGeom prst="rect">
            <a:avLst/>
          </a:prstGeom>
          <a:ln w="38100">
            <a:solidFill>
              <a:srgbClr val="C00000"/>
            </a:solidFill>
          </a:ln>
        </p:spPr>
        <p:txBody>
          <a:bodyPr wrap="none">
            <a:spAutoFit/>
          </a:bodyPr>
          <a:lstStyle/>
          <a:p>
            <a:r>
              <a:rPr lang="en-US" altLang="ja-JP" sz="3200" dirty="0" err="1">
                <a:solidFill>
                  <a:srgbClr val="C00000"/>
                </a:solidFill>
                <a:latin typeface="Meiryo UI" panose="020B0604030504040204" pitchFamily="50" charset="-128"/>
                <a:ea typeface="Meiryo UI" panose="020B0604030504040204" pitchFamily="50" charset="-128"/>
              </a:rPr>
              <a:t>Hb</a:t>
            </a:r>
            <a:r>
              <a:rPr lang="en-US" altLang="ja-JP" sz="3200" dirty="0">
                <a:solidFill>
                  <a:srgbClr val="C00000"/>
                </a:solidFill>
                <a:latin typeface="Meiryo UI" panose="020B0604030504040204" pitchFamily="50" charset="-128"/>
                <a:ea typeface="Meiryo UI" panose="020B0604030504040204" pitchFamily="50" charset="-128"/>
              </a:rPr>
              <a:t> 9 g/</a:t>
            </a:r>
            <a:r>
              <a:rPr lang="en-US" altLang="ja-JP" sz="3200" dirty="0" err="1">
                <a:solidFill>
                  <a:srgbClr val="C00000"/>
                </a:solidFill>
                <a:latin typeface="Meiryo UI" panose="020B0604030504040204" pitchFamily="50" charset="-128"/>
                <a:ea typeface="Meiryo UI" panose="020B0604030504040204" pitchFamily="50" charset="-128"/>
              </a:rPr>
              <a:t>dL</a:t>
            </a:r>
            <a:r>
              <a:rPr lang="ja-JP" altLang="en-US" sz="3200" dirty="0">
                <a:solidFill>
                  <a:srgbClr val="C00000"/>
                </a:solidFill>
                <a:latin typeface="Meiryo UI" panose="020B0604030504040204" pitchFamily="50" charset="-128"/>
                <a:ea typeface="Meiryo UI" panose="020B0604030504040204" pitchFamily="50" charset="-128"/>
              </a:rPr>
              <a:t>以上</a:t>
            </a:r>
            <a:endParaRPr lang="en-US" altLang="ja-JP" sz="3200" dirty="0">
              <a:solidFill>
                <a:srgbClr val="C00000"/>
              </a:solidFill>
              <a:latin typeface="Meiryo UI" panose="020B0604030504040204" pitchFamily="50" charset="-128"/>
              <a:ea typeface="Meiryo UI" panose="020B0604030504040204" pitchFamily="50" charset="-128"/>
            </a:endParaRPr>
          </a:p>
          <a:p>
            <a:r>
              <a:rPr lang="ja-JP" altLang="en-US" sz="3200" dirty="0">
                <a:solidFill>
                  <a:srgbClr val="C00000"/>
                </a:solidFill>
                <a:latin typeface="Meiryo UI" panose="020B0604030504040204" pitchFamily="50" charset="-128"/>
                <a:ea typeface="Meiryo UI" panose="020B0604030504040204" pitchFamily="50" charset="-128"/>
              </a:rPr>
              <a:t>　　　　</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で</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RBC</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輸血すると</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buFont typeface="+mj-lt"/>
              <a:buAutoNum type="arabicPeriod"/>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早期の死亡が増加するだけでなく</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buFont typeface="+mj-lt"/>
              <a:buAutoNum type="arabicPeriod"/>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buFont typeface="+mj-lt"/>
              <a:buAutoNum type="arabicPeriod"/>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長期的な予後も悪化する</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buFont typeface="+mj-lt"/>
              <a:buAutoNum type="arabicPeriod"/>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buFont typeface="+mj-lt"/>
              <a:buAutoNum type="arabicPeriod"/>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在院日数が延長する</a:t>
            </a:r>
            <a:endParaRPr lang="ja-JP" altLang="en-US" sz="2400" dirty="0"/>
          </a:p>
        </p:txBody>
      </p:sp>
      <p:sp>
        <p:nvSpPr>
          <p:cNvPr id="6" name="正方形/長方形 5"/>
          <p:cNvSpPr/>
          <p:nvPr/>
        </p:nvSpPr>
        <p:spPr>
          <a:xfrm>
            <a:off x="4914362" y="1652588"/>
            <a:ext cx="2400838" cy="48987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The International Foundation for Patient Blood Management">
            <a:hlinkClick r:id="rId4" tooltip="The International Foundation for Patient Blood Managemen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91" y="4778375"/>
            <a:ext cx="3810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9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latin typeface="Meiryo UI" panose="020B0604030504040204" pitchFamily="50" charset="-128"/>
                <a:ea typeface="Meiryo UI" panose="020B0604030504040204" pitchFamily="50" charset="-128"/>
              </a:rPr>
              <a:t>科学的根拠</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に基づいたガイドライン</a:t>
            </a:r>
          </a:p>
        </p:txBody>
      </p:sp>
      <p:sp>
        <p:nvSpPr>
          <p:cNvPr id="3" name="コンテンツ プレースホルダー 2"/>
          <p:cNvSpPr>
            <a:spLocks noGrp="1"/>
          </p:cNvSpPr>
          <p:nvPr>
            <p:ph idx="1"/>
          </p:nvPr>
        </p:nvSpPr>
        <p:spPr>
          <a:xfrm>
            <a:off x="838200" y="1825624"/>
            <a:ext cx="10515600" cy="4916341"/>
          </a:xfrm>
        </p:spPr>
        <p:txBody>
          <a:bodyPr>
            <a:normAutofit lnSpcReduction="10000"/>
          </a:bodyPr>
          <a:lstStyle/>
          <a:p>
            <a:r>
              <a:rPr kumimoji="1" lang="ja-JP" altLang="en-US" sz="5400" dirty="0">
                <a:solidFill>
                  <a:schemeClr val="tx1">
                    <a:lumMod val="75000"/>
                    <a:lumOff val="25000"/>
                  </a:schemeClr>
                </a:solidFill>
                <a:latin typeface="Meiryo UI" panose="020B0604030504040204" pitchFamily="50" charset="-128"/>
                <a:ea typeface="Meiryo UI" panose="020B0604030504040204" pitchFamily="50" charset="-128"/>
              </a:rPr>
              <a:t>赤血球製剤</a:t>
            </a:r>
            <a:endParaRPr kumimoji="1" lang="en-US" altLang="ja-JP" sz="5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5400" dirty="0">
                <a:solidFill>
                  <a:schemeClr val="tx1">
                    <a:lumMod val="75000"/>
                    <a:lumOff val="25000"/>
                  </a:schemeClr>
                </a:solidFill>
                <a:latin typeface="Meiryo UI" panose="020B0604030504040204" pitchFamily="50" charset="-128"/>
                <a:ea typeface="Meiryo UI" panose="020B0604030504040204" pitchFamily="50" charset="-128"/>
              </a:rPr>
              <a:t>血小板製剤</a:t>
            </a:r>
            <a:endParaRPr lang="en-US" altLang="ja-JP" sz="54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5400" dirty="0">
                <a:solidFill>
                  <a:schemeClr val="tx1">
                    <a:lumMod val="75000"/>
                    <a:lumOff val="25000"/>
                  </a:schemeClr>
                </a:solidFill>
                <a:latin typeface="Meiryo UI" panose="020B0604030504040204" pitchFamily="50" charset="-128"/>
                <a:ea typeface="Meiryo UI" panose="020B0604030504040204" pitchFamily="50" charset="-128"/>
              </a:rPr>
              <a:t>新鮮凍結血漿</a:t>
            </a:r>
            <a:endParaRPr kumimoji="1" lang="en-US" altLang="ja-JP" sz="5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5400" dirty="0">
                <a:solidFill>
                  <a:schemeClr val="tx1">
                    <a:lumMod val="75000"/>
                    <a:lumOff val="25000"/>
                  </a:schemeClr>
                </a:solidFill>
                <a:latin typeface="Meiryo UI" panose="020B0604030504040204" pitchFamily="50" charset="-128"/>
                <a:ea typeface="Meiryo UI" panose="020B0604030504040204" pitchFamily="50" charset="-128"/>
              </a:rPr>
              <a:t>小児輸血</a:t>
            </a:r>
            <a:endParaRPr lang="en-US" altLang="ja-JP" sz="54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5400" dirty="0">
                <a:solidFill>
                  <a:schemeClr val="tx1">
                    <a:lumMod val="75000"/>
                    <a:lumOff val="25000"/>
                  </a:schemeClr>
                </a:solidFill>
                <a:latin typeface="Meiryo UI" panose="020B0604030504040204" pitchFamily="50" charset="-128"/>
                <a:ea typeface="Meiryo UI" panose="020B0604030504040204" pitchFamily="50" charset="-128"/>
              </a:rPr>
              <a:t>アルブミン製剤</a:t>
            </a:r>
            <a:endParaRPr kumimoji="1" lang="en-US" altLang="ja-JP" sz="5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5400" dirty="0">
                <a:solidFill>
                  <a:schemeClr val="tx1">
                    <a:lumMod val="75000"/>
                    <a:lumOff val="25000"/>
                  </a:schemeClr>
                </a:solidFill>
                <a:latin typeface="Meiryo UI" panose="020B0604030504040204" pitchFamily="50" charset="-128"/>
                <a:ea typeface="Meiryo UI" panose="020B0604030504040204" pitchFamily="50" charset="-128"/>
              </a:rPr>
              <a:t>輸血有害事象対応</a:t>
            </a:r>
            <a:endParaRPr kumimoji="1" lang="ja-JP" altLang="en-US" sz="54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4" name="Picture 2" descr="日本輸血・細胞治療学会">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015" y="1409303"/>
            <a:ext cx="5204019" cy="8326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5601105" y="2376883"/>
            <a:ext cx="6290505" cy="4365083"/>
            <a:chOff x="5601105" y="2376883"/>
            <a:chExt cx="6290505" cy="4365083"/>
          </a:xfrm>
        </p:grpSpPr>
        <p:pic>
          <p:nvPicPr>
            <p:cNvPr id="5" name="図 4"/>
            <p:cNvPicPr>
              <a:picLocks noChangeAspect="1"/>
            </p:cNvPicPr>
            <p:nvPr/>
          </p:nvPicPr>
          <p:blipFill>
            <a:blip r:embed="rId5"/>
            <a:stretch>
              <a:fillRect/>
            </a:stretch>
          </p:blipFill>
          <p:spPr>
            <a:xfrm>
              <a:off x="7418557" y="2376883"/>
              <a:ext cx="2655602" cy="4365083"/>
            </a:xfrm>
            <a:prstGeom prst="rect">
              <a:avLst/>
            </a:prstGeom>
            <a:ln>
              <a:solidFill>
                <a:schemeClr val="tx1">
                  <a:lumMod val="75000"/>
                  <a:lumOff val="25000"/>
                </a:schemeClr>
              </a:solidFill>
            </a:ln>
          </p:spPr>
        </p:pic>
        <p:sp>
          <p:nvSpPr>
            <p:cNvPr id="7" name="テキスト ボックス 6"/>
            <p:cNvSpPr txBox="1"/>
            <p:nvPr/>
          </p:nvSpPr>
          <p:spPr>
            <a:xfrm>
              <a:off x="5601105" y="4685552"/>
              <a:ext cx="6290505" cy="923330"/>
            </a:xfrm>
            <a:prstGeom prst="rect">
              <a:avLst/>
            </a:prstGeom>
            <a:solidFill>
              <a:schemeClr val="bg1"/>
            </a:solidFill>
            <a:ln w="28575">
              <a:solidFill>
                <a:srgbClr val="C00000"/>
              </a:solidFill>
            </a:ln>
          </p:spPr>
          <p:txBody>
            <a:bodyPr wrap="none" rtlCol="0">
              <a:spAutoFit/>
            </a:bodyPr>
            <a:lstStyle/>
            <a:p>
              <a:r>
                <a:rPr kumimoji="1" lang="ja-JP" altLang="en-US" sz="5400" dirty="0">
                  <a:solidFill>
                    <a:srgbClr val="C00000"/>
                  </a:solidFill>
                  <a:latin typeface="Meiryo UI" panose="020B0604030504040204" pitchFamily="50" charset="-128"/>
                  <a:ea typeface="Meiryo UI" panose="020B0604030504040204" pitchFamily="50" charset="-128"/>
                </a:rPr>
                <a:t>血液製剤の使用指針</a:t>
              </a:r>
            </a:p>
          </p:txBody>
        </p:sp>
      </p:grpSp>
    </p:spTree>
    <p:extLst>
      <p:ext uri="{BB962C8B-B14F-4D97-AF65-F5344CB8AC3E}">
        <p14:creationId xmlns:p14="http://schemas.microsoft.com/office/powerpoint/2010/main" val="25362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p:nvPr/>
        </p:nvCxnSpPr>
        <p:spPr>
          <a:xfrm>
            <a:off x="5777333" y="2093944"/>
            <a:ext cx="9702" cy="359675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血液腫瘍の輸血戦略：メタ解析</a:t>
            </a:r>
          </a:p>
        </p:txBody>
      </p:sp>
      <p:cxnSp>
        <p:nvCxnSpPr>
          <p:cNvPr id="8" name="直線コネクタ 7"/>
          <p:cNvCxnSpPr/>
          <p:nvPr/>
        </p:nvCxnSpPr>
        <p:spPr>
          <a:xfrm>
            <a:off x="427977" y="2085635"/>
            <a:ext cx="1113387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093225" y="2085635"/>
            <a:ext cx="16628" cy="369916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074514" y="5618546"/>
            <a:ext cx="0" cy="20204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138795" y="5604689"/>
            <a:ext cx="0" cy="20204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43270" y="1653239"/>
            <a:ext cx="832279" cy="369332"/>
          </a:xfrm>
          <a:prstGeom prst="rect">
            <a:avLst/>
          </a:prstGeom>
          <a:noFill/>
        </p:spPr>
        <p:txBody>
          <a:bodyPr wrap="none" rtlCol="0">
            <a:spAutoFit/>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Study</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89925" y="1653239"/>
            <a:ext cx="673582" cy="369332"/>
          </a:xfrm>
          <a:prstGeom prst="rect">
            <a:avLst/>
          </a:prstGeom>
          <a:noFill/>
        </p:spPr>
        <p:txBody>
          <a:bodyPr wrap="none" rtlCol="0">
            <a:spAutoFit/>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Year</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38751" y="1653239"/>
            <a:ext cx="327334" cy="369332"/>
          </a:xfrm>
          <a:prstGeom prst="rect">
            <a:avLst/>
          </a:prstGeom>
          <a:noFill/>
        </p:spPr>
        <p:txBody>
          <a:bodyPr wrap="none" rtlCol="0">
            <a:spAutoFit/>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n</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560970" y="1653239"/>
            <a:ext cx="2741648"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Relative Risk (95% CI)</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291073" y="6541125"/>
            <a:ext cx="4891597" cy="307777"/>
          </a:xfrm>
          <a:prstGeom prst="rect">
            <a:avLst/>
          </a:prstGeom>
          <a:noFill/>
        </p:spPr>
        <p:txBody>
          <a:bodyPr wrap="none" rtlCol="0">
            <a:spAutoFit/>
          </a:bodyPr>
          <a:lstStyle/>
          <a:p>
            <a:pPr algn="r"/>
            <a:r>
              <a:rPr kumimoji="1"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Hoeks</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MPA, et al. Br J </a:t>
            </a:r>
            <a:r>
              <a:rPr kumimoji="1"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Haematol</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2017;178:137-151.</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406953" y="5690696"/>
            <a:ext cx="1113387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43270" y="2093944"/>
            <a:ext cx="2176173"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Observational study</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43270" y="3941708"/>
            <a:ext cx="2696251"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Randomized Control Trial</a:t>
            </a:r>
          </a:p>
        </p:txBody>
      </p:sp>
      <p:grpSp>
        <p:nvGrpSpPr>
          <p:cNvPr id="69" name="グループ化 68"/>
          <p:cNvGrpSpPr/>
          <p:nvPr/>
        </p:nvGrpSpPr>
        <p:grpSpPr>
          <a:xfrm>
            <a:off x="443270" y="2363445"/>
            <a:ext cx="10280809" cy="338554"/>
            <a:chOff x="443270" y="2450735"/>
            <a:chExt cx="10280809" cy="338554"/>
          </a:xfrm>
        </p:grpSpPr>
        <p:sp>
          <p:nvSpPr>
            <p:cNvPr id="35" name="正方形/長方形 34"/>
            <p:cNvSpPr/>
            <p:nvPr/>
          </p:nvSpPr>
          <p:spPr>
            <a:xfrm>
              <a:off x="6226227" y="2584027"/>
              <a:ext cx="99756" cy="719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13" name="直線コネクタ 12"/>
            <p:cNvCxnSpPr/>
            <p:nvPr/>
          </p:nvCxnSpPr>
          <p:spPr>
            <a:xfrm>
              <a:off x="3931919" y="2620012"/>
              <a:ext cx="4688378"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フローチャート: 結合子 29"/>
            <p:cNvSpPr/>
            <p:nvPr/>
          </p:nvSpPr>
          <p:spPr>
            <a:xfrm>
              <a:off x="6251167" y="2584027"/>
              <a:ext cx="49876" cy="71971"/>
            </a:xfrm>
            <a:prstGeom prst="flowChartConnector">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4" name="テキスト ボックス 43"/>
            <p:cNvSpPr txBox="1"/>
            <p:nvPr/>
          </p:nvSpPr>
          <p:spPr>
            <a:xfrm>
              <a:off x="443270" y="2450735"/>
              <a:ext cx="2343911"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Jansen      2004    84</a:t>
              </a:r>
            </a:p>
          </p:txBody>
        </p:sp>
        <p:sp>
          <p:nvSpPr>
            <p:cNvPr id="53" name="テキスト ボックス 52"/>
            <p:cNvSpPr txBox="1"/>
            <p:nvPr/>
          </p:nvSpPr>
          <p:spPr>
            <a:xfrm>
              <a:off x="8647870" y="2450735"/>
              <a:ext cx="207620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1.21 (0.08, 18.72)</a:t>
              </a:r>
            </a:p>
          </p:txBody>
        </p:sp>
      </p:grpSp>
      <p:grpSp>
        <p:nvGrpSpPr>
          <p:cNvPr id="70" name="グループ化 69"/>
          <p:cNvGrpSpPr/>
          <p:nvPr/>
        </p:nvGrpSpPr>
        <p:grpSpPr>
          <a:xfrm>
            <a:off x="443270" y="2632946"/>
            <a:ext cx="10152569" cy="338554"/>
            <a:chOff x="443270" y="2711254"/>
            <a:chExt cx="10152569" cy="338554"/>
          </a:xfrm>
        </p:grpSpPr>
        <p:sp>
          <p:nvSpPr>
            <p:cNvPr id="36" name="正方形/長方形 35"/>
            <p:cNvSpPr/>
            <p:nvPr/>
          </p:nvSpPr>
          <p:spPr>
            <a:xfrm>
              <a:off x="5613855" y="2791859"/>
              <a:ext cx="313117" cy="177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28" name="直線コネクタ 27"/>
            <p:cNvCxnSpPr/>
            <p:nvPr/>
          </p:nvCxnSpPr>
          <p:spPr>
            <a:xfrm flipV="1">
              <a:off x="4990405" y="2875007"/>
              <a:ext cx="1564223" cy="11049"/>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1" name="フローチャート: 結合子 30"/>
            <p:cNvSpPr/>
            <p:nvPr/>
          </p:nvSpPr>
          <p:spPr>
            <a:xfrm>
              <a:off x="5745475" y="2844546"/>
              <a:ext cx="49876" cy="71971"/>
            </a:xfrm>
            <a:prstGeom prst="flowChartConnector">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5" name="テキスト ボックス 44"/>
            <p:cNvSpPr txBox="1"/>
            <p:nvPr/>
          </p:nvSpPr>
          <p:spPr>
            <a:xfrm>
              <a:off x="443270" y="2711254"/>
              <a:ext cx="2457724"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Berger      2012   139</a:t>
              </a:r>
            </a:p>
          </p:txBody>
        </p:sp>
        <p:sp>
          <p:nvSpPr>
            <p:cNvPr id="54" name="テキスト ボックス 53"/>
            <p:cNvSpPr txBox="1"/>
            <p:nvPr/>
          </p:nvSpPr>
          <p:spPr>
            <a:xfrm>
              <a:off x="8647870" y="2711254"/>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0.68 (0.27, 1.73)</a:t>
              </a:r>
            </a:p>
          </p:txBody>
        </p:sp>
      </p:grpSp>
      <p:grpSp>
        <p:nvGrpSpPr>
          <p:cNvPr id="71" name="グループ化 70"/>
          <p:cNvGrpSpPr/>
          <p:nvPr/>
        </p:nvGrpSpPr>
        <p:grpSpPr>
          <a:xfrm>
            <a:off x="443270" y="2902447"/>
            <a:ext cx="10152569" cy="338554"/>
            <a:chOff x="443270" y="2978357"/>
            <a:chExt cx="10152569" cy="338554"/>
          </a:xfrm>
        </p:grpSpPr>
        <p:sp>
          <p:nvSpPr>
            <p:cNvPr id="37" name="正方形/長方形 36"/>
            <p:cNvSpPr/>
            <p:nvPr/>
          </p:nvSpPr>
          <p:spPr>
            <a:xfrm>
              <a:off x="5541811" y="3028021"/>
              <a:ext cx="435040" cy="239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27" name="直線コネクタ 26"/>
            <p:cNvCxnSpPr/>
            <p:nvPr/>
          </p:nvCxnSpPr>
          <p:spPr>
            <a:xfrm flipV="1">
              <a:off x="5212079" y="3147634"/>
              <a:ext cx="1108363" cy="1"/>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フローチャート: 結合子 31"/>
            <p:cNvSpPr/>
            <p:nvPr/>
          </p:nvSpPr>
          <p:spPr>
            <a:xfrm>
              <a:off x="5734393" y="3111649"/>
              <a:ext cx="49876" cy="71971"/>
            </a:xfrm>
            <a:prstGeom prst="flowChartConnector">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6" name="テキスト ボックス 45"/>
            <p:cNvSpPr txBox="1"/>
            <p:nvPr/>
          </p:nvSpPr>
          <p:spPr>
            <a:xfrm>
              <a:off x="443270" y="2978357"/>
              <a:ext cx="2417650" cy="338554"/>
            </a:xfrm>
            <a:prstGeom prst="rect">
              <a:avLst/>
            </a:prstGeom>
            <a:noFill/>
          </p:spPr>
          <p:txBody>
            <a:bodyPr wrap="none" rtlCol="0">
              <a:spAutoFit/>
            </a:bodyPr>
            <a:lstStyle/>
            <a:p>
              <a:r>
                <a:rPr kumimoji="1" lang="en-US" altLang="ja-JP" sz="1600" dirty="0" err="1">
                  <a:solidFill>
                    <a:schemeClr val="tx1">
                      <a:lumMod val="75000"/>
                      <a:lumOff val="25000"/>
                    </a:schemeClr>
                  </a:solidFill>
                  <a:latin typeface="Meiryo UI" panose="020B0604030504040204" pitchFamily="50" charset="-128"/>
                  <a:ea typeface="Meiryo UI" panose="020B0604030504040204" pitchFamily="50" charset="-128"/>
                </a:rPr>
                <a:t>Lightdale</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2012   141</a:t>
              </a:r>
            </a:p>
          </p:txBody>
        </p:sp>
        <p:sp>
          <p:nvSpPr>
            <p:cNvPr id="55" name="テキスト ボックス 54"/>
            <p:cNvSpPr txBox="1"/>
            <p:nvPr/>
          </p:nvSpPr>
          <p:spPr>
            <a:xfrm>
              <a:off x="8647870" y="2978357"/>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0.67 (0.35, 1.28)</a:t>
              </a:r>
            </a:p>
          </p:txBody>
        </p:sp>
      </p:grpSp>
      <p:grpSp>
        <p:nvGrpSpPr>
          <p:cNvPr id="72" name="グループ化 71"/>
          <p:cNvGrpSpPr/>
          <p:nvPr/>
        </p:nvGrpSpPr>
        <p:grpSpPr>
          <a:xfrm>
            <a:off x="443270" y="3171948"/>
            <a:ext cx="10152569" cy="338554"/>
            <a:chOff x="443270" y="3248765"/>
            <a:chExt cx="10152569" cy="338554"/>
          </a:xfrm>
        </p:grpSpPr>
        <p:sp>
          <p:nvSpPr>
            <p:cNvPr id="38" name="正方形/長方形 37"/>
            <p:cNvSpPr/>
            <p:nvPr/>
          </p:nvSpPr>
          <p:spPr>
            <a:xfrm>
              <a:off x="5569515" y="3298429"/>
              <a:ext cx="435040" cy="239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26" name="直線コネクタ 25"/>
            <p:cNvCxnSpPr/>
            <p:nvPr/>
          </p:nvCxnSpPr>
          <p:spPr>
            <a:xfrm flipV="1">
              <a:off x="5242559" y="3418042"/>
              <a:ext cx="1108363" cy="1"/>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3" name="フローチャート: 結合子 32"/>
            <p:cNvSpPr/>
            <p:nvPr/>
          </p:nvSpPr>
          <p:spPr>
            <a:xfrm>
              <a:off x="5762097" y="3382057"/>
              <a:ext cx="49876" cy="71971"/>
            </a:xfrm>
            <a:prstGeom prst="flowChartConnector">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7" name="テキスト ボックス 46"/>
            <p:cNvSpPr txBox="1"/>
            <p:nvPr/>
          </p:nvSpPr>
          <p:spPr>
            <a:xfrm>
              <a:off x="443270" y="3248765"/>
              <a:ext cx="2023311" cy="338554"/>
            </a:xfrm>
            <a:prstGeom prst="rect">
              <a:avLst/>
            </a:prstGeom>
            <a:noFill/>
          </p:spPr>
          <p:txBody>
            <a:bodyPr wrap="none" rtlCol="0">
              <a:spAutoFit/>
            </a:bodyPr>
            <a:lstStyle/>
            <a:p>
              <a:r>
                <a:rPr kumimoji="1" lang="en-US" altLang="ja-JP" sz="1600" dirty="0" err="1">
                  <a:solidFill>
                    <a:schemeClr val="tx1">
                      <a:lumMod val="75000"/>
                      <a:lumOff val="25000"/>
                    </a:schemeClr>
                  </a:solidFill>
                  <a:latin typeface="Meiryo UI" panose="020B0604030504040204" pitchFamily="50" charset="-128"/>
                  <a:ea typeface="Meiryo UI" panose="020B0604030504040204" pitchFamily="50" charset="-128"/>
                </a:rPr>
                <a:t>Hoeg</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2013   118</a:t>
              </a:r>
            </a:p>
          </p:txBody>
        </p:sp>
        <p:sp>
          <p:nvSpPr>
            <p:cNvPr id="56" name="テキスト ボックス 55"/>
            <p:cNvSpPr txBox="1"/>
            <p:nvPr/>
          </p:nvSpPr>
          <p:spPr>
            <a:xfrm>
              <a:off x="8647870" y="3248765"/>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0.71 (0.37, 1.35)</a:t>
              </a:r>
            </a:p>
          </p:txBody>
        </p:sp>
      </p:grpSp>
      <p:grpSp>
        <p:nvGrpSpPr>
          <p:cNvPr id="73" name="グループ化 72"/>
          <p:cNvGrpSpPr/>
          <p:nvPr/>
        </p:nvGrpSpPr>
        <p:grpSpPr>
          <a:xfrm>
            <a:off x="443270" y="3441450"/>
            <a:ext cx="10152569" cy="338554"/>
            <a:chOff x="443270" y="3525429"/>
            <a:chExt cx="10152569" cy="338554"/>
          </a:xfrm>
        </p:grpSpPr>
        <p:sp>
          <p:nvSpPr>
            <p:cNvPr id="40" name="ひし形 39"/>
            <p:cNvSpPr/>
            <p:nvPr/>
          </p:nvSpPr>
          <p:spPr>
            <a:xfrm>
              <a:off x="5483617" y="3588423"/>
              <a:ext cx="640621" cy="212566"/>
            </a:xfrm>
            <a:prstGeom prst="diamond">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8" name="テキスト ボックス 47"/>
            <p:cNvSpPr txBox="1"/>
            <p:nvPr/>
          </p:nvSpPr>
          <p:spPr>
            <a:xfrm>
              <a:off x="443270" y="3525429"/>
              <a:ext cx="42434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Subtotal (I-squared = 0.0%, </a:t>
              </a:r>
              <a:r>
                <a:rPr kumimoji="1" lang="en-US" altLang="ja-JP" sz="1600" i="1" dirty="0">
                  <a:solidFill>
                    <a:schemeClr val="tx1">
                      <a:lumMod val="75000"/>
                      <a:lumOff val="25000"/>
                    </a:schemeClr>
                  </a:solidFill>
                  <a:latin typeface="Meiryo UI" panose="020B0604030504040204" pitchFamily="50" charset="-128"/>
                  <a:ea typeface="Meiryo UI" panose="020B0604030504040204" pitchFamily="50" charset="-128"/>
                </a:rPr>
                <a:t>P </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0.982)</a:t>
              </a:r>
            </a:p>
          </p:txBody>
        </p:sp>
        <p:sp>
          <p:nvSpPr>
            <p:cNvPr id="57" name="テキスト ボックス 56"/>
            <p:cNvSpPr txBox="1"/>
            <p:nvPr/>
          </p:nvSpPr>
          <p:spPr>
            <a:xfrm>
              <a:off x="8647870" y="3525429"/>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0.70 (0.46, 1.04)</a:t>
              </a:r>
            </a:p>
          </p:txBody>
        </p:sp>
      </p:grpSp>
      <p:grpSp>
        <p:nvGrpSpPr>
          <p:cNvPr id="74" name="グループ化 73"/>
          <p:cNvGrpSpPr/>
          <p:nvPr/>
        </p:nvGrpSpPr>
        <p:grpSpPr>
          <a:xfrm>
            <a:off x="443270" y="4243388"/>
            <a:ext cx="10152569" cy="338554"/>
            <a:chOff x="443270" y="4306704"/>
            <a:chExt cx="10152569" cy="338554"/>
          </a:xfrm>
        </p:grpSpPr>
        <p:sp>
          <p:nvSpPr>
            <p:cNvPr id="39" name="正方形/長方形 38"/>
            <p:cNvSpPr/>
            <p:nvPr/>
          </p:nvSpPr>
          <p:spPr>
            <a:xfrm>
              <a:off x="5419884" y="4423457"/>
              <a:ext cx="193971" cy="105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25" name="直線コネクタ 24"/>
            <p:cNvCxnSpPr/>
            <p:nvPr/>
          </p:nvCxnSpPr>
          <p:spPr>
            <a:xfrm flipV="1">
              <a:off x="4209010" y="4474597"/>
              <a:ext cx="2632363" cy="2769"/>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4" name="フローチャート: 結合子 33"/>
            <p:cNvSpPr/>
            <p:nvPr/>
          </p:nvSpPr>
          <p:spPr>
            <a:xfrm>
              <a:off x="5491931" y="4439996"/>
              <a:ext cx="49876" cy="71971"/>
            </a:xfrm>
            <a:prstGeom prst="flowChartConnector">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0" name="テキスト ボックス 49"/>
            <p:cNvSpPr txBox="1"/>
            <p:nvPr/>
          </p:nvSpPr>
          <p:spPr>
            <a:xfrm>
              <a:off x="443270" y="4306704"/>
              <a:ext cx="2107180" cy="338554"/>
            </a:xfrm>
            <a:prstGeom prst="rect">
              <a:avLst/>
            </a:prstGeom>
            <a:noFill/>
          </p:spPr>
          <p:txBody>
            <a:bodyPr wrap="none" rtlCol="0">
              <a:spAutoFit/>
            </a:bodyPr>
            <a:lstStyle/>
            <a:p>
              <a:r>
                <a:rPr kumimoji="1" lang="en-US" altLang="ja-JP" sz="1600" dirty="0" err="1">
                  <a:solidFill>
                    <a:schemeClr val="tx1">
                      <a:lumMod val="75000"/>
                      <a:lumOff val="25000"/>
                    </a:schemeClr>
                  </a:solidFill>
                  <a:latin typeface="Meiryo UI" panose="020B0604030504040204" pitchFamily="50" charset="-128"/>
                  <a:ea typeface="Meiryo UI" panose="020B0604030504040204" pitchFamily="50" charset="-128"/>
                </a:rPr>
                <a:t>DeZern</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2016   89</a:t>
              </a:r>
            </a:p>
          </p:txBody>
        </p:sp>
        <p:sp>
          <p:nvSpPr>
            <p:cNvPr id="58" name="テキスト ボックス 57"/>
            <p:cNvSpPr txBox="1"/>
            <p:nvPr/>
          </p:nvSpPr>
          <p:spPr>
            <a:xfrm>
              <a:off x="8647870" y="4306704"/>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0.51 (0.11, 2.37)</a:t>
              </a:r>
            </a:p>
          </p:txBody>
        </p:sp>
      </p:grpSp>
      <p:grpSp>
        <p:nvGrpSpPr>
          <p:cNvPr id="75" name="グループ化 74"/>
          <p:cNvGrpSpPr/>
          <p:nvPr/>
        </p:nvGrpSpPr>
        <p:grpSpPr>
          <a:xfrm>
            <a:off x="443270" y="4545067"/>
            <a:ext cx="10152569" cy="338554"/>
            <a:chOff x="443270" y="4570855"/>
            <a:chExt cx="10152569" cy="338554"/>
          </a:xfrm>
        </p:grpSpPr>
        <p:sp>
          <p:nvSpPr>
            <p:cNvPr id="41" name="ひし形 40"/>
            <p:cNvSpPr/>
            <p:nvPr/>
          </p:nvSpPr>
          <p:spPr>
            <a:xfrm>
              <a:off x="4297679" y="4633849"/>
              <a:ext cx="2452254" cy="212566"/>
            </a:xfrm>
            <a:prstGeom prst="diamond">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1" name="テキスト ボックス 50"/>
            <p:cNvSpPr txBox="1"/>
            <p:nvPr/>
          </p:nvSpPr>
          <p:spPr>
            <a:xfrm>
              <a:off x="443270" y="4570855"/>
              <a:ext cx="3259226"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Subtotal (I-squared = %, </a:t>
              </a:r>
              <a:r>
                <a:rPr kumimoji="1" lang="en-US" altLang="ja-JP" sz="1600" i="1" dirty="0">
                  <a:solidFill>
                    <a:schemeClr val="tx1">
                      <a:lumMod val="75000"/>
                      <a:lumOff val="25000"/>
                    </a:schemeClr>
                  </a:solidFill>
                  <a:latin typeface="Meiryo UI" panose="020B0604030504040204" pitchFamily="50" charset="-128"/>
                  <a:ea typeface="Meiryo UI" panose="020B0604030504040204" pitchFamily="50" charset="-128"/>
                </a:rPr>
                <a:t>P</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p>
          </p:txBody>
        </p:sp>
        <p:sp>
          <p:nvSpPr>
            <p:cNvPr id="59" name="テキスト ボックス 58"/>
            <p:cNvSpPr txBox="1"/>
            <p:nvPr/>
          </p:nvSpPr>
          <p:spPr>
            <a:xfrm>
              <a:off x="8647870" y="4570855"/>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0.51 (0.11, 2.37)</a:t>
              </a:r>
            </a:p>
          </p:txBody>
        </p:sp>
      </p:grpSp>
      <p:grpSp>
        <p:nvGrpSpPr>
          <p:cNvPr id="76" name="グループ化 75"/>
          <p:cNvGrpSpPr/>
          <p:nvPr/>
        </p:nvGrpSpPr>
        <p:grpSpPr>
          <a:xfrm>
            <a:off x="443270" y="5006326"/>
            <a:ext cx="10152569" cy="338554"/>
            <a:chOff x="443270" y="5090305"/>
            <a:chExt cx="10152569" cy="338554"/>
          </a:xfrm>
        </p:grpSpPr>
        <p:sp>
          <p:nvSpPr>
            <p:cNvPr id="42" name="ひし形 41"/>
            <p:cNvSpPr/>
            <p:nvPr/>
          </p:nvSpPr>
          <p:spPr>
            <a:xfrm>
              <a:off x="5483617" y="5153299"/>
              <a:ext cx="609608" cy="212566"/>
            </a:xfrm>
            <a:prstGeom prst="diamond">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2" name="テキスト ボックス 51"/>
            <p:cNvSpPr txBox="1"/>
            <p:nvPr/>
          </p:nvSpPr>
          <p:spPr>
            <a:xfrm>
              <a:off x="443270" y="5090305"/>
              <a:ext cx="4112344"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Overall (I-squared = 0.0%, </a:t>
              </a:r>
              <a:r>
                <a:rPr kumimoji="1" lang="en-US" altLang="ja-JP" sz="1600" i="1" dirty="0">
                  <a:solidFill>
                    <a:schemeClr val="tx1">
                      <a:lumMod val="75000"/>
                      <a:lumOff val="25000"/>
                    </a:schemeClr>
                  </a:solidFill>
                  <a:latin typeface="Meiryo UI" panose="020B0604030504040204" pitchFamily="50" charset="-128"/>
                  <a:ea typeface="Meiryo UI" panose="020B0604030504040204" pitchFamily="50" charset="-128"/>
                </a:rPr>
                <a:t>P </a:t>
              </a:r>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0.988)</a:t>
              </a:r>
            </a:p>
          </p:txBody>
        </p:sp>
        <p:sp>
          <p:nvSpPr>
            <p:cNvPr id="60" name="テキスト ボックス 59"/>
            <p:cNvSpPr txBox="1"/>
            <p:nvPr/>
          </p:nvSpPr>
          <p:spPr>
            <a:xfrm>
              <a:off x="8647870" y="5090305"/>
              <a:ext cx="1947969" cy="338554"/>
            </a:xfrm>
            <a:prstGeom prst="rect">
              <a:avLst/>
            </a:prstGeom>
            <a:noFill/>
          </p:spPr>
          <p:txBody>
            <a:bodyPr wrap="none" rtlCol="0">
              <a:spAutoFit/>
            </a:bodyPr>
            <a:lstStyle/>
            <a:p>
              <a: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t>0.68 (0.46, 1.01)</a:t>
              </a:r>
            </a:p>
          </p:txBody>
        </p:sp>
      </p:grpSp>
      <p:sp>
        <p:nvSpPr>
          <p:cNvPr id="63" name="テキスト ボックス 62"/>
          <p:cNvSpPr txBox="1"/>
          <p:nvPr/>
        </p:nvSpPr>
        <p:spPr>
          <a:xfrm>
            <a:off x="3906980" y="5737190"/>
            <a:ext cx="471604" cy="307777"/>
          </a:xfrm>
          <a:prstGeom prst="rect">
            <a:avLst/>
          </a:prstGeom>
          <a:noFill/>
        </p:spPr>
        <p:txBody>
          <a:bodyPr wrap="none" rtlCol="0">
            <a:spAutoFit/>
          </a:bodyPr>
          <a:lstStyle/>
          <a:p>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0.1</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5962997" y="5737190"/>
            <a:ext cx="296876" cy="307777"/>
          </a:xfrm>
          <a:prstGeom prst="rect">
            <a:avLst/>
          </a:prstGeom>
          <a:noFill/>
        </p:spPr>
        <p:txBody>
          <a:bodyPr wrap="none" rtlCol="0">
            <a:spAutoFit/>
          </a:bodyPr>
          <a:lstStyle/>
          <a:p>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7877690" y="5737190"/>
            <a:ext cx="409086" cy="307777"/>
          </a:xfrm>
          <a:prstGeom prst="rect">
            <a:avLst/>
          </a:prstGeom>
          <a:noFill/>
        </p:spPr>
        <p:txBody>
          <a:bodyPr wrap="none" rtlCol="0">
            <a:spAutoFit/>
          </a:bodyPr>
          <a:lstStyle/>
          <a:p>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321831" y="5904226"/>
            <a:ext cx="3247684" cy="369332"/>
          </a:xfrm>
          <a:prstGeom prst="rect">
            <a:avLst/>
          </a:prstGeom>
          <a:noFill/>
        </p:spPr>
        <p:txBody>
          <a:bodyPr wrap="none" rtlCol="0">
            <a:spAutoFit/>
          </a:bodyPr>
          <a:lstStyle/>
          <a:p>
            <a:r>
              <a:rPr kumimoji="1" lang="en-US" altLang="ja-JP" dirty="0" err="1">
                <a:solidFill>
                  <a:schemeClr val="tx1">
                    <a:lumMod val="75000"/>
                    <a:lumOff val="25000"/>
                  </a:schemeClr>
                </a:solidFill>
                <a:latin typeface="Meiryo UI" panose="020B0604030504040204" pitchFamily="50" charset="-128"/>
                <a:ea typeface="Meiryo UI" panose="020B0604030504040204" pitchFamily="50" charset="-128"/>
              </a:rPr>
              <a:t>Favours</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 restrictive strategy</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763030" y="5904226"/>
            <a:ext cx="2815001" cy="369332"/>
          </a:xfrm>
          <a:prstGeom prst="rect">
            <a:avLst/>
          </a:prstGeom>
          <a:noFill/>
        </p:spPr>
        <p:txBody>
          <a:bodyPr wrap="none" rtlCol="0">
            <a:spAutoFit/>
          </a:bodyPr>
          <a:lstStyle/>
          <a:p>
            <a:r>
              <a:rPr kumimoji="1" lang="en-US" altLang="ja-JP" dirty="0" err="1">
                <a:solidFill>
                  <a:schemeClr val="tx1">
                    <a:lumMod val="75000"/>
                    <a:lumOff val="25000"/>
                  </a:schemeClr>
                </a:solidFill>
                <a:latin typeface="Meiryo UI" panose="020B0604030504040204" pitchFamily="50" charset="-128"/>
                <a:ea typeface="Meiryo UI" panose="020B0604030504040204" pitchFamily="50" charset="-128"/>
              </a:rPr>
              <a:t>Favours</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 liberal strategy</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635710" y="1412924"/>
            <a:ext cx="2915029" cy="523220"/>
          </a:xfrm>
          <a:prstGeom prst="rect">
            <a:avLst/>
          </a:prstGeom>
          <a:noFill/>
          <a:ln w="28575">
            <a:solidFill>
              <a:srgbClr val="C00000"/>
            </a:solidFill>
          </a:ln>
        </p:spPr>
        <p:txBody>
          <a:bodyPr wrap="none" rtlCol="0">
            <a:spAutoFit/>
          </a:bodyPr>
          <a:lstStyle/>
          <a:p>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Mortality </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死亡率</a:t>
            </a:r>
          </a:p>
        </p:txBody>
      </p:sp>
      <p:grpSp>
        <p:nvGrpSpPr>
          <p:cNvPr id="68" name="グループ化 67"/>
          <p:cNvGrpSpPr/>
          <p:nvPr/>
        </p:nvGrpSpPr>
        <p:grpSpPr>
          <a:xfrm>
            <a:off x="5130692" y="6242421"/>
            <a:ext cx="1939946" cy="327489"/>
            <a:chOff x="6551826" y="6390552"/>
            <a:chExt cx="1939946" cy="327489"/>
          </a:xfrm>
          <a:solidFill>
            <a:schemeClr val="accent2"/>
          </a:solidFill>
        </p:grpSpPr>
        <p:sp>
          <p:nvSpPr>
            <p:cNvPr id="82" name="右矢印 81"/>
            <p:cNvSpPr/>
            <p:nvPr/>
          </p:nvSpPr>
          <p:spPr>
            <a:xfrm>
              <a:off x="7832971" y="6390552"/>
              <a:ext cx="658801" cy="327489"/>
            </a:xfrm>
            <a:prstGeom prst="rightArrow">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3" name="右矢印 82"/>
            <p:cNvSpPr/>
            <p:nvPr/>
          </p:nvSpPr>
          <p:spPr>
            <a:xfrm rot="10800000">
              <a:off x="6551826" y="6390552"/>
              <a:ext cx="658801" cy="327489"/>
            </a:xfrm>
            <a:prstGeom prst="rightArrow">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84" name="テキスト ボックス 83"/>
          <p:cNvSpPr txBox="1"/>
          <p:nvPr/>
        </p:nvSpPr>
        <p:spPr>
          <a:xfrm>
            <a:off x="2964254" y="6205097"/>
            <a:ext cx="1800493" cy="369332"/>
          </a:xfrm>
          <a:prstGeom prst="rect">
            <a:avLst/>
          </a:prstGeom>
          <a:no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制限輸血：良好</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170274" y="6205097"/>
            <a:ext cx="2031325" cy="369332"/>
          </a:xfrm>
          <a:prstGeom prst="rect">
            <a:avLst/>
          </a:prstGeom>
          <a:no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非制限輸血：良好</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662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l"/>
            <a:r>
              <a:rPr lang="ja-JP" altLang="ja-JP"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血液製剤使用適正化方策調査研究</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idx="1"/>
          </p:nvPr>
        </p:nvSpPr>
        <p:spPr/>
        <p:txBody>
          <a:bodyPr>
            <a:normAutofit/>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平成</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28</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年度「</a:t>
            </a:r>
            <a:r>
              <a:rPr kumimoji="1" lang="ja-JP" altLang="en-US" dirty="0">
                <a:solidFill>
                  <a:srgbClr val="C00000"/>
                </a:solidFill>
                <a:latin typeface="Meiryo UI" panose="020B0604030504040204" pitchFamily="50" charset="-128"/>
                <a:ea typeface="Meiryo UI" panose="020B0604030504040204" pitchFamily="50" charset="-128"/>
              </a:rPr>
              <a:t>術前貧血の評価と治療</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に焦点を当てた</a:t>
            </a:r>
            <a:r>
              <a:rPr kumimoji="1" lang="en-US" altLang="ja-JP" dirty="0">
                <a:solidFill>
                  <a:srgbClr val="C00000"/>
                </a:solidFill>
                <a:latin typeface="Meiryo UI" panose="020B0604030504040204" pitchFamily="50" charset="-128"/>
                <a:ea typeface="Meiryo UI" panose="020B0604030504040204" pitchFamily="50" charset="-128"/>
              </a:rPr>
              <a:t>Bloodless Medicine</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の普及と医療従事者の輸血に対する意識改革」</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29</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年度</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dirty="0">
                <a:solidFill>
                  <a:srgbClr val="C00000"/>
                </a:solidFill>
                <a:latin typeface="Meiryo UI" panose="020B0604030504040204" pitchFamily="50" charset="-128"/>
                <a:ea typeface="Meiryo UI" panose="020B0604030504040204" pitchFamily="50" charset="-128"/>
              </a:rPr>
              <a:t>Bloodless Medicine</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の実践を目指した各医療機関における</a:t>
            </a:r>
            <a:r>
              <a:rPr kumimoji="1" lang="ja-JP" altLang="en-US" dirty="0">
                <a:solidFill>
                  <a:srgbClr val="C00000"/>
                </a:solidFill>
                <a:latin typeface="Meiryo UI" panose="020B0604030504040204" pitchFamily="50" charset="-128"/>
                <a:ea typeface="Meiryo UI" panose="020B0604030504040204" pitchFamily="50" charset="-128"/>
              </a:rPr>
              <a:t>院内監査の推進</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と若手医師の教育」</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平成</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30</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Prospective Screening Review </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dirty="0">
                <a:solidFill>
                  <a:srgbClr val="C00000"/>
                </a:solidFill>
                <a:latin typeface="Meiryo UI" panose="020B0604030504040204" pitchFamily="50" charset="-128"/>
                <a:ea typeface="Meiryo UI" panose="020B0604030504040204" pitchFamily="50" charset="-128"/>
              </a:rPr>
              <a:t>輸血前患者評価プロトコール</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の均一化と輸血オーダーに対する</a:t>
            </a:r>
            <a:r>
              <a:rPr lang="ja-JP" altLang="ja-JP" dirty="0">
                <a:solidFill>
                  <a:srgbClr val="C00000"/>
                </a:solidFill>
                <a:latin typeface="Meiryo UI" panose="020B0604030504040204" pitchFamily="50" charset="-128"/>
                <a:ea typeface="Meiryo UI" panose="020B0604030504040204" pitchFamily="50" charset="-128"/>
              </a:rPr>
              <a:t>疑義照会</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を活用した</a:t>
            </a:r>
            <a:r>
              <a:rPr lang="en-US" altLang="ja-JP" dirty="0">
                <a:solidFill>
                  <a:srgbClr val="C00000"/>
                </a:solidFill>
                <a:latin typeface="Meiryo UI" panose="020B0604030504040204" pitchFamily="50" charset="-128"/>
                <a:ea typeface="Meiryo UI" panose="020B0604030504040204" pitchFamily="50" charset="-128"/>
              </a:rPr>
              <a:t>Bloodless Medicine</a:t>
            </a:r>
            <a:r>
              <a:rPr lang="ja-JP" altLang="ja-JP" dirty="0">
                <a:solidFill>
                  <a:schemeClr val="tx1">
                    <a:lumMod val="75000"/>
                    <a:lumOff val="25000"/>
                  </a:schemeClr>
                </a:solidFill>
                <a:latin typeface="Meiryo UI" panose="020B0604030504040204" pitchFamily="50" charset="-128"/>
                <a:ea typeface="Meiryo UI" panose="020B0604030504040204" pitchFamily="50" charset="-128"/>
              </a:rPr>
              <a:t>のさらなる展開－</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2" name="正方形/長方形 1"/>
          <p:cNvSpPr/>
          <p:nvPr/>
        </p:nvSpPr>
        <p:spPr>
          <a:xfrm>
            <a:off x="7323038" y="6176963"/>
            <a:ext cx="4493538" cy="523220"/>
          </a:xfrm>
          <a:prstGeom prst="rect">
            <a:avLst/>
          </a:prstGeom>
        </p:spPr>
        <p:txBody>
          <a:bodyPr wrap="none">
            <a:spAutoFit/>
          </a:bodyPr>
          <a:lstStyle/>
          <a:p>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秋田県合同輸血療法委員会</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xmlns="" id="{D23F563C-8F6E-4742-9CDB-7F08B27F89ED}"/>
              </a:ext>
            </a:extLst>
          </p:cNvPr>
          <p:cNvSpPr txBox="1"/>
          <p:nvPr/>
        </p:nvSpPr>
        <p:spPr>
          <a:xfrm>
            <a:off x="8633012" y="1229023"/>
            <a:ext cx="2339102" cy="461665"/>
          </a:xfrm>
          <a:prstGeom prst="rect">
            <a:avLst/>
          </a:prstGeom>
          <a:noFill/>
        </p:spPr>
        <p:txBody>
          <a:bodyPr wrap="none" rtlCol="0">
            <a:spAutoFit/>
          </a:bodyPr>
          <a:lstStyle/>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（厚生労働省）</a:t>
            </a:r>
          </a:p>
        </p:txBody>
      </p:sp>
    </p:spTree>
    <p:extLst>
      <p:ext uri="{BB962C8B-B14F-4D97-AF65-F5344CB8AC3E}">
        <p14:creationId xmlns:p14="http://schemas.microsoft.com/office/powerpoint/2010/main" val="2670828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貧血の半分は</a:t>
            </a:r>
            <a:r>
              <a:rPr lang="ja-JP" altLang="en-US" sz="5400" dirty="0">
                <a:solidFill>
                  <a:srgbClr val="C00000"/>
                </a:solidFill>
                <a:latin typeface="Meiryo UI" panose="020B0604030504040204" pitchFamily="50" charset="-128"/>
                <a:ea typeface="Meiryo UI" panose="020B0604030504040204" pitchFamily="50" charset="-128"/>
              </a:rPr>
              <a:t>薬剤</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で治療できる</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90960945"/>
              </p:ext>
            </p:extLst>
          </p:nvPr>
        </p:nvGraphicFramePr>
        <p:xfrm>
          <a:off x="142430" y="1318771"/>
          <a:ext cx="885698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4761967" y="2348880"/>
            <a:ext cx="1479892"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鉄欠乏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17%</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599045" y="2739859"/>
            <a:ext cx="2962671"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鉄</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葉酸</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orVitB12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欠乏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3%</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861922" y="3551758"/>
            <a:ext cx="1568058"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葉酸欠乏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6%</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333029" y="4303948"/>
            <a:ext cx="1851789" cy="369332"/>
          </a:xfrm>
          <a:prstGeom prst="rect">
            <a:avLst/>
          </a:prstGeom>
          <a:solidFill>
            <a:schemeClr val="bg1"/>
          </a:solid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VitB12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欠乏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6%</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72974" y="4906835"/>
            <a:ext cx="2499402"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葉酸</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+VitB12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欠乏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3%</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621647" y="5384012"/>
            <a:ext cx="1337226"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腎不全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8%</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09777" y="6125817"/>
            <a:ext cx="2446504"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腎不全</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慢性炎症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4%</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070441" y="5209115"/>
            <a:ext cx="1710725" cy="369332"/>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慢性炎症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20%</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422368" y="2968537"/>
            <a:ext cx="2164375" cy="646331"/>
          </a:xfrm>
          <a:prstGeom prst="rect">
            <a:avLst/>
          </a:prstGeom>
          <a:solidFill>
            <a:schemeClr val="bg1"/>
          </a:solid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不明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34%</a:t>
            </a: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（血液腫瘍を含む）</a:t>
            </a:r>
          </a:p>
        </p:txBody>
      </p:sp>
      <p:sp>
        <p:nvSpPr>
          <p:cNvPr id="16" name="テキスト ボックス 15"/>
          <p:cNvSpPr txBox="1"/>
          <p:nvPr/>
        </p:nvSpPr>
        <p:spPr>
          <a:xfrm>
            <a:off x="6735848" y="1535889"/>
            <a:ext cx="3642344" cy="830997"/>
          </a:xfrm>
          <a:prstGeom prst="rect">
            <a:avLst/>
          </a:prstGeom>
          <a:solidFill>
            <a:schemeClr val="bg1"/>
          </a:solidFill>
          <a:ln w="28575">
            <a:solidFill>
              <a:srgbClr val="C00000"/>
            </a:solidFill>
          </a:ln>
        </p:spPr>
        <p:txBody>
          <a:bodyPr wrap="none" rtlCol="0">
            <a:spAutoFit/>
          </a:bodyPr>
          <a:lstStyle/>
          <a:p>
            <a:r>
              <a:rPr lang="ja-JP" altLang="en-US" sz="4800" dirty="0">
                <a:solidFill>
                  <a:srgbClr val="C00000"/>
                </a:solidFill>
                <a:latin typeface="Meiryo UI" panose="020B0604030504040204" pitchFamily="50" charset="-128"/>
                <a:ea typeface="Meiryo UI" panose="020B0604030504040204" pitchFamily="50" charset="-128"/>
              </a:rPr>
              <a:t>鉄欠乏 </a:t>
            </a:r>
            <a:r>
              <a:rPr lang="en-US" altLang="ja-JP" sz="4800" dirty="0">
                <a:solidFill>
                  <a:srgbClr val="C00000"/>
                </a:solidFill>
                <a:latin typeface="Meiryo UI" panose="020B0604030504040204" pitchFamily="50" charset="-128"/>
                <a:ea typeface="Meiryo UI" panose="020B0604030504040204" pitchFamily="50" charset="-128"/>
              </a:rPr>
              <a:t>20%</a:t>
            </a:r>
            <a:endParaRPr lang="ja-JP" altLang="en-US" sz="4800" dirty="0">
              <a:solidFill>
                <a:srgbClr val="C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513401" y="3464674"/>
            <a:ext cx="4389343" cy="584775"/>
          </a:xfrm>
          <a:prstGeom prst="rect">
            <a:avLst/>
          </a:prstGeom>
          <a:solidFill>
            <a:schemeClr val="bg1"/>
          </a:solidFill>
          <a:ln w="28575">
            <a:solidFill>
              <a:srgbClr val="C00000"/>
            </a:solidFill>
          </a:ln>
        </p:spPr>
        <p:txBody>
          <a:bodyPr wrap="none" rtlCol="0">
            <a:spAutoFit/>
          </a:bodyPr>
          <a:lstStyle/>
          <a:p>
            <a:r>
              <a:rPr lang="ja-JP" altLang="en-US" sz="3200" dirty="0">
                <a:solidFill>
                  <a:srgbClr val="C00000"/>
                </a:solidFill>
                <a:latin typeface="Meiryo UI" panose="020B0604030504040204" pitchFamily="50" charset="-128"/>
                <a:ea typeface="Meiryo UI" panose="020B0604030504040204" pitchFamily="50" charset="-128"/>
              </a:rPr>
              <a:t>葉酸・</a:t>
            </a:r>
            <a:r>
              <a:rPr lang="en-US" altLang="ja-JP" sz="3200" dirty="0">
                <a:solidFill>
                  <a:srgbClr val="C00000"/>
                </a:solidFill>
                <a:latin typeface="Meiryo UI" panose="020B0604030504040204" pitchFamily="50" charset="-128"/>
                <a:ea typeface="Meiryo UI" panose="020B0604030504040204" pitchFamily="50" charset="-128"/>
              </a:rPr>
              <a:t>VitB12</a:t>
            </a:r>
            <a:r>
              <a:rPr lang="ja-JP" altLang="en-US" sz="3200" dirty="0">
                <a:solidFill>
                  <a:srgbClr val="C00000"/>
                </a:solidFill>
                <a:latin typeface="Meiryo UI" panose="020B0604030504040204" pitchFamily="50" charset="-128"/>
                <a:ea typeface="Meiryo UI" panose="020B0604030504040204" pitchFamily="50" charset="-128"/>
              </a:rPr>
              <a:t>欠乏 </a:t>
            </a:r>
            <a:r>
              <a:rPr lang="en-US" altLang="ja-JP" sz="3200" dirty="0">
                <a:solidFill>
                  <a:srgbClr val="C00000"/>
                </a:solidFill>
                <a:latin typeface="Meiryo UI" panose="020B0604030504040204" pitchFamily="50" charset="-128"/>
                <a:ea typeface="Meiryo UI" panose="020B0604030504040204" pitchFamily="50" charset="-128"/>
              </a:rPr>
              <a:t>18%</a:t>
            </a:r>
            <a:endParaRPr lang="ja-JP" altLang="en-US" sz="3200" dirty="0">
              <a:solidFill>
                <a:srgbClr val="C00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622675" y="5775864"/>
            <a:ext cx="2888932" cy="584775"/>
          </a:xfrm>
          <a:prstGeom prst="rect">
            <a:avLst/>
          </a:prstGeom>
          <a:noFill/>
          <a:ln w="28575">
            <a:solidFill>
              <a:srgbClr val="C00000"/>
            </a:solidFill>
          </a:ln>
        </p:spPr>
        <p:txBody>
          <a:bodyPr wrap="none" rtlCol="0">
            <a:spAutoFit/>
          </a:bodyPr>
          <a:lstStyle/>
          <a:p>
            <a:r>
              <a:rPr lang="en-US" altLang="ja-JP" sz="3200" dirty="0">
                <a:solidFill>
                  <a:srgbClr val="C00000"/>
                </a:solidFill>
                <a:latin typeface="Meiryo UI" panose="020B0604030504040204" pitchFamily="50" charset="-128"/>
                <a:ea typeface="Meiryo UI" panose="020B0604030504040204" pitchFamily="50" charset="-128"/>
              </a:rPr>
              <a:t>EPO</a:t>
            </a:r>
            <a:r>
              <a:rPr lang="ja-JP" altLang="en-US" sz="3200" dirty="0">
                <a:solidFill>
                  <a:srgbClr val="C00000"/>
                </a:solidFill>
                <a:latin typeface="Meiryo UI" panose="020B0604030504040204" pitchFamily="50" charset="-128"/>
                <a:ea typeface="Meiryo UI" panose="020B0604030504040204" pitchFamily="50" charset="-128"/>
              </a:rPr>
              <a:t>不足 </a:t>
            </a:r>
            <a:r>
              <a:rPr lang="en-US" altLang="ja-JP" sz="3200" dirty="0">
                <a:solidFill>
                  <a:srgbClr val="C00000"/>
                </a:solidFill>
                <a:latin typeface="Meiryo UI" panose="020B0604030504040204" pitchFamily="50" charset="-128"/>
                <a:ea typeface="Meiryo UI" panose="020B0604030504040204" pitchFamily="50" charset="-128"/>
              </a:rPr>
              <a:t>12%</a:t>
            </a:r>
            <a:endParaRPr lang="ja-JP" altLang="en-US" sz="3200"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134478" y="6489288"/>
            <a:ext cx="4057522" cy="307777"/>
          </a:xfrm>
          <a:prstGeom prst="rect">
            <a:avLst/>
          </a:prstGeom>
          <a:noFill/>
        </p:spPr>
        <p:txBody>
          <a:bodyPr wrap="none" rtlCol="0">
            <a:spAutoFit/>
          </a:bodyPr>
          <a:lstStyle/>
          <a:p>
            <a:pPr algn="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Jack MG, et al.</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Blood 2004;104:2263-2268.</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37811" y="1690688"/>
            <a:ext cx="2654894" cy="1138773"/>
          </a:xfrm>
          <a:prstGeom prst="rect">
            <a:avLst/>
          </a:prstGeom>
        </p:spPr>
        <p:txBody>
          <a:bodyPr wrap="none">
            <a:spAutoFit/>
          </a:bodyPr>
          <a:lstStyle/>
          <a:p>
            <a:pPr algn="ct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貧血の原因</a:t>
            </a:r>
            <a:endParaRPr lang="en-US" altLang="ja-JP" sz="4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65</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歳以上）</a:t>
            </a:r>
            <a:endParaRPr lang="ja-JP" altLang="en-US" sz="2800" dirty="0"/>
          </a:p>
        </p:txBody>
      </p:sp>
    </p:spTree>
    <p:extLst>
      <p:ext uri="{BB962C8B-B14F-4D97-AF65-F5344CB8AC3E}">
        <p14:creationId xmlns:p14="http://schemas.microsoft.com/office/powerpoint/2010/main" val="264698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4629730" y="109206"/>
            <a:ext cx="0" cy="651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47"/>
          <p:cNvSpPr/>
          <p:nvPr/>
        </p:nvSpPr>
        <p:spPr>
          <a:xfrm>
            <a:off x="7650030" y="169486"/>
            <a:ext cx="3038083" cy="3259517"/>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r"/>
            <a:endParaRPr lang="en-US" sz="1367" dirty="0"/>
          </a:p>
        </p:txBody>
      </p:sp>
      <p:sp>
        <p:nvSpPr>
          <p:cNvPr id="13" name="テキスト ボックス 12"/>
          <p:cNvSpPr txBox="1"/>
          <p:nvPr/>
        </p:nvSpPr>
        <p:spPr>
          <a:xfrm>
            <a:off x="7644276" y="1708941"/>
            <a:ext cx="3023727" cy="688202"/>
          </a:xfrm>
          <a:prstGeom prst="rect">
            <a:avLst/>
          </a:prstGeom>
          <a:noFill/>
        </p:spPr>
        <p:txBody>
          <a:bodyPr wrap="square" rtlCol="0">
            <a:spAutoFit/>
          </a:bodyPr>
          <a:lstStyle/>
          <a:p>
            <a:pPr lvl="1"/>
            <a:r>
              <a:rPr lang="ja-JP" altLang="en-US" sz="2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制限輸血</a:t>
            </a:r>
            <a:endParaRPr lang="en-US" altLang="ja-JP" sz="2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822"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ポケットマニュアル</a:t>
            </a:r>
          </a:p>
        </p:txBody>
      </p:sp>
      <p:sp>
        <p:nvSpPr>
          <p:cNvPr id="14" name="Rectangle 47"/>
          <p:cNvSpPr/>
          <p:nvPr/>
        </p:nvSpPr>
        <p:spPr>
          <a:xfrm>
            <a:off x="7629920" y="3429001"/>
            <a:ext cx="3038083" cy="325951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r"/>
            <a:endParaRPr lang="en-US" sz="1367" dirty="0"/>
          </a:p>
        </p:txBody>
      </p:sp>
      <p:sp>
        <p:nvSpPr>
          <p:cNvPr id="15" name="テキスト ボックス 14"/>
          <p:cNvSpPr txBox="1"/>
          <p:nvPr/>
        </p:nvSpPr>
        <p:spPr>
          <a:xfrm>
            <a:off x="7629918" y="2362974"/>
            <a:ext cx="3019611" cy="582980"/>
          </a:xfrm>
          <a:prstGeom prst="rect">
            <a:avLst/>
          </a:prstGeom>
          <a:noFill/>
        </p:spPr>
        <p:txBody>
          <a:bodyPr wrap="square" rtlCol="0">
            <a:spAutoFit/>
          </a:bodyPr>
          <a:lstStyle/>
          <a:p>
            <a:pPr lvl="1"/>
            <a:r>
              <a:rPr lang="en-US" altLang="ja-JP" sz="1594"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Bloodless Medicine</a:t>
            </a:r>
          </a:p>
          <a:p>
            <a:pPr lvl="1"/>
            <a:r>
              <a:rPr lang="en-US" altLang="ja-JP" sz="1594"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BEST PRACTICE</a:t>
            </a:r>
            <a:endParaRPr lang="ja-JP" altLang="en-US" sz="1594"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648392" y="3675007"/>
            <a:ext cx="3019611" cy="477951"/>
          </a:xfrm>
          <a:prstGeom prst="rect">
            <a:avLst/>
          </a:prstGeom>
        </p:spPr>
        <p:txBody>
          <a:bodyPr wrap="square">
            <a:spAutoFit/>
          </a:bodyPr>
          <a:lstStyle/>
          <a:p>
            <a:pPr lvl="1"/>
            <a:r>
              <a:rPr lang="zh-TW" altLang="en-US"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秋田県合同輸血療法委員会</a:t>
            </a:r>
            <a:br>
              <a:rPr lang="zh-TW" altLang="en-US"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en-US" altLang="zh-TW"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　初版発行</a:t>
            </a:r>
            <a:endParaRPr lang="ja-JP" altLang="en-US" sz="1253"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7644276" y="4495621"/>
            <a:ext cx="3023727" cy="1196481"/>
          </a:xfrm>
          <a:prstGeom prst="rect">
            <a:avLst/>
          </a:prstGeom>
        </p:spPr>
        <p:txBody>
          <a:bodyPr wrap="square">
            <a:spAutoFit/>
          </a:bodyPr>
          <a:lstStyle/>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輸血療法に関することでご不明な点が</a:t>
            </a:r>
            <a:endParaRPr lang="en-US" altLang="ja-JP"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ありましたら、下記までご連絡ください</a:t>
            </a:r>
          </a:p>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秋田県合同輸血療法委員会</a:t>
            </a:r>
          </a:p>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相談窓口　</a:t>
            </a:r>
            <a:r>
              <a:rPr lang="en-US" altLang="ja-JP"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Mail</a:t>
            </a: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1">
              <a:spcBef>
                <a:spcPct val="0"/>
              </a:spcBef>
            </a:pPr>
            <a:r>
              <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en-US" altLang="ja-JP"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http://plaza.umin.ac.jp/tx-akita</a:t>
            </a:r>
            <a:endParaRPr lang="ja-JP" altLang="en-US" sz="102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24001" y="3429000"/>
            <a:ext cx="3095964" cy="583108"/>
          </a:xfrm>
          <a:prstGeom prst="rect">
            <a:avLst/>
          </a:prstGeom>
          <a:solidFill>
            <a:srgbClr val="C00000"/>
          </a:solidFill>
        </p:spPr>
        <p:txBody>
          <a:bodyPr wrap="square" rtlCol="0">
            <a:spAutoFit/>
          </a:bodyPr>
          <a:lstStyle/>
          <a:p>
            <a:pPr algn="ctr"/>
            <a:r>
              <a:rPr lang="en-US" altLang="ja-JP" sz="1822"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Bloodless Medicine</a:t>
            </a:r>
          </a:p>
          <a:p>
            <a:pPr algn="ctr"/>
            <a:r>
              <a:rPr lang="en-US" altLang="ja-JP" sz="1367"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67"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具体的な手法</a:t>
            </a:r>
            <a:r>
              <a:rPr lang="en-US" altLang="ja-JP" sz="1367"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テキスト プレースホルダ 38"/>
          <p:cNvSpPr txBox="1">
            <a:spLocks/>
          </p:cNvSpPr>
          <p:nvPr/>
        </p:nvSpPr>
        <p:spPr>
          <a:xfrm>
            <a:off x="1508772" y="968941"/>
            <a:ext cx="3009845" cy="2028892"/>
          </a:xfrm>
          <a:prstGeom prst="rect">
            <a:avLst/>
          </a:prstGeom>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marL="195247" indent="-195247">
              <a:spcBef>
                <a:spcPct val="0"/>
              </a:spcBef>
              <a:buClr>
                <a:srgbClr val="C00000"/>
              </a:buClr>
              <a:buFont typeface="Wingdings" panose="05000000000000000000" pitchFamily="2" charset="2"/>
              <a:buChar char="n"/>
              <a:defRPr/>
            </a:pPr>
            <a:r>
              <a:rPr lang="en-US" altLang="ja-JP" sz="1139" dirty="0">
                <a:latin typeface="メイリオ" pitchFamily="50" charset="-128"/>
                <a:ea typeface="メイリオ" pitchFamily="50" charset="-128"/>
                <a:cs typeface="メイリオ" pitchFamily="50" charset="-128"/>
              </a:rPr>
              <a:t>PBM</a:t>
            </a:r>
            <a:r>
              <a:rPr lang="ja-JP" altLang="en-US" sz="1139" dirty="0">
                <a:latin typeface="メイリオ" pitchFamily="50" charset="-128"/>
                <a:ea typeface="メイリオ" pitchFamily="50" charset="-128"/>
                <a:cs typeface="メイリオ" pitchFamily="50" charset="-128"/>
              </a:rPr>
              <a:t>は患者の予後向上を考えて適切な輸血を行う方法である</a:t>
            </a: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r>
              <a:rPr lang="ja-JP" altLang="en-US" sz="1139" dirty="0">
                <a:latin typeface="メイリオ" pitchFamily="50" charset="-128"/>
                <a:ea typeface="メイリオ" pitchFamily="50" charset="-128"/>
                <a:cs typeface="メイリオ" pitchFamily="50" charset="-128"/>
              </a:rPr>
              <a:t>輸血には副作用とインシデントの危険性が伴う</a:t>
            </a: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r>
              <a:rPr lang="ja-JP" altLang="en-US" sz="1139" dirty="0">
                <a:latin typeface="メイリオ" pitchFamily="50" charset="-128"/>
                <a:ea typeface="メイリオ" pitchFamily="50" charset="-128"/>
                <a:cs typeface="メイリオ" pitchFamily="50" charset="-128"/>
              </a:rPr>
              <a:t>医療従事者にはできるだけ輸血を回避するよう努める責務がある</a:t>
            </a: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endParaRPr lang="en-US" altLang="ja-JP" sz="1139" dirty="0">
              <a:latin typeface="メイリオ" pitchFamily="50" charset="-128"/>
              <a:ea typeface="メイリオ" pitchFamily="50" charset="-128"/>
              <a:cs typeface="メイリオ" pitchFamily="50" charset="-128"/>
            </a:endParaRPr>
          </a:p>
          <a:p>
            <a:pPr marL="195247" indent="-195247">
              <a:spcBef>
                <a:spcPct val="0"/>
              </a:spcBef>
              <a:buClr>
                <a:srgbClr val="C00000"/>
              </a:buClr>
              <a:buFont typeface="Wingdings" panose="05000000000000000000" pitchFamily="2" charset="2"/>
              <a:buChar char="n"/>
              <a:defRPr/>
            </a:pPr>
            <a:r>
              <a:rPr lang="ja-JP" altLang="en-US" sz="1139" dirty="0">
                <a:latin typeface="メイリオ" pitchFamily="50" charset="-128"/>
                <a:ea typeface="メイリオ" pitchFamily="50" charset="-128"/>
                <a:cs typeface="メイリオ" pitchFamily="50" charset="-128"/>
              </a:rPr>
              <a:t>輸血をできるだけ投与しない医療を</a:t>
            </a:r>
            <a:r>
              <a:rPr lang="en-US" altLang="ja-JP" sz="1139" dirty="0">
                <a:latin typeface="メイリオ" pitchFamily="50" charset="-128"/>
                <a:ea typeface="メイリオ" pitchFamily="50" charset="-128"/>
                <a:cs typeface="メイリオ" pitchFamily="50" charset="-128"/>
              </a:rPr>
              <a:t>bloodless medicine</a:t>
            </a:r>
            <a:r>
              <a:rPr lang="ja-JP" altLang="en-US" sz="1139" dirty="0">
                <a:latin typeface="メイリオ" pitchFamily="50" charset="-128"/>
                <a:ea typeface="メイリオ" pitchFamily="50" charset="-128"/>
                <a:cs typeface="メイリオ" pitchFamily="50" charset="-128"/>
              </a:rPr>
              <a:t>とよぶ</a:t>
            </a:r>
          </a:p>
        </p:txBody>
      </p:sp>
      <p:sp>
        <p:nvSpPr>
          <p:cNvPr id="26" name="テキスト プレースホルダ 38"/>
          <p:cNvSpPr txBox="1">
            <a:spLocks/>
          </p:cNvSpPr>
          <p:nvPr/>
        </p:nvSpPr>
        <p:spPr>
          <a:xfrm>
            <a:off x="1503888" y="4085016"/>
            <a:ext cx="3198078" cy="1394034"/>
          </a:xfrm>
          <a:prstGeom prst="rect">
            <a:avLst/>
          </a:prstGeom>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手術前に貧血があれば治療して補正する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必要な検査のみに限定して採血量を減らす</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輸血する判断基準（トリガー）値を下げて輸血量を減らす</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手術中の回収血を利用する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手術時の出血を少なくする</a:t>
            </a:r>
          </a:p>
        </p:txBody>
      </p:sp>
      <p:sp>
        <p:nvSpPr>
          <p:cNvPr id="27" name="テキスト ボックス 52"/>
          <p:cNvSpPr txBox="1">
            <a:spLocks noChangeArrowheads="1"/>
          </p:cNvSpPr>
          <p:nvPr/>
        </p:nvSpPr>
        <p:spPr bwMode="auto">
          <a:xfrm>
            <a:off x="4865970" y="1105965"/>
            <a:ext cx="2624064" cy="335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17" tIns="40158" rIns="80317" bIns="40158">
            <a:spAutoFit/>
          </a:bodyPr>
          <a:lstStyle>
            <a:lvl1pPr eaLnBrk="0" hangingPunct="0">
              <a:lnSpc>
                <a:spcPct val="90000"/>
              </a:lnSpc>
              <a:spcBef>
                <a:spcPct val="30000"/>
              </a:spcBef>
              <a:buFont typeface="Arial" charset="0"/>
              <a:buChar char="•"/>
              <a:defRPr kumimoji="1">
                <a:solidFill>
                  <a:schemeClr val="tx1"/>
                </a:solidFill>
                <a:latin typeface="Meiryo UI" pitchFamily="50" charset="-128"/>
                <a:ea typeface="Meiryo UI" pitchFamily="50" charset="-128"/>
                <a:cs typeface="Meiryo UI" pitchFamily="50" charset="-128"/>
              </a:defRPr>
            </a:lvl1pPr>
            <a:lvl2pPr marL="742950" indent="-285750" eaLnBrk="0" hangingPunct="0">
              <a:lnSpc>
                <a:spcPct val="90000"/>
              </a:lnSpc>
              <a:spcBef>
                <a:spcPct val="30000"/>
              </a:spcBef>
              <a:buFont typeface="Arial" charset="0"/>
              <a:buChar char="•"/>
              <a:defRPr kumimoji="1" sz="1500">
                <a:solidFill>
                  <a:schemeClr val="tx1"/>
                </a:solidFill>
                <a:latin typeface="Meiryo UI" pitchFamily="50" charset="-128"/>
                <a:ea typeface="Meiryo UI" pitchFamily="50" charset="-128"/>
                <a:cs typeface="Meiryo UI" pitchFamily="50" charset="-128"/>
              </a:defRPr>
            </a:lvl2pPr>
            <a:lvl3pPr marL="1143000" indent="-228600" eaLnBrk="0" hangingPunct="0">
              <a:lnSpc>
                <a:spcPct val="90000"/>
              </a:lnSpc>
              <a:spcBef>
                <a:spcPct val="30000"/>
              </a:spcBef>
              <a:buFont typeface="Arial" charset="0"/>
              <a:buChar char="•"/>
              <a:defRPr kumimoji="1" sz="1200">
                <a:solidFill>
                  <a:schemeClr val="tx1"/>
                </a:solidFill>
                <a:latin typeface="Meiryo UI" pitchFamily="50" charset="-128"/>
                <a:ea typeface="Meiryo UI" pitchFamily="50" charset="-128"/>
                <a:cs typeface="Meiryo UI" pitchFamily="50" charset="-128"/>
              </a:defRPr>
            </a:lvl3pPr>
            <a:lvl4pPr marL="1600200" indent="-228600" eaLnBrk="0" hangingPunct="0">
              <a:lnSpc>
                <a:spcPct val="90000"/>
              </a:lnSpc>
              <a:spcBef>
                <a:spcPct val="30000"/>
              </a:spcBef>
              <a:buFont typeface="Arial" charset="0"/>
              <a:buChar char="•"/>
              <a:defRPr kumimoji="1" sz="1100">
                <a:solidFill>
                  <a:schemeClr val="tx1"/>
                </a:solidFill>
                <a:latin typeface="Meiryo UI" pitchFamily="50" charset="-128"/>
                <a:ea typeface="Meiryo UI" pitchFamily="50" charset="-128"/>
                <a:cs typeface="Meiryo UI" pitchFamily="50" charset="-128"/>
              </a:defRPr>
            </a:lvl4pPr>
            <a:lvl5pPr marL="2057400" indent="-228600" eaLnBrk="0" hangingPunct="0">
              <a:lnSpc>
                <a:spcPct val="90000"/>
              </a:lnSpc>
              <a:spcBef>
                <a:spcPct val="30000"/>
              </a:spcBef>
              <a:buFont typeface="Arial" charset="0"/>
              <a:buChar char="•"/>
              <a:defRPr kumimoji="1" sz="1100">
                <a:solidFill>
                  <a:schemeClr val="tx1"/>
                </a:solidFill>
                <a:latin typeface="Meiryo UI" pitchFamily="50" charset="-128"/>
                <a:ea typeface="Meiryo UI" pitchFamily="50" charset="-128"/>
                <a:cs typeface="Meiryo UI" pitchFamily="50" charset="-128"/>
              </a:defRPr>
            </a:lvl5pPr>
            <a:lvl6pPr marL="2514600" indent="-228600" eaLnBrk="0" fontAlgn="base" hangingPunct="0">
              <a:lnSpc>
                <a:spcPct val="90000"/>
              </a:lnSpc>
              <a:spcBef>
                <a:spcPct val="30000"/>
              </a:spcBef>
              <a:spcAft>
                <a:spcPct val="0"/>
              </a:spcAft>
              <a:buFont typeface="Arial" charset="0"/>
              <a:buChar char="•"/>
              <a:defRPr kumimoji="1" sz="1100">
                <a:solidFill>
                  <a:schemeClr val="tx1"/>
                </a:solidFill>
                <a:latin typeface="Meiryo UI" pitchFamily="50" charset="-128"/>
                <a:ea typeface="Meiryo UI" pitchFamily="50" charset="-128"/>
                <a:cs typeface="Meiryo UI" pitchFamily="50" charset="-128"/>
              </a:defRPr>
            </a:lvl6pPr>
            <a:lvl7pPr marL="2971800" indent="-228600" eaLnBrk="0" fontAlgn="base" hangingPunct="0">
              <a:lnSpc>
                <a:spcPct val="90000"/>
              </a:lnSpc>
              <a:spcBef>
                <a:spcPct val="30000"/>
              </a:spcBef>
              <a:spcAft>
                <a:spcPct val="0"/>
              </a:spcAft>
              <a:buFont typeface="Arial" charset="0"/>
              <a:buChar char="•"/>
              <a:defRPr kumimoji="1" sz="1100">
                <a:solidFill>
                  <a:schemeClr val="tx1"/>
                </a:solidFill>
                <a:latin typeface="Meiryo UI" pitchFamily="50" charset="-128"/>
                <a:ea typeface="Meiryo UI" pitchFamily="50" charset="-128"/>
                <a:cs typeface="Meiryo UI" pitchFamily="50" charset="-128"/>
              </a:defRPr>
            </a:lvl7pPr>
            <a:lvl8pPr marL="3429000" indent="-228600" eaLnBrk="0" fontAlgn="base" hangingPunct="0">
              <a:lnSpc>
                <a:spcPct val="90000"/>
              </a:lnSpc>
              <a:spcBef>
                <a:spcPct val="30000"/>
              </a:spcBef>
              <a:spcAft>
                <a:spcPct val="0"/>
              </a:spcAft>
              <a:buFont typeface="Arial" charset="0"/>
              <a:buChar char="•"/>
              <a:defRPr kumimoji="1" sz="1100">
                <a:solidFill>
                  <a:schemeClr val="tx1"/>
                </a:solidFill>
                <a:latin typeface="Meiryo UI" pitchFamily="50" charset="-128"/>
                <a:ea typeface="Meiryo UI" pitchFamily="50" charset="-128"/>
                <a:cs typeface="Meiryo UI" pitchFamily="50" charset="-128"/>
              </a:defRPr>
            </a:lvl8pPr>
            <a:lvl9pPr marL="3886200" indent="-228600" eaLnBrk="0" fontAlgn="base" hangingPunct="0">
              <a:lnSpc>
                <a:spcPct val="90000"/>
              </a:lnSpc>
              <a:spcBef>
                <a:spcPct val="30000"/>
              </a:spcBef>
              <a:spcAft>
                <a:spcPct val="0"/>
              </a:spcAft>
              <a:buFont typeface="Arial" charset="0"/>
              <a:buChar char="•"/>
              <a:defRPr kumimoji="1" sz="1100">
                <a:solidFill>
                  <a:schemeClr val="tx1"/>
                </a:solidFill>
                <a:latin typeface="Meiryo UI" pitchFamily="50" charset="-128"/>
                <a:ea typeface="Meiryo UI" pitchFamily="50" charset="-128"/>
                <a:cs typeface="Meiryo UI" pitchFamily="50" charset="-128"/>
              </a:defRPr>
            </a:lvl9pPr>
          </a:lstStyle>
          <a:p>
            <a:pPr eaLnBrk="1" hangingPunct="1">
              <a:lnSpc>
                <a:spcPct val="100000"/>
              </a:lnSpc>
              <a:spcBef>
                <a:spcPct val="0"/>
              </a:spcBef>
              <a:buFontTx/>
              <a:buNone/>
            </a:pPr>
            <a:r>
              <a:rPr kumimoji="0" lang="ja-JP" altLang="en-US" sz="1253" dirty="0">
                <a:solidFill>
                  <a:srgbClr val="CC0000"/>
                </a:solidFill>
              </a:rPr>
              <a:t>❶</a:t>
            </a:r>
            <a:r>
              <a:rPr kumimoji="0" lang="ja-JP" altLang="ja-JP" sz="1253" b="1" dirty="0"/>
              <a:t>血液検査</a:t>
            </a:r>
          </a:p>
          <a:p>
            <a:pPr lvl="1" eaLnBrk="1" hangingPunct="1">
              <a:lnSpc>
                <a:spcPct val="100000"/>
              </a:lnSpc>
              <a:spcBef>
                <a:spcPct val="0"/>
              </a:spcBef>
              <a:buFontTx/>
              <a:buNone/>
            </a:pPr>
            <a:r>
              <a:rPr kumimoji="0" lang="ja-JP" altLang="ja-JP" sz="1139" dirty="0"/>
              <a:t>男性：</a:t>
            </a:r>
            <a:r>
              <a:rPr kumimoji="0" lang="en-US" altLang="ja-JP" sz="1139" dirty="0" err="1"/>
              <a:t>Hb</a:t>
            </a:r>
            <a:r>
              <a:rPr kumimoji="0" lang="en-US" altLang="ja-JP" sz="1139" dirty="0"/>
              <a:t> &lt;13 g/</a:t>
            </a:r>
            <a:r>
              <a:rPr kumimoji="0" lang="en-US" altLang="ja-JP" sz="1139" dirty="0" err="1"/>
              <a:t>dL</a:t>
            </a:r>
            <a:endParaRPr kumimoji="0" lang="en-US" altLang="ja-JP" sz="1139" dirty="0"/>
          </a:p>
          <a:p>
            <a:pPr lvl="1" eaLnBrk="1" hangingPunct="1">
              <a:lnSpc>
                <a:spcPct val="100000"/>
              </a:lnSpc>
              <a:spcBef>
                <a:spcPct val="0"/>
              </a:spcBef>
              <a:buFontTx/>
              <a:buNone/>
            </a:pPr>
            <a:r>
              <a:rPr kumimoji="0" lang="ja-JP" altLang="ja-JP" sz="1139" dirty="0"/>
              <a:t>女性：</a:t>
            </a:r>
            <a:r>
              <a:rPr kumimoji="0" lang="en-US" altLang="ja-JP" sz="1139" dirty="0" err="1"/>
              <a:t>Hb</a:t>
            </a:r>
            <a:r>
              <a:rPr kumimoji="0" lang="en-US" altLang="ja-JP" sz="1139" dirty="0"/>
              <a:t> &lt;12 g/</a:t>
            </a:r>
            <a:r>
              <a:rPr kumimoji="0" lang="en-US" altLang="ja-JP" sz="1139" dirty="0" err="1"/>
              <a:t>dL</a:t>
            </a:r>
            <a:endParaRPr kumimoji="0" lang="ja-JP" altLang="ja-JP" sz="1139" dirty="0"/>
          </a:p>
          <a:p>
            <a:pPr eaLnBrk="1" hangingPunct="1">
              <a:lnSpc>
                <a:spcPct val="100000"/>
              </a:lnSpc>
              <a:spcBef>
                <a:spcPct val="0"/>
              </a:spcBef>
              <a:buFontTx/>
              <a:buNone/>
            </a:pPr>
            <a:r>
              <a:rPr kumimoji="0" lang="en-US" altLang="ja-JP" sz="1253" dirty="0"/>
              <a:t> </a:t>
            </a:r>
            <a:endParaRPr kumimoji="0" lang="ja-JP" altLang="ja-JP" sz="1253" dirty="0"/>
          </a:p>
          <a:p>
            <a:pPr eaLnBrk="1" hangingPunct="1">
              <a:lnSpc>
                <a:spcPct val="100000"/>
              </a:lnSpc>
              <a:spcBef>
                <a:spcPct val="0"/>
              </a:spcBef>
              <a:buFontTx/>
              <a:buNone/>
            </a:pPr>
            <a:r>
              <a:rPr kumimoji="0" lang="ja-JP" altLang="en-US" sz="1253" dirty="0">
                <a:solidFill>
                  <a:srgbClr val="CC0000"/>
                </a:solidFill>
              </a:rPr>
              <a:t>❷</a:t>
            </a:r>
            <a:r>
              <a:rPr kumimoji="0" lang="ja-JP" altLang="ja-JP" sz="1253" b="1" dirty="0"/>
              <a:t>鉄欠乏</a:t>
            </a:r>
          </a:p>
          <a:p>
            <a:pPr lvl="1" eaLnBrk="1" hangingPunct="1">
              <a:lnSpc>
                <a:spcPct val="100000"/>
              </a:lnSpc>
              <a:spcBef>
                <a:spcPct val="0"/>
              </a:spcBef>
              <a:buFontTx/>
              <a:buNone/>
            </a:pPr>
            <a:r>
              <a:rPr kumimoji="0" lang="en-US" altLang="ja-JP" sz="1139" dirty="0"/>
              <a:t>Fe</a:t>
            </a:r>
            <a:r>
              <a:rPr kumimoji="0" lang="ja-JP" altLang="en-US" sz="1139" dirty="0"/>
              <a:t>　　</a:t>
            </a:r>
            <a:r>
              <a:rPr kumimoji="0" lang="en-US" altLang="ja-JP" sz="1139" dirty="0"/>
              <a:t>, UIBC</a:t>
            </a:r>
            <a:r>
              <a:rPr kumimoji="0" lang="ja-JP" altLang="en-US" sz="1139" dirty="0"/>
              <a:t>　　</a:t>
            </a:r>
            <a:r>
              <a:rPr kumimoji="0" lang="en-US" altLang="ja-JP" sz="1139" dirty="0"/>
              <a:t>, ferritin</a:t>
            </a:r>
            <a:endParaRPr kumimoji="0" lang="ja-JP" altLang="ja-JP" sz="1139" dirty="0"/>
          </a:p>
          <a:p>
            <a:pPr lvl="2" eaLnBrk="1" hangingPunct="1">
              <a:lnSpc>
                <a:spcPct val="100000"/>
              </a:lnSpc>
              <a:spcBef>
                <a:spcPct val="0"/>
              </a:spcBef>
              <a:buNone/>
            </a:pPr>
            <a:r>
              <a:rPr kumimoji="0" lang="ja-JP" altLang="ja-JP" sz="1139" dirty="0"/>
              <a:t>消化器内科・婦人科へ</a:t>
            </a:r>
            <a:endParaRPr kumimoji="0" lang="en-US" altLang="ja-JP" sz="1139" dirty="0"/>
          </a:p>
          <a:p>
            <a:pPr lvl="2" eaLnBrk="1" hangingPunct="1">
              <a:lnSpc>
                <a:spcPct val="100000"/>
              </a:lnSpc>
              <a:spcBef>
                <a:spcPct val="0"/>
              </a:spcBef>
              <a:buNone/>
            </a:pPr>
            <a:r>
              <a:rPr kumimoji="0" lang="ja-JP" altLang="ja-JP" sz="1139" dirty="0"/>
              <a:t>鉄剤の補充</a:t>
            </a:r>
          </a:p>
          <a:p>
            <a:pPr eaLnBrk="1" hangingPunct="1">
              <a:lnSpc>
                <a:spcPct val="100000"/>
              </a:lnSpc>
              <a:spcBef>
                <a:spcPct val="0"/>
              </a:spcBef>
              <a:buFontTx/>
              <a:buNone/>
            </a:pPr>
            <a:r>
              <a:rPr kumimoji="0" lang="en-US" altLang="ja-JP" sz="1253" dirty="0"/>
              <a:t> </a:t>
            </a:r>
            <a:endParaRPr kumimoji="0" lang="ja-JP" altLang="ja-JP" sz="1253" dirty="0"/>
          </a:p>
          <a:p>
            <a:pPr eaLnBrk="1" hangingPunct="1">
              <a:lnSpc>
                <a:spcPct val="100000"/>
              </a:lnSpc>
              <a:spcBef>
                <a:spcPct val="0"/>
              </a:spcBef>
              <a:buFontTx/>
              <a:buNone/>
            </a:pPr>
            <a:r>
              <a:rPr kumimoji="0" lang="ja-JP" altLang="en-US" sz="1253" dirty="0">
                <a:solidFill>
                  <a:srgbClr val="CC0000"/>
                </a:solidFill>
              </a:rPr>
              <a:t>❸</a:t>
            </a:r>
            <a:r>
              <a:rPr kumimoji="0" lang="ja-JP" altLang="ja-JP" sz="1253" b="1" dirty="0"/>
              <a:t>腎障害</a:t>
            </a:r>
          </a:p>
          <a:p>
            <a:pPr lvl="1" eaLnBrk="1" hangingPunct="1">
              <a:lnSpc>
                <a:spcPct val="100000"/>
              </a:lnSpc>
              <a:spcBef>
                <a:spcPct val="0"/>
              </a:spcBef>
              <a:buFontTx/>
              <a:buNone/>
            </a:pPr>
            <a:r>
              <a:rPr kumimoji="0" lang="en-US" altLang="ja-JP" sz="1139" dirty="0" err="1"/>
              <a:t>Cre</a:t>
            </a:r>
            <a:r>
              <a:rPr kumimoji="0" lang="ja-JP" altLang="en-US" sz="1139" dirty="0"/>
              <a:t>　　</a:t>
            </a:r>
            <a:r>
              <a:rPr kumimoji="0" lang="en-US" altLang="ja-JP" sz="1139" dirty="0"/>
              <a:t>, EPO</a:t>
            </a:r>
            <a:r>
              <a:rPr kumimoji="0" lang="ja-JP" altLang="en-US" sz="1139" dirty="0"/>
              <a:t>　　</a:t>
            </a:r>
            <a:endParaRPr kumimoji="0" lang="ja-JP" altLang="ja-JP" sz="1139" dirty="0"/>
          </a:p>
          <a:p>
            <a:pPr lvl="2" eaLnBrk="1" hangingPunct="1">
              <a:lnSpc>
                <a:spcPct val="100000"/>
              </a:lnSpc>
              <a:spcBef>
                <a:spcPct val="0"/>
              </a:spcBef>
              <a:buNone/>
            </a:pPr>
            <a:r>
              <a:rPr kumimoji="0" lang="ja-JP" altLang="ja-JP" sz="1139" dirty="0"/>
              <a:t>腎臓内科へ</a:t>
            </a:r>
          </a:p>
          <a:p>
            <a:pPr lvl="2" eaLnBrk="1" hangingPunct="1">
              <a:lnSpc>
                <a:spcPct val="100000"/>
              </a:lnSpc>
              <a:spcBef>
                <a:spcPct val="0"/>
              </a:spcBef>
              <a:buFontTx/>
              <a:buNone/>
            </a:pPr>
            <a:r>
              <a:rPr kumimoji="0" lang="en-US" altLang="ja-JP" sz="1139" dirty="0"/>
              <a:t>EPO</a:t>
            </a:r>
            <a:r>
              <a:rPr kumimoji="0" lang="ja-JP" altLang="ja-JP" sz="1139" dirty="0"/>
              <a:t>補充</a:t>
            </a:r>
          </a:p>
          <a:p>
            <a:pPr eaLnBrk="1" hangingPunct="1">
              <a:lnSpc>
                <a:spcPct val="100000"/>
              </a:lnSpc>
              <a:spcBef>
                <a:spcPct val="0"/>
              </a:spcBef>
              <a:buFontTx/>
              <a:buNone/>
            </a:pPr>
            <a:r>
              <a:rPr kumimoji="0" lang="en-US" altLang="ja-JP" sz="1253" dirty="0"/>
              <a:t> </a:t>
            </a:r>
            <a:endParaRPr kumimoji="0" lang="ja-JP" altLang="ja-JP" sz="1253" dirty="0"/>
          </a:p>
          <a:p>
            <a:pPr eaLnBrk="1" hangingPunct="1">
              <a:lnSpc>
                <a:spcPct val="100000"/>
              </a:lnSpc>
              <a:spcBef>
                <a:spcPct val="0"/>
              </a:spcBef>
              <a:buFontTx/>
              <a:buNone/>
            </a:pPr>
            <a:r>
              <a:rPr kumimoji="0" lang="ja-JP" altLang="en-US" sz="1253" dirty="0">
                <a:solidFill>
                  <a:srgbClr val="CC0000"/>
                </a:solidFill>
              </a:rPr>
              <a:t>❹</a:t>
            </a:r>
            <a:r>
              <a:rPr kumimoji="0" lang="ja-JP" altLang="ja-JP" sz="1253" b="1" dirty="0"/>
              <a:t>ビタミン欠乏</a:t>
            </a:r>
          </a:p>
          <a:p>
            <a:pPr lvl="1" eaLnBrk="1" hangingPunct="1">
              <a:lnSpc>
                <a:spcPct val="100000"/>
              </a:lnSpc>
              <a:spcBef>
                <a:spcPct val="0"/>
              </a:spcBef>
              <a:buFontTx/>
              <a:buNone/>
            </a:pPr>
            <a:r>
              <a:rPr kumimoji="0" lang="en-US" altLang="ja-JP" sz="1139" dirty="0"/>
              <a:t>VitB12</a:t>
            </a:r>
            <a:r>
              <a:rPr kumimoji="0" lang="ja-JP" altLang="en-US" sz="1139" dirty="0"/>
              <a:t>　　</a:t>
            </a:r>
            <a:r>
              <a:rPr kumimoji="0" lang="en-US" altLang="ja-JP" sz="1139" dirty="0"/>
              <a:t>, </a:t>
            </a:r>
            <a:r>
              <a:rPr kumimoji="0" lang="ja-JP" altLang="ja-JP" sz="1139" dirty="0"/>
              <a:t>葉酸</a:t>
            </a:r>
            <a:r>
              <a:rPr kumimoji="0" lang="ja-JP" altLang="en-US" sz="1139" dirty="0"/>
              <a:t>　　</a:t>
            </a:r>
            <a:endParaRPr kumimoji="0" lang="ja-JP" altLang="ja-JP" sz="1139" dirty="0"/>
          </a:p>
          <a:p>
            <a:pPr lvl="2" eaLnBrk="1" hangingPunct="1">
              <a:lnSpc>
                <a:spcPct val="100000"/>
              </a:lnSpc>
              <a:spcBef>
                <a:spcPct val="0"/>
              </a:spcBef>
              <a:buNone/>
            </a:pPr>
            <a:r>
              <a:rPr kumimoji="0" lang="ja-JP" altLang="ja-JP" sz="1139" dirty="0"/>
              <a:t>血液内科へ</a:t>
            </a:r>
          </a:p>
          <a:p>
            <a:pPr lvl="2" eaLnBrk="1" hangingPunct="1">
              <a:lnSpc>
                <a:spcPct val="100000"/>
              </a:lnSpc>
              <a:spcBef>
                <a:spcPct val="0"/>
              </a:spcBef>
              <a:buFontTx/>
              <a:buNone/>
            </a:pPr>
            <a:r>
              <a:rPr kumimoji="0" lang="en-US" altLang="ja-JP" sz="1139" dirty="0"/>
              <a:t>VitB12</a:t>
            </a:r>
            <a:r>
              <a:rPr kumimoji="0" lang="ja-JP" altLang="en-US" sz="1139" dirty="0"/>
              <a:t>／</a:t>
            </a:r>
            <a:r>
              <a:rPr kumimoji="0" lang="ja-JP" altLang="ja-JP" sz="1139" dirty="0"/>
              <a:t>葉酸補充</a:t>
            </a:r>
          </a:p>
        </p:txBody>
      </p:sp>
      <p:sp>
        <p:nvSpPr>
          <p:cNvPr id="18" name="テキスト ボックス 17"/>
          <p:cNvSpPr txBox="1"/>
          <p:nvPr/>
        </p:nvSpPr>
        <p:spPr>
          <a:xfrm>
            <a:off x="1542989" y="272196"/>
            <a:ext cx="3034074" cy="547842"/>
          </a:xfrm>
          <a:prstGeom prst="rect">
            <a:avLst/>
          </a:prstGeom>
          <a:noFill/>
        </p:spPr>
        <p:txBody>
          <a:bodyPr wrap="square" rtlCol="0">
            <a:spAutoFit/>
          </a:bodyPr>
          <a:lstStyle/>
          <a:p>
            <a:r>
              <a:rPr lang="en-US" altLang="ja-JP" sz="1480" b="1"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Patient Blood Management</a:t>
            </a:r>
          </a:p>
          <a:p>
            <a:r>
              <a:rPr lang="en-US" altLang="ja-JP" sz="1480" b="1"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(PBM)</a:t>
            </a:r>
          </a:p>
        </p:txBody>
      </p:sp>
      <p:sp>
        <p:nvSpPr>
          <p:cNvPr id="23" name="テキスト プレースホルダ 38"/>
          <p:cNvSpPr txBox="1">
            <a:spLocks/>
          </p:cNvSpPr>
          <p:nvPr/>
        </p:nvSpPr>
        <p:spPr>
          <a:xfrm>
            <a:off x="1749896" y="6135066"/>
            <a:ext cx="3188311" cy="492012"/>
          </a:xfrm>
          <a:prstGeom prst="rect">
            <a:avLst/>
          </a:prstGeom>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予後が改善する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輸血量・コストの削減</a:t>
            </a:r>
          </a:p>
        </p:txBody>
      </p:sp>
      <p:sp>
        <p:nvSpPr>
          <p:cNvPr id="24" name="テキスト プレースホルダ 38"/>
          <p:cNvSpPr txBox="1">
            <a:spLocks/>
          </p:cNvSpPr>
          <p:nvPr/>
        </p:nvSpPr>
        <p:spPr>
          <a:xfrm>
            <a:off x="1913898" y="5827621"/>
            <a:ext cx="2378058" cy="266570"/>
          </a:xfrm>
          <a:prstGeom prst="rect">
            <a:avLst/>
          </a:prstGeom>
          <a:solidFill>
            <a:srgbClr val="CC0000"/>
          </a:solidFill>
          <a:ln>
            <a:noFill/>
          </a:ln>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algn="ctr">
              <a:spcBef>
                <a:spcPct val="0"/>
              </a:spcBef>
              <a:buClr>
                <a:srgbClr val="C00000"/>
              </a:buClr>
              <a:buNone/>
            </a:pPr>
            <a:r>
              <a:rPr lang="ja-JP" altLang="en-US" sz="1367"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同種血輸血の回避</a:t>
            </a:r>
            <a:endParaRPr lang="en-US" altLang="ja-JP" sz="1367"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558074" y="169486"/>
            <a:ext cx="3095965" cy="644407"/>
          </a:xfrm>
          <a:prstGeom prst="rect">
            <a:avLst/>
          </a:prstGeom>
        </p:spPr>
        <p:txBody>
          <a:bodyPr wrap="square">
            <a:spAutoFit/>
          </a:bodyPr>
          <a:lstStyle/>
          <a:p>
            <a:r>
              <a:rPr lang="en-US" altLang="ja-JP"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PREOPERATIVE ANAEMIA</a:t>
            </a:r>
            <a:r>
              <a:rPr lang="ja-JP" altLang="en-US"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lang="en-US" altLang="ja-JP"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IDENTIFICATION,</a:t>
            </a:r>
          </a:p>
          <a:p>
            <a:r>
              <a:rPr lang="en-US" altLang="ja-JP"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ASSESSMENT AND</a:t>
            </a:r>
            <a:r>
              <a:rPr lang="ja-JP" altLang="en-US"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lang="en-US" altLang="ja-JP"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MANAGEMENT</a:t>
            </a:r>
            <a:endParaRPr lang="ja-JP" altLang="en-US" sz="1196" b="1" dirty="0">
              <a:solidFill>
                <a:srgbClr val="CC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8" name="テキスト プレースホルダ 38"/>
          <p:cNvSpPr txBox="1">
            <a:spLocks/>
          </p:cNvSpPr>
          <p:nvPr/>
        </p:nvSpPr>
        <p:spPr>
          <a:xfrm>
            <a:off x="4619965" y="826659"/>
            <a:ext cx="3013963" cy="306286"/>
          </a:xfrm>
          <a:prstGeom prst="rect">
            <a:avLst/>
          </a:prstGeom>
          <a:solidFill>
            <a:srgbClr val="CC0000"/>
          </a:solidFill>
          <a:ln>
            <a:noFill/>
          </a:ln>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algn="ctr">
              <a:spcBef>
                <a:spcPct val="0"/>
              </a:spcBef>
              <a:buClr>
                <a:srgbClr val="C00000"/>
              </a:buClr>
              <a:buNone/>
            </a:pPr>
            <a:r>
              <a:rPr lang="ja-JP" altLang="en-US" sz="1367"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術前貧血の検査・治療</a:t>
            </a:r>
            <a:endParaRPr lang="en-US" altLang="ja-JP" sz="1367"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F:\学会発表関連\20161004 第40回事業学会\The Noun Project　Medical icons\arrow icons\NounProject 検索_files\23302-200.png"/>
          <p:cNvPicPr>
            <a:picLocks noChangeAspect="1" noChangeArrowheads="1"/>
          </p:cNvPicPr>
          <p:nvPr/>
        </p:nvPicPr>
        <p:blipFill>
          <a:blip r:embed="rId3" cstate="print"/>
          <a:srcRect/>
          <a:stretch>
            <a:fillRect/>
          </a:stretch>
        </p:blipFill>
        <p:spPr bwMode="auto">
          <a:xfrm>
            <a:off x="2897922" y="5397048"/>
            <a:ext cx="410010" cy="410010"/>
          </a:xfrm>
          <a:prstGeom prst="rect">
            <a:avLst/>
          </a:prstGeom>
          <a:noFill/>
        </p:spPr>
      </p:pic>
      <p:pic>
        <p:nvPicPr>
          <p:cNvPr id="1029" name="Picture 5" descr="F:\学会発表関連\20161004 第40回事業学会\The Noun Project　Medical icons\arrow icons\NounProject 検索_files\36182-200.png"/>
          <p:cNvPicPr>
            <a:picLocks noChangeAspect="1" noChangeArrowheads="1"/>
          </p:cNvPicPr>
          <p:nvPr/>
        </p:nvPicPr>
        <p:blipFill>
          <a:blip r:embed="rId4" cstate="print"/>
          <a:srcRect/>
          <a:stretch>
            <a:fillRect/>
          </a:stretch>
        </p:blipFill>
        <p:spPr bwMode="auto">
          <a:xfrm>
            <a:off x="6260004" y="2056689"/>
            <a:ext cx="246006" cy="246006"/>
          </a:xfrm>
          <a:prstGeom prst="rect">
            <a:avLst/>
          </a:prstGeom>
          <a:noFill/>
        </p:spPr>
      </p:pic>
      <p:pic>
        <p:nvPicPr>
          <p:cNvPr id="1030" name="Picture 6" descr="F:\学会発表関連\20161004 第40回事業学会\The Noun Project　Medical icons\arrow icons\NounProject 検索_files\36180-200.png"/>
          <p:cNvPicPr>
            <a:picLocks noChangeAspect="1" noChangeArrowheads="1"/>
          </p:cNvPicPr>
          <p:nvPr/>
        </p:nvPicPr>
        <p:blipFill>
          <a:blip r:embed="rId5" cstate="print"/>
          <a:srcRect/>
          <a:stretch>
            <a:fillRect/>
          </a:stretch>
        </p:blipFill>
        <p:spPr bwMode="auto">
          <a:xfrm>
            <a:off x="5603988" y="2056689"/>
            <a:ext cx="246006" cy="246006"/>
          </a:xfrm>
          <a:prstGeom prst="rect">
            <a:avLst/>
          </a:prstGeom>
          <a:noFill/>
        </p:spPr>
      </p:pic>
      <p:pic>
        <p:nvPicPr>
          <p:cNvPr id="33" name="Picture 6" descr="F:\学会発表関連\20161004 第40回事業学会\The Noun Project　Medical icons\arrow icons\NounProject 検索_files\36180-200.png"/>
          <p:cNvPicPr>
            <a:picLocks noChangeAspect="1" noChangeArrowheads="1"/>
          </p:cNvPicPr>
          <p:nvPr/>
        </p:nvPicPr>
        <p:blipFill>
          <a:blip r:embed="rId5" cstate="print"/>
          <a:srcRect/>
          <a:stretch>
            <a:fillRect/>
          </a:stretch>
        </p:blipFill>
        <p:spPr bwMode="auto">
          <a:xfrm>
            <a:off x="6998022" y="2056689"/>
            <a:ext cx="246006" cy="246006"/>
          </a:xfrm>
          <a:prstGeom prst="rect">
            <a:avLst/>
          </a:prstGeom>
          <a:noFill/>
        </p:spPr>
      </p:pic>
      <p:pic>
        <p:nvPicPr>
          <p:cNvPr id="1036"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2220694"/>
            <a:ext cx="271851" cy="271851"/>
          </a:xfrm>
          <a:prstGeom prst="rect">
            <a:avLst/>
          </a:prstGeom>
          <a:noFill/>
        </p:spPr>
      </p:pic>
      <p:pic>
        <p:nvPicPr>
          <p:cNvPr id="38"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2384698"/>
            <a:ext cx="271851" cy="271851"/>
          </a:xfrm>
          <a:prstGeom prst="rect">
            <a:avLst/>
          </a:prstGeom>
          <a:noFill/>
        </p:spPr>
      </p:pic>
      <p:pic>
        <p:nvPicPr>
          <p:cNvPr id="39" name="Picture 5" descr="F:\学会発表関連\20161004 第40回事業学会\The Noun Project　Medical icons\arrow icons\NounProject 検索_files\36182-200.png"/>
          <p:cNvPicPr>
            <a:picLocks noChangeAspect="1" noChangeArrowheads="1"/>
          </p:cNvPicPr>
          <p:nvPr/>
        </p:nvPicPr>
        <p:blipFill>
          <a:blip r:embed="rId4" cstate="print"/>
          <a:srcRect/>
          <a:stretch>
            <a:fillRect/>
          </a:stretch>
        </p:blipFill>
        <p:spPr bwMode="auto">
          <a:xfrm>
            <a:off x="5685990" y="2958710"/>
            <a:ext cx="246006" cy="246006"/>
          </a:xfrm>
          <a:prstGeom prst="rect">
            <a:avLst/>
          </a:prstGeom>
          <a:noFill/>
        </p:spPr>
      </p:pic>
      <p:pic>
        <p:nvPicPr>
          <p:cNvPr id="40" name="Picture 6" descr="F:\学会発表関連\20161004 第40回事業学会\The Noun Project　Medical icons\arrow icons\NounProject 検索_files\36180-200.png"/>
          <p:cNvPicPr>
            <a:picLocks noChangeAspect="1" noChangeArrowheads="1"/>
          </p:cNvPicPr>
          <p:nvPr/>
        </p:nvPicPr>
        <p:blipFill>
          <a:blip r:embed="rId5" cstate="print"/>
          <a:srcRect/>
          <a:stretch>
            <a:fillRect/>
          </a:stretch>
        </p:blipFill>
        <p:spPr bwMode="auto">
          <a:xfrm>
            <a:off x="6260004" y="2958710"/>
            <a:ext cx="246006" cy="246006"/>
          </a:xfrm>
          <a:prstGeom prst="rect">
            <a:avLst/>
          </a:prstGeom>
          <a:noFill/>
        </p:spPr>
      </p:pic>
      <p:pic>
        <p:nvPicPr>
          <p:cNvPr id="41"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3122716"/>
            <a:ext cx="271851" cy="271851"/>
          </a:xfrm>
          <a:prstGeom prst="rect">
            <a:avLst/>
          </a:prstGeom>
          <a:noFill/>
        </p:spPr>
      </p:pic>
      <p:pic>
        <p:nvPicPr>
          <p:cNvPr id="42"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3286720"/>
            <a:ext cx="271851" cy="271851"/>
          </a:xfrm>
          <a:prstGeom prst="rect">
            <a:avLst/>
          </a:prstGeom>
          <a:noFill/>
        </p:spPr>
      </p:pic>
      <p:pic>
        <p:nvPicPr>
          <p:cNvPr id="43" name="Picture 6" descr="F:\学会発表関連\20161004 第40回事業学会\The Noun Project　Medical icons\arrow icons\NounProject 検索_files\36180-200.png"/>
          <p:cNvPicPr>
            <a:picLocks noChangeAspect="1" noChangeArrowheads="1"/>
          </p:cNvPicPr>
          <p:nvPr/>
        </p:nvPicPr>
        <p:blipFill>
          <a:blip r:embed="rId5" cstate="print"/>
          <a:srcRect/>
          <a:stretch>
            <a:fillRect/>
          </a:stretch>
        </p:blipFill>
        <p:spPr bwMode="auto">
          <a:xfrm>
            <a:off x="5931996" y="3860732"/>
            <a:ext cx="246006" cy="246006"/>
          </a:xfrm>
          <a:prstGeom prst="rect">
            <a:avLst/>
          </a:prstGeom>
          <a:noFill/>
        </p:spPr>
      </p:pic>
      <p:pic>
        <p:nvPicPr>
          <p:cNvPr id="44" name="Picture 6" descr="F:\学会発表関連\20161004 第40回事業学会\The Noun Project　Medical icons\arrow icons\NounProject 検索_files\36180-200.png"/>
          <p:cNvPicPr>
            <a:picLocks noChangeAspect="1" noChangeArrowheads="1"/>
          </p:cNvPicPr>
          <p:nvPr/>
        </p:nvPicPr>
        <p:blipFill>
          <a:blip r:embed="rId5" cstate="print"/>
          <a:srcRect/>
          <a:stretch>
            <a:fillRect/>
          </a:stretch>
        </p:blipFill>
        <p:spPr bwMode="auto">
          <a:xfrm>
            <a:off x="6506010" y="3860732"/>
            <a:ext cx="246006" cy="246006"/>
          </a:xfrm>
          <a:prstGeom prst="rect">
            <a:avLst/>
          </a:prstGeom>
          <a:noFill/>
        </p:spPr>
      </p:pic>
      <p:sp>
        <p:nvSpPr>
          <p:cNvPr id="45" name="テキスト プレースホルダ 38"/>
          <p:cNvSpPr txBox="1">
            <a:spLocks/>
          </p:cNvSpPr>
          <p:nvPr/>
        </p:nvSpPr>
        <p:spPr>
          <a:xfrm>
            <a:off x="4619964" y="4516749"/>
            <a:ext cx="2952072" cy="2111489"/>
          </a:xfrm>
          <a:prstGeom prst="rect">
            <a:avLst/>
          </a:prstGeom>
        </p:spPr>
        <p:txBody>
          <a:bodyPr/>
          <a:lstStyle>
            <a:lvl1pPr marL="294723" indent="-294723" algn="l" defTabSz="78592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638566" indent="-245602" algn="l" defTabSz="78592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982409" indent="-196482" algn="l" defTabSz="78592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3pPr>
            <a:lvl4pPr marL="137537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4pPr>
            <a:lvl5pPr marL="1768335"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5pPr>
            <a:lvl6pPr marL="216129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54262"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47226"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40189" indent="-196482" algn="l" defTabSz="785927"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a:lstStyle>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できるだけ早く検査して貧血を治療する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Ｈｂ値を回復することで出血しても輸血を回避することが期待される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Ｈｂが低値なのにＥＰＯが基準値内の場合にはＥＰＯ産生低下を考える</a:t>
            </a: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endParaRPr lang="en-US" altLang="ja-JP" sz="1139"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Clr>
                <a:srgbClr val="C00000"/>
              </a:buClr>
              <a:buFont typeface="Wingdings" panose="05000000000000000000" pitchFamily="2" charset="2"/>
              <a:buChar char="n"/>
            </a:pPr>
            <a:r>
              <a:rPr lang="ja-JP" altLang="en-US" sz="1139" b="1" dirty="0">
                <a:latin typeface="メイリオ" panose="020B0604030504040204" pitchFamily="50" charset="-128"/>
                <a:ea typeface="メイリオ" panose="020B0604030504040204" pitchFamily="50" charset="-128"/>
                <a:cs typeface="メイリオ" panose="020B0604030504040204" pitchFamily="50" charset="-128"/>
              </a:rPr>
              <a:t>貧血治療に伴い鉄欠乏となったら鉄剤を投与する</a:t>
            </a:r>
          </a:p>
        </p:txBody>
      </p:sp>
      <p:sp>
        <p:nvSpPr>
          <p:cNvPr id="46" name="正方形/長方形 45"/>
          <p:cNvSpPr/>
          <p:nvPr/>
        </p:nvSpPr>
        <p:spPr>
          <a:xfrm>
            <a:off x="4619964" y="826658"/>
            <a:ext cx="3034074" cy="3608088"/>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0"/>
          </a:p>
        </p:txBody>
      </p:sp>
      <p:pic>
        <p:nvPicPr>
          <p:cNvPr id="32"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4024839"/>
            <a:ext cx="271851" cy="271851"/>
          </a:xfrm>
          <a:prstGeom prst="rect">
            <a:avLst/>
          </a:prstGeom>
          <a:noFill/>
        </p:spPr>
      </p:pic>
      <p:pic>
        <p:nvPicPr>
          <p:cNvPr id="34" name="Picture 12" descr="F:\学会発表関連\20161004 第40回事業学会\The Noun Project　Medical icons\arrow icons\NounProject 検索_files\41936-200.png"/>
          <p:cNvPicPr>
            <a:picLocks noChangeAspect="1" noChangeArrowheads="1"/>
          </p:cNvPicPr>
          <p:nvPr/>
        </p:nvPicPr>
        <p:blipFill>
          <a:blip r:embed="rId6" cstate="print"/>
          <a:srcRect/>
          <a:stretch>
            <a:fillRect/>
          </a:stretch>
        </p:blipFill>
        <p:spPr bwMode="auto">
          <a:xfrm rot="16200000">
            <a:off x="5591945" y="4188843"/>
            <a:ext cx="271851" cy="271851"/>
          </a:xfrm>
          <a:prstGeom prst="rect">
            <a:avLst/>
          </a:prstGeom>
          <a:noFill/>
        </p:spPr>
      </p:pic>
      <p:sp>
        <p:nvSpPr>
          <p:cNvPr id="4" name="四角形吹き出し 3"/>
          <p:cNvSpPr/>
          <p:nvPr/>
        </p:nvSpPr>
        <p:spPr>
          <a:xfrm>
            <a:off x="7173884" y="250830"/>
            <a:ext cx="4746567" cy="2500683"/>
          </a:xfrm>
          <a:prstGeom prst="wedgeRectCallout">
            <a:avLst>
              <a:gd name="adj1" fmla="val -51249"/>
              <a:gd name="adj2" fmla="val 61096"/>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薬物治療が可能な貧血</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鉄欠乏</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腎性貧血</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EPO</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欠乏）</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巨赤芽球性貧血</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VitB12/</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葉酸欠乏）</a:t>
            </a:r>
          </a:p>
        </p:txBody>
      </p:sp>
    </p:spTree>
    <p:extLst>
      <p:ext uri="{BB962C8B-B14F-4D97-AF65-F5344CB8AC3E}">
        <p14:creationId xmlns:p14="http://schemas.microsoft.com/office/powerpoint/2010/main" val="2274364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2614"/>
            <a:ext cx="10515600" cy="1325563"/>
          </a:xfrm>
        </p:spPr>
        <p:txBody>
          <a:bodyPr/>
          <a:lstStyle/>
          <a:p>
            <a:r>
              <a:rPr kumimoji="1"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指針に基づいた</a:t>
            </a:r>
            <a:r>
              <a:rPr kumimoji="1" lang="en-US" altLang="ja-JP" dirty="0" smtClean="0">
                <a:solidFill>
                  <a:schemeClr val="tx1">
                    <a:lumMod val="75000"/>
                    <a:lumOff val="25000"/>
                  </a:schemeClr>
                </a:solidFill>
                <a:latin typeface="Meiryo UI" panose="020B0604030504040204" pitchFamily="50" charset="-128"/>
                <a:ea typeface="Meiryo UI" panose="020B0604030504040204" pitchFamily="50" charset="-128"/>
              </a:rPr>
              <a:t>TRIGGER </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TABLE</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ver2.0</a:t>
            </a:r>
            <a:endPar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5308921" y="1115418"/>
            <a:ext cx="2674938" cy="432891"/>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934422" y="6611779"/>
            <a:ext cx="1049437" cy="246221"/>
          </a:xfrm>
          <a:prstGeom prst="rect">
            <a:avLst/>
          </a:prstGeom>
        </p:spPr>
        <p:txBody>
          <a:bodyPr wrap="square">
            <a:spAutoFit/>
          </a:bodyPr>
          <a:lstStyle/>
          <a:p>
            <a:pPr algn="dist">
              <a:defRPr/>
            </a:pPr>
            <a:r>
              <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秋田県合同輸血療法委員会</a:t>
            </a:r>
            <a:endParaRPr lang="en-US" altLang="zh-TW" sz="500" dirty="0">
              <a:latin typeface="HGSｺﾞｼｯｸE" panose="020B0900000000000000" pitchFamily="50" charset="-128"/>
              <a:ea typeface="HGSｺﾞｼｯｸE" panose="020B0900000000000000" pitchFamily="50" charset="-128"/>
              <a:cs typeface="メイリオ" panose="020B0604030504040204" pitchFamily="50" charset="-128"/>
            </a:endParaRPr>
          </a:p>
          <a:p>
            <a:pPr algn="dist">
              <a:defRPr/>
            </a:pP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Mail</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 </a:t>
            </a:r>
            <a:r>
              <a:rPr lang="en-US" altLang="zh-TW" sz="500" dirty="0">
                <a:latin typeface="HGSｺﾞｼｯｸE" panose="020B0900000000000000" pitchFamily="50" charset="-128"/>
                <a:ea typeface="HGSｺﾞｼｯｸE" panose="020B0900000000000000" pitchFamily="50" charset="-128"/>
                <a:cs typeface="メイリオ" panose="020B0604030504040204" pitchFamily="50" charset="-128"/>
              </a:rPr>
              <a:t>akitatxjc-head@umin.ac.jp</a:t>
            </a:r>
            <a:endPar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71" name="テキスト ボックス 70"/>
          <p:cNvSpPr txBox="1"/>
          <p:nvPr/>
        </p:nvSpPr>
        <p:spPr>
          <a:xfrm>
            <a:off x="5308922" y="1169368"/>
            <a:ext cx="2674938" cy="307777"/>
          </a:xfrm>
          <a:prstGeom prst="rect">
            <a:avLst/>
          </a:prstGeom>
          <a:noFill/>
        </p:spPr>
        <p:txBody>
          <a:bodyPr wrap="square">
            <a:spAutoFit/>
          </a:bodyPr>
          <a:lstStyle/>
          <a:p>
            <a:pPr algn="ctr">
              <a:defRPr/>
            </a:pPr>
            <a:r>
              <a:rPr lang="en-US" altLang="ja-JP" sz="1400" b="1" dirty="0">
                <a:solidFill>
                  <a:schemeClr val="bg1"/>
                </a:solidFill>
                <a:latin typeface="HGSｺﾞｼｯｸE" panose="020B0900000000000000" pitchFamily="50" charset="-128"/>
                <a:ea typeface="HGSｺﾞｼｯｸE" panose="020B0900000000000000" pitchFamily="50" charset="-128"/>
                <a:cs typeface="メイリオ" panose="020B0604030504040204" pitchFamily="50" charset="-128"/>
              </a:rPr>
              <a:t>RBC TRIGGER TABLE</a:t>
            </a:r>
          </a:p>
        </p:txBody>
      </p:sp>
      <p:graphicFrame>
        <p:nvGraphicFramePr>
          <p:cNvPr id="72" name="表 71"/>
          <p:cNvGraphicFramePr>
            <a:graphicFrameLocks noGrp="1"/>
          </p:cNvGraphicFramePr>
          <p:nvPr>
            <p:extLst>
              <p:ext uri="{D42A27DB-BD31-4B8C-83A1-F6EECF244321}">
                <p14:modId xmlns:p14="http://schemas.microsoft.com/office/powerpoint/2010/main" val="1011665133"/>
              </p:ext>
            </p:extLst>
          </p:nvPr>
        </p:nvGraphicFramePr>
        <p:xfrm>
          <a:off x="5351674" y="2382788"/>
          <a:ext cx="2589432" cy="3918580"/>
        </p:xfrm>
        <a:graphic>
          <a:graphicData uri="http://schemas.openxmlformats.org/drawingml/2006/table">
            <a:tbl>
              <a:tblPr firstRow="1" bandRow="1">
                <a:tableStyleId>{5940675A-B579-460E-94D1-54222C63F5DA}</a:tableStyleId>
              </a:tblPr>
              <a:tblGrid>
                <a:gridCol w="574637">
                  <a:extLst>
                    <a:ext uri="{9D8B030D-6E8A-4147-A177-3AD203B41FA5}">
                      <a16:colId xmlns:a16="http://schemas.microsoft.com/office/drawing/2014/main" xmlns="" val="20000"/>
                    </a:ext>
                  </a:extLst>
                </a:gridCol>
                <a:gridCol w="402959">
                  <a:extLst>
                    <a:ext uri="{9D8B030D-6E8A-4147-A177-3AD203B41FA5}">
                      <a16:colId xmlns:a16="http://schemas.microsoft.com/office/drawing/2014/main" xmlns="" val="20001"/>
                    </a:ext>
                  </a:extLst>
                </a:gridCol>
                <a:gridCol w="402959">
                  <a:extLst>
                    <a:ext uri="{9D8B030D-6E8A-4147-A177-3AD203B41FA5}">
                      <a16:colId xmlns:a16="http://schemas.microsoft.com/office/drawing/2014/main" xmlns="" val="20002"/>
                    </a:ext>
                  </a:extLst>
                </a:gridCol>
                <a:gridCol w="402959">
                  <a:extLst>
                    <a:ext uri="{9D8B030D-6E8A-4147-A177-3AD203B41FA5}">
                      <a16:colId xmlns:a16="http://schemas.microsoft.com/office/drawing/2014/main" xmlns="" val="20003"/>
                    </a:ext>
                  </a:extLst>
                </a:gridCol>
                <a:gridCol w="402959">
                  <a:extLst>
                    <a:ext uri="{9D8B030D-6E8A-4147-A177-3AD203B41FA5}">
                      <a16:colId xmlns:a16="http://schemas.microsoft.com/office/drawing/2014/main" xmlns="" val="20004"/>
                    </a:ext>
                  </a:extLst>
                </a:gridCol>
                <a:gridCol w="402959">
                  <a:extLst>
                    <a:ext uri="{9D8B030D-6E8A-4147-A177-3AD203B41FA5}">
                      <a16:colId xmlns:a16="http://schemas.microsoft.com/office/drawing/2014/main" xmlns="" val="20005"/>
                    </a:ext>
                  </a:extLst>
                </a:gridCol>
              </a:tblGrid>
              <a:tr h="360040">
                <a:tc>
                  <a:txBody>
                    <a:bodyPr/>
                    <a:lstStyle/>
                    <a:p>
                      <a:pPr algn="l"/>
                      <a:r>
                        <a:rPr kumimoji="1" lang="en-US" altLang="ja-JP" sz="900" dirty="0" err="1">
                          <a:solidFill>
                            <a:schemeClr val="bg1"/>
                          </a:solidFill>
                          <a:latin typeface="HGSｺﾞｼｯｸE" panose="020B0900000000000000" pitchFamily="50" charset="-128"/>
                          <a:ea typeface="HGSｺﾞｼｯｸE" panose="020B0900000000000000" pitchFamily="50" charset="-128"/>
                        </a:rPr>
                        <a:t>Hb</a:t>
                      </a:r>
                      <a:r>
                        <a:rPr kumimoji="1" lang="ja-JP" altLang="en-US" sz="900" baseline="0" dirty="0">
                          <a:solidFill>
                            <a:schemeClr val="bg1"/>
                          </a:solidFill>
                          <a:latin typeface="HGSｺﾞｼｯｸE" panose="020B0900000000000000" pitchFamily="50" charset="-128"/>
                          <a:ea typeface="HGSｺﾞｼｯｸE" panose="020B0900000000000000" pitchFamily="50" charset="-128"/>
                        </a:rPr>
                        <a:t> </a:t>
                      </a:r>
                      <a:endParaRPr kumimoji="1" lang="en-US" altLang="ja-JP" sz="900" baseline="0" dirty="0">
                        <a:solidFill>
                          <a:schemeClr val="bg1"/>
                        </a:solidFill>
                        <a:latin typeface="HGSｺﾞｼｯｸE" panose="020B0900000000000000" pitchFamily="50" charset="-128"/>
                        <a:ea typeface="HGSｺﾞｼｯｸE" panose="020B0900000000000000" pitchFamily="50" charset="-128"/>
                      </a:endParaRPr>
                    </a:p>
                    <a:p>
                      <a:pPr algn="l"/>
                      <a:r>
                        <a:rPr kumimoji="1" lang="en-US" altLang="ja-JP" sz="900" dirty="0">
                          <a:solidFill>
                            <a:schemeClr val="bg1"/>
                          </a:solidFill>
                          <a:latin typeface="HGSｺﾞｼｯｸE" panose="020B0900000000000000" pitchFamily="50" charset="-128"/>
                          <a:ea typeface="HGSｺﾞｼｯｸE" panose="020B0900000000000000" pitchFamily="50" charset="-128"/>
                        </a:rPr>
                        <a:t>g/</a:t>
                      </a:r>
                      <a:r>
                        <a:rPr kumimoji="1" lang="en-US" altLang="ja-JP" sz="900" dirty="0" err="1">
                          <a:solidFill>
                            <a:schemeClr val="bg1"/>
                          </a:solidFill>
                          <a:latin typeface="HGSｺﾞｼｯｸE" panose="020B0900000000000000" pitchFamily="50" charset="-128"/>
                          <a:ea typeface="HGSｺﾞｼｯｸE" panose="020B0900000000000000" pitchFamily="50" charset="-128"/>
                        </a:rPr>
                        <a:t>dL</a:t>
                      </a:r>
                      <a:endParaRPr kumimoji="1" lang="ja-JP" altLang="en-US" sz="9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78223">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再生不良性貧血</a:t>
                      </a:r>
                      <a:r>
                        <a:rPr kumimoji="1" lang="en-US" altLang="ja-JP" sz="600" dirty="0">
                          <a:solidFill>
                            <a:schemeClr val="tx1"/>
                          </a:solidFill>
                          <a:latin typeface="HGSｺﾞｼｯｸE" panose="020B0900000000000000" pitchFamily="50" charset="-128"/>
                          <a:ea typeface="HGSｺﾞｼｯｸE" panose="020B0900000000000000" pitchFamily="50" charset="-128"/>
                        </a:rPr>
                        <a:t>/</a:t>
                      </a: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骨髄異形成症候群</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a:txBody>
                    <a:bodyPr/>
                    <a:lstStyle/>
                    <a:p>
                      <a:r>
                        <a:rPr kumimoji="1" lang="ja-JP" altLang="en-US" sz="550" dirty="0">
                          <a:solidFill>
                            <a:schemeClr val="tx1"/>
                          </a:solidFill>
                          <a:latin typeface="HGSｺﾞｼｯｸE" panose="020B0900000000000000" pitchFamily="50" charset="-128"/>
                          <a:ea typeface="HGSｺﾞｼｯｸE" panose="020B0900000000000000" pitchFamily="50" charset="-128"/>
                        </a:rPr>
                        <a:t>酸素化障害など合併時高めに設定</a:t>
                      </a:r>
                      <a:endParaRPr kumimoji="1" lang="en-US" altLang="ja-JP" sz="55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特殊な場合を除き必要な場合は，ほとんどない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72503">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造血腫瘍化学療法</a:t>
                      </a:r>
                      <a:r>
                        <a:rPr kumimoji="1" lang="en-US" altLang="ja-JP" sz="600" dirty="0">
                          <a:solidFill>
                            <a:schemeClr val="tx1"/>
                          </a:solidFill>
                          <a:latin typeface="HGSｺﾞｼｯｸE" panose="020B0900000000000000" pitchFamily="50" charset="-128"/>
                          <a:ea typeface="HGSｺﾞｼｯｸE" panose="020B0900000000000000" pitchFamily="50" charset="-128"/>
                        </a:rPr>
                        <a:t>/</a:t>
                      </a: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造血幹細胞移植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tc>
                <a:tc gridSpan="3">
                  <a:txBody>
                    <a:bodyPr/>
                    <a:lstStyle/>
                    <a:p>
                      <a:r>
                        <a:rPr kumimoji="1" lang="ja-JP" altLang="en-US" sz="600" dirty="0">
                          <a:solidFill>
                            <a:schemeClr val="tx1"/>
                          </a:solidFill>
                          <a:latin typeface="HGSｺﾞｼｯｸE" panose="020B0900000000000000" pitchFamily="50" charset="-128"/>
                          <a:ea typeface="HGSｺﾞｼｯｸE" panose="020B0900000000000000" pitchFamily="50" charset="-128"/>
                        </a:rPr>
                        <a:t>極端に高いトリガー値は有害である可能性がある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xmlns="" val="10002"/>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固形癌</a:t>
                      </a:r>
                      <a:r>
                        <a:rPr kumimoji="1" lang="en-US" altLang="ja-JP" sz="600" dirty="0">
                          <a:solidFill>
                            <a:schemeClr val="tx1"/>
                          </a:solidFill>
                          <a:latin typeface="HGSｺﾞｼｯｸE" panose="020B0900000000000000" pitchFamily="50" charset="-128"/>
                          <a:ea typeface="HGSｺﾞｼｯｸE" panose="020B0900000000000000" pitchFamily="50" charset="-128"/>
                        </a:rPr>
                        <a:t/>
                      </a:r>
                      <a:br>
                        <a:rPr kumimoji="1" lang="en-US" altLang="ja-JP" sz="600" dirty="0">
                          <a:solidFill>
                            <a:schemeClr val="tx1"/>
                          </a:solidFill>
                          <a:latin typeface="HGSｺﾞｼｯｸE" panose="020B0900000000000000" pitchFamily="50" charset="-128"/>
                          <a:ea typeface="HGSｺﾞｼｯｸE" panose="020B0900000000000000" pitchFamily="50" charset="-128"/>
                        </a:rPr>
                      </a:br>
                      <a:r>
                        <a:rPr kumimoji="1" lang="ja-JP" altLang="en-US" sz="600" dirty="0">
                          <a:solidFill>
                            <a:schemeClr val="tx1"/>
                          </a:solidFill>
                          <a:latin typeface="HGSｺﾞｼｯｸE" panose="020B0900000000000000" pitchFamily="50" charset="-128"/>
                          <a:ea typeface="HGSｺﾞｼｯｸE" panose="020B0900000000000000" pitchFamily="50" charset="-128"/>
                        </a:rPr>
                        <a:t>化学療法</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hMerge="1">
                  <a:txBody>
                    <a:bodyPr/>
                    <a:lstStyle/>
                    <a:p>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gridSpan="3">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腎不全</a:t>
                      </a: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による貧血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785927" rtl="0" eaLnBrk="1" fontAlgn="auto" latinLnBrk="0" hangingPunct="1">
                        <a:lnSpc>
                          <a:spcPct val="100000"/>
                        </a:lnSpc>
                        <a:spcBef>
                          <a:spcPts val="0"/>
                        </a:spcBef>
                        <a:spcAft>
                          <a:spcPts val="0"/>
                        </a:spcAft>
                        <a:buClrTx/>
                        <a:buSzTx/>
                        <a:buFontTx/>
                        <a:buNone/>
                        <a:tabLst/>
                        <a:defRPr/>
                      </a:pP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gridSpan="4">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latin typeface="HGSｺﾞｼｯｸE" panose="020B0900000000000000" pitchFamily="50" charset="-128"/>
                          <a:ea typeface="HGSｺﾞｼｯｸE" panose="020B0900000000000000" pitchFamily="50" charset="-128"/>
                        </a:rPr>
                        <a:t>・</a:t>
                      </a:r>
                      <a:r>
                        <a:rPr kumimoji="1" lang="en-US" altLang="ja-JP" sz="500" dirty="0">
                          <a:solidFill>
                            <a:schemeClr val="tx1"/>
                          </a:solidFill>
                          <a:latin typeface="HGSｺﾞｼｯｸE" panose="020B0900000000000000" pitchFamily="50" charset="-128"/>
                          <a:ea typeface="HGSｺﾞｼｯｸE" panose="020B0900000000000000" pitchFamily="50" charset="-128"/>
                        </a:rPr>
                        <a:t>ESA</a:t>
                      </a:r>
                      <a:r>
                        <a:rPr kumimoji="1" lang="ja-JP" altLang="en-US" sz="500" dirty="0">
                          <a:solidFill>
                            <a:schemeClr val="tx1"/>
                          </a:solidFill>
                          <a:latin typeface="HGSｺﾞｼｯｸE" panose="020B0900000000000000" pitchFamily="50" charset="-128"/>
                          <a:ea typeface="HGSｺﾞｼｯｸE" panose="020B0900000000000000" pitchFamily="50" charset="-128"/>
                        </a:rPr>
                        <a:t>製剤と鉄剤治療等を優先，</a:t>
                      </a:r>
                      <a:r>
                        <a:rPr kumimoji="1" lang="en-US" altLang="ja-JP" sz="500" dirty="0" err="1">
                          <a:solidFill>
                            <a:schemeClr val="tx1"/>
                          </a:solidFill>
                          <a:latin typeface="HGSｺﾞｼｯｸE" panose="020B0900000000000000" pitchFamily="50" charset="-128"/>
                          <a:ea typeface="HGSｺﾞｼｯｸE" panose="020B0900000000000000" pitchFamily="50" charset="-128"/>
                        </a:rPr>
                        <a:t>Hb</a:t>
                      </a:r>
                      <a:r>
                        <a:rPr kumimoji="1" lang="en-US" altLang="ja-JP" sz="500" dirty="0">
                          <a:solidFill>
                            <a:schemeClr val="tx1"/>
                          </a:solidFill>
                          <a:latin typeface="HGSｺﾞｼｯｸE" panose="020B0900000000000000" pitchFamily="50" charset="-128"/>
                          <a:ea typeface="HGSｺﾞｼｯｸE" panose="020B0900000000000000" pitchFamily="50" charset="-128"/>
                        </a:rPr>
                        <a:t> 7</a:t>
                      </a:r>
                      <a:r>
                        <a:rPr kumimoji="1" lang="ja-JP" altLang="en-US" sz="500" dirty="0">
                          <a:solidFill>
                            <a:schemeClr val="tx1"/>
                          </a:solidFill>
                          <a:latin typeface="HGSｺﾞｼｯｸE" panose="020B0900000000000000" pitchFamily="50" charset="-128"/>
                          <a:ea typeface="HGSｺﾞｼｯｸE" panose="020B0900000000000000" pitchFamily="50" charset="-128"/>
                        </a:rPr>
                        <a:t>以上では特殊な場合を除き輸血はせず，最小限の輸血を推奨</a:t>
                      </a:r>
                      <a:endParaRPr kumimoji="1" lang="en-US" altLang="ja-JP" sz="5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latin typeface="HGSｺﾞｼｯｸE" panose="020B0900000000000000" pitchFamily="50" charset="-128"/>
                          <a:ea typeface="HGSｺﾞｼｯｸE" panose="020B0900000000000000" pitchFamily="50" charset="-128"/>
                        </a:rPr>
                        <a:t>・将来的に腎移植の適応と考えられる患者においては，赤血球輸血は可能な限り回避</a:t>
                      </a:r>
                      <a:endParaRPr kumimoji="1" lang="en-US" altLang="ja-JP" sz="5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tc>
                <a:extLst>
                  <a:ext uri="{0D108BD9-81ED-4DB2-BD59-A6C34878D82A}">
                    <a16:rowId xmlns:a16="http://schemas.microsoft.com/office/drawing/2014/main" xmlns="" val="10004"/>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消化管出血での</a:t>
                      </a:r>
                      <a:r>
                        <a:rPr kumimoji="1" lang="en-US" altLang="ja-JP" sz="600" dirty="0">
                          <a:solidFill>
                            <a:schemeClr val="tx1"/>
                          </a:solidFill>
                          <a:latin typeface="HGSｺﾞｼｯｸE" panose="020B0900000000000000" pitchFamily="50" charset="-128"/>
                          <a:ea typeface="HGSｺﾞｼｯｸE" panose="020B0900000000000000" pitchFamily="50" charset="-128"/>
                        </a:rPr>
                        <a:t/>
                      </a:r>
                      <a:br>
                        <a:rPr kumimoji="1" lang="en-US" altLang="ja-JP" sz="600" dirty="0">
                          <a:solidFill>
                            <a:schemeClr val="tx1"/>
                          </a:solidFill>
                          <a:latin typeface="HGSｺﾞｼｯｸE" panose="020B0900000000000000" pitchFamily="50" charset="-128"/>
                          <a:ea typeface="HGSｺﾞｼｯｸE" panose="020B0900000000000000" pitchFamily="50" charset="-128"/>
                        </a:rPr>
                      </a:br>
                      <a:r>
                        <a:rPr kumimoji="1" lang="ja-JP" altLang="en-US" sz="600" dirty="0">
                          <a:solidFill>
                            <a:schemeClr val="tx1"/>
                          </a:solidFill>
                          <a:latin typeface="HGSｺﾞｼｯｸE" panose="020B0900000000000000" pitchFamily="50" charset="-128"/>
                          <a:ea typeface="HGSｺﾞｼｯｸE" panose="020B0900000000000000" pitchFamily="50" charset="-128"/>
                        </a:rPr>
                        <a:t>急性期貧血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indent="0" algn="ctr" defTabSz="785927" rtl="0" eaLnBrk="1" fontAlgn="auto" latinLnBrk="0" hangingPunct="1">
                        <a:lnSpc>
                          <a:spcPct val="100000"/>
                        </a:lnSpc>
                        <a:spcBef>
                          <a:spcPts val="0"/>
                        </a:spcBef>
                        <a:spcAft>
                          <a:spcPts val="0"/>
                        </a:spcAft>
                        <a:buClrTx/>
                        <a:buSzTx/>
                        <a:buFontTx/>
                        <a:buNone/>
                        <a:tabLst/>
                        <a:defRPr/>
                      </a:pP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r>
                        <a:rPr kumimoji="1" lang="ja-JP" altLang="en-US" sz="600" dirty="0">
                          <a:solidFill>
                            <a:schemeClr val="tx1"/>
                          </a:solidFill>
                          <a:latin typeface="HGSｺﾞｼｯｸE" panose="020B0900000000000000" pitchFamily="50" charset="-128"/>
                          <a:ea typeface="HGSｺﾞｼｯｸE" panose="020B0900000000000000" pitchFamily="50" charset="-128"/>
                        </a:rPr>
                        <a:t>特殊な場合を除いて必要となることはほとんどない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82312">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周術期貧血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hMerge="1">
                  <a:txBody>
                    <a:bodyPr/>
                    <a:lstStyle/>
                    <a:p>
                      <a:pPr algn="ct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r>
                        <a:rPr kumimoji="1" lang="ja-JP" altLang="en-US" sz="600" dirty="0">
                          <a:solidFill>
                            <a:schemeClr val="tx1"/>
                          </a:solidFill>
                          <a:latin typeface="HGSｺﾞｼｯｸE" panose="020B0900000000000000" pitchFamily="50" charset="-128"/>
                          <a:ea typeface="HGSｺﾞｼｯｸE" panose="020B0900000000000000" pitchFamily="50" charset="-128"/>
                        </a:rPr>
                        <a:t>高齢者または冠動脈疾患を合併していない場合には，</a:t>
                      </a:r>
                      <a:r>
                        <a:rPr kumimoji="1" lang="en-US" altLang="ja-JP" sz="600" dirty="0" err="1">
                          <a:solidFill>
                            <a:schemeClr val="tx1"/>
                          </a:solidFill>
                          <a:latin typeface="HGSｺﾞｼｯｸE" panose="020B0900000000000000" pitchFamily="50" charset="-128"/>
                          <a:ea typeface="HGSｺﾞｼｯｸE" panose="020B0900000000000000" pitchFamily="50" charset="-128"/>
                        </a:rPr>
                        <a:t>Hb</a:t>
                      </a:r>
                      <a:r>
                        <a:rPr kumimoji="1" lang="en-US" altLang="ja-JP" sz="600" dirty="0">
                          <a:solidFill>
                            <a:schemeClr val="tx1"/>
                          </a:solidFill>
                          <a:latin typeface="HGSｺﾞｼｯｸE" panose="020B0900000000000000" pitchFamily="50" charset="-128"/>
                          <a:ea typeface="HGSｺﾞｼｯｸE" panose="020B0900000000000000" pitchFamily="50" charset="-128"/>
                        </a:rPr>
                        <a:t> 7</a:t>
                      </a:r>
                      <a:r>
                        <a:rPr kumimoji="1" lang="ja-JP" altLang="en-US" sz="600" dirty="0">
                          <a:solidFill>
                            <a:schemeClr val="tx1"/>
                          </a:solidFill>
                          <a:latin typeface="HGSｺﾞｼｯｸE" panose="020B0900000000000000" pitchFamily="50" charset="-128"/>
                          <a:ea typeface="HGSｺﾞｼｯｸE" panose="020B0900000000000000" pitchFamily="50" charset="-128"/>
                        </a:rPr>
                        <a:t>～</a:t>
                      </a:r>
                      <a:r>
                        <a:rPr kumimoji="1" lang="en-US" altLang="ja-JP" sz="600" dirty="0">
                          <a:solidFill>
                            <a:schemeClr val="tx1"/>
                          </a:solidFill>
                          <a:latin typeface="HGSｺﾞｼｯｸE" panose="020B0900000000000000" pitchFamily="50" charset="-128"/>
                          <a:ea typeface="HGSｺﾞｼｯｸE" panose="020B0900000000000000" pitchFamily="50" charset="-128"/>
                        </a:rPr>
                        <a:t>8</a:t>
                      </a:r>
                      <a:r>
                        <a:rPr kumimoji="1" lang="ja-JP" altLang="en-US" sz="600" dirty="0">
                          <a:solidFill>
                            <a:schemeClr val="tx1"/>
                          </a:solidFill>
                          <a:latin typeface="HGSｺﾞｼｯｸE" panose="020B0900000000000000" pitchFamily="50" charset="-128"/>
                          <a:ea typeface="HGSｺﾞｼｯｸE" panose="020B0900000000000000" pitchFamily="50" charset="-128"/>
                        </a:rPr>
                        <a:t>を推奨</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心疾患、虚血性心疾患非心臓手術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4">
                  <a:txBody>
                    <a:bodyPr/>
                    <a:lstStyle/>
                    <a:p>
                      <a:pPr marL="0" marR="0" indent="0" algn="ctr" defTabSz="785927" rtl="0" eaLnBrk="1" fontAlgn="auto" latinLnBrk="0" hangingPunct="1">
                        <a:lnSpc>
                          <a:spcPct val="100000"/>
                        </a:lnSpc>
                        <a:spcBef>
                          <a:spcPts val="0"/>
                        </a:spcBef>
                        <a:spcAft>
                          <a:spcPts val="0"/>
                        </a:spcAft>
                        <a:buClrTx/>
                        <a:buSzTx/>
                        <a:buFontTx/>
                        <a:buNone/>
                        <a:tabLst/>
                        <a:defRPr/>
                      </a:pP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0000"/>
                    </a:solidFill>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tc>
                <a:tc>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人工心肺使用手術</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による貧血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marL="0" marR="0" indent="0" algn="ctr" defTabSz="785927" rtl="0" eaLnBrk="1" fontAlgn="auto" latinLnBrk="0" hangingPunct="1">
                        <a:lnSpc>
                          <a:spcPct val="100000"/>
                        </a:lnSpc>
                        <a:spcBef>
                          <a:spcPts val="0"/>
                        </a:spcBef>
                        <a:spcAft>
                          <a:spcPts val="0"/>
                        </a:spcAft>
                        <a:buClrTx/>
                        <a:buSzTx/>
                        <a:buFontTx/>
                        <a:buNone/>
                        <a:tabLst/>
                        <a:defRPr/>
                      </a:pP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hMerge="1">
                  <a:txBody>
                    <a:bodyPr/>
                    <a:lstStyle/>
                    <a:p>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gridSpan="2">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術前心肺機能，年齢によっては</a:t>
                      </a:r>
                      <a:r>
                        <a:rPr kumimoji="1" lang="en-US" altLang="ja-JP" sz="600" dirty="0" err="1">
                          <a:solidFill>
                            <a:schemeClr val="tx1"/>
                          </a:solidFill>
                          <a:latin typeface="HGSｺﾞｼｯｸE" panose="020B0900000000000000" pitchFamily="50" charset="-128"/>
                          <a:ea typeface="HGSｺﾞｼｯｸE" panose="020B0900000000000000" pitchFamily="50" charset="-128"/>
                        </a:rPr>
                        <a:t>Hb</a:t>
                      </a:r>
                      <a:r>
                        <a:rPr kumimoji="1" lang="en-US" altLang="ja-JP" sz="600" dirty="0">
                          <a:solidFill>
                            <a:schemeClr val="tx1"/>
                          </a:solidFill>
                          <a:latin typeface="HGSｺﾞｼｯｸE" panose="020B0900000000000000" pitchFamily="50" charset="-128"/>
                          <a:ea typeface="HGSｺﾞｼｯｸE" panose="020B0900000000000000" pitchFamily="50" charset="-128"/>
                        </a:rPr>
                        <a:t> 9</a:t>
                      </a:r>
                      <a:r>
                        <a:rPr kumimoji="1" lang="ja-JP" altLang="en-US" sz="600" dirty="0">
                          <a:solidFill>
                            <a:schemeClr val="tx1"/>
                          </a:solidFill>
                          <a:latin typeface="HGSｺﾞｼｯｸE" panose="020B0900000000000000" pitchFamily="50" charset="-128"/>
                          <a:ea typeface="HGSｺﾞｼｯｸE" panose="020B0900000000000000" pitchFamily="50" charset="-128"/>
                        </a:rPr>
                        <a:t>以上も考慮</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6004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重症または敗血症患者の貧血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800" dirty="0">
                          <a:solidFill>
                            <a:schemeClr val="bg1"/>
                          </a:solidFill>
                          <a:latin typeface="HGSｺﾞｼｯｸE" panose="020B0900000000000000" pitchFamily="50" charset="-128"/>
                          <a:ea typeface="HGSｺﾞｼｯｸE" panose="020B0900000000000000" pitchFamily="50" charset="-128"/>
                        </a:rPr>
                        <a:t>輸血開始</a:t>
                      </a:r>
                      <a:endParaRPr kumimoji="1" lang="en-US" altLang="ja-JP" sz="800" dirty="0">
                        <a:solidFill>
                          <a:schemeClr val="bg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0000"/>
                    </a:solidFill>
                  </a:tcPr>
                </a:tc>
                <a:tc gridSpan="2">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tc>
                <a:tc gridSpan="2">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担癌患者の場合，</a:t>
                      </a:r>
                      <a:r>
                        <a:rPr kumimoji="1" lang="en-US" altLang="ja-JP" sz="600" dirty="0" err="1">
                          <a:solidFill>
                            <a:schemeClr val="tx1"/>
                          </a:solidFill>
                          <a:latin typeface="HGSｺﾞｼｯｸE" panose="020B0900000000000000" pitchFamily="50" charset="-128"/>
                          <a:ea typeface="HGSｺﾞｼｯｸE" panose="020B0900000000000000" pitchFamily="50" charset="-128"/>
                        </a:rPr>
                        <a:t>Hb</a:t>
                      </a:r>
                      <a:r>
                        <a:rPr kumimoji="1" lang="en-US" altLang="ja-JP" sz="600" dirty="0">
                          <a:solidFill>
                            <a:schemeClr val="tx1"/>
                          </a:solidFill>
                          <a:latin typeface="HGSｺﾞｼｯｸE" panose="020B0900000000000000" pitchFamily="50" charset="-128"/>
                          <a:ea typeface="HGSｺﾞｼｯｸE" panose="020B0900000000000000" pitchFamily="50" charset="-128"/>
                        </a:rPr>
                        <a:t> 9</a:t>
                      </a:r>
                      <a:r>
                        <a:rPr kumimoji="1" lang="ja-JP" altLang="en-US" sz="600" dirty="0">
                          <a:solidFill>
                            <a:schemeClr val="tx1"/>
                          </a:solidFill>
                          <a:latin typeface="HGSｺﾞｼｯｸE" panose="020B0900000000000000" pitchFamily="50" charset="-128"/>
                          <a:ea typeface="HGSｺﾞｼｯｸE" panose="020B0900000000000000" pitchFamily="50" charset="-128"/>
                        </a:rPr>
                        <a:t>も考慮</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8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73" name="正方形/長方形 72"/>
          <p:cNvSpPr/>
          <p:nvPr/>
        </p:nvSpPr>
        <p:spPr>
          <a:xfrm>
            <a:off x="5236913" y="1518795"/>
            <a:ext cx="2746947" cy="846386"/>
          </a:xfrm>
          <a:prstGeom prst="rect">
            <a:avLst/>
          </a:prstGeom>
        </p:spPr>
        <p:txBody>
          <a:bodyPr wrap="square">
            <a:spAutoFit/>
          </a:bodyPr>
          <a:lstStyle/>
          <a:p>
            <a:pPr marL="171450" indent="-171450">
              <a:buClr>
                <a:srgbClr val="CC0000"/>
              </a:buClr>
              <a:buFont typeface="Wingdings" panose="05000000000000000000" pitchFamily="2" charset="2"/>
              <a:buChar char="n"/>
            </a:pPr>
            <a:r>
              <a:rPr lang="ja-JP" altLang="en-US" sz="700" dirty="0">
                <a:latin typeface="HGSｺﾞｼｯｸE" panose="020B0900000000000000" pitchFamily="50" charset="-128"/>
                <a:ea typeface="HGSｺﾞｼｯｸE" panose="020B0900000000000000" pitchFamily="50" charset="-128"/>
              </a:rPr>
              <a:t>輸血は、</a:t>
            </a:r>
            <a:r>
              <a:rPr lang="en-US" altLang="ja-JP" sz="700" dirty="0" err="1">
                <a:latin typeface="HGSｺﾞｼｯｸE" panose="020B0900000000000000" pitchFamily="50" charset="-128"/>
                <a:ea typeface="HGSｺﾞｼｯｸE" panose="020B0900000000000000" pitchFamily="50" charset="-128"/>
              </a:rPr>
              <a:t>Hb</a:t>
            </a:r>
            <a:r>
              <a:rPr lang="ja-JP" altLang="en-US" sz="700" dirty="0">
                <a:latin typeface="HGSｺﾞｼｯｸE" panose="020B0900000000000000" pitchFamily="50" charset="-128"/>
                <a:ea typeface="HGSｺﾞｼｯｸE" panose="020B0900000000000000" pitchFamily="50" charset="-128"/>
              </a:rPr>
              <a:t>値のみではなく患者の状態を考慮して開始する</a:t>
            </a:r>
            <a:endParaRPr lang="en-US" altLang="ja-JP" sz="700" dirty="0">
              <a:latin typeface="HGSｺﾞｼｯｸE" panose="020B0900000000000000" pitchFamily="50" charset="-128"/>
              <a:ea typeface="HGSｺﾞｼｯｸE" panose="020B0900000000000000" pitchFamily="50" charset="-128"/>
            </a:endParaRPr>
          </a:p>
          <a:p>
            <a:pPr marL="171450" indent="-171450">
              <a:buClr>
                <a:srgbClr val="CC0000"/>
              </a:buClr>
              <a:buFont typeface="Wingdings" panose="05000000000000000000" pitchFamily="2" charset="2"/>
              <a:buChar char="n"/>
            </a:pPr>
            <a:r>
              <a:rPr lang="ja-JP" altLang="en-US" sz="700" dirty="0">
                <a:latin typeface="HGSｺﾞｼｯｸE" panose="020B0900000000000000" pitchFamily="50" charset="-128"/>
                <a:ea typeface="HGSｺﾞｼｯｸE" panose="020B0900000000000000" pitchFamily="50" charset="-128"/>
              </a:rPr>
              <a:t>いずれの場合でも，</a:t>
            </a:r>
            <a:r>
              <a:rPr lang="en-US" altLang="ja-JP" sz="700" dirty="0" err="1">
                <a:latin typeface="HGSｺﾞｼｯｸE" panose="020B0900000000000000" pitchFamily="50" charset="-128"/>
                <a:ea typeface="HGSｺﾞｼｯｸE" panose="020B0900000000000000" pitchFamily="50" charset="-128"/>
              </a:rPr>
              <a:t>Hb</a:t>
            </a:r>
            <a:r>
              <a:rPr lang="ja-JP" altLang="en-US" sz="700" dirty="0">
                <a:latin typeface="HGSｺﾞｼｯｸE" panose="020B0900000000000000" pitchFamily="50" charset="-128"/>
                <a:ea typeface="HGSｺﾞｼｯｸE" panose="020B0900000000000000" pitchFamily="50" charset="-128"/>
              </a:rPr>
              <a:t>を</a:t>
            </a:r>
            <a:r>
              <a:rPr lang="en-US" altLang="ja-JP" sz="700" dirty="0">
                <a:latin typeface="HGSｺﾞｼｯｸE" panose="020B0900000000000000" pitchFamily="50" charset="-128"/>
                <a:ea typeface="HGSｺﾞｼｯｸE" panose="020B0900000000000000" pitchFamily="50" charset="-128"/>
              </a:rPr>
              <a:t>10</a:t>
            </a:r>
            <a:r>
              <a:rPr lang="ja-JP" altLang="en-US" sz="700" dirty="0">
                <a:latin typeface="HGSｺﾞｼｯｸE" panose="020B0900000000000000" pitchFamily="50" charset="-128"/>
                <a:ea typeface="HGSｺﾞｼｯｸE" panose="020B0900000000000000" pitchFamily="50" charset="-128"/>
              </a:rPr>
              <a:t>以上にする必要はない</a:t>
            </a:r>
            <a:endParaRPr lang="en-US" altLang="ja-JP" sz="700" dirty="0">
              <a:latin typeface="HGSｺﾞｼｯｸE" panose="020B0900000000000000" pitchFamily="50" charset="-128"/>
              <a:ea typeface="HGSｺﾞｼｯｸE" panose="020B0900000000000000" pitchFamily="50" charset="-128"/>
            </a:endParaRPr>
          </a:p>
          <a:p>
            <a:pPr marL="171450" indent="-171450">
              <a:buClr>
                <a:srgbClr val="CC0000"/>
              </a:buClr>
              <a:buFont typeface="Wingdings" panose="05000000000000000000" pitchFamily="2" charset="2"/>
              <a:buChar char="n"/>
            </a:pPr>
            <a:r>
              <a:rPr lang="ja-JP" altLang="en-US" sz="700" dirty="0">
                <a:latin typeface="HGSｺﾞｼｯｸE" panose="020B0900000000000000" pitchFamily="50" charset="-128"/>
                <a:ea typeface="HGSｺﾞｼｯｸE" panose="020B0900000000000000" pitchFamily="50" charset="-128"/>
              </a:rPr>
              <a:t>日常生活に支障がなく，薬物療法により改善が期待できる場合（</a:t>
            </a:r>
            <a:r>
              <a:rPr lang="zh-TW" altLang="en-US" sz="700" dirty="0">
                <a:latin typeface="HGSｺﾞｼｯｸE" panose="020B0900000000000000" pitchFamily="50" charset="-128"/>
                <a:ea typeface="HGSｺﾞｼｯｸE" panose="020B0900000000000000" pitchFamily="50" charset="-128"/>
              </a:rPr>
              <a:t>鉄欠乏</a:t>
            </a:r>
            <a:r>
              <a:rPr lang="en-US" altLang="zh-TW" sz="700" dirty="0">
                <a:latin typeface="HGSｺﾞｼｯｸE" panose="020B0900000000000000" pitchFamily="50" charset="-128"/>
                <a:ea typeface="HGSｺﾞｼｯｸE" panose="020B0900000000000000" pitchFamily="50" charset="-128"/>
              </a:rPr>
              <a:t>, VitB12</a:t>
            </a:r>
            <a:r>
              <a:rPr lang="ja-JP" altLang="en-US" sz="700" dirty="0">
                <a:latin typeface="HGSｺﾞｼｯｸE" panose="020B0900000000000000" pitchFamily="50" charset="-128"/>
                <a:ea typeface="HGSｺﾞｼｯｸE" panose="020B0900000000000000" pitchFamily="50" charset="-128"/>
              </a:rPr>
              <a:t>・葉酸欠乏</a:t>
            </a:r>
            <a:r>
              <a:rPr lang="en-US" altLang="ja-JP" sz="700" dirty="0">
                <a:latin typeface="HGSｺﾞｼｯｸE" panose="020B0900000000000000" pitchFamily="50" charset="-128"/>
                <a:ea typeface="HGSｺﾞｼｯｸE" panose="020B0900000000000000" pitchFamily="50" charset="-128"/>
              </a:rPr>
              <a:t>, EPO</a:t>
            </a:r>
            <a:r>
              <a:rPr lang="ja-JP" altLang="en-US" sz="700" dirty="0">
                <a:latin typeface="HGSｺﾞｼｯｸE" panose="020B0900000000000000" pitchFamily="50" charset="-128"/>
                <a:ea typeface="HGSｺﾞｼｯｸE" panose="020B0900000000000000" pitchFamily="50" charset="-128"/>
              </a:rPr>
              <a:t>欠乏）は輸血を控える</a:t>
            </a:r>
            <a:endParaRPr lang="en-US" altLang="ja-JP" sz="700" dirty="0">
              <a:latin typeface="HGSｺﾞｼｯｸE" panose="020B0900000000000000" pitchFamily="50" charset="-128"/>
              <a:ea typeface="HGSｺﾞｼｯｸE" panose="020B0900000000000000" pitchFamily="50" charset="-128"/>
            </a:endParaRPr>
          </a:p>
          <a:p>
            <a:pPr marL="171450" indent="-171450">
              <a:buClr>
                <a:srgbClr val="CC0000"/>
              </a:buClr>
              <a:buFont typeface="Wingdings" panose="05000000000000000000" pitchFamily="2" charset="2"/>
              <a:buChar char="n"/>
            </a:pPr>
            <a:r>
              <a:rPr lang="ja-JP" altLang="en-US" sz="700" dirty="0">
                <a:latin typeface="HGSｺﾞｼｯｸE" panose="020B0900000000000000" pitchFamily="50" charset="-128"/>
                <a:ea typeface="HGSｺﾞｼｯｸE" panose="020B0900000000000000" pitchFamily="50" charset="-128"/>
              </a:rPr>
              <a:t>輸血には副作用とインシデントの危険が伴うため，科学的根拠に基づく輸血療法の実践に努める</a:t>
            </a:r>
            <a:endParaRPr lang="en-US" altLang="ja-JP" sz="700" dirty="0">
              <a:latin typeface="HGSｺﾞｼｯｸE" panose="020B0900000000000000" pitchFamily="50" charset="-128"/>
              <a:ea typeface="HGSｺﾞｼｯｸE" panose="020B0900000000000000" pitchFamily="50" charset="-128"/>
            </a:endParaRPr>
          </a:p>
          <a:p>
            <a:pPr marL="171450" indent="-171450">
              <a:buClr>
                <a:srgbClr val="CC0000"/>
              </a:buClr>
              <a:buFont typeface="Wingdings" panose="05000000000000000000" pitchFamily="2" charset="2"/>
              <a:buChar char="n"/>
            </a:pPr>
            <a:r>
              <a:rPr lang="ja-JP" altLang="en-US" sz="700" dirty="0">
                <a:latin typeface="HGSｺﾞｼｯｸE" panose="020B0900000000000000" pitchFamily="50" charset="-128"/>
                <a:ea typeface="HGSｺﾞｼｯｸE" panose="020B0900000000000000" pitchFamily="50" charset="-128"/>
              </a:rPr>
              <a:t>赤血球輸血を開始するトリガー値と推奨を以下に示す</a:t>
            </a:r>
          </a:p>
        </p:txBody>
      </p:sp>
      <p:sp>
        <p:nvSpPr>
          <p:cNvPr id="74" name="正方形/長方形 73"/>
          <p:cNvSpPr/>
          <p:nvPr/>
        </p:nvSpPr>
        <p:spPr>
          <a:xfrm>
            <a:off x="5278238" y="6323747"/>
            <a:ext cx="2763081" cy="246221"/>
          </a:xfrm>
          <a:prstGeom prst="rect">
            <a:avLst/>
          </a:prstGeom>
        </p:spPr>
        <p:txBody>
          <a:bodyPr wrap="square">
            <a:spAutoFit/>
          </a:bodyPr>
          <a:lstStyle/>
          <a:p>
            <a:pPr>
              <a:defRPr/>
            </a:pP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引用：</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血液製剤の使用指針</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　厚生労働省医薬・生活衛生局　平成</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30</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年</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9</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月</a:t>
            </a:r>
            <a:endPar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endParaRPr>
          </a:p>
          <a:p>
            <a:pPr>
              <a:defRPr/>
            </a:pP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　　　　科学的根拠に基づいた赤血球製剤の使用ガイドライン（改訂第</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2</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版）</a:t>
            </a:r>
            <a:endPar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75" name="正方形/長方形 74"/>
          <p:cNvSpPr/>
          <p:nvPr/>
        </p:nvSpPr>
        <p:spPr>
          <a:xfrm>
            <a:off x="5264260" y="6611779"/>
            <a:ext cx="1886186" cy="246221"/>
          </a:xfrm>
          <a:prstGeom prst="rect">
            <a:avLst/>
          </a:prstGeom>
        </p:spPr>
        <p:txBody>
          <a:bodyPr wrap="square">
            <a:spAutoFit/>
          </a:bodyPr>
          <a:lstStyle/>
          <a:p>
            <a:r>
              <a:rPr lang="ja-JP" altLang="en-US" sz="500" dirty="0">
                <a:latin typeface="HGSｺﾞｼｯｸE" panose="020B0900000000000000" pitchFamily="50" charset="-128"/>
                <a:ea typeface="HGSｺﾞｼｯｸE" panose="020B0900000000000000" pitchFamily="50" charset="-128"/>
              </a:rPr>
              <a:t>本媒体は</a:t>
            </a:r>
            <a:r>
              <a:rPr lang="en-US" altLang="ja-JP" sz="500" dirty="0">
                <a:latin typeface="HGSｺﾞｼｯｸE" panose="020B0900000000000000" pitchFamily="50" charset="-128"/>
                <a:ea typeface="HGSｺﾞｼｯｸE" panose="020B0900000000000000" pitchFamily="50" charset="-128"/>
              </a:rPr>
              <a:t>,</a:t>
            </a:r>
            <a:r>
              <a:rPr lang="ja-JP" altLang="en-US" sz="500" dirty="0">
                <a:latin typeface="HGSｺﾞｼｯｸE" panose="020B0900000000000000" pitchFamily="50" charset="-128"/>
                <a:ea typeface="HGSｺﾞｼｯｸE" panose="020B0900000000000000" pitchFamily="50" charset="-128"/>
              </a:rPr>
              <a:t>以下</a:t>
            </a:r>
            <a:r>
              <a:rPr lang="en-US" altLang="ja-JP" sz="500" dirty="0">
                <a:latin typeface="HGSｺﾞｼｯｸE" panose="020B0900000000000000" pitchFamily="50" charset="-128"/>
                <a:ea typeface="HGSｺﾞｼｯｸE" panose="020B0900000000000000" pitchFamily="50" charset="-128"/>
              </a:rPr>
              <a:t>URL</a:t>
            </a:r>
            <a:r>
              <a:rPr lang="ja-JP" altLang="en-US" sz="500" dirty="0">
                <a:latin typeface="HGSｺﾞｼｯｸE" panose="020B0900000000000000" pitchFamily="50" charset="-128"/>
                <a:ea typeface="HGSｺﾞｼｯｸE" panose="020B0900000000000000" pitchFamily="50" charset="-128"/>
              </a:rPr>
              <a:t>からダウンロードできます</a:t>
            </a:r>
            <a:endParaRPr lang="en-US" altLang="ja-JP" sz="500" dirty="0">
              <a:latin typeface="HGSｺﾞｼｯｸE" panose="020B0900000000000000" pitchFamily="50" charset="-128"/>
              <a:ea typeface="HGSｺﾞｼｯｸE" panose="020B0900000000000000" pitchFamily="50" charset="-128"/>
            </a:endParaRPr>
          </a:p>
          <a:p>
            <a:r>
              <a:rPr lang="en-US" altLang="ja-JP" sz="500" dirty="0">
                <a:latin typeface="HGSｺﾞｼｯｸE" panose="020B0900000000000000" pitchFamily="50" charset="-128"/>
                <a:ea typeface="HGSｺﾞｼｯｸE" panose="020B0900000000000000" pitchFamily="50" charset="-128"/>
              </a:rPr>
              <a:t>http://plaza.umin.ac.jp/~tx-akita/</a:t>
            </a:r>
          </a:p>
        </p:txBody>
      </p:sp>
      <p:sp>
        <p:nvSpPr>
          <p:cNvPr id="76" name="正方形/長方形 75"/>
          <p:cNvSpPr/>
          <p:nvPr/>
        </p:nvSpPr>
        <p:spPr>
          <a:xfrm>
            <a:off x="7193850" y="1385392"/>
            <a:ext cx="750526" cy="184666"/>
          </a:xfrm>
          <a:prstGeom prst="rect">
            <a:avLst/>
          </a:prstGeom>
        </p:spPr>
        <p:txBody>
          <a:bodyPr wrap="none">
            <a:spAutoFit/>
          </a:bodyPr>
          <a:lstStyle/>
          <a:p>
            <a:r>
              <a:rPr lang="en-US" altLang="ja-JP" sz="600" dirty="0">
                <a:solidFill>
                  <a:schemeClr val="bg1"/>
                </a:solidFill>
                <a:latin typeface="HGSｺﾞｼｯｸE" panose="020B0900000000000000" pitchFamily="50" charset="-128"/>
                <a:ea typeface="HGSｺﾞｼｯｸE" panose="020B0900000000000000" pitchFamily="50" charset="-128"/>
              </a:rPr>
              <a:t>Ver2.0 Jan 2019.</a:t>
            </a:r>
          </a:p>
        </p:txBody>
      </p:sp>
      <p:sp>
        <p:nvSpPr>
          <p:cNvPr id="77" name="テキスト ボックス 76"/>
          <p:cNvSpPr txBox="1"/>
          <p:nvPr/>
        </p:nvSpPr>
        <p:spPr>
          <a:xfrm>
            <a:off x="5736060" y="2450707"/>
            <a:ext cx="364951" cy="246221"/>
          </a:xfrm>
          <a:prstGeom prst="rect">
            <a:avLst/>
          </a:prstGeom>
          <a:solidFill>
            <a:schemeClr val="tx1"/>
          </a:solidFill>
          <a:ln>
            <a:noFill/>
          </a:ln>
        </p:spPr>
        <p:txBody>
          <a:bodyPr wrap="square" rtlCol="0">
            <a:spAutoFit/>
          </a:bodyPr>
          <a:lstStyle/>
          <a:p>
            <a:r>
              <a:rPr kumimoji="1" lang="en-US" altLang="ja-JP" sz="1000" dirty="0">
                <a:solidFill>
                  <a:schemeClr val="bg1"/>
                </a:solidFill>
                <a:latin typeface="HGSｺﾞｼｯｸE" panose="020B0900000000000000" pitchFamily="50" charset="-128"/>
                <a:ea typeface="HGSｺﾞｼｯｸE" panose="020B0900000000000000" pitchFamily="50" charset="-128"/>
              </a:rPr>
              <a:t>6.0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78" name="テキスト ボックス 77"/>
          <p:cNvSpPr txBox="1"/>
          <p:nvPr/>
        </p:nvSpPr>
        <p:spPr>
          <a:xfrm>
            <a:off x="6150996" y="2450707"/>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7</a:t>
            </a:r>
            <a:r>
              <a:rPr kumimoji="1" lang="en-US" altLang="ja-JP" sz="1000" dirty="0">
                <a:solidFill>
                  <a:schemeClr val="bg1"/>
                </a:solidFill>
                <a:latin typeface="HGSｺﾞｼｯｸE" panose="020B0900000000000000" pitchFamily="50" charset="-128"/>
                <a:ea typeface="HGSｺﾞｼｯｸE" panose="020B0900000000000000" pitchFamily="50" charset="-128"/>
              </a:rPr>
              <a:t>.0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79" name="テキスト ボックス 78"/>
          <p:cNvSpPr txBox="1"/>
          <p:nvPr/>
        </p:nvSpPr>
        <p:spPr>
          <a:xfrm>
            <a:off x="6583044" y="2450707"/>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8</a:t>
            </a:r>
            <a:r>
              <a:rPr kumimoji="1" lang="en-US" altLang="ja-JP" sz="1000" dirty="0">
                <a:solidFill>
                  <a:schemeClr val="bg1"/>
                </a:solidFill>
                <a:latin typeface="HGSｺﾞｼｯｸE" panose="020B0900000000000000" pitchFamily="50" charset="-128"/>
                <a:ea typeface="HGSｺﾞｼｯｸE" panose="020B0900000000000000" pitchFamily="50" charset="-128"/>
              </a:rPr>
              <a:t>.0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80" name="テキスト ボックス 79"/>
          <p:cNvSpPr txBox="1"/>
          <p:nvPr/>
        </p:nvSpPr>
        <p:spPr>
          <a:xfrm>
            <a:off x="7006430" y="2450707"/>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9</a:t>
            </a:r>
            <a:r>
              <a:rPr kumimoji="1" lang="en-US" altLang="ja-JP" sz="1000" dirty="0">
                <a:solidFill>
                  <a:schemeClr val="bg1"/>
                </a:solidFill>
                <a:latin typeface="HGSｺﾞｼｯｸE" panose="020B0900000000000000" pitchFamily="50" charset="-128"/>
                <a:ea typeface="HGSｺﾞｼｯｸE" panose="020B0900000000000000" pitchFamily="50" charset="-128"/>
              </a:rPr>
              <a:t>.0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81" name="テキスト ボックス 80"/>
          <p:cNvSpPr txBox="1"/>
          <p:nvPr/>
        </p:nvSpPr>
        <p:spPr>
          <a:xfrm>
            <a:off x="7378210" y="2450707"/>
            <a:ext cx="42030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10</a:t>
            </a:r>
            <a:r>
              <a:rPr kumimoji="1" lang="en-US" altLang="ja-JP" sz="1000" dirty="0">
                <a:solidFill>
                  <a:schemeClr val="bg1"/>
                </a:solidFill>
                <a:latin typeface="HGSｺﾞｼｯｸE" panose="020B0900000000000000" pitchFamily="50" charset="-128"/>
                <a:ea typeface="HGSｺﾞｼｯｸE" panose="020B0900000000000000" pitchFamily="50" charset="-128"/>
              </a:rPr>
              <a:t>.0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cxnSp>
        <p:nvCxnSpPr>
          <p:cNvPr id="82" name="直線コネクタ 81"/>
          <p:cNvCxnSpPr/>
          <p:nvPr/>
        </p:nvCxnSpPr>
        <p:spPr>
          <a:xfrm>
            <a:off x="5350246" y="6565032"/>
            <a:ext cx="256160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316553" y="1066003"/>
            <a:ext cx="2674938" cy="43289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正方形/長方形 83"/>
          <p:cNvSpPr/>
          <p:nvPr/>
        </p:nvSpPr>
        <p:spPr>
          <a:xfrm>
            <a:off x="9942054" y="6562364"/>
            <a:ext cx="1049437" cy="246221"/>
          </a:xfrm>
          <a:prstGeom prst="rect">
            <a:avLst/>
          </a:prstGeom>
        </p:spPr>
        <p:txBody>
          <a:bodyPr wrap="square">
            <a:spAutoFit/>
          </a:bodyPr>
          <a:lstStyle/>
          <a:p>
            <a:pPr algn="dist">
              <a:defRPr/>
            </a:pPr>
            <a:r>
              <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秋田県合同輸血療法委員会</a:t>
            </a:r>
            <a:endParaRPr lang="en-US" altLang="zh-TW" sz="500" dirty="0">
              <a:latin typeface="HGSｺﾞｼｯｸE" panose="020B0900000000000000" pitchFamily="50" charset="-128"/>
              <a:ea typeface="HGSｺﾞｼｯｸE" panose="020B0900000000000000" pitchFamily="50" charset="-128"/>
              <a:cs typeface="メイリオ" panose="020B0604030504040204" pitchFamily="50" charset="-128"/>
            </a:endParaRPr>
          </a:p>
          <a:p>
            <a:pPr algn="dist">
              <a:defRPr/>
            </a:pP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Mail </a:t>
            </a:r>
            <a:r>
              <a:rPr lang="en-US" altLang="zh-TW" sz="500" dirty="0">
                <a:latin typeface="HGSｺﾞｼｯｸE" panose="020B0900000000000000" pitchFamily="50" charset="-128"/>
                <a:ea typeface="HGSｺﾞｼｯｸE" panose="020B0900000000000000" pitchFamily="50" charset="-128"/>
                <a:cs typeface="メイリオ" panose="020B0604030504040204" pitchFamily="50" charset="-128"/>
              </a:rPr>
              <a:t>akitatxjc-head@umin.ac.jp</a:t>
            </a:r>
            <a:endPar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85" name="テキスト ボックス 84"/>
          <p:cNvSpPr txBox="1"/>
          <p:nvPr/>
        </p:nvSpPr>
        <p:spPr>
          <a:xfrm>
            <a:off x="8316554" y="1119953"/>
            <a:ext cx="2674938" cy="307777"/>
          </a:xfrm>
          <a:prstGeom prst="rect">
            <a:avLst/>
          </a:prstGeom>
          <a:noFill/>
        </p:spPr>
        <p:txBody>
          <a:bodyPr wrap="square">
            <a:spAutoFit/>
          </a:bodyPr>
          <a:lstStyle/>
          <a:p>
            <a:pPr algn="ctr">
              <a:defRPr/>
            </a:pPr>
            <a:r>
              <a:rPr lang="en-US" altLang="ja-JP" sz="1400" b="1" dirty="0">
                <a:latin typeface="HGSｺﾞｼｯｸE" panose="020B0900000000000000" pitchFamily="50" charset="-128"/>
                <a:ea typeface="HGSｺﾞｼｯｸE" panose="020B0900000000000000" pitchFamily="50" charset="-128"/>
                <a:cs typeface="メイリオ" panose="020B0604030504040204" pitchFamily="50" charset="-128"/>
              </a:rPr>
              <a:t>PC TRIGGER TABLE</a:t>
            </a:r>
          </a:p>
        </p:txBody>
      </p:sp>
      <p:graphicFrame>
        <p:nvGraphicFramePr>
          <p:cNvPr id="86" name="表 85"/>
          <p:cNvGraphicFramePr>
            <a:graphicFrameLocks noGrp="1"/>
          </p:cNvGraphicFramePr>
          <p:nvPr>
            <p:extLst>
              <p:ext uri="{D42A27DB-BD31-4B8C-83A1-F6EECF244321}">
                <p14:modId xmlns:p14="http://schemas.microsoft.com/office/powerpoint/2010/main" val="163978272"/>
              </p:ext>
            </p:extLst>
          </p:nvPr>
        </p:nvGraphicFramePr>
        <p:xfrm>
          <a:off x="8359305" y="2301365"/>
          <a:ext cx="2589432" cy="4147180"/>
        </p:xfrm>
        <a:graphic>
          <a:graphicData uri="http://schemas.openxmlformats.org/drawingml/2006/table">
            <a:tbl>
              <a:tblPr firstRow="1" bandRow="1">
                <a:tableStyleId>{5940675A-B579-460E-94D1-54222C63F5DA}</a:tableStyleId>
              </a:tblPr>
              <a:tblGrid>
                <a:gridCol w="574637">
                  <a:extLst>
                    <a:ext uri="{9D8B030D-6E8A-4147-A177-3AD203B41FA5}">
                      <a16:colId xmlns:a16="http://schemas.microsoft.com/office/drawing/2014/main" xmlns="" val="20000"/>
                    </a:ext>
                  </a:extLst>
                </a:gridCol>
                <a:gridCol w="402959">
                  <a:extLst>
                    <a:ext uri="{9D8B030D-6E8A-4147-A177-3AD203B41FA5}">
                      <a16:colId xmlns:a16="http://schemas.microsoft.com/office/drawing/2014/main" xmlns="" val="20001"/>
                    </a:ext>
                  </a:extLst>
                </a:gridCol>
                <a:gridCol w="402959">
                  <a:extLst>
                    <a:ext uri="{9D8B030D-6E8A-4147-A177-3AD203B41FA5}">
                      <a16:colId xmlns:a16="http://schemas.microsoft.com/office/drawing/2014/main" xmlns="" val="20002"/>
                    </a:ext>
                  </a:extLst>
                </a:gridCol>
                <a:gridCol w="402959">
                  <a:extLst>
                    <a:ext uri="{9D8B030D-6E8A-4147-A177-3AD203B41FA5}">
                      <a16:colId xmlns:a16="http://schemas.microsoft.com/office/drawing/2014/main" xmlns="" val="20003"/>
                    </a:ext>
                  </a:extLst>
                </a:gridCol>
                <a:gridCol w="402959">
                  <a:extLst>
                    <a:ext uri="{9D8B030D-6E8A-4147-A177-3AD203B41FA5}">
                      <a16:colId xmlns:a16="http://schemas.microsoft.com/office/drawing/2014/main" xmlns="" val="20004"/>
                    </a:ext>
                  </a:extLst>
                </a:gridCol>
                <a:gridCol w="402959">
                  <a:extLst>
                    <a:ext uri="{9D8B030D-6E8A-4147-A177-3AD203B41FA5}">
                      <a16:colId xmlns:a16="http://schemas.microsoft.com/office/drawing/2014/main" xmlns="" val="20005"/>
                    </a:ext>
                  </a:extLst>
                </a:gridCol>
              </a:tblGrid>
              <a:tr h="360040">
                <a:tc>
                  <a:txBody>
                    <a:bodyPr/>
                    <a:lstStyle/>
                    <a:p>
                      <a:pPr algn="l"/>
                      <a:r>
                        <a:rPr kumimoji="1" lang="en-US" altLang="ja-JP" sz="900" baseline="0" dirty="0">
                          <a:solidFill>
                            <a:schemeClr val="bg1"/>
                          </a:solidFill>
                          <a:latin typeface="HGSｺﾞｼｯｸE" panose="020B0900000000000000" pitchFamily="50" charset="-128"/>
                          <a:ea typeface="HGSｺﾞｼｯｸE" panose="020B0900000000000000" pitchFamily="50" charset="-128"/>
                        </a:rPr>
                        <a:t>PLT</a:t>
                      </a:r>
                    </a:p>
                    <a:p>
                      <a:pPr algn="l"/>
                      <a:r>
                        <a:rPr kumimoji="1" lang="ja-JP" altLang="en-US" sz="700" dirty="0">
                          <a:solidFill>
                            <a:schemeClr val="bg1"/>
                          </a:solidFill>
                          <a:latin typeface="HGSｺﾞｼｯｸE" panose="020B0900000000000000" pitchFamily="50" charset="-128"/>
                          <a:ea typeface="HGSｺﾞｼｯｸE" panose="020B0900000000000000" pitchFamily="50" charset="-128"/>
                        </a:rPr>
                        <a:t>万</a:t>
                      </a:r>
                      <a:r>
                        <a:rPr kumimoji="1" lang="en-US" altLang="ja-JP" sz="700" dirty="0">
                          <a:solidFill>
                            <a:schemeClr val="bg1"/>
                          </a:solidFill>
                          <a:latin typeface="HGSｺﾞｼｯｸE" panose="020B0900000000000000" pitchFamily="50" charset="-128"/>
                          <a:ea typeface="HGSｺﾞｼｯｸE" panose="020B0900000000000000" pitchFamily="50" charset="-128"/>
                        </a:rPr>
                        <a:t>/</a:t>
                      </a:r>
                      <a:r>
                        <a:rPr kumimoji="1" lang="en-US" altLang="ja-JP" sz="700" dirty="0" err="1">
                          <a:solidFill>
                            <a:schemeClr val="bg1"/>
                          </a:solidFill>
                          <a:latin typeface="HGSｺﾞｼｯｸE" panose="020B0900000000000000" pitchFamily="50" charset="-128"/>
                          <a:ea typeface="HGSｺﾞｼｯｸE" panose="020B0900000000000000" pitchFamily="50" charset="-128"/>
                        </a:rPr>
                        <a:t>μL</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800" dirty="0">
                        <a:latin typeface="HGSｺﾞｼｯｸE" panose="020B0900000000000000" pitchFamily="50" charset="-128"/>
                        <a:ea typeface="HGSｺﾞｼｯｸE" panose="020B0900000000000000" pitchFamily="50" charset="-128"/>
                      </a:endParaRPr>
                    </a:p>
                  </a:txBody>
                  <a:tcP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29032">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活動性出血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原疾患の治療とともに，</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血小板数を</a:t>
                      </a:r>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万以上に維持</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hMerge="1">
                  <a:txBody>
                    <a:bodyPr/>
                    <a:lstStyle/>
                    <a:p>
                      <a:pPr algn="l"/>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gridSpan="2">
                  <a:txBody>
                    <a:bodyPr/>
                    <a:lstStyle/>
                    <a:p>
                      <a:pPr algn="l"/>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1"/>
                  </a:ext>
                </a:extLst>
              </a:tr>
              <a:tr h="242744">
                <a:tc>
                  <a:txBody>
                    <a:bodyPr/>
                    <a:lstStyle/>
                    <a:p>
                      <a:pPr algn="l"/>
                      <a:r>
                        <a:rPr kumimoji="1" lang="zh-TW" altLang="en-US" sz="600" dirty="0">
                          <a:solidFill>
                            <a:schemeClr val="tx1"/>
                          </a:solidFill>
                          <a:latin typeface="HGSｺﾞｼｯｸE" panose="020B0900000000000000" pitchFamily="50" charset="-128"/>
                          <a:ea typeface="HGSｺﾞｼｯｸE" panose="020B0900000000000000" pitchFamily="50" charset="-128"/>
                        </a:rPr>
                        <a:t>外傷性</a:t>
                      </a:r>
                      <a:endParaRPr kumimoji="1" lang="en-US" altLang="zh-TW" sz="600" dirty="0">
                        <a:solidFill>
                          <a:schemeClr val="tx1"/>
                        </a:solidFill>
                        <a:latin typeface="HGSｺﾞｼｯｸE" panose="020B0900000000000000" pitchFamily="50" charset="-128"/>
                        <a:ea typeface="HGSｺﾞｼｯｸE" panose="020B0900000000000000" pitchFamily="50" charset="-128"/>
                      </a:endParaRPr>
                    </a:p>
                    <a:p>
                      <a:pPr algn="l"/>
                      <a:r>
                        <a:rPr kumimoji="1" lang="zh-TW" altLang="en-US" sz="600" dirty="0">
                          <a:solidFill>
                            <a:schemeClr val="tx1"/>
                          </a:solidFill>
                          <a:latin typeface="HGSｺﾞｼｯｸE" panose="020B0900000000000000" pitchFamily="50" charset="-128"/>
                          <a:ea typeface="HGSｺﾞｼｯｸE" panose="020B0900000000000000" pitchFamily="50" charset="-128"/>
                        </a:rPr>
                        <a:t>頭蓋内出血</a:t>
                      </a: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4">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血小板数を</a:t>
                      </a:r>
                      <a:r>
                        <a:rPr kumimoji="1" lang="en-US" altLang="ja-JP" sz="600" dirty="0">
                          <a:solidFill>
                            <a:schemeClr val="tx1"/>
                          </a:solidFill>
                          <a:latin typeface="HGSｺﾞｼｯｸE" panose="020B0900000000000000" pitchFamily="50" charset="-128"/>
                          <a:ea typeface="HGSｺﾞｼｯｸE" panose="020B0900000000000000" pitchFamily="50" charset="-128"/>
                        </a:rPr>
                        <a:t>10</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万以上に維持する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28464">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待機的手術患者の術前</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／周術期</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周術期は</a:t>
                      </a:r>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万以上に維持する</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l"/>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万以上あれば，通常，血小板輸血は必要ない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66760">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複雑な心臓大血管手術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4">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血小板減少あるいは機能異常によると考えられる止血困難な出血（</a:t>
                      </a:r>
                      <a:r>
                        <a:rPr kumimoji="1" lang="en-US" altLang="ja-JP" sz="600" dirty="0">
                          <a:solidFill>
                            <a:schemeClr val="tx1"/>
                          </a:solidFill>
                          <a:latin typeface="HGSｺﾞｼｯｸE" panose="020B0900000000000000" pitchFamily="50" charset="-128"/>
                          <a:ea typeface="HGSｺﾞｼｯｸE" panose="020B0900000000000000" pitchFamily="50" charset="-128"/>
                        </a:rPr>
                        <a:t>oozing</a:t>
                      </a:r>
                      <a:r>
                        <a:rPr kumimoji="1" lang="ja-JP" altLang="en-US" sz="600" dirty="0">
                          <a:solidFill>
                            <a:schemeClr val="tx1"/>
                          </a:solidFill>
                          <a:latin typeface="HGSｺﾞｼｯｸE" panose="020B0900000000000000" pitchFamily="50" charset="-128"/>
                          <a:ea typeface="HGSｺﾞｼｯｸE" panose="020B0900000000000000" pitchFamily="50" charset="-128"/>
                        </a:rPr>
                        <a:t>など）</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l"/>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a:t>
                      </a:r>
                      <a:r>
                        <a:rPr kumimoji="1" lang="en-US" altLang="ja-JP" sz="600" dirty="0">
                          <a:solidFill>
                            <a:schemeClr val="tx1"/>
                          </a:solidFill>
                          <a:latin typeface="HGSｺﾞｼｯｸE" panose="020B0900000000000000" pitchFamily="50" charset="-128"/>
                          <a:ea typeface="HGSｺﾞｼｯｸE" panose="020B0900000000000000" pitchFamily="50" charset="-128"/>
                        </a:rPr>
                        <a:t>10</a:t>
                      </a:r>
                      <a:r>
                        <a:rPr kumimoji="1" lang="ja-JP" altLang="en-US" sz="600" dirty="0">
                          <a:solidFill>
                            <a:schemeClr val="tx1"/>
                          </a:solidFill>
                          <a:latin typeface="HGSｺﾞｼｯｸE" panose="020B0900000000000000" pitchFamily="50" charset="-128"/>
                          <a:ea typeface="HGSｺﾞｼｯｸE" panose="020B0900000000000000" pitchFamily="50" charset="-128"/>
                        </a:rPr>
                        <a:t>万に維持する</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機能異常が強く疑われ，出血が持続する場合には，</a:t>
                      </a:r>
                      <a:r>
                        <a:rPr kumimoji="1" lang="en-US" altLang="ja-JP" sz="600" dirty="0">
                          <a:solidFill>
                            <a:schemeClr val="tx1"/>
                          </a:solidFill>
                          <a:latin typeface="HGSｺﾞｼｯｸE" panose="020B0900000000000000" pitchFamily="50" charset="-128"/>
                          <a:ea typeface="HGSｺﾞｼｯｸE" panose="020B0900000000000000" pitchFamily="50" charset="-128"/>
                        </a:rPr>
                        <a:t>10</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万以上を考慮する</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endParaRPr kumimoji="1" lang="ja-JP" altLang="en-US" sz="5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34144">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頭蓋内手術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4">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血小板数を</a:t>
                      </a:r>
                      <a:r>
                        <a:rPr kumimoji="1" lang="en-US" altLang="ja-JP" sz="600" dirty="0">
                          <a:solidFill>
                            <a:schemeClr val="tx1"/>
                          </a:solidFill>
                          <a:latin typeface="HGSｺﾞｼｯｸE" panose="020B0900000000000000" pitchFamily="50" charset="-128"/>
                          <a:ea typeface="HGSｺﾞｼｯｸE" panose="020B0900000000000000" pitchFamily="50" charset="-128"/>
                        </a:rPr>
                        <a:t>10</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万以上に維持する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67288">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中心静脈カテ挿入時</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600" dirty="0">
                          <a:solidFill>
                            <a:schemeClr val="tx1"/>
                          </a:solidFill>
                          <a:latin typeface="HGSｺﾞｼｯｸE" panose="020B0900000000000000" pitchFamily="50" charset="-128"/>
                          <a:ea typeface="HGSｺﾞｼｯｸE" panose="020B0900000000000000" pitchFamily="50" charset="-128"/>
                        </a:rPr>
                        <a:t>2</a:t>
                      </a:r>
                      <a:r>
                        <a:rPr kumimoji="1" lang="ja-JP" altLang="en-US" sz="600" dirty="0">
                          <a:solidFill>
                            <a:schemeClr val="tx1"/>
                          </a:solidFill>
                          <a:latin typeface="HGSｺﾞｼｯｸE" panose="020B0900000000000000" pitchFamily="50" charset="-128"/>
                          <a:ea typeface="HGSｺﾞｼｯｸE" panose="020B0900000000000000" pitchFamily="50" charset="-128"/>
                        </a:rPr>
                        <a:t>万</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ctr"/>
                      <a:r>
                        <a:rPr kumimoji="1" lang="ja-JP" altLang="en-US" sz="600" dirty="0">
                          <a:solidFill>
                            <a:schemeClr val="tx1"/>
                          </a:solidFill>
                          <a:latin typeface="HGSｺﾞｼｯｸE" panose="020B0900000000000000" pitchFamily="50" charset="-128"/>
                          <a:ea typeface="HGSｺﾞｼｯｸE" panose="020B0900000000000000" pitchFamily="50" charset="-128"/>
                        </a:rPr>
                        <a:t>以上</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4">
                  <a:txBody>
                    <a:bodyPr/>
                    <a:lstStyle/>
                    <a:p>
                      <a:pPr algn="ct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67992">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腰椎穿刺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algn="l"/>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万以上を目指す</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14144">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出血傾向の強い </a:t>
                      </a:r>
                      <a:r>
                        <a:rPr kumimoji="1" lang="en-US" altLang="ja-JP" sz="600" dirty="0">
                          <a:solidFill>
                            <a:schemeClr val="tx1"/>
                          </a:solidFill>
                          <a:latin typeface="HGSｺﾞｼｯｸE" panose="020B0900000000000000" pitchFamily="50" charset="-128"/>
                          <a:ea typeface="HGSｺﾞｼｯｸE" panose="020B0900000000000000" pitchFamily="50" charset="-128"/>
                        </a:rPr>
                        <a:t>DIC</a:t>
                      </a:r>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急速に </a:t>
                      </a:r>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万未満へ減少し，</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出血症状を認める場合</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42840">
                <a:tc rowSpan="2">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急性白血病</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algn="l"/>
                      <a:r>
                        <a:rPr kumimoji="1" lang="en-US" altLang="ja-JP" sz="600" dirty="0">
                          <a:solidFill>
                            <a:schemeClr val="tx1"/>
                          </a:solidFill>
                          <a:latin typeface="HGSｺﾞｼｯｸE" panose="020B0900000000000000" pitchFamily="50" charset="-128"/>
                          <a:ea typeface="HGSｺﾞｼｯｸE" panose="020B0900000000000000" pitchFamily="50" charset="-128"/>
                        </a:rPr>
                        <a:t>/</a:t>
                      </a:r>
                      <a:r>
                        <a:rPr kumimoji="1" lang="zh-TW" altLang="en-US" sz="600" dirty="0">
                          <a:solidFill>
                            <a:schemeClr val="tx1"/>
                          </a:solidFill>
                          <a:latin typeface="HGSｺﾞｼｯｸE" panose="020B0900000000000000" pitchFamily="50" charset="-128"/>
                          <a:ea typeface="HGSｺﾞｼｯｸE" panose="020B0900000000000000" pitchFamily="50" charset="-128"/>
                        </a:rPr>
                        <a:t>造血幹細胞移植</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5">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0">
                <a:tc vMerge="1">
                  <a:txBody>
                    <a:bodyPr/>
                    <a:lstStyle/>
                    <a:p>
                      <a:pPr algn="l"/>
                      <a:endParaRPr kumimoji="1" lang="ja-JP" altLang="en-US"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785927" rtl="0" eaLnBrk="1" fontAlgn="auto" latinLnBrk="0" hangingPunct="1">
                        <a:lnSpc>
                          <a:spcPct val="100000"/>
                        </a:lnSpc>
                        <a:spcBef>
                          <a:spcPts val="0"/>
                        </a:spcBef>
                        <a:spcAft>
                          <a:spcPts val="0"/>
                        </a:spcAft>
                        <a:buClrTx/>
                        <a:buSzTx/>
                        <a:buFontTx/>
                        <a:buNone/>
                        <a:tabLst/>
                        <a:defRPr/>
                      </a:pPr>
                      <a:r>
                        <a:rPr kumimoji="1" lang="ja-JP" altLang="en-US" sz="500" dirty="0">
                          <a:solidFill>
                            <a:schemeClr val="tx1"/>
                          </a:solidFill>
                          <a:latin typeface="HGSｺﾞｼｯｸE" panose="020B0900000000000000" pitchFamily="50" charset="-128"/>
                          <a:ea typeface="HGSｺﾞｼｯｸE" panose="020B0900000000000000" pitchFamily="50" charset="-128"/>
                        </a:rPr>
                        <a:t>状況によって</a:t>
                      </a:r>
                      <a:endParaRPr kumimoji="1" lang="en-US" altLang="ja-JP" sz="5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4">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13752">
                <a:tc>
                  <a:txBody>
                    <a:bodyPr/>
                    <a:lstStyle/>
                    <a:p>
                      <a:pPr algn="l"/>
                      <a:r>
                        <a:rPr kumimoji="1" lang="ja-JP" altLang="en-US" sz="600" dirty="0">
                          <a:solidFill>
                            <a:schemeClr val="tx1"/>
                          </a:solidFill>
                          <a:latin typeface="HGSｺﾞｼｯｸE" panose="020B0900000000000000" pitchFamily="50" charset="-128"/>
                          <a:ea typeface="HGSｺﾞｼｯｸE" panose="020B0900000000000000" pitchFamily="50" charset="-128"/>
                        </a:rPr>
                        <a:t>急性前骨髄球性白血病</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病期や合併症の有無等に</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応じて，</a:t>
                      </a:r>
                      <a:r>
                        <a:rPr kumimoji="1" lang="en-US" altLang="ja-JP" sz="600" dirty="0">
                          <a:solidFill>
                            <a:schemeClr val="tx1"/>
                          </a:solidFill>
                          <a:latin typeface="HGSｺﾞｼｯｸE" panose="020B0900000000000000" pitchFamily="50" charset="-128"/>
                          <a:ea typeface="HGSｺﾞｼｯｸE" panose="020B0900000000000000" pitchFamily="50" charset="-128"/>
                        </a:rPr>
                        <a:t>2</a:t>
                      </a:r>
                      <a:r>
                        <a:rPr kumimoji="1" lang="ja-JP" altLang="en-US" sz="600" dirty="0">
                          <a:solidFill>
                            <a:schemeClr val="tx1"/>
                          </a:solidFill>
                          <a:latin typeface="HGSｺﾞｼｯｸE" panose="020B0900000000000000" pitchFamily="50" charset="-128"/>
                          <a:ea typeface="HGSｺﾞｼｯｸE" panose="020B0900000000000000" pitchFamily="50" charset="-128"/>
                        </a:rPr>
                        <a:t>～</a:t>
                      </a:r>
                      <a:r>
                        <a:rPr kumimoji="1" lang="en-US" altLang="ja-JP" sz="600" dirty="0">
                          <a:solidFill>
                            <a:schemeClr val="tx1"/>
                          </a:solidFill>
                          <a:latin typeface="HGSｺﾞｼｯｸE" panose="020B0900000000000000" pitchFamily="50" charset="-128"/>
                          <a:ea typeface="HGSｺﾞｼｯｸE" panose="020B0900000000000000" pitchFamily="50" charset="-128"/>
                        </a:rPr>
                        <a:t>5</a:t>
                      </a:r>
                      <a:r>
                        <a:rPr kumimoji="1" lang="ja-JP" altLang="en-US" sz="600" dirty="0">
                          <a:solidFill>
                            <a:schemeClr val="tx1"/>
                          </a:solidFill>
                          <a:latin typeface="HGSｺﾞｼｯｸE" panose="020B0900000000000000" pitchFamily="50" charset="-128"/>
                          <a:ea typeface="HGSｺﾞｼｯｸE" panose="020B0900000000000000" pitchFamily="50" charset="-128"/>
                        </a:rPr>
                        <a:t>万</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14456">
                <a:tc>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550" dirty="0">
                          <a:solidFill>
                            <a:schemeClr val="tx1"/>
                          </a:solidFill>
                          <a:latin typeface="HGSｺﾞｼｯｸE" panose="020B0900000000000000" pitchFamily="50" charset="-128"/>
                          <a:ea typeface="HGSｺﾞｼｯｸE" panose="020B0900000000000000" pitchFamily="50" charset="-128"/>
                        </a:rPr>
                        <a:t>再生不良性貧血</a:t>
                      </a:r>
                      <a:r>
                        <a:rPr kumimoji="1" lang="en-US" altLang="ja-JP" sz="550" dirty="0">
                          <a:solidFill>
                            <a:schemeClr val="tx1"/>
                          </a:solidFill>
                          <a:latin typeface="HGSｺﾞｼｯｸE" panose="020B0900000000000000" pitchFamily="50" charset="-128"/>
                          <a:ea typeface="HGSｺﾞｼｯｸE" panose="020B0900000000000000" pitchFamily="50" charset="-128"/>
                        </a:rPr>
                        <a:t>/</a:t>
                      </a:r>
                      <a:r>
                        <a:rPr kumimoji="1" lang="ja-JP" altLang="en-US" sz="550" dirty="0">
                          <a:solidFill>
                            <a:schemeClr val="tx1"/>
                          </a:solidFill>
                          <a:latin typeface="HGSｺﾞｼｯｸE" panose="020B0900000000000000" pitchFamily="50" charset="-128"/>
                          <a:ea typeface="HGSｺﾞｼｯｸE" panose="020B0900000000000000" pitchFamily="50" charset="-128"/>
                        </a:rPr>
                        <a:t>骨髄異形成症候群</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5">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ctr"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bg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156160">
                <a:tc>
                  <a:txBody>
                    <a:bodyPr/>
                    <a:lstStyle/>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固形腫瘍</a:t>
                      </a: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p>
                      <a:pPr marL="0" marR="0" indent="0" algn="l" defTabSz="785927"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HGSｺﾞｼｯｸE" panose="020B0900000000000000" pitchFamily="50" charset="-128"/>
                          <a:ea typeface="HGSｺﾞｼｯｸE" panose="020B0900000000000000" pitchFamily="50" charset="-128"/>
                        </a:rPr>
                        <a:t>化学療法</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5">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indent="0" algn="l" defTabSz="785927"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HGSｺﾞｼｯｸE" panose="020B0900000000000000" pitchFamily="50" charset="-128"/>
                        <a:ea typeface="HGSｺﾞｼｯｸE" panose="020B09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bl>
          </a:graphicData>
        </a:graphic>
      </p:graphicFrame>
      <p:sp>
        <p:nvSpPr>
          <p:cNvPr id="87" name="正方形/長方形 86"/>
          <p:cNvSpPr/>
          <p:nvPr/>
        </p:nvSpPr>
        <p:spPr>
          <a:xfrm>
            <a:off x="8244545" y="1492767"/>
            <a:ext cx="2830898" cy="923330"/>
          </a:xfrm>
          <a:prstGeom prst="rect">
            <a:avLst/>
          </a:prstGeom>
        </p:spPr>
        <p:txBody>
          <a:bodyPr wrap="square">
            <a:spAutoFit/>
          </a:bodyPr>
          <a:lstStyle/>
          <a:p>
            <a:pPr marL="171450" indent="-171450">
              <a:buClr>
                <a:srgbClr val="FFFF66"/>
              </a:buClr>
              <a:buFont typeface="Wingdings" panose="05000000000000000000" pitchFamily="2" charset="2"/>
              <a:buChar char="n"/>
            </a:pPr>
            <a:r>
              <a:rPr lang="ja-JP" altLang="en-US" sz="600" dirty="0">
                <a:latin typeface="HGSｺﾞｼｯｸE" panose="020B0900000000000000" pitchFamily="50" charset="-128"/>
                <a:ea typeface="HGSｺﾞｼｯｸE" panose="020B0900000000000000" pitchFamily="50" charset="-128"/>
              </a:rPr>
              <a:t>出血傾向がみられる場合，必要に応じ凝固・線溶系検査などを行い，血小板減少または機能異常がない場合，血小板輸血の適応とはならない</a:t>
            </a:r>
            <a:endParaRPr lang="en-US" altLang="ja-JP" sz="600" dirty="0">
              <a:latin typeface="HGSｺﾞｼｯｸE" panose="020B0900000000000000" pitchFamily="50" charset="-128"/>
              <a:ea typeface="HGSｺﾞｼｯｸE" panose="020B0900000000000000" pitchFamily="50" charset="-128"/>
            </a:endParaRPr>
          </a:p>
          <a:p>
            <a:pPr marL="171450" indent="-171450">
              <a:buClr>
                <a:srgbClr val="FFFF66"/>
              </a:buClr>
              <a:buFont typeface="Wingdings" panose="05000000000000000000" pitchFamily="2" charset="2"/>
              <a:buChar char="n"/>
            </a:pPr>
            <a:r>
              <a:rPr lang="en-US" altLang="ja-JP" sz="600" dirty="0">
                <a:latin typeface="HGSｺﾞｼｯｸE" panose="020B0900000000000000" pitchFamily="50" charset="-128"/>
                <a:ea typeface="HGSｺﾞｼｯｸE" panose="020B0900000000000000" pitchFamily="50" charset="-128"/>
              </a:rPr>
              <a:t>ITP</a:t>
            </a:r>
            <a:r>
              <a:rPr lang="ja-JP" altLang="en-US" sz="600" dirty="0">
                <a:latin typeface="HGSｺﾞｼｯｸE" panose="020B0900000000000000" pitchFamily="50" charset="-128"/>
                <a:ea typeface="HGSｺﾞｼｯｸE" panose="020B0900000000000000" pitchFamily="50" charset="-128"/>
              </a:rPr>
              <a:t> ，</a:t>
            </a:r>
            <a:r>
              <a:rPr lang="en-US" altLang="ja-JP" sz="600" dirty="0">
                <a:latin typeface="HGSｺﾞｼｯｸE" panose="020B0900000000000000" pitchFamily="50" charset="-128"/>
                <a:ea typeface="HGSｺﾞｼｯｸE" panose="020B0900000000000000" pitchFamily="50" charset="-128"/>
              </a:rPr>
              <a:t>TTP</a:t>
            </a:r>
            <a:r>
              <a:rPr lang="ja-JP" altLang="en-US" sz="600" dirty="0">
                <a:latin typeface="HGSｺﾞｼｯｸE" panose="020B0900000000000000" pitchFamily="50" charset="-128"/>
                <a:ea typeface="HGSｺﾞｼｯｸE" panose="020B0900000000000000" pitchFamily="50" charset="-128"/>
              </a:rPr>
              <a:t>では通常，血小板輸血を予防的に行わないことを推奨する</a:t>
            </a:r>
            <a:endParaRPr lang="en-US" altLang="ja-JP" sz="600" dirty="0">
              <a:latin typeface="HGSｺﾞｼｯｸE" panose="020B0900000000000000" pitchFamily="50" charset="-128"/>
              <a:ea typeface="HGSｺﾞｼｯｸE" panose="020B0900000000000000" pitchFamily="50" charset="-128"/>
            </a:endParaRPr>
          </a:p>
          <a:p>
            <a:pPr marL="171450" indent="-171450">
              <a:buClr>
                <a:srgbClr val="FFFF66"/>
              </a:buClr>
              <a:buFont typeface="Wingdings" panose="05000000000000000000" pitchFamily="2" charset="2"/>
              <a:buChar char="n"/>
            </a:pPr>
            <a:r>
              <a:rPr lang="zh-TW" altLang="en-US" sz="600" dirty="0">
                <a:latin typeface="HGSｺﾞｼｯｸE" panose="020B0900000000000000" pitchFamily="50" charset="-128"/>
                <a:ea typeface="HGSｺﾞｼｯｸE" panose="020B0900000000000000" pitchFamily="50" charset="-128"/>
              </a:rPr>
              <a:t>血小板機能異常症</a:t>
            </a:r>
            <a:r>
              <a:rPr lang="ja-JP" altLang="en-US" sz="600" dirty="0">
                <a:latin typeface="HGSｺﾞｼｯｸE" panose="020B0900000000000000" pitchFamily="50" charset="-128"/>
                <a:ea typeface="HGSｺﾞｼｯｸE" panose="020B0900000000000000" pitchFamily="50" charset="-128"/>
              </a:rPr>
              <a:t>は，重篤な出血や止血困難な場合に適応となる</a:t>
            </a:r>
            <a:endParaRPr lang="en-US" altLang="ja-JP" sz="600" dirty="0">
              <a:latin typeface="HGSｺﾞｼｯｸE" panose="020B0900000000000000" pitchFamily="50" charset="-128"/>
              <a:ea typeface="HGSｺﾞｼｯｸE" panose="020B0900000000000000" pitchFamily="50" charset="-128"/>
            </a:endParaRPr>
          </a:p>
          <a:p>
            <a:pPr marL="171450" indent="-171450">
              <a:buClr>
                <a:srgbClr val="FFFF66"/>
              </a:buClr>
              <a:buFont typeface="Wingdings" panose="05000000000000000000" pitchFamily="2" charset="2"/>
              <a:buChar char="n"/>
            </a:pPr>
            <a:r>
              <a:rPr lang="en-US" altLang="ja-JP" sz="600" dirty="0">
                <a:latin typeface="HGSｺﾞｼｯｸE" panose="020B0900000000000000" pitchFamily="50" charset="-128"/>
                <a:ea typeface="HGSｺﾞｼｯｸE" panose="020B0900000000000000" pitchFamily="50" charset="-128"/>
              </a:rPr>
              <a:t>HIT</a:t>
            </a:r>
            <a:r>
              <a:rPr lang="ja-JP" altLang="en-US" sz="600" dirty="0">
                <a:latin typeface="HGSｺﾞｼｯｸE" panose="020B0900000000000000" pitchFamily="50" charset="-128"/>
                <a:ea typeface="HGSｺﾞｼｯｸE" panose="020B0900000000000000" pitchFamily="50" charset="-128"/>
              </a:rPr>
              <a:t>で明らかな出血症状がない場合は，予防的投与は推奨しない</a:t>
            </a:r>
            <a:endParaRPr lang="en-US" altLang="ja-JP" sz="600" dirty="0">
              <a:latin typeface="HGSｺﾞｼｯｸE" panose="020B0900000000000000" pitchFamily="50" charset="-128"/>
              <a:ea typeface="HGSｺﾞｼｯｸE" panose="020B0900000000000000" pitchFamily="50" charset="-128"/>
            </a:endParaRPr>
          </a:p>
          <a:p>
            <a:pPr marL="171450" indent="-171450">
              <a:buClr>
                <a:srgbClr val="FFFF66"/>
              </a:buClr>
              <a:buFont typeface="Wingdings" panose="05000000000000000000" pitchFamily="2" charset="2"/>
              <a:buChar char="n"/>
            </a:pPr>
            <a:r>
              <a:rPr lang="ja-JP" altLang="en-US" sz="600" dirty="0">
                <a:latin typeface="HGSｺﾞｼｯｸE" panose="020B0900000000000000" pitchFamily="50" charset="-128"/>
                <a:ea typeface="HGSｺﾞｼｯｸE" panose="020B0900000000000000" pitchFamily="50" charset="-128"/>
              </a:rPr>
              <a:t>血小板輸血後</a:t>
            </a:r>
            <a:r>
              <a:rPr lang="en-US" altLang="ja-JP" sz="600" dirty="0">
                <a:latin typeface="HGSｺﾞｼｯｸE" panose="020B0900000000000000" pitchFamily="50" charset="-128"/>
                <a:ea typeface="HGSｺﾞｼｯｸE" panose="020B0900000000000000" pitchFamily="50" charset="-128"/>
              </a:rPr>
              <a:t>10</a:t>
            </a:r>
            <a:r>
              <a:rPr lang="ja-JP" altLang="en-US" sz="600" dirty="0">
                <a:latin typeface="HGSｺﾞｼｯｸE" panose="020B0900000000000000" pitchFamily="50" charset="-128"/>
                <a:ea typeface="HGSｺﾞｼｯｸE" panose="020B0900000000000000" pitchFamily="50" charset="-128"/>
              </a:rPr>
              <a:t>分から</a:t>
            </a:r>
            <a:r>
              <a:rPr lang="en-US" altLang="ja-JP" sz="600" dirty="0">
                <a:latin typeface="HGSｺﾞｼｯｸE" panose="020B0900000000000000" pitchFamily="50" charset="-128"/>
                <a:ea typeface="HGSｺﾞｼｯｸE" panose="020B0900000000000000" pitchFamily="50" charset="-128"/>
              </a:rPr>
              <a:t>1</a:t>
            </a:r>
            <a:r>
              <a:rPr lang="ja-JP" altLang="en-US" sz="600" dirty="0">
                <a:latin typeface="HGSｺﾞｼｯｸE" panose="020B0900000000000000" pitchFamily="50" charset="-128"/>
                <a:ea typeface="HGSｺﾞｼｯｸE" panose="020B0900000000000000" pitchFamily="50" charset="-128"/>
              </a:rPr>
              <a:t>時間の</a:t>
            </a:r>
            <a:r>
              <a:rPr lang="en-US" altLang="ja-JP" sz="600" dirty="0">
                <a:latin typeface="HGSｺﾞｼｯｸE" panose="020B0900000000000000" pitchFamily="50" charset="-128"/>
                <a:ea typeface="HGSｺﾞｼｯｸE" panose="020B0900000000000000" pitchFamily="50" charset="-128"/>
              </a:rPr>
              <a:t>CCI</a:t>
            </a:r>
            <a:r>
              <a:rPr lang="ja-JP" altLang="en-US" sz="600" dirty="0">
                <a:latin typeface="HGSｺﾞｼｯｸE" panose="020B0900000000000000" pitchFamily="50" charset="-128"/>
                <a:ea typeface="HGSｺﾞｼｯｸE" panose="020B0900000000000000" pitchFamily="50" charset="-128"/>
              </a:rPr>
              <a:t>（補正血小板増加数）が低値の場合は，抗</a:t>
            </a:r>
            <a:r>
              <a:rPr lang="en-US" altLang="ja-JP" sz="600" dirty="0">
                <a:latin typeface="HGSｺﾞｼｯｸE" panose="020B0900000000000000" pitchFamily="50" charset="-128"/>
                <a:ea typeface="HGSｺﾞｼｯｸE" panose="020B0900000000000000" pitchFamily="50" charset="-128"/>
              </a:rPr>
              <a:t>HLA</a:t>
            </a:r>
            <a:r>
              <a:rPr lang="ja-JP" altLang="en-US" sz="600" dirty="0">
                <a:latin typeface="HGSｺﾞｼｯｸE" panose="020B0900000000000000" pitchFamily="50" charset="-128"/>
                <a:ea typeface="HGSｺﾞｼｯｸE" panose="020B0900000000000000" pitchFamily="50" charset="-128"/>
              </a:rPr>
              <a:t>抗体の有無を調べることを推奨する</a:t>
            </a:r>
            <a:endParaRPr lang="en-US" altLang="ja-JP" sz="600" dirty="0">
              <a:latin typeface="HGSｺﾞｼｯｸE" panose="020B0900000000000000" pitchFamily="50" charset="-128"/>
              <a:ea typeface="HGSｺﾞｼｯｸE" panose="020B0900000000000000" pitchFamily="50" charset="-128"/>
            </a:endParaRPr>
          </a:p>
          <a:p>
            <a:pPr marL="171450" indent="-171450">
              <a:buClr>
                <a:srgbClr val="FFFF66"/>
              </a:buClr>
              <a:buFont typeface="Wingdings" panose="05000000000000000000" pitchFamily="2" charset="2"/>
              <a:buChar char="n"/>
            </a:pPr>
            <a:r>
              <a:rPr lang="ja-JP" altLang="en-US" sz="600" dirty="0">
                <a:latin typeface="HGSｺﾞｼｯｸE" panose="020B0900000000000000" pitchFamily="50" charset="-128"/>
                <a:ea typeface="HGSｺﾞｼｯｸE" panose="020B0900000000000000" pitchFamily="50" charset="-128"/>
              </a:rPr>
              <a:t>血小板輸血を開始するトリガー値と推奨を以下に示す</a:t>
            </a:r>
          </a:p>
          <a:p>
            <a:pPr marL="171450" indent="-171450">
              <a:buClr>
                <a:schemeClr val="tx2"/>
              </a:buClr>
              <a:buFont typeface="Wingdings" panose="05000000000000000000" pitchFamily="2" charset="2"/>
              <a:buChar char="n"/>
            </a:pPr>
            <a:endParaRPr lang="en-US" altLang="ja-JP" sz="600" dirty="0">
              <a:latin typeface="HGSｺﾞｼｯｸE" panose="020B0900000000000000" pitchFamily="50" charset="-128"/>
              <a:ea typeface="HGSｺﾞｼｯｸE" panose="020B0900000000000000" pitchFamily="50" charset="-128"/>
            </a:endParaRPr>
          </a:p>
        </p:txBody>
      </p:sp>
      <p:sp>
        <p:nvSpPr>
          <p:cNvPr id="88" name="テキスト ボックス 87"/>
          <p:cNvSpPr txBox="1"/>
          <p:nvPr/>
        </p:nvSpPr>
        <p:spPr>
          <a:xfrm>
            <a:off x="8743692" y="2385900"/>
            <a:ext cx="364951" cy="246221"/>
          </a:xfrm>
          <a:prstGeom prst="rect">
            <a:avLst/>
          </a:prstGeom>
          <a:solidFill>
            <a:schemeClr val="tx1"/>
          </a:solidFill>
          <a:ln>
            <a:noFill/>
          </a:ln>
        </p:spPr>
        <p:txBody>
          <a:bodyPr wrap="square" rtlCol="0">
            <a:spAutoFit/>
          </a:bodyPr>
          <a:lstStyle/>
          <a:p>
            <a:r>
              <a:rPr kumimoji="1" lang="en-US" altLang="ja-JP" sz="1000" dirty="0">
                <a:solidFill>
                  <a:schemeClr val="bg1"/>
                </a:solidFill>
                <a:latin typeface="HGSｺﾞｼｯｸE" panose="020B0900000000000000" pitchFamily="50" charset="-128"/>
                <a:ea typeface="HGSｺﾞｼｯｸE" panose="020B0900000000000000" pitchFamily="50" charset="-128"/>
              </a:rPr>
              <a:t>1.0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89" name="テキスト ボックス 88"/>
          <p:cNvSpPr txBox="1"/>
          <p:nvPr/>
        </p:nvSpPr>
        <p:spPr>
          <a:xfrm>
            <a:off x="9158628" y="2385900"/>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2.0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90" name="テキスト ボックス 89"/>
          <p:cNvSpPr txBox="1"/>
          <p:nvPr/>
        </p:nvSpPr>
        <p:spPr>
          <a:xfrm>
            <a:off x="9590676" y="2385900"/>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3.0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91" name="テキスト ボックス 90"/>
          <p:cNvSpPr txBox="1"/>
          <p:nvPr/>
        </p:nvSpPr>
        <p:spPr>
          <a:xfrm>
            <a:off x="10014062" y="2385900"/>
            <a:ext cx="35137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5.0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sp>
        <p:nvSpPr>
          <p:cNvPr id="92" name="テキスト ボックス 91"/>
          <p:cNvSpPr txBox="1"/>
          <p:nvPr/>
        </p:nvSpPr>
        <p:spPr>
          <a:xfrm>
            <a:off x="10385842" y="2385900"/>
            <a:ext cx="420308" cy="246221"/>
          </a:xfrm>
          <a:prstGeom prst="rect">
            <a:avLst/>
          </a:prstGeom>
          <a:solidFill>
            <a:schemeClr val="tx1"/>
          </a:solidFill>
          <a:ln>
            <a:noFill/>
          </a:ln>
        </p:spPr>
        <p:txBody>
          <a:bodyPr wrap="none" rtlCol="0">
            <a:spAutoFit/>
          </a:bodyPr>
          <a:lstStyle/>
          <a:p>
            <a:r>
              <a:rPr lang="en-US" altLang="ja-JP" sz="1000" dirty="0">
                <a:solidFill>
                  <a:schemeClr val="bg1"/>
                </a:solidFill>
                <a:latin typeface="HGSｺﾞｼｯｸE" panose="020B0900000000000000" pitchFamily="50" charset="-128"/>
                <a:ea typeface="HGSｺﾞｼｯｸE" panose="020B0900000000000000" pitchFamily="50" charset="-128"/>
              </a:rPr>
              <a:t>10</a:t>
            </a:r>
            <a:r>
              <a:rPr kumimoji="1" lang="en-US" altLang="ja-JP" sz="1000" dirty="0">
                <a:solidFill>
                  <a:schemeClr val="bg1"/>
                </a:solidFill>
                <a:latin typeface="HGSｺﾞｼｯｸE" panose="020B0900000000000000" pitchFamily="50" charset="-128"/>
                <a:ea typeface="HGSｺﾞｼｯｸE" panose="020B0900000000000000" pitchFamily="50" charset="-128"/>
              </a:rPr>
              <a:t>.0</a:t>
            </a:r>
            <a:endParaRPr kumimoji="1" lang="ja-JP" altLang="en-US" sz="1000" dirty="0">
              <a:solidFill>
                <a:schemeClr val="bg1"/>
              </a:solidFill>
              <a:latin typeface="HGSｺﾞｼｯｸE" panose="020B0900000000000000" pitchFamily="50" charset="-128"/>
              <a:ea typeface="HGSｺﾞｼｯｸE" panose="020B0900000000000000" pitchFamily="50" charset="-128"/>
            </a:endParaRPr>
          </a:p>
        </p:txBody>
      </p:sp>
      <p:cxnSp>
        <p:nvCxnSpPr>
          <p:cNvPr id="93" name="直線コネクタ 92"/>
          <p:cNvCxnSpPr/>
          <p:nvPr/>
        </p:nvCxnSpPr>
        <p:spPr>
          <a:xfrm>
            <a:off x="8357878" y="6592561"/>
            <a:ext cx="256160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8285870" y="6423284"/>
            <a:ext cx="2763081" cy="169277"/>
          </a:xfrm>
          <a:prstGeom prst="rect">
            <a:avLst/>
          </a:prstGeom>
        </p:spPr>
        <p:txBody>
          <a:bodyPr wrap="square">
            <a:spAutoFit/>
          </a:bodyPr>
          <a:lstStyle/>
          <a:p>
            <a:pPr>
              <a:defRPr/>
            </a:pP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引用：</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血液製剤の使用指針</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　厚生労働省医薬・生活衛生局　平成</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30</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年</a:t>
            </a:r>
            <a:r>
              <a:rPr lang="en-US" altLang="ja-JP" sz="500" dirty="0">
                <a:latin typeface="HGSｺﾞｼｯｸE" panose="020B0900000000000000" pitchFamily="50" charset="-128"/>
                <a:ea typeface="HGSｺﾞｼｯｸE" panose="020B0900000000000000" pitchFamily="50" charset="-128"/>
                <a:cs typeface="メイリオ" panose="020B0604030504040204" pitchFamily="50" charset="-128"/>
              </a:rPr>
              <a:t>9</a:t>
            </a:r>
            <a:r>
              <a:rPr lang="ja-JP" altLang="en-US" sz="500" dirty="0">
                <a:latin typeface="HGSｺﾞｼｯｸE" panose="020B0900000000000000" pitchFamily="50" charset="-128"/>
                <a:ea typeface="HGSｺﾞｼｯｸE" panose="020B0900000000000000" pitchFamily="50" charset="-128"/>
                <a:cs typeface="メイリオ" panose="020B0604030504040204" pitchFamily="50" charset="-128"/>
              </a:rPr>
              <a:t>月</a:t>
            </a:r>
            <a:endParaRPr lang="zh-TW" altLang="en-US" sz="5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95" name="正方形/長方形 94"/>
          <p:cNvSpPr/>
          <p:nvPr/>
        </p:nvSpPr>
        <p:spPr>
          <a:xfrm>
            <a:off x="8271892" y="6562364"/>
            <a:ext cx="1886186" cy="246221"/>
          </a:xfrm>
          <a:prstGeom prst="rect">
            <a:avLst/>
          </a:prstGeom>
        </p:spPr>
        <p:txBody>
          <a:bodyPr wrap="square">
            <a:spAutoFit/>
          </a:bodyPr>
          <a:lstStyle/>
          <a:p>
            <a:r>
              <a:rPr lang="ja-JP" altLang="en-US" sz="500" dirty="0">
                <a:latin typeface="HGSｺﾞｼｯｸE" panose="020B0900000000000000" pitchFamily="50" charset="-128"/>
                <a:ea typeface="HGSｺﾞｼｯｸE" panose="020B0900000000000000" pitchFamily="50" charset="-128"/>
              </a:rPr>
              <a:t>本媒体は</a:t>
            </a:r>
            <a:r>
              <a:rPr lang="en-US" altLang="ja-JP" sz="500" dirty="0">
                <a:latin typeface="HGSｺﾞｼｯｸE" panose="020B0900000000000000" pitchFamily="50" charset="-128"/>
                <a:ea typeface="HGSｺﾞｼｯｸE" panose="020B0900000000000000" pitchFamily="50" charset="-128"/>
              </a:rPr>
              <a:t>,</a:t>
            </a:r>
            <a:r>
              <a:rPr lang="ja-JP" altLang="en-US" sz="500" dirty="0">
                <a:latin typeface="HGSｺﾞｼｯｸE" panose="020B0900000000000000" pitchFamily="50" charset="-128"/>
                <a:ea typeface="HGSｺﾞｼｯｸE" panose="020B0900000000000000" pitchFamily="50" charset="-128"/>
              </a:rPr>
              <a:t>以下</a:t>
            </a:r>
            <a:r>
              <a:rPr lang="en-US" altLang="ja-JP" sz="500" dirty="0">
                <a:latin typeface="HGSｺﾞｼｯｸE" panose="020B0900000000000000" pitchFamily="50" charset="-128"/>
                <a:ea typeface="HGSｺﾞｼｯｸE" panose="020B0900000000000000" pitchFamily="50" charset="-128"/>
              </a:rPr>
              <a:t>URL</a:t>
            </a:r>
            <a:r>
              <a:rPr lang="ja-JP" altLang="en-US" sz="500" dirty="0">
                <a:latin typeface="HGSｺﾞｼｯｸE" panose="020B0900000000000000" pitchFamily="50" charset="-128"/>
                <a:ea typeface="HGSｺﾞｼｯｸE" panose="020B0900000000000000" pitchFamily="50" charset="-128"/>
              </a:rPr>
              <a:t>からダウンロードできます</a:t>
            </a:r>
            <a:endParaRPr lang="en-US" altLang="ja-JP" sz="500" dirty="0">
              <a:latin typeface="HGSｺﾞｼｯｸE" panose="020B0900000000000000" pitchFamily="50" charset="-128"/>
              <a:ea typeface="HGSｺﾞｼｯｸE" panose="020B0900000000000000" pitchFamily="50" charset="-128"/>
            </a:endParaRPr>
          </a:p>
          <a:p>
            <a:r>
              <a:rPr lang="en-US" altLang="ja-JP" sz="500" dirty="0">
                <a:latin typeface="HGSｺﾞｼｯｸE" panose="020B0900000000000000" pitchFamily="50" charset="-128"/>
                <a:ea typeface="HGSｺﾞｼｯｸE" panose="020B0900000000000000" pitchFamily="50" charset="-128"/>
              </a:rPr>
              <a:t>http://plaza.umin.ac.jp/~tx-akita/</a:t>
            </a:r>
          </a:p>
        </p:txBody>
      </p:sp>
      <p:pic>
        <p:nvPicPr>
          <p:cNvPr id="96" name="Picture 4" descr="F:\学会発表関連\20161004 第40回事業学会\The Noun Project　Medical icons\arrow icons\NounProject 検索_files\23302-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69958" y="5945085"/>
            <a:ext cx="108000"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テキスト ボックス 96"/>
          <p:cNvSpPr txBox="1"/>
          <p:nvPr/>
        </p:nvSpPr>
        <p:spPr>
          <a:xfrm>
            <a:off x="9005950" y="5863189"/>
            <a:ext cx="1985540" cy="276999"/>
          </a:xfrm>
          <a:prstGeom prst="rect">
            <a:avLst/>
          </a:prstGeom>
          <a:noFill/>
        </p:spPr>
        <p:txBody>
          <a:bodyPr wrap="square" rtlCol="0">
            <a:spAutoFit/>
          </a:bodyPr>
          <a:lstStyle/>
          <a:p>
            <a:r>
              <a:rPr lang="ja-JP" altLang="en-US" sz="600" dirty="0">
                <a:latin typeface="HGSｺﾞｼｯｸE" panose="020B0900000000000000" pitchFamily="50" charset="-128"/>
                <a:ea typeface="HGSｺﾞｼｯｸE" panose="020B0900000000000000" pitchFamily="50" charset="-128"/>
              </a:rPr>
              <a:t>血小板数が</a:t>
            </a:r>
            <a:r>
              <a:rPr lang="en-US" altLang="ja-JP" sz="600" dirty="0">
                <a:latin typeface="HGSｺﾞｼｯｸE" panose="020B0900000000000000" pitchFamily="50" charset="-128"/>
                <a:ea typeface="HGSｺﾞｼｯｸE" panose="020B0900000000000000" pitchFamily="50" charset="-128"/>
              </a:rPr>
              <a:t>5</a:t>
            </a:r>
            <a:r>
              <a:rPr lang="ja-JP" altLang="en-US" sz="600" dirty="0">
                <a:latin typeface="HGSｺﾞｼｯｸE" panose="020B0900000000000000" pitchFamily="50" charset="-128"/>
                <a:ea typeface="HGSｺﾞｼｯｸE" panose="020B0900000000000000" pitchFamily="50" charset="-128"/>
              </a:rPr>
              <a:t>千以上あって，出血症状が皮下出血斑程度の軽微な場合には，血小板輸血適応とはならない</a:t>
            </a:r>
            <a:endParaRPr lang="en-US" altLang="ja-JP" sz="600" dirty="0">
              <a:latin typeface="HGSｺﾞｼｯｸE" panose="020B0900000000000000" pitchFamily="50" charset="-128"/>
              <a:ea typeface="HGSｺﾞｼｯｸE" panose="020B0900000000000000" pitchFamily="50" charset="-128"/>
            </a:endParaRPr>
          </a:p>
        </p:txBody>
      </p:sp>
      <p:sp>
        <p:nvSpPr>
          <p:cNvPr id="98" name="テキスト ボックス 97"/>
          <p:cNvSpPr txBox="1"/>
          <p:nvPr/>
        </p:nvSpPr>
        <p:spPr>
          <a:xfrm>
            <a:off x="9005949" y="5019418"/>
            <a:ext cx="1985541" cy="276999"/>
          </a:xfrm>
          <a:prstGeom prst="rect">
            <a:avLst/>
          </a:prstGeom>
          <a:noFill/>
        </p:spPr>
        <p:txBody>
          <a:bodyPr wrap="square" rtlCol="0">
            <a:spAutoFit/>
          </a:bodyPr>
          <a:lstStyle/>
          <a:p>
            <a:r>
              <a:rPr lang="ja-JP" altLang="en-US" sz="600" dirty="0">
                <a:latin typeface="HGSｺﾞｼｯｸE" panose="020B0900000000000000" pitchFamily="50" charset="-128"/>
                <a:ea typeface="HGSｺﾞｼｯｸE" panose="020B0900000000000000" pitchFamily="50" charset="-128"/>
              </a:rPr>
              <a:t>患者安定状態（発熱や重症感染症などがない，</a:t>
            </a:r>
            <a:r>
              <a:rPr lang="en-US" altLang="ja-JP" sz="600" dirty="0">
                <a:latin typeface="HGSｺﾞｼｯｸE" panose="020B0900000000000000" pitchFamily="50" charset="-128"/>
                <a:ea typeface="HGSｺﾞｼｯｸE" panose="020B0900000000000000" pitchFamily="50" charset="-128"/>
              </a:rPr>
              <a:t/>
            </a:r>
            <a:br>
              <a:rPr lang="en-US" altLang="ja-JP" sz="600" dirty="0">
                <a:latin typeface="HGSｺﾞｼｯｸE" panose="020B0900000000000000" pitchFamily="50" charset="-128"/>
                <a:ea typeface="HGSｺﾞｼｯｸE" panose="020B0900000000000000" pitchFamily="50" charset="-128"/>
              </a:rPr>
            </a:br>
            <a:r>
              <a:rPr lang="ja-JP" altLang="en-US" sz="600" dirty="0">
                <a:latin typeface="HGSｺﾞｼｯｸE" panose="020B0900000000000000" pitchFamily="50" charset="-128"/>
                <a:ea typeface="HGSｺﾞｼｯｸE" panose="020B0900000000000000" pitchFamily="50" charset="-128"/>
              </a:rPr>
              <a:t>急速な血小板減少がない）</a:t>
            </a:r>
            <a:r>
              <a:rPr lang="en-US" altLang="ja-JP" sz="600" dirty="0">
                <a:solidFill>
                  <a:srgbClr val="FF0000"/>
                </a:solidFill>
                <a:latin typeface="HGSｺﾞｼｯｸE" panose="020B0900000000000000" pitchFamily="50" charset="-128"/>
                <a:ea typeface="HGSｺﾞｼｯｸE" panose="020B0900000000000000" pitchFamily="50" charset="-128"/>
              </a:rPr>
              <a:t>1</a:t>
            </a:r>
            <a:r>
              <a:rPr lang="ja-JP" altLang="en-US" sz="600" dirty="0">
                <a:solidFill>
                  <a:srgbClr val="FF0000"/>
                </a:solidFill>
                <a:latin typeface="HGSｺﾞｼｯｸE" panose="020B0900000000000000" pitchFamily="50" charset="-128"/>
                <a:ea typeface="HGSｺﾞｼｯｸE" panose="020B0900000000000000" pitchFamily="50" charset="-128"/>
              </a:rPr>
              <a:t>万未満で予防投与</a:t>
            </a:r>
            <a:r>
              <a:rPr lang="ja-JP" altLang="en-US" sz="600" dirty="0">
                <a:latin typeface="HGSｺﾞｼｯｸE" panose="020B0900000000000000" pitchFamily="50" charset="-128"/>
                <a:ea typeface="HGSｺﾞｼｯｸE" panose="020B0900000000000000" pitchFamily="50" charset="-128"/>
              </a:rPr>
              <a:t>する</a:t>
            </a:r>
            <a:endParaRPr kumimoji="1" lang="ja-JP" altLang="en-US" sz="600" dirty="0"/>
          </a:p>
        </p:txBody>
      </p:sp>
      <p:pic>
        <p:nvPicPr>
          <p:cNvPr id="99" name="Picture 4" descr="F:\学会発表関連\20161004 第40回事業学会\The Noun Project　Medical icons\arrow icons\NounProject 検索_files\23302-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69958" y="5116409"/>
            <a:ext cx="108000"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99"/>
          <p:cNvSpPr txBox="1"/>
          <p:nvPr/>
        </p:nvSpPr>
        <p:spPr>
          <a:xfrm>
            <a:off x="9005950" y="6166029"/>
            <a:ext cx="1818625" cy="276999"/>
          </a:xfrm>
          <a:prstGeom prst="rect">
            <a:avLst/>
          </a:prstGeom>
          <a:noFill/>
        </p:spPr>
        <p:txBody>
          <a:bodyPr wrap="square" rtlCol="0">
            <a:spAutoFit/>
          </a:bodyPr>
          <a:lstStyle/>
          <a:p>
            <a:r>
              <a:rPr lang="en-US" altLang="ja-JP" sz="600" dirty="0">
                <a:latin typeface="HGSｺﾞｼｯｸE" panose="020B0900000000000000" pitchFamily="50" charset="-128"/>
                <a:ea typeface="HGSｺﾞｼｯｸE" panose="020B0900000000000000" pitchFamily="50" charset="-128"/>
              </a:rPr>
              <a:t>1</a:t>
            </a:r>
            <a:r>
              <a:rPr lang="ja-JP" altLang="en-US" sz="600" dirty="0">
                <a:latin typeface="HGSｺﾞｼｯｸE" panose="020B0900000000000000" pitchFamily="50" charset="-128"/>
                <a:ea typeface="HGSｺﾞｼｯｸE" panose="020B0900000000000000" pitchFamily="50" charset="-128"/>
              </a:rPr>
              <a:t>万未満に減少し，出血傾向を認める場合には，</a:t>
            </a:r>
            <a:endParaRPr lang="en-US" altLang="ja-JP" sz="600" dirty="0">
              <a:latin typeface="HGSｺﾞｼｯｸE" panose="020B0900000000000000" pitchFamily="50" charset="-128"/>
              <a:ea typeface="HGSｺﾞｼｯｸE" panose="020B0900000000000000" pitchFamily="50" charset="-128"/>
            </a:endParaRPr>
          </a:p>
          <a:p>
            <a:r>
              <a:rPr lang="en-US" altLang="ja-JP" sz="600" dirty="0">
                <a:latin typeface="HGSｺﾞｼｯｸE" panose="020B0900000000000000" pitchFamily="50" charset="-128"/>
                <a:ea typeface="HGSｺﾞｼｯｸE" panose="020B0900000000000000" pitchFamily="50" charset="-128"/>
              </a:rPr>
              <a:t>1</a:t>
            </a:r>
            <a:r>
              <a:rPr lang="ja-JP" altLang="en-US" sz="600" dirty="0">
                <a:latin typeface="HGSｺﾞｼｯｸE" panose="020B0900000000000000" pitchFamily="50" charset="-128"/>
                <a:ea typeface="HGSｺﾞｼｯｸE" panose="020B0900000000000000" pitchFamily="50" charset="-128"/>
              </a:rPr>
              <a:t>万以上を維持するよう投与</a:t>
            </a:r>
            <a:endParaRPr lang="en-US" altLang="ja-JP" sz="600" dirty="0">
              <a:latin typeface="HGSｺﾞｼｯｸE" panose="020B0900000000000000" pitchFamily="50" charset="-128"/>
              <a:ea typeface="HGSｺﾞｼｯｸE" panose="020B0900000000000000" pitchFamily="50" charset="-128"/>
            </a:endParaRPr>
          </a:p>
        </p:txBody>
      </p:sp>
      <p:pic>
        <p:nvPicPr>
          <p:cNvPr id="101" name="Picture 4" descr="F:\学会発表関連\20161004 第40回事業学会\The Noun Project　Medical icons\arrow icons\NounProject 検索_files\23302-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69958" y="6268537"/>
            <a:ext cx="108000"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正方形/長方形 101"/>
          <p:cNvSpPr/>
          <p:nvPr/>
        </p:nvSpPr>
        <p:spPr>
          <a:xfrm>
            <a:off x="10201482" y="1335977"/>
            <a:ext cx="750526" cy="184666"/>
          </a:xfrm>
          <a:prstGeom prst="rect">
            <a:avLst/>
          </a:prstGeom>
        </p:spPr>
        <p:txBody>
          <a:bodyPr wrap="none">
            <a:spAutoFit/>
          </a:bodyPr>
          <a:lstStyle/>
          <a:p>
            <a:r>
              <a:rPr lang="en-US" altLang="ja-JP" sz="600" dirty="0">
                <a:latin typeface="HGSｺﾞｼｯｸE" panose="020B0900000000000000" pitchFamily="50" charset="-128"/>
                <a:ea typeface="HGSｺﾞｼｯｸE" panose="020B0900000000000000" pitchFamily="50" charset="-128"/>
              </a:rPr>
              <a:t>Ver2.0 Jan 2019.</a:t>
            </a:r>
          </a:p>
        </p:txBody>
      </p:sp>
      <p:pic>
        <p:nvPicPr>
          <p:cNvPr id="117" name="図 116"/>
          <p:cNvPicPr>
            <a:picLocks noChangeAspect="1"/>
          </p:cNvPicPr>
          <p:nvPr/>
        </p:nvPicPr>
        <p:blipFill>
          <a:blip r:embed="rId4"/>
          <a:stretch>
            <a:fillRect/>
          </a:stretch>
        </p:blipFill>
        <p:spPr>
          <a:xfrm>
            <a:off x="797072" y="1376924"/>
            <a:ext cx="2995902" cy="4924444"/>
          </a:xfrm>
          <a:prstGeom prst="rect">
            <a:avLst/>
          </a:prstGeom>
          <a:solidFill>
            <a:schemeClr val="accent2"/>
          </a:solidFill>
          <a:ln>
            <a:solidFill>
              <a:schemeClr val="tx1">
                <a:lumMod val="75000"/>
                <a:lumOff val="25000"/>
              </a:schemeClr>
            </a:solidFill>
          </a:ln>
        </p:spPr>
      </p:pic>
      <p:sp>
        <p:nvSpPr>
          <p:cNvPr id="2" name="右矢印 1"/>
          <p:cNvSpPr/>
          <p:nvPr/>
        </p:nvSpPr>
        <p:spPr>
          <a:xfrm>
            <a:off x="4119894" y="2696200"/>
            <a:ext cx="847898" cy="2285893"/>
          </a:xfrm>
          <a:prstGeom prst="rightArrow">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887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5400" dirty="0">
                <a:solidFill>
                  <a:schemeClr val="tx1">
                    <a:lumMod val="75000"/>
                    <a:lumOff val="25000"/>
                  </a:schemeClr>
                </a:solidFill>
                <a:latin typeface="Meiryo UI" panose="020B0604030504040204" pitchFamily="50" charset="-128"/>
                <a:ea typeface="Meiryo UI" panose="020B0604030504040204" pitchFamily="50" charset="-128"/>
              </a:rPr>
              <a:t>Bloodless medicine </a:t>
            </a:r>
            <a:r>
              <a:rPr lang="ja-JP" altLang="en-US" sz="5400" dirty="0" smtClean="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5400" dirty="0" smtClean="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5400" dirty="0" smtClean="0">
                <a:solidFill>
                  <a:schemeClr val="tx1">
                    <a:lumMod val="75000"/>
                    <a:lumOff val="25000"/>
                  </a:schemeClr>
                </a:solidFill>
                <a:latin typeface="Meiryo UI" panose="020B0604030504040204" pitchFamily="50" charset="-128"/>
                <a:ea typeface="Meiryo UI" panose="020B0604030504040204" pitchFamily="50" charset="-128"/>
              </a:rPr>
              <a:t>原則</a:t>
            </a:r>
            <a:endParaRPr lang="ja-JP" altLang="en-US" sz="5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山形 2"/>
          <p:cNvSpPr/>
          <p:nvPr/>
        </p:nvSpPr>
        <p:spPr>
          <a:xfrm rot="5400000">
            <a:off x="1369297" y="1379874"/>
            <a:ext cx="2378480" cy="2315744"/>
          </a:xfrm>
          <a:prstGeom prst="chevron">
            <a:avLst/>
          </a:prstGeom>
          <a:solidFill>
            <a:srgbClr val="CC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12269" y="2268354"/>
            <a:ext cx="2787511" cy="646331"/>
          </a:xfrm>
          <a:prstGeom prst="rect">
            <a:avLst/>
          </a:prstGeom>
          <a:noFill/>
        </p:spPr>
        <p:txBody>
          <a:bodyPr wrap="square" rtlCol="0">
            <a:spAutoFit/>
          </a:bodyPr>
          <a:lstStyle/>
          <a:p>
            <a:pPr algn="ct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Optimize</a:t>
            </a:r>
            <a:endParaRPr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755217" y="1878236"/>
            <a:ext cx="6272871" cy="707886"/>
          </a:xfrm>
          <a:prstGeom prst="rect">
            <a:avLst/>
          </a:prstGeom>
          <a:noFill/>
        </p:spPr>
        <p:txBody>
          <a:bodyPr wrap="none" rtlCol="0">
            <a:spAutoFit/>
          </a:bodyPr>
          <a:lstStyle/>
          <a:p>
            <a:r>
              <a:rPr lang="ja-JP" altLang="en-US" sz="4000" dirty="0">
                <a:solidFill>
                  <a:srgbClr val="C00000"/>
                </a:solidFill>
                <a:latin typeface="Kristen ITC" panose="03050502040202030202" pitchFamily="66" charset="0"/>
                <a:ea typeface="Meiryo UI" panose="020B0604030504040204" pitchFamily="50" charset="-128"/>
              </a:rPr>
              <a:t>術前貧血</a:t>
            </a: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を評価して治療する</a:t>
            </a:r>
          </a:p>
        </p:txBody>
      </p:sp>
      <p:sp>
        <p:nvSpPr>
          <p:cNvPr id="4" name="山形 3"/>
          <p:cNvSpPr/>
          <p:nvPr/>
        </p:nvSpPr>
        <p:spPr>
          <a:xfrm rot="5400000">
            <a:off x="1369297" y="2868707"/>
            <a:ext cx="2378480" cy="2315744"/>
          </a:xfrm>
          <a:prstGeom prst="chevron">
            <a:avLst/>
          </a:prstGeom>
          <a:solidFill>
            <a:srgbClr val="99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382131" y="3882136"/>
            <a:ext cx="2346063" cy="646331"/>
          </a:xfrm>
          <a:prstGeom prst="rect">
            <a:avLst/>
          </a:prstGeom>
          <a:noFill/>
        </p:spPr>
        <p:txBody>
          <a:bodyPr wrap="square" rtlCol="0">
            <a:spAutoFit/>
          </a:bodyPr>
          <a:lstStyle/>
          <a:p>
            <a:pPr algn="ct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Reduce</a:t>
            </a:r>
            <a:endParaRPr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755217" y="3357829"/>
            <a:ext cx="6221575" cy="707886"/>
          </a:xfrm>
          <a:prstGeom prst="rect">
            <a:avLst/>
          </a:prstGeom>
          <a:noFill/>
        </p:spPr>
        <p:txBody>
          <a:bodyPr wrap="none" rtlCol="0">
            <a:spAutoFit/>
          </a:bodyPr>
          <a:lstStyle/>
          <a:p>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手術や検査での</a:t>
            </a:r>
            <a:r>
              <a:rPr lang="ja-JP" altLang="en-US" sz="4000" dirty="0">
                <a:solidFill>
                  <a:srgbClr val="C00000"/>
                </a:solidFill>
                <a:latin typeface="Meiryo UI" panose="020B0604030504040204" pitchFamily="50" charset="-128"/>
                <a:ea typeface="Meiryo UI" panose="020B0604030504040204" pitchFamily="50" charset="-128"/>
              </a:rPr>
              <a:t>失血を減らす</a:t>
            </a:r>
          </a:p>
        </p:txBody>
      </p:sp>
      <p:sp>
        <p:nvSpPr>
          <p:cNvPr id="5" name="山形 4"/>
          <p:cNvSpPr/>
          <p:nvPr/>
        </p:nvSpPr>
        <p:spPr>
          <a:xfrm rot="5400000">
            <a:off x="1369298" y="4339595"/>
            <a:ext cx="2378480" cy="2315744"/>
          </a:xfrm>
          <a:prstGeom prst="chevron">
            <a:avLst/>
          </a:prstGeom>
          <a:solidFill>
            <a:srgbClr val="33CC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339273" y="5320960"/>
            <a:ext cx="2416173" cy="646331"/>
          </a:xfrm>
          <a:prstGeom prst="rect">
            <a:avLst/>
          </a:prstGeom>
          <a:noFill/>
        </p:spPr>
        <p:txBody>
          <a:bodyPr wrap="square" rtlCol="0">
            <a:spAutoFit/>
          </a:bodyPr>
          <a:lstStyle/>
          <a:p>
            <a:pPr algn="ct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Restrict</a:t>
            </a:r>
            <a:endParaRPr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755218" y="4837951"/>
            <a:ext cx="5464958" cy="707886"/>
          </a:xfrm>
          <a:prstGeom prst="rect">
            <a:avLst/>
          </a:prstGeom>
          <a:noFill/>
        </p:spPr>
        <p:txBody>
          <a:bodyPr wrap="none" rtlCol="0">
            <a:spAutoFit/>
          </a:bodyPr>
          <a:lstStyle/>
          <a:p>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できるだけ</a:t>
            </a:r>
            <a:r>
              <a:rPr lang="ja-JP" altLang="en-US" sz="4000" dirty="0">
                <a:solidFill>
                  <a:srgbClr val="C00000"/>
                </a:solidFill>
                <a:latin typeface="Meiryo UI" panose="020B0604030504040204" pitchFamily="50" charset="-128"/>
                <a:ea typeface="Meiryo UI" panose="020B0604030504040204" pitchFamily="50" charset="-128"/>
              </a:rPr>
              <a:t>輸血を制限する</a:t>
            </a:r>
          </a:p>
        </p:txBody>
      </p:sp>
      <p:sp>
        <p:nvSpPr>
          <p:cNvPr id="18" name="テキスト ボックス 17"/>
          <p:cNvSpPr txBox="1"/>
          <p:nvPr/>
        </p:nvSpPr>
        <p:spPr>
          <a:xfrm>
            <a:off x="8477643" y="6546381"/>
            <a:ext cx="3695885" cy="307777"/>
          </a:xfrm>
          <a:prstGeom prst="rect">
            <a:avLst/>
          </a:prstGeom>
          <a:noFill/>
        </p:spPr>
        <p:txBody>
          <a:bodyPr wrap="none" rtlCol="0">
            <a:spAutoFit/>
          </a:bodyPr>
          <a:lstStyle/>
          <a:p>
            <a:pPr algn="r"/>
            <a:r>
              <a:rPr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Semin</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Thoracic </a:t>
            </a:r>
            <a:r>
              <a:rPr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Surg</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2015;27:266-270.</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043055" y="5640027"/>
            <a:ext cx="6638356" cy="646331"/>
          </a:xfrm>
          <a:prstGeom prst="rect">
            <a:avLst/>
          </a:prstGeom>
          <a:noFill/>
          <a:ln w="38100">
            <a:solidFill>
              <a:schemeClr val="tx1">
                <a:lumMod val="75000"/>
                <a:lumOff val="25000"/>
              </a:schemeClr>
            </a:solidFill>
          </a:ln>
        </p:spPr>
        <p:txBody>
          <a:bodyPr wrap="none" rtlCol="0">
            <a:sp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指針の周知、院内監査・疑義照会</a:t>
            </a:r>
            <a:endParaRPr kumimoji="1"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71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oosing Wisely – Promoting conversations between providers and patien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49" y="368876"/>
            <a:ext cx="5937214" cy="418649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560600" y="2286000"/>
            <a:ext cx="5166799" cy="1323439"/>
          </a:xfrm>
          <a:prstGeom prst="rect">
            <a:avLst/>
          </a:prstGeom>
          <a:noFill/>
        </p:spPr>
        <p:txBody>
          <a:bodyPr wrap="none" rtlCol="0">
            <a:spAutoFit/>
          </a:bodyPr>
          <a:lstStyle/>
          <a:p>
            <a:r>
              <a:rPr lang="ja-JP" altLang="en-US" sz="8000" dirty="0">
                <a:solidFill>
                  <a:srgbClr val="C00000"/>
                </a:solidFill>
                <a:latin typeface="Meiryo UI" panose="020B0604030504040204" pitchFamily="50" charset="-128"/>
                <a:ea typeface="Meiryo UI" panose="020B0604030504040204" pitchFamily="50" charset="-128"/>
              </a:rPr>
              <a:t>賢明な選択</a:t>
            </a:r>
            <a:endParaRPr kumimoji="1" lang="ja-JP" altLang="en-US" sz="8000" dirty="0">
              <a:solidFill>
                <a:srgbClr val="C00000"/>
              </a:solidFill>
              <a:latin typeface="Meiryo UI" panose="020B0604030504040204" pitchFamily="50" charset="-128"/>
              <a:ea typeface="Meiryo UI" panose="020B0604030504040204" pitchFamily="50" charset="-128"/>
            </a:endParaRPr>
          </a:p>
        </p:txBody>
      </p:sp>
      <p:sp>
        <p:nvSpPr>
          <p:cNvPr id="6" name="コンテンツ プレースホルダー 5"/>
          <p:cNvSpPr>
            <a:spLocks noGrp="1"/>
          </p:cNvSpPr>
          <p:nvPr>
            <p:ph idx="1"/>
          </p:nvPr>
        </p:nvSpPr>
        <p:spPr>
          <a:xfrm>
            <a:off x="838200" y="4488873"/>
            <a:ext cx="10515600" cy="1688090"/>
          </a:xfrm>
        </p:spPr>
        <p:txBody>
          <a:bodyPr>
            <a:noAutofit/>
          </a:bodyPr>
          <a:lstStyle/>
          <a:p>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2012</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年、米国内科専門医認定機構財団（</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ABIM Foundation</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）が始めたキャンペーン</a:t>
            </a:r>
          </a:p>
          <a:p>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根拠に乏しいにもかかわらず実施されている</a:t>
            </a:r>
            <a:r>
              <a:rPr lang="ja-JP" altLang="en-US" sz="3200" dirty="0">
                <a:solidFill>
                  <a:srgbClr val="C00000"/>
                </a:solidFill>
                <a:latin typeface="Meiryo UI" panose="020B0604030504040204" pitchFamily="50" charset="-128"/>
                <a:ea typeface="Meiryo UI" panose="020B0604030504040204" pitchFamily="50" charset="-128"/>
              </a:rPr>
              <a:t>過剰な医療行為を</a:t>
            </a:r>
            <a:r>
              <a:rPr lang="en-US" altLang="ja-JP" sz="3200" dirty="0">
                <a:solidFill>
                  <a:srgbClr val="C00000"/>
                </a:solidFill>
                <a:latin typeface="Meiryo UI" panose="020B0604030504040204" pitchFamily="50" charset="-128"/>
                <a:ea typeface="Meiryo UI" panose="020B0604030504040204" pitchFamily="50" charset="-128"/>
              </a:rPr>
              <a:t>evidence based medicine (EBM) </a:t>
            </a:r>
            <a:r>
              <a:rPr lang="ja-JP" altLang="en-US" sz="3200" dirty="0">
                <a:solidFill>
                  <a:srgbClr val="C00000"/>
                </a:solidFill>
                <a:latin typeface="Meiryo UI" panose="020B0604030504040204" pitchFamily="50" charset="-128"/>
                <a:ea typeface="Meiryo UI" panose="020B0604030504040204" pitchFamily="50" charset="-128"/>
              </a:rPr>
              <a:t>の観点から見直す</a:t>
            </a:r>
          </a:p>
        </p:txBody>
      </p:sp>
    </p:spTree>
    <p:extLst>
      <p:ext uri="{BB962C8B-B14F-4D97-AF65-F5344CB8AC3E}">
        <p14:creationId xmlns:p14="http://schemas.microsoft.com/office/powerpoint/2010/main" val="1676739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4644"/>
          <a:stretch/>
        </p:blipFill>
        <p:spPr>
          <a:xfrm>
            <a:off x="5833237" y="58178"/>
            <a:ext cx="6311465" cy="6388472"/>
          </a:xfrm>
          <a:prstGeom prst="rect">
            <a:avLst/>
          </a:prstGeom>
        </p:spPr>
      </p:pic>
      <p:pic>
        <p:nvPicPr>
          <p:cNvPr id="4" name="図 3"/>
          <p:cNvPicPr>
            <a:picLocks noChangeAspect="1"/>
          </p:cNvPicPr>
          <p:nvPr/>
        </p:nvPicPr>
        <p:blipFill>
          <a:blip r:embed="rId4"/>
          <a:stretch>
            <a:fillRect/>
          </a:stretch>
        </p:blipFill>
        <p:spPr>
          <a:xfrm>
            <a:off x="31532" y="32272"/>
            <a:ext cx="5930641" cy="8071204"/>
          </a:xfrm>
          <a:prstGeom prst="rect">
            <a:avLst/>
          </a:prstGeom>
        </p:spPr>
      </p:pic>
      <p:sp>
        <p:nvSpPr>
          <p:cNvPr id="5" name="正方形/長方形 4"/>
          <p:cNvSpPr/>
          <p:nvPr/>
        </p:nvSpPr>
        <p:spPr>
          <a:xfrm>
            <a:off x="332509" y="1654233"/>
            <a:ext cx="5386647" cy="10224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34214" y="1831571"/>
            <a:ext cx="5703110" cy="9365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2469" y="3076090"/>
            <a:ext cx="11634124" cy="1200329"/>
          </a:xfrm>
          <a:prstGeom prst="rect">
            <a:avLst/>
          </a:prstGeom>
          <a:solidFill>
            <a:srgbClr val="C00000"/>
          </a:solidFill>
        </p:spPr>
        <p:txBody>
          <a:bodyPr wrap="square" rtlCol="0">
            <a:spAutoFit/>
          </a:bodyPr>
          <a:lstStyle/>
          <a:p>
            <a:r>
              <a:rPr kumimoji="1" lang="en-US" altLang="ja-JP" sz="3600" dirty="0">
                <a:solidFill>
                  <a:schemeClr val="bg1"/>
                </a:solidFill>
                <a:latin typeface="Meiryo UI" panose="020B0604030504040204" pitchFamily="50" charset="-128"/>
                <a:ea typeface="Meiryo UI" panose="020B0604030504040204" pitchFamily="50" charset="-128"/>
              </a:rPr>
              <a:t>A restrictive threshold (7-8 g/</a:t>
            </a:r>
            <a:r>
              <a:rPr kumimoji="1" lang="en-US" altLang="ja-JP" sz="3600" dirty="0" err="1">
                <a:solidFill>
                  <a:schemeClr val="bg1"/>
                </a:solidFill>
                <a:latin typeface="Meiryo UI" panose="020B0604030504040204" pitchFamily="50" charset="-128"/>
                <a:ea typeface="Meiryo UI" panose="020B0604030504040204" pitchFamily="50" charset="-128"/>
              </a:rPr>
              <a:t>dL</a:t>
            </a:r>
            <a:r>
              <a:rPr kumimoji="1" lang="en-US" altLang="ja-JP" sz="3600" dirty="0">
                <a:solidFill>
                  <a:schemeClr val="bg1"/>
                </a:solidFill>
                <a:latin typeface="Meiryo UI" panose="020B0604030504040204" pitchFamily="50" charset="-128"/>
                <a:ea typeface="Meiryo UI" panose="020B0604030504040204" pitchFamily="50" charset="-128"/>
              </a:rPr>
              <a:t>) should be used for the vast majority of hospitalized </a:t>
            </a:r>
            <a:r>
              <a:rPr lang="en-US" altLang="ja-JP" sz="3600" dirty="0">
                <a:solidFill>
                  <a:schemeClr val="bg1"/>
                </a:solidFill>
                <a:latin typeface="Meiryo UI" panose="020B0604030504040204" pitchFamily="50" charset="-128"/>
                <a:ea typeface="Meiryo UI" panose="020B0604030504040204" pitchFamily="50" charset="-128"/>
              </a:rPr>
              <a:t>s</a:t>
            </a:r>
            <a:r>
              <a:rPr kumimoji="1" lang="en-US" altLang="ja-JP" sz="3600" dirty="0">
                <a:solidFill>
                  <a:schemeClr val="bg1"/>
                </a:solidFill>
                <a:latin typeface="Meiryo UI" panose="020B0604030504040204" pitchFamily="50" charset="-128"/>
                <a:ea typeface="Meiryo UI" panose="020B0604030504040204" pitchFamily="50" charset="-128"/>
              </a:rPr>
              <a:t>table patients.</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xmlns="" id="{29DF8569-6B34-4951-8A78-DFED621CF96B}"/>
              </a:ext>
            </a:extLst>
          </p:cNvPr>
          <p:cNvSpPr txBox="1"/>
          <p:nvPr/>
        </p:nvSpPr>
        <p:spPr>
          <a:xfrm>
            <a:off x="4016868" y="583845"/>
            <a:ext cx="2031325" cy="461665"/>
          </a:xfrm>
          <a:prstGeom prst="rect">
            <a:avLst/>
          </a:prstGeom>
          <a:noFill/>
        </p:spPr>
        <p:txBody>
          <a:bodyPr wrap="none" rtlCol="0">
            <a:spAutoFit/>
          </a:bodyPr>
          <a:lstStyle/>
          <a:p>
            <a:r>
              <a:rPr kumimoji="1" lang="ja-JP" altLang="en-US" sz="2400" dirty="0">
                <a:solidFill>
                  <a:srgbClr val="C00000"/>
                </a:solidFill>
                <a:latin typeface="Meiryo UI" panose="020B0604030504040204" pitchFamily="50" charset="-128"/>
                <a:ea typeface="Meiryo UI" panose="020B0604030504040204" pitchFamily="50" charset="-128"/>
              </a:rPr>
              <a:t>米国血液学会</a:t>
            </a:r>
          </a:p>
        </p:txBody>
      </p:sp>
      <p:sp>
        <p:nvSpPr>
          <p:cNvPr id="8" name="テキスト ボックス 7">
            <a:extLst>
              <a:ext uri="{FF2B5EF4-FFF2-40B4-BE49-F238E27FC236}">
                <a16:creationId xmlns:a16="http://schemas.microsoft.com/office/drawing/2014/main" xmlns="" id="{C38668F3-7B49-4A67-950F-8FB0662B9734}"/>
              </a:ext>
            </a:extLst>
          </p:cNvPr>
          <p:cNvSpPr txBox="1"/>
          <p:nvPr/>
        </p:nvSpPr>
        <p:spPr>
          <a:xfrm>
            <a:off x="10160493" y="574320"/>
            <a:ext cx="2031325" cy="461665"/>
          </a:xfrm>
          <a:prstGeom prst="rect">
            <a:avLst/>
          </a:prstGeom>
          <a:noFill/>
        </p:spPr>
        <p:txBody>
          <a:bodyPr wrap="none" rtlCol="0">
            <a:spAutoFit/>
          </a:bodyPr>
          <a:lstStyle/>
          <a:p>
            <a:r>
              <a:rPr kumimoji="1" lang="ja-JP" altLang="en-US" sz="2400" dirty="0">
                <a:solidFill>
                  <a:srgbClr val="C00000"/>
                </a:solidFill>
                <a:latin typeface="Meiryo UI" panose="020B0604030504040204" pitchFamily="50" charset="-128"/>
                <a:ea typeface="Meiryo UI" panose="020B0604030504040204" pitchFamily="50" charset="-128"/>
              </a:rPr>
              <a:t>米国輸血学会</a:t>
            </a:r>
          </a:p>
        </p:txBody>
      </p:sp>
    </p:spTree>
    <p:extLst>
      <p:ext uri="{BB962C8B-B14F-4D97-AF65-F5344CB8AC3E}">
        <p14:creationId xmlns:p14="http://schemas.microsoft.com/office/powerpoint/2010/main" val="2144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本日の内容</a:t>
            </a:r>
          </a:p>
        </p:txBody>
      </p:sp>
      <p:sp>
        <p:nvSpPr>
          <p:cNvPr id="3" name="コンテンツ プレースホルダー 2"/>
          <p:cNvSpPr>
            <a:spLocks noGrp="1"/>
          </p:cNvSpPr>
          <p:nvPr>
            <p:ph idx="1"/>
          </p:nvPr>
        </p:nvSpPr>
        <p:spPr/>
        <p:txBody>
          <a:bodyPr>
            <a:normAutofit/>
          </a:bodyPr>
          <a:lstStyle/>
          <a:p>
            <a:pPr marL="0" indent="0">
              <a:buNone/>
            </a:pPr>
            <a:r>
              <a:rPr lang="en-US" altLang="ja-JP" sz="4400" u="sng" dirty="0">
                <a:solidFill>
                  <a:srgbClr val="C00000"/>
                </a:solidFill>
                <a:latin typeface="Meiryo UI" panose="020B0604030504040204" pitchFamily="50" charset="-128"/>
                <a:ea typeface="Meiryo UI" panose="020B0604030504040204" pitchFamily="50" charset="-128"/>
              </a:rPr>
              <a:t>Bloodless </a:t>
            </a:r>
            <a:r>
              <a:rPr lang="en-US" altLang="ja-JP" sz="4400" u="sng" dirty="0" smtClean="0">
                <a:solidFill>
                  <a:srgbClr val="C00000"/>
                </a:solidFill>
                <a:latin typeface="Meiryo UI" panose="020B0604030504040204" pitchFamily="50" charset="-128"/>
                <a:ea typeface="Meiryo UI" panose="020B0604030504040204" pitchFamily="50" charset="-128"/>
              </a:rPr>
              <a:t>medicine</a:t>
            </a:r>
          </a:p>
          <a:p>
            <a:pPr marL="514350" indent="-514350">
              <a:buFont typeface="+mj-lt"/>
              <a:buAutoNum type="arabicPeriod"/>
            </a:pPr>
            <a:r>
              <a:rPr kumimoji="1"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輸血拒否からの発展</a:t>
            </a:r>
            <a:endParaRPr kumimoji="1" lang="en-US" altLang="ja-JP" sz="3600" dirty="0" smtClean="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推奨すべき社会背景</a:t>
            </a:r>
            <a:endParaRPr kumimoji="1" lang="en-US" altLang="ja-JP" sz="3600" dirty="0" smtClean="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科学的</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根拠に</a:t>
            </a: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基づいた</a:t>
            </a:r>
            <a:r>
              <a:rPr lang="en-US" altLang="ja-JP" sz="3600" dirty="0" smtClean="0">
                <a:solidFill>
                  <a:schemeClr val="tx1">
                    <a:lumMod val="75000"/>
                    <a:lumOff val="25000"/>
                  </a:schemeClr>
                </a:solidFill>
                <a:latin typeface="Meiryo UI" panose="020B0604030504040204" pitchFamily="50" charset="-128"/>
                <a:ea typeface="Meiryo UI" panose="020B0604030504040204" pitchFamily="50" charset="-128"/>
              </a:rPr>
              <a:t>Bloodless </a:t>
            </a: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m</a:t>
            </a:r>
            <a:r>
              <a:rPr lang="en-US" altLang="ja-JP" sz="3600" dirty="0" smtClean="0">
                <a:solidFill>
                  <a:schemeClr val="tx1">
                    <a:lumMod val="75000"/>
                    <a:lumOff val="25000"/>
                  </a:schemeClr>
                </a:solidFill>
                <a:latin typeface="Meiryo UI" panose="020B0604030504040204" pitchFamily="50" charset="-128"/>
                <a:ea typeface="Meiryo UI" panose="020B0604030504040204" pitchFamily="50" charset="-128"/>
              </a:rPr>
              <a:t>edicine</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秋田県</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合同輸血療法</a:t>
            </a: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rPr>
              <a:t>委員会の活動</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lvl="1" indent="0">
              <a:buNone/>
            </a:pP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3600" dirty="0" smtClean="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血液</a:t>
            </a:r>
            <a:r>
              <a:rPr lang="ja-JP" altLang="ja-JP" sz="36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製剤使用適正化方策調査</a:t>
            </a:r>
            <a:r>
              <a:rPr lang="ja-JP" altLang="ja-JP" sz="3600" dirty="0" smtClean="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研究</a:t>
            </a:r>
            <a:r>
              <a:rPr lang="ja-JP" altLang="en-US" sz="3600" dirty="0" smtClean="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039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7C60785-7999-4C9A-AF70-0B607A6DE276}"/>
              </a:ext>
            </a:extLst>
          </p:cNvPr>
          <p:cNvSpPr>
            <a:spLocks noGrp="1"/>
          </p:cNvSpPr>
          <p:nvPr>
            <p:ph type="title"/>
          </p:nvPr>
        </p:nvSpPr>
        <p:spPr/>
        <p:txBody>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Bloodless medicine</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for All patients</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5" name="楕円 4"/>
          <p:cNvSpPr/>
          <p:nvPr/>
        </p:nvSpPr>
        <p:spPr>
          <a:xfrm>
            <a:off x="838200" y="1690688"/>
            <a:ext cx="10259291" cy="485463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chemeClr val="tx1">
                    <a:lumMod val="75000"/>
                    <a:lumOff val="25000"/>
                  </a:schemeClr>
                </a:solidFill>
                <a:latin typeface="Meiryo UI" panose="020B0604030504040204" pitchFamily="50" charset="-128"/>
                <a:ea typeface="Meiryo UI" panose="020B0604030504040204" pitchFamily="50" charset="-128"/>
              </a:rPr>
              <a:t>日本人</a:t>
            </a:r>
            <a:endParaRPr kumimoji="1" lang="en-US" altLang="ja-JP" sz="6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en-US" altLang="ja-JP" sz="6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6000" dirty="0">
                <a:solidFill>
                  <a:schemeClr val="tx1">
                    <a:lumMod val="75000"/>
                    <a:lumOff val="25000"/>
                  </a:schemeClr>
                </a:solidFill>
                <a:latin typeface="Meiryo UI" panose="020B0604030504040204" pitchFamily="50" charset="-128"/>
                <a:ea typeface="Meiryo UI" panose="020B0604030504040204" pitchFamily="50" charset="-128"/>
              </a:rPr>
              <a:t>億</a:t>
            </a:r>
            <a:r>
              <a:rPr lang="en-US" altLang="ja-JP" sz="6000" dirty="0">
                <a:solidFill>
                  <a:schemeClr val="tx1">
                    <a:lumMod val="75000"/>
                    <a:lumOff val="25000"/>
                  </a:schemeClr>
                </a:solidFill>
                <a:latin typeface="Meiryo UI" panose="020B0604030504040204" pitchFamily="50" charset="-128"/>
                <a:ea typeface="Meiryo UI" panose="020B0604030504040204" pitchFamily="50" charset="-128"/>
              </a:rPr>
              <a:t>2623</a:t>
            </a:r>
            <a:r>
              <a:rPr lang="ja-JP" altLang="en-US" sz="6000" dirty="0">
                <a:solidFill>
                  <a:schemeClr val="tx1">
                    <a:lumMod val="75000"/>
                    <a:lumOff val="25000"/>
                  </a:schemeClr>
                </a:solidFill>
                <a:latin typeface="Meiryo UI" panose="020B0604030504040204" pitchFamily="50" charset="-128"/>
                <a:ea typeface="Meiryo UI" panose="020B0604030504040204" pitchFamily="50" charset="-128"/>
              </a:rPr>
              <a:t>万人</a:t>
            </a:r>
            <a:endParaRPr lang="en-US" altLang="ja-JP" sz="6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2019</a:t>
            </a:r>
            <a:r>
              <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6</a:t>
            </a:r>
            <a:r>
              <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rPr>
              <a:t>月</a:t>
            </a:r>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rPr>
              <a:t>日）</a:t>
            </a:r>
          </a:p>
        </p:txBody>
      </p:sp>
      <p:sp>
        <p:nvSpPr>
          <p:cNvPr id="6" name="楕円 5"/>
          <p:cNvSpPr/>
          <p:nvPr/>
        </p:nvSpPr>
        <p:spPr>
          <a:xfrm>
            <a:off x="997527" y="3673273"/>
            <a:ext cx="1596044" cy="8894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a:solidFill>
                  <a:schemeClr val="tx1">
                    <a:lumMod val="75000"/>
                    <a:lumOff val="25000"/>
                  </a:schemeClr>
                </a:solidFill>
                <a:latin typeface="Meiryo UI" panose="020B0604030504040204" pitchFamily="50" charset="-128"/>
                <a:ea typeface="Meiryo UI" panose="020B0604030504040204" pitchFamily="50" charset="-128"/>
              </a:rPr>
              <a:t>JW</a:t>
            </a:r>
          </a:p>
          <a:p>
            <a:pPr algn="ct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万人</a:t>
            </a:r>
            <a:endParaRPr kumimoji="1"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7208" y="5338617"/>
            <a:ext cx="11777583" cy="1323439"/>
          </a:xfrm>
          <a:prstGeom prst="rect">
            <a:avLst/>
          </a:prstGeom>
          <a:solidFill>
            <a:schemeClr val="bg1"/>
          </a:solidFill>
          <a:ln>
            <a:solidFill>
              <a:schemeClr val="tx1">
                <a:lumMod val="75000"/>
                <a:lumOff val="25000"/>
              </a:schemeClr>
            </a:solidFill>
          </a:ln>
        </p:spPr>
        <p:txBody>
          <a:bodyPr wrap="none" rtlCol="0">
            <a:spAutoFit/>
          </a:bodyPr>
          <a:lstStyle/>
          <a:p>
            <a:pPr algn="ctr"/>
            <a:r>
              <a:rPr kumimoji="1" lang="ja-JP" altLang="en-US" sz="4000" dirty="0">
                <a:solidFill>
                  <a:srgbClr val="C00000"/>
                </a:solidFill>
                <a:latin typeface="Meiryo UI" panose="020B0604030504040204" pitchFamily="50" charset="-128"/>
                <a:ea typeface="Meiryo UI" panose="020B0604030504040204" pitchFamily="50" charset="-128"/>
              </a:rPr>
              <a:t>過剰な輸血を回避して本当に必要な患者に輸血を</a:t>
            </a:r>
            <a:r>
              <a:rPr kumimoji="1" lang="ja-JP" altLang="en-US" sz="4000" dirty="0" smtClean="0">
                <a:solidFill>
                  <a:srgbClr val="C00000"/>
                </a:solidFill>
                <a:latin typeface="Meiryo UI" panose="020B0604030504040204" pitchFamily="50" charset="-128"/>
                <a:ea typeface="Meiryo UI" panose="020B0604030504040204" pitchFamily="50" charset="-128"/>
              </a:rPr>
              <a:t>行う</a:t>
            </a:r>
            <a:endParaRPr kumimoji="1" lang="en-US" altLang="ja-JP" sz="4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ドナー確保が困難な少子高齢化社会に対応しましょう！</a:t>
            </a:r>
          </a:p>
        </p:txBody>
      </p:sp>
    </p:spTree>
    <p:extLst>
      <p:ext uri="{BB962C8B-B14F-4D97-AF65-F5344CB8AC3E}">
        <p14:creationId xmlns:p14="http://schemas.microsoft.com/office/powerpoint/2010/main" val="32899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Bloodless medicine</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dirty="0">
                <a:solidFill>
                  <a:schemeClr val="tx1">
                    <a:lumMod val="75000"/>
                    <a:lumOff val="25000"/>
                  </a:schemeClr>
                </a:solidFill>
                <a:latin typeface="Meiryo UI" panose="020B0604030504040204" pitchFamily="50" charset="-128"/>
                <a:ea typeface="Meiryo UI" panose="020B0604030504040204" pitchFamily="50" charset="-128"/>
              </a:rPr>
              <a:t>輸血拒否を宗教上の信条とする患者に対して同種血輸血を回避するための治療戦略</a:t>
            </a:r>
          </a:p>
        </p:txBody>
      </p:sp>
      <p:pic>
        <p:nvPicPr>
          <p:cNvPr id="4" name="コンテンツ プレースホルダ 3" descr="kanjya_m_k.png"/>
          <p:cNvPicPr>
            <a:picLocks noChangeAspect="1"/>
          </p:cNvPicPr>
          <p:nvPr/>
        </p:nvPicPr>
        <p:blipFill>
          <a:blip r:embed="rId3" cstate="print"/>
          <a:stretch>
            <a:fillRect/>
          </a:stretch>
        </p:blipFill>
        <p:spPr>
          <a:xfrm>
            <a:off x="3603469" y="3251293"/>
            <a:ext cx="2346804" cy="3425991"/>
          </a:xfrm>
          <a:prstGeom prst="rect">
            <a:avLst/>
          </a:prstGeom>
        </p:spPr>
      </p:pic>
      <p:pic>
        <p:nvPicPr>
          <p:cNvPr id="5" name="図 4" descr="jikoketsu_yuketsu03.png"/>
          <p:cNvPicPr>
            <a:picLocks noChangeAspect="1"/>
          </p:cNvPicPr>
          <p:nvPr/>
        </p:nvPicPr>
        <p:blipFill>
          <a:blip r:embed="rId4" cstate="print"/>
          <a:stretch>
            <a:fillRect/>
          </a:stretch>
        </p:blipFill>
        <p:spPr>
          <a:xfrm>
            <a:off x="5950273" y="3330958"/>
            <a:ext cx="2392918" cy="3097763"/>
          </a:xfrm>
          <a:prstGeom prst="rect">
            <a:avLst/>
          </a:prstGeom>
        </p:spPr>
      </p:pic>
      <p:sp>
        <p:nvSpPr>
          <p:cNvPr id="6" name="テキスト ボックス 5"/>
          <p:cNvSpPr txBox="1"/>
          <p:nvPr/>
        </p:nvSpPr>
        <p:spPr>
          <a:xfrm>
            <a:off x="8875794" y="6540161"/>
            <a:ext cx="3249608" cy="246221"/>
          </a:xfrm>
          <a:prstGeom prst="rect">
            <a:avLst/>
          </a:prstGeom>
          <a:noFill/>
        </p:spPr>
        <p:txBody>
          <a:bodyPr wrap="none" rtlCol="0">
            <a:spAutoFit/>
          </a:bodyPr>
          <a:lstStyle/>
          <a:p>
            <a:pPr algn="r"/>
            <a:r>
              <a:rPr lang="en-US" altLang="ja-JP" sz="1000" dirty="0" err="1">
                <a:solidFill>
                  <a:schemeClr val="tx1">
                    <a:lumMod val="75000"/>
                    <a:lumOff val="25000"/>
                  </a:schemeClr>
                </a:solidFill>
                <a:latin typeface="Meiryo UI" panose="020B0604030504040204" pitchFamily="50" charset="-128"/>
                <a:ea typeface="Meiryo UI" panose="020B0604030504040204" pitchFamily="50" charset="-128"/>
              </a:rPr>
              <a:t>Lesar</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 LM, Frank SM. Hematology 2014:553-558.</a:t>
            </a:r>
            <a:endParaRPr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0305673" y="6316919"/>
            <a:ext cx="1819729" cy="261610"/>
          </a:xfrm>
          <a:prstGeom prst="rect">
            <a:avLst/>
          </a:prstGeom>
          <a:noFill/>
        </p:spPr>
        <p:txBody>
          <a:bodyPr wrap="non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https://www.jw.org/ja/</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720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20"/>
          <p:cNvSpPr>
            <a:spLocks noGrp="1"/>
          </p:cNvSpPr>
          <p:nvPr>
            <p:ph type="title"/>
          </p:nvPr>
        </p:nvSpPr>
        <p:spPr/>
        <p:txBody>
          <a:bodyPr/>
          <a:lstStyle/>
          <a:p>
            <a:r>
              <a:rPr kumimoji="1"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輸血拒否患者における貧血のマネージメント</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037106" y="1337193"/>
            <a:ext cx="2929008"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赤血球造血の最適化</a:t>
            </a:r>
          </a:p>
        </p:txBody>
      </p:sp>
      <p:sp>
        <p:nvSpPr>
          <p:cNvPr id="5" name="テキスト ボックス 4"/>
          <p:cNvSpPr txBox="1"/>
          <p:nvPr/>
        </p:nvSpPr>
        <p:spPr>
          <a:xfrm>
            <a:off x="5301238" y="1337193"/>
            <a:ext cx="2005678"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失血の最小化</a:t>
            </a:r>
          </a:p>
        </p:txBody>
      </p:sp>
      <p:sp>
        <p:nvSpPr>
          <p:cNvPr id="6" name="テキスト ボックス 5"/>
          <p:cNvSpPr txBox="1"/>
          <p:nvPr/>
        </p:nvSpPr>
        <p:spPr>
          <a:xfrm>
            <a:off x="9178363" y="1337193"/>
            <a:ext cx="1697901"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貧血の管理</a:t>
            </a:r>
          </a:p>
        </p:txBody>
      </p:sp>
      <p:grpSp>
        <p:nvGrpSpPr>
          <p:cNvPr id="20" name="グループ化 19"/>
          <p:cNvGrpSpPr/>
          <p:nvPr/>
        </p:nvGrpSpPr>
        <p:grpSpPr>
          <a:xfrm>
            <a:off x="271733" y="5139170"/>
            <a:ext cx="11510692" cy="1474989"/>
            <a:chOff x="271733" y="5139170"/>
            <a:chExt cx="11510692" cy="1474989"/>
          </a:xfrm>
        </p:grpSpPr>
        <p:sp>
          <p:nvSpPr>
            <p:cNvPr id="9" name="角丸四角形 8"/>
            <p:cNvSpPr/>
            <p:nvPr/>
          </p:nvSpPr>
          <p:spPr>
            <a:xfrm>
              <a:off x="825731" y="5139170"/>
              <a:ext cx="3510222" cy="1474989"/>
            </a:xfrm>
            <a:prstGeom prst="roundRect">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栄養管理で貧血を補正する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貧血をきたす薬物に注意する</a:t>
              </a:r>
            </a:p>
          </p:txBody>
        </p:sp>
        <p:sp>
          <p:nvSpPr>
            <p:cNvPr id="12" name="角丸四角形 11"/>
            <p:cNvSpPr/>
            <p:nvPr/>
          </p:nvSpPr>
          <p:spPr>
            <a:xfrm>
              <a:off x="4548967" y="5139170"/>
              <a:ext cx="3510222" cy="1474989"/>
            </a:xfrm>
            <a:prstGeom prst="round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出血量をモニタリングする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検査採血を最小限にする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止血・凝固系を管理する</a:t>
              </a:r>
            </a:p>
          </p:txBody>
        </p:sp>
        <p:sp>
          <p:nvSpPr>
            <p:cNvPr id="15" name="角丸四角形 14"/>
            <p:cNvSpPr/>
            <p:nvPr/>
          </p:nvSpPr>
          <p:spPr>
            <a:xfrm>
              <a:off x="8272203" y="5139170"/>
              <a:ext cx="3510222" cy="147498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酸素運搬能を最大化する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酸素消費量を最小化する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感染の予防・治療を行う</a:t>
              </a:r>
            </a:p>
          </p:txBody>
        </p:sp>
        <p:sp>
          <p:nvSpPr>
            <p:cNvPr id="16" name="テキスト ボックス 15"/>
            <p:cNvSpPr txBox="1"/>
            <p:nvPr/>
          </p:nvSpPr>
          <p:spPr>
            <a:xfrm rot="16200000">
              <a:off x="102456" y="5645832"/>
              <a:ext cx="800219"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術後</a:t>
              </a:r>
            </a:p>
          </p:txBody>
        </p:sp>
      </p:grpSp>
      <p:grpSp>
        <p:nvGrpSpPr>
          <p:cNvPr id="3" name="グループ化 2"/>
          <p:cNvGrpSpPr/>
          <p:nvPr/>
        </p:nvGrpSpPr>
        <p:grpSpPr>
          <a:xfrm>
            <a:off x="273794" y="3460172"/>
            <a:ext cx="11508631" cy="1474989"/>
            <a:chOff x="273794" y="3241097"/>
            <a:chExt cx="11508631" cy="1474989"/>
          </a:xfrm>
        </p:grpSpPr>
        <p:sp>
          <p:nvSpPr>
            <p:cNvPr id="8" name="角丸四角形 7"/>
            <p:cNvSpPr/>
            <p:nvPr/>
          </p:nvSpPr>
          <p:spPr>
            <a:xfrm>
              <a:off x="825731" y="3241097"/>
              <a:ext cx="3510222" cy="1474989"/>
            </a:xfrm>
            <a:prstGeom prst="roundRect">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手術に合わせて赤血球量を最適化する</a:t>
              </a:r>
            </a:p>
          </p:txBody>
        </p:sp>
        <p:sp>
          <p:nvSpPr>
            <p:cNvPr id="11" name="角丸四角形 10"/>
            <p:cNvSpPr/>
            <p:nvPr/>
          </p:nvSpPr>
          <p:spPr>
            <a:xfrm>
              <a:off x="4548967" y="3241097"/>
              <a:ext cx="3510222" cy="1474989"/>
            </a:xfrm>
            <a:prstGeom prst="round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注意を払い手術・止血を行う</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失血を抑えるよう麻酔管理する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希釈式・回収式</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自己血輸血を行う</a:t>
              </a:r>
            </a:p>
          </p:txBody>
        </p:sp>
        <p:sp>
          <p:nvSpPr>
            <p:cNvPr id="14" name="角丸四角形 13"/>
            <p:cNvSpPr/>
            <p:nvPr/>
          </p:nvSpPr>
          <p:spPr>
            <a:xfrm>
              <a:off x="8272203" y="3241097"/>
              <a:ext cx="3510222" cy="147498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心拍出量を最適化する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呼吸管理を最適化する</a:t>
              </a:r>
            </a:p>
          </p:txBody>
        </p:sp>
        <p:sp>
          <p:nvSpPr>
            <p:cNvPr id="17" name="テキスト ボックス 16"/>
            <p:cNvSpPr txBox="1"/>
            <p:nvPr/>
          </p:nvSpPr>
          <p:spPr>
            <a:xfrm rot="16200000">
              <a:off x="104517" y="3747759"/>
              <a:ext cx="800219"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術中</a:t>
              </a:r>
            </a:p>
          </p:txBody>
        </p:sp>
      </p:grpSp>
      <p:grpSp>
        <p:nvGrpSpPr>
          <p:cNvPr id="19" name="グループ化 18"/>
          <p:cNvGrpSpPr/>
          <p:nvPr/>
        </p:nvGrpSpPr>
        <p:grpSpPr>
          <a:xfrm>
            <a:off x="271732" y="1781174"/>
            <a:ext cx="11510693" cy="1474989"/>
            <a:chOff x="271732" y="1343024"/>
            <a:chExt cx="11510693" cy="1474989"/>
          </a:xfrm>
        </p:grpSpPr>
        <p:sp>
          <p:nvSpPr>
            <p:cNvPr id="7" name="角丸四角形 6"/>
            <p:cNvSpPr/>
            <p:nvPr/>
          </p:nvSpPr>
          <p:spPr>
            <a:xfrm>
              <a:off x="825731" y="1343024"/>
              <a:ext cx="3510222" cy="1474989"/>
            </a:xfrm>
            <a:prstGeom prst="roundRect">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rgbClr val="C00000"/>
                  </a:solidFill>
                  <a:latin typeface="Meiryo UI" panose="020B0604030504040204" pitchFamily="50" charset="-128"/>
                  <a:ea typeface="Meiryo UI" panose="020B0604030504040204" pitchFamily="50" charset="-128"/>
                </a:rPr>
                <a:t>貧血の評価を行い治療する</a:t>
              </a:r>
              <a:endParaRPr lang="en-US" altLang="ja-JP" dirty="0">
                <a:solidFill>
                  <a:srgbClr val="C0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rgbClr val="C00000"/>
                  </a:solidFill>
                  <a:latin typeface="Meiryo UI" panose="020B0604030504040204" pitchFamily="50" charset="-128"/>
                  <a:ea typeface="Meiryo UI" panose="020B0604030504040204" pitchFamily="50" charset="-128"/>
                </a:rPr>
                <a:t>貧血を治療してから手術する</a:t>
              </a:r>
            </a:p>
          </p:txBody>
        </p:sp>
        <p:sp>
          <p:nvSpPr>
            <p:cNvPr id="10" name="角丸四角形 9"/>
            <p:cNvSpPr/>
            <p:nvPr/>
          </p:nvSpPr>
          <p:spPr>
            <a:xfrm>
              <a:off x="4548967" y="1343024"/>
              <a:ext cx="3510222" cy="1474989"/>
            </a:xfrm>
            <a:prstGeom prst="round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出血性素因を管理する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服薬歴を確認する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検査採血を最小限に控える</a:t>
              </a:r>
            </a:p>
          </p:txBody>
        </p:sp>
        <p:sp>
          <p:nvSpPr>
            <p:cNvPr id="13" name="角丸四角形 12"/>
            <p:cNvSpPr/>
            <p:nvPr/>
          </p:nvSpPr>
          <p:spPr>
            <a:xfrm>
              <a:off x="8272203" y="1343024"/>
              <a:ext cx="3510222" cy="147498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患者の忍容性を確認する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心肺機能を評価して対応する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患者に合った管理を考案する</a:t>
              </a:r>
            </a:p>
          </p:txBody>
        </p:sp>
        <p:sp>
          <p:nvSpPr>
            <p:cNvPr id="18" name="テキスト ボックス 17"/>
            <p:cNvSpPr txBox="1"/>
            <p:nvPr/>
          </p:nvSpPr>
          <p:spPr>
            <a:xfrm rot="16200000">
              <a:off x="102455" y="1849686"/>
              <a:ext cx="800219" cy="461665"/>
            </a:xfrm>
            <a:prstGeom prst="rect">
              <a:avLst/>
            </a:prstGeom>
            <a:noFill/>
          </p:spPr>
          <p:txBody>
            <a:bodyPr wrap="none" rtlCol="0">
              <a:spAutoFit/>
            </a:bodyPr>
            <a:lstStyle/>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術前</a:t>
              </a:r>
            </a:p>
          </p:txBody>
        </p:sp>
      </p:grpSp>
      <p:sp>
        <p:nvSpPr>
          <p:cNvPr id="2" name="正方形/長方形 1"/>
          <p:cNvSpPr/>
          <p:nvPr/>
        </p:nvSpPr>
        <p:spPr>
          <a:xfrm>
            <a:off x="6129252" y="6605847"/>
            <a:ext cx="6096000" cy="276999"/>
          </a:xfrm>
          <a:prstGeom prst="rect">
            <a:avLst/>
          </a:prstGeom>
        </p:spPr>
        <p:txBody>
          <a:bodyPr>
            <a:spAutoFit/>
          </a:bodyPr>
          <a:lstStyle/>
          <a:p>
            <a:pPr lvl="0" algn="r">
              <a:spcAft>
                <a:spcPts val="0"/>
              </a:spcAft>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Shander A, Goodnough LT. Am J Hematol. 2018;93:1183-1191. </a:t>
            </a:r>
          </a:p>
        </p:txBody>
      </p:sp>
    </p:spTree>
    <p:extLst>
      <p:ext uri="{BB962C8B-B14F-4D97-AF65-F5344CB8AC3E}">
        <p14:creationId xmlns:p14="http://schemas.microsoft.com/office/powerpoint/2010/main" val="128438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無輸血でも心臓</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手術</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の予後は</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変わらない？</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待機的心臓手術における</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JW</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群と対照群の</a:t>
            </a:r>
            <a:r>
              <a:rPr kumimoji="1" lang="ja-JP" altLang="en-US" dirty="0">
                <a:solidFill>
                  <a:srgbClr val="C00000"/>
                </a:solidFill>
                <a:latin typeface="Meiryo UI" panose="020B0604030504040204" pitchFamily="50" charset="-128"/>
                <a:ea typeface="Meiryo UI" panose="020B0604030504040204" pitchFamily="50" charset="-128"/>
              </a:rPr>
              <a:t>メタ解析</a:t>
            </a:r>
            <a:endParaRPr kumimoji="1" lang="en-US" altLang="ja-JP" dirty="0">
              <a:solidFill>
                <a:srgbClr val="C00000"/>
              </a:solidFill>
              <a:latin typeface="Meiryo UI" panose="020B0604030504040204" pitchFamily="50" charset="-128"/>
              <a:ea typeface="Meiryo UI" panose="020B0604030504040204" pitchFamily="50" charset="-128"/>
            </a:endParaRPr>
          </a:p>
          <a:p>
            <a:pPr lvl="1"/>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冠動脈バイパス術、心臓弁手術、大動脈手術</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lvl="1"/>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の臨床研究（</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JW 564</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例、対照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903</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print"/>
          <a:srcRect t="9351"/>
          <a:stretch/>
        </p:blipFill>
        <p:spPr>
          <a:xfrm>
            <a:off x="1991543" y="3501007"/>
            <a:ext cx="8802681" cy="3096345"/>
          </a:xfrm>
          <a:prstGeom prst="rect">
            <a:avLst/>
          </a:prstGeom>
        </p:spPr>
      </p:pic>
      <p:sp>
        <p:nvSpPr>
          <p:cNvPr id="10" name="テキスト ボックス 9"/>
          <p:cNvSpPr txBox="1"/>
          <p:nvPr/>
        </p:nvSpPr>
        <p:spPr>
          <a:xfrm>
            <a:off x="8764901" y="6577539"/>
            <a:ext cx="3369833" cy="246221"/>
          </a:xfrm>
          <a:prstGeom prst="rect">
            <a:avLst/>
          </a:prstGeom>
          <a:noFill/>
        </p:spPr>
        <p:txBody>
          <a:bodyPr wrap="none" rtlCol="0">
            <a:spAutoFit/>
          </a:bodyPr>
          <a:lstStyle/>
          <a:p>
            <a:pPr algn="r"/>
            <a:r>
              <a:rPr lang="en-US" altLang="ja-JP" sz="1000" dirty="0" err="1">
                <a:solidFill>
                  <a:schemeClr val="tx1">
                    <a:lumMod val="75000"/>
                    <a:lumOff val="25000"/>
                  </a:schemeClr>
                </a:solidFill>
                <a:latin typeface="Meiryo UI" panose="020B0604030504040204" pitchFamily="50" charset="-128"/>
                <a:ea typeface="Meiryo UI" panose="020B0604030504040204" pitchFamily="50" charset="-128"/>
              </a:rPr>
              <a:t>Vasques</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 F, et al. Transfusion 2016;56:2146-2150.</a:t>
            </a:r>
            <a:endParaRPr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694127" y="3220885"/>
            <a:ext cx="2545940" cy="1419164"/>
            <a:chOff x="114143" y="3161964"/>
            <a:chExt cx="2545940" cy="1419164"/>
          </a:xfrm>
        </p:grpSpPr>
        <p:sp>
          <p:nvSpPr>
            <p:cNvPr id="6" name="正方形/長方形 5"/>
            <p:cNvSpPr/>
            <p:nvPr/>
          </p:nvSpPr>
          <p:spPr>
            <a:xfrm>
              <a:off x="457200" y="4221088"/>
              <a:ext cx="173853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 name="角丸四角形吹き出し 3"/>
            <p:cNvSpPr/>
            <p:nvPr/>
          </p:nvSpPr>
          <p:spPr>
            <a:xfrm>
              <a:off x="114143" y="3161964"/>
              <a:ext cx="2545940" cy="612648"/>
            </a:xfrm>
            <a:prstGeom prst="wedgeRoundRectCallout">
              <a:avLst>
                <a:gd name="adj1" fmla="val -2381"/>
                <a:gd name="adj2" fmla="val 11793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latin typeface="Meiryo UI" panose="020B0604030504040204" pitchFamily="50" charset="-128"/>
                  <a:ea typeface="Meiryo UI" panose="020B0604030504040204" pitchFamily="50" charset="-128"/>
                </a:rPr>
                <a:t>早期死亡や再手術など</a:t>
              </a:r>
              <a:endParaRPr lang="en-US" altLang="ja-JP" dirty="0">
                <a:solidFill>
                  <a:srgbClr val="C00000"/>
                </a:solidFill>
                <a:latin typeface="Meiryo UI" panose="020B0604030504040204" pitchFamily="50" charset="-128"/>
                <a:ea typeface="Meiryo UI" panose="020B0604030504040204" pitchFamily="50" charset="-128"/>
              </a:endParaRPr>
            </a:p>
            <a:p>
              <a:pPr algn="ctr"/>
              <a:r>
                <a:rPr lang="ja-JP" altLang="en-US" dirty="0">
                  <a:solidFill>
                    <a:srgbClr val="C00000"/>
                  </a:solidFill>
                  <a:latin typeface="Meiryo UI" panose="020B0604030504040204" pitchFamily="50" charset="-128"/>
                  <a:ea typeface="Meiryo UI" panose="020B0604030504040204" pitchFamily="50" charset="-128"/>
                </a:rPr>
                <a:t>転帰に差はない</a:t>
              </a:r>
            </a:p>
          </p:txBody>
        </p:sp>
      </p:grpSp>
      <p:grpSp>
        <p:nvGrpSpPr>
          <p:cNvPr id="12" name="グループ化 11"/>
          <p:cNvGrpSpPr/>
          <p:nvPr/>
        </p:nvGrpSpPr>
        <p:grpSpPr>
          <a:xfrm>
            <a:off x="2043716" y="5257368"/>
            <a:ext cx="8095042" cy="1239674"/>
            <a:chOff x="458019" y="5113759"/>
            <a:chExt cx="8095042" cy="1239674"/>
          </a:xfrm>
        </p:grpSpPr>
        <p:sp>
          <p:nvSpPr>
            <p:cNvPr id="8" name="正方形/長方形 7"/>
            <p:cNvSpPr/>
            <p:nvPr/>
          </p:nvSpPr>
          <p:spPr>
            <a:xfrm>
              <a:off x="458019" y="5113759"/>
              <a:ext cx="1918684" cy="5131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endParaRPr>
            </a:p>
          </p:txBody>
        </p:sp>
        <p:sp>
          <p:nvSpPr>
            <p:cNvPr id="11" name="角丸四角形吹き出し 10"/>
            <p:cNvSpPr/>
            <p:nvPr/>
          </p:nvSpPr>
          <p:spPr>
            <a:xfrm>
              <a:off x="2278088" y="5740785"/>
              <a:ext cx="6274973" cy="612648"/>
            </a:xfrm>
            <a:prstGeom prst="wedgeRoundRectCallout">
              <a:avLst>
                <a:gd name="adj1" fmla="val -47947"/>
                <a:gd name="adj2" fmla="val -10878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rgbClr val="C00000"/>
                  </a:solidFill>
                  <a:latin typeface="Meiryo UI" panose="020B0604030504040204" pitchFamily="50" charset="-128"/>
                  <a:ea typeface="Meiryo UI" panose="020B0604030504040204" pitchFamily="50" charset="-128"/>
                </a:rPr>
                <a:t>JW</a:t>
              </a:r>
              <a:r>
                <a:rPr lang="ja-JP" altLang="en-US" sz="2800" dirty="0">
                  <a:solidFill>
                    <a:srgbClr val="C00000"/>
                  </a:solidFill>
                  <a:latin typeface="Meiryo UI" panose="020B0604030504040204" pitchFamily="50" charset="-128"/>
                  <a:ea typeface="Meiryo UI" panose="020B0604030504040204" pitchFamily="50" charset="-128"/>
                </a:rPr>
                <a:t>：出血が少なく、術後</a:t>
              </a:r>
              <a:r>
                <a:rPr lang="en-US" altLang="ja-JP" sz="2800" dirty="0" err="1">
                  <a:solidFill>
                    <a:srgbClr val="C00000"/>
                  </a:solidFill>
                  <a:latin typeface="Meiryo UI" panose="020B0604030504040204" pitchFamily="50" charset="-128"/>
                  <a:ea typeface="Meiryo UI" panose="020B0604030504040204" pitchFamily="50" charset="-128"/>
                </a:rPr>
                <a:t>Hb</a:t>
              </a:r>
              <a:r>
                <a:rPr lang="ja-JP" altLang="en-US" sz="2800" dirty="0">
                  <a:solidFill>
                    <a:srgbClr val="C00000"/>
                  </a:solidFill>
                  <a:latin typeface="Meiryo UI" panose="020B0604030504040204" pitchFamily="50" charset="-128"/>
                  <a:ea typeface="Meiryo UI" panose="020B0604030504040204" pitchFamily="50" charset="-128"/>
                </a:rPr>
                <a:t>値が高い</a:t>
              </a:r>
            </a:p>
          </p:txBody>
        </p:sp>
      </p:grpSp>
    </p:spTree>
    <p:extLst>
      <p:ext uri="{BB962C8B-B14F-4D97-AF65-F5344CB8AC3E}">
        <p14:creationId xmlns:p14="http://schemas.microsoft.com/office/powerpoint/2010/main" val="159301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13979" y="6550223"/>
            <a:ext cx="5178021" cy="307777"/>
          </a:xfrm>
          <a:prstGeom prst="rect">
            <a:avLst/>
          </a:prstGeom>
          <a:noFill/>
        </p:spPr>
        <p:txBody>
          <a:bodyPr wrap="non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川元俊二ほか．日本輸血細胞治療学会誌．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2019;65:577-583.</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湘南厚木病院</a:t>
            </a:r>
            <a:r>
              <a:rPr lang="ja-JP" altLang="en-US" dirty="0" smtClean="0">
                <a:solidFill>
                  <a:schemeClr val="tx1">
                    <a:lumMod val="75000"/>
                    <a:lumOff val="25000"/>
                  </a:schemeClr>
                </a:solidFill>
                <a:latin typeface="Meiryo UI" panose="020B0604030504040204" pitchFamily="50" charset="-128"/>
                <a:ea typeface="Meiryo UI" panose="020B0604030504040204" pitchFamily="50" charset="-128"/>
              </a:rPr>
              <a:t>の無輸血外科治療</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p:txBody>
          <a:bodyPr>
            <a:normAutofit lnSpcReduction="10000"/>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対象：</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JW</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患者 </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500</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例以上</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/20</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年の無輸血外科治療</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dirty="0">
                <a:solidFill>
                  <a:srgbClr val="C00000"/>
                </a:solidFill>
                <a:latin typeface="Meiryo UI" panose="020B0604030504040204" pitchFamily="50" charset="-128"/>
                <a:ea typeface="Meiryo UI" panose="020B0604030504040204" pitchFamily="50" charset="-128"/>
              </a:rPr>
              <a:t>消化器外科領域の腫瘍切除術</a:t>
            </a:r>
            <a:r>
              <a:rPr lang="en-US" altLang="ja-JP" dirty="0">
                <a:solidFill>
                  <a:srgbClr val="C00000"/>
                </a:solidFill>
                <a:latin typeface="Meiryo UI" panose="020B0604030504040204" pitchFamily="50" charset="-128"/>
                <a:ea typeface="Meiryo UI" panose="020B0604030504040204" pitchFamily="50" charset="-128"/>
              </a:rPr>
              <a:t>217</a:t>
            </a:r>
            <a:r>
              <a:rPr lang="ja-JP" altLang="en-US" dirty="0">
                <a:solidFill>
                  <a:srgbClr val="C00000"/>
                </a:solidFill>
                <a:latin typeface="Meiryo UI" panose="020B0604030504040204" pitchFamily="50" charset="-128"/>
                <a:ea typeface="Meiryo UI" panose="020B0604030504040204" pitchFamily="50" charset="-128"/>
              </a:rPr>
              <a:t>例</a:t>
            </a:r>
            <a:endParaRPr lang="en-US" altLang="ja-JP" dirty="0">
              <a:solidFill>
                <a:srgbClr val="C00000"/>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方法①：</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術前貧血</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41</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例</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➞全例に増血療法（鉄</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葉酸</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ビタミン</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B6</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B12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例にエリスロポエチン</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方法②：侵襲度が高い手術には希釈式や回収式の自己血輸血</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結果：</a:t>
            </a:r>
            <a:r>
              <a:rPr lang="ja-JP" altLang="en-US" dirty="0">
                <a:solidFill>
                  <a:srgbClr val="C00000"/>
                </a:solidFill>
                <a:latin typeface="Meiryo UI" panose="020B0604030504040204" pitchFamily="50" charset="-128"/>
                <a:ea typeface="Meiryo UI" panose="020B0604030504040204" pitchFamily="50" charset="-128"/>
              </a:rPr>
              <a:t>治癒切除</a:t>
            </a:r>
            <a:r>
              <a:rPr lang="en-US" altLang="ja-JP" dirty="0">
                <a:solidFill>
                  <a:srgbClr val="C00000"/>
                </a:solidFill>
                <a:latin typeface="Meiryo UI" panose="020B0604030504040204" pitchFamily="50" charset="-128"/>
                <a:ea typeface="Meiryo UI" panose="020B0604030504040204" pitchFamily="50" charset="-128"/>
              </a:rPr>
              <a:t>210</a:t>
            </a:r>
            <a:r>
              <a:rPr lang="ja-JP" altLang="en-US" dirty="0">
                <a:solidFill>
                  <a:srgbClr val="C00000"/>
                </a:solidFill>
                <a:latin typeface="Meiryo UI" panose="020B0604030504040204" pitchFamily="50" charset="-128"/>
                <a:ea typeface="Meiryo UI" panose="020B0604030504040204" pitchFamily="50" charset="-128"/>
              </a:rPr>
              <a:t>例</a:t>
            </a:r>
            <a:endParaRPr lang="en-US" altLang="ja-JP" dirty="0">
              <a:solidFill>
                <a:srgbClr val="C00000"/>
              </a:solidFill>
              <a:latin typeface="Meiryo UI" panose="020B0604030504040204" pitchFamily="50" charset="-128"/>
              <a:ea typeface="Meiryo UI" panose="020B0604030504040204" pitchFamily="50" charset="-128"/>
            </a:endParaRPr>
          </a:p>
          <a:p>
            <a:pPr marL="0" indent="0">
              <a:buNone/>
            </a:pP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　➞術後</a:t>
            </a:r>
            <a:r>
              <a:rPr kumimoji="1" lang="en-US" altLang="ja-JP" dirty="0" err="1">
                <a:solidFill>
                  <a:schemeClr val="tx1">
                    <a:lumMod val="75000"/>
                    <a:lumOff val="25000"/>
                  </a:schemeClr>
                </a:solidFill>
                <a:latin typeface="Meiryo UI" panose="020B0604030504040204" pitchFamily="50" charset="-128"/>
                <a:ea typeface="Meiryo UI" panose="020B0604030504040204" pitchFamily="50" charset="-128"/>
              </a:rPr>
              <a:t>Hb</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&lt;8g/</a:t>
            </a:r>
            <a:r>
              <a:rPr kumimoji="1" lang="en-US" altLang="ja-JP" dirty="0" err="1">
                <a:solidFill>
                  <a:schemeClr val="tx1">
                    <a:lumMod val="75000"/>
                    <a:lumOff val="25000"/>
                  </a:schemeClr>
                </a:solidFill>
                <a:latin typeface="Meiryo UI" panose="020B0604030504040204" pitchFamily="50" charset="-128"/>
                <a:ea typeface="Meiryo UI" panose="020B0604030504040204" pitchFamily="50" charset="-128"/>
              </a:rPr>
              <a:t>dL</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 8</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例</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dirty="0">
                <a:solidFill>
                  <a:srgbClr val="C00000"/>
                </a:solidFill>
                <a:latin typeface="Meiryo UI" panose="020B0604030504040204" pitchFamily="50" charset="-128"/>
                <a:ea typeface="Meiryo UI" panose="020B0604030504040204" pitchFamily="50" charset="-128"/>
              </a:rPr>
              <a:t>手術関連死亡 </a:t>
            </a:r>
            <a:r>
              <a:rPr lang="en-US" altLang="ja-JP" dirty="0">
                <a:solidFill>
                  <a:srgbClr val="C00000"/>
                </a:solidFill>
                <a:latin typeface="Meiryo UI" panose="020B0604030504040204" pitchFamily="50" charset="-128"/>
                <a:ea typeface="Meiryo UI" panose="020B0604030504040204" pitchFamily="50" charset="-128"/>
              </a:rPr>
              <a:t>4</a:t>
            </a:r>
            <a:r>
              <a:rPr lang="ja-JP" altLang="en-US" dirty="0">
                <a:solidFill>
                  <a:srgbClr val="C00000"/>
                </a:solidFill>
                <a:latin typeface="Meiryo UI" panose="020B0604030504040204" pitchFamily="50" charset="-128"/>
                <a:ea typeface="Meiryo UI" panose="020B0604030504040204" pitchFamily="50" charset="-128"/>
              </a:rPr>
              <a:t>例</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（原疾患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例、肝不全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例、敗血症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例）</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5417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en-US" altLang="ja-JP" dirty="0" err="1">
                <a:solidFill>
                  <a:srgbClr val="C00000"/>
                </a:solidFill>
                <a:latin typeface="Meiryo UI" panose="020B0604030504040204" pitchFamily="50" charset="-128"/>
                <a:ea typeface="Meiryo UI" panose="020B0604030504040204" pitchFamily="50" charset="-128"/>
              </a:rPr>
              <a:t>Hb</a:t>
            </a:r>
            <a:r>
              <a:rPr kumimoji="1" lang="en-US" altLang="ja-JP" dirty="0">
                <a:solidFill>
                  <a:srgbClr val="C00000"/>
                </a:solidFill>
                <a:latin typeface="Meiryo UI" panose="020B0604030504040204" pitchFamily="50" charset="-128"/>
                <a:ea typeface="Meiryo UI" panose="020B0604030504040204" pitchFamily="50" charset="-128"/>
              </a:rPr>
              <a:t> 5 g/</a:t>
            </a:r>
            <a:r>
              <a:rPr kumimoji="1" lang="en-US" altLang="ja-JP" dirty="0" err="1">
                <a:solidFill>
                  <a:srgbClr val="C00000"/>
                </a:solidFill>
                <a:latin typeface="Meiryo UI" panose="020B0604030504040204" pitchFamily="50" charset="-128"/>
                <a:ea typeface="Meiryo UI" panose="020B0604030504040204" pitchFamily="50" charset="-128"/>
              </a:rPr>
              <a:t>dL</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以下になると術後死亡が増える</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653064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rot="-5400000">
            <a:off x="-1805887" y="3342184"/>
            <a:ext cx="4828566" cy="461665"/>
          </a:xfrm>
          <a:prstGeom prst="rect">
            <a:avLst/>
          </a:prstGeom>
          <a:noFill/>
        </p:spPr>
        <p:txBody>
          <a:bodyPr wrap="none" rtlCol="0">
            <a:spAutoFit/>
          </a:bodyPr>
          <a:lstStyle/>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術後</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日以内の院内</a:t>
            </a:r>
            <a:r>
              <a:rPr lang="ja-JP" altLang="en-US" sz="2400" dirty="0">
                <a:solidFill>
                  <a:srgbClr val="C00000"/>
                </a:solidFill>
                <a:latin typeface="Meiryo UI" panose="020B0604030504040204" pitchFamily="50" charset="-128"/>
                <a:ea typeface="Meiryo UI" panose="020B0604030504040204" pitchFamily="50" charset="-128"/>
              </a:rPr>
              <a:t>死亡率</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4295800" y="6279704"/>
            <a:ext cx="4072012" cy="461665"/>
          </a:xfrm>
          <a:prstGeom prst="rect">
            <a:avLst/>
          </a:prstGeom>
          <a:noFill/>
        </p:spPr>
        <p:txBody>
          <a:bodyPr wrap="none" rtlCol="0">
            <a:spAutoFit/>
          </a:bodyPr>
          <a:lstStyle/>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術後の</a:t>
            </a:r>
            <a:r>
              <a:rPr lang="ja-JP" altLang="en-US" sz="2400" dirty="0">
                <a:solidFill>
                  <a:srgbClr val="C00000"/>
                </a:solidFill>
                <a:latin typeface="Meiryo UI" panose="020B0604030504040204" pitchFamily="50" charset="-128"/>
                <a:ea typeface="Meiryo UI" panose="020B0604030504040204" pitchFamily="50" charset="-128"/>
              </a:rPr>
              <a:t>ヘモグロビン値</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g/</a:t>
            </a:r>
            <a:r>
              <a:rPr lang="en-US" altLang="ja-JP" sz="2400" dirty="0" err="1">
                <a:solidFill>
                  <a:schemeClr val="tx1">
                    <a:lumMod val="75000"/>
                    <a:lumOff val="25000"/>
                  </a:schemeClr>
                </a:solidFill>
                <a:latin typeface="Meiryo UI" panose="020B0604030504040204" pitchFamily="50" charset="-128"/>
                <a:ea typeface="Meiryo UI" panose="020B0604030504040204" pitchFamily="50" charset="-128"/>
              </a:rPr>
              <a:t>dL</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7" name="右矢印 6"/>
          <p:cNvSpPr/>
          <p:nvPr/>
        </p:nvSpPr>
        <p:spPr>
          <a:xfrm rot="-2100000">
            <a:off x="6348028" y="2682695"/>
            <a:ext cx="3528392" cy="576064"/>
          </a:xfrm>
          <a:prstGeom prst="rightArrow">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603914" y="5589240"/>
            <a:ext cx="9835417" cy="1845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586200" y="1556792"/>
            <a:ext cx="17714" cy="402291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970694" y="6556412"/>
            <a:ext cx="3177473" cy="246221"/>
          </a:xfrm>
          <a:prstGeom prst="rect">
            <a:avLst/>
          </a:prstGeom>
          <a:noFill/>
        </p:spPr>
        <p:txBody>
          <a:bodyPr wrap="none" rtlCol="0">
            <a:spAutoFit/>
          </a:bodyPr>
          <a:lstStyle/>
          <a:p>
            <a:pPr algn="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Carson</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JL,</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et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al.</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Transfusion 2002;42:812-818.</a:t>
            </a:r>
            <a:endParaRPr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837042"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(n=99)</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15680"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(n=56)</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60905"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(n=54)</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904394"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(n=32)</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298524"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(n=28)</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692654" y="5973045"/>
            <a:ext cx="100059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(n=24)</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0130468" y="5973045"/>
            <a:ext cx="857927"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(n=7)</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888993" y="1562472"/>
            <a:ext cx="5173468" cy="1384995"/>
          </a:xfrm>
          <a:prstGeom prst="rect">
            <a:avLst/>
          </a:prstGeom>
          <a:noFill/>
          <a:ln>
            <a:solidFill>
              <a:schemeClr val="tx1">
                <a:lumMod val="75000"/>
                <a:lumOff val="25000"/>
              </a:schemeClr>
            </a:solidFill>
          </a:ln>
        </p:spPr>
        <p:txBody>
          <a:bodyPr wrap="none" rtlCol="0">
            <a:spAutoFit/>
          </a:bodyPr>
          <a:lstStyle/>
          <a:p>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歳以上の</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Jehovah’s Witness</a:t>
            </a:r>
          </a:p>
          <a:p>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開心術以外（</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n=2083</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2800" dirty="0" err="1">
                <a:solidFill>
                  <a:schemeClr val="tx1">
                    <a:lumMod val="75000"/>
                    <a:lumOff val="25000"/>
                  </a:schemeClr>
                </a:solidFill>
                <a:latin typeface="Meiryo UI" panose="020B0604030504040204" pitchFamily="50" charset="-128"/>
                <a:ea typeface="Meiryo UI" panose="020B0604030504040204" pitchFamily="50" charset="-128"/>
              </a:rPr>
              <a:t>Hb</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 &lt; 8 g/</a:t>
            </a:r>
            <a:r>
              <a:rPr lang="en-US" altLang="ja-JP" sz="2800" dirty="0" err="1">
                <a:solidFill>
                  <a:schemeClr val="tx1">
                    <a:lumMod val="75000"/>
                    <a:lumOff val="25000"/>
                  </a:schemeClr>
                </a:solidFill>
                <a:latin typeface="Meiryo UI" panose="020B0604030504040204" pitchFamily="50" charset="-128"/>
                <a:ea typeface="Meiryo UI" panose="020B0604030504040204" pitchFamily="50" charset="-128"/>
              </a:rPr>
              <a:t>dL</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n=300</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736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輸血拒否の</a:t>
            </a:r>
            <a:r>
              <a:rPr lang="ja-JP" altLang="en-US" dirty="0">
                <a:solidFill>
                  <a:srgbClr val="C00000"/>
                </a:solidFill>
                <a:latin typeface="Meiryo UI" panose="020B0604030504040204" pitchFamily="50" charset="-128"/>
                <a:ea typeface="Meiryo UI" panose="020B0604030504040204" pitchFamily="50" charset="-128"/>
              </a:rPr>
              <a:t>妊産婦死亡率は高い</a:t>
            </a:r>
          </a:p>
        </p:txBody>
      </p:sp>
      <p:sp>
        <p:nvSpPr>
          <p:cNvPr id="4" name="テキスト ボックス 3"/>
          <p:cNvSpPr txBox="1"/>
          <p:nvPr/>
        </p:nvSpPr>
        <p:spPr>
          <a:xfrm>
            <a:off x="7742390" y="1258889"/>
            <a:ext cx="2893741" cy="307777"/>
          </a:xfrm>
          <a:prstGeom prst="rect">
            <a:avLst/>
          </a:prstGeom>
          <a:noFill/>
        </p:spPr>
        <p:txBody>
          <a:bodyPr wrap="none" rtlCol="0">
            <a:spAutoFit/>
          </a:bodyPr>
          <a:lstStyle/>
          <a:p>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Mount Sinai School of Medicine</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200156" y="6529780"/>
            <a:ext cx="3863558" cy="246221"/>
          </a:xfrm>
          <a:prstGeom prst="rect">
            <a:avLst/>
          </a:prstGeom>
          <a:noFill/>
        </p:spPr>
        <p:txBody>
          <a:bodyPr wrap="none" rtlCol="0">
            <a:spAutoFit/>
          </a:bodyPr>
          <a:lstStyle/>
          <a:p>
            <a:pPr algn="r"/>
            <a:r>
              <a:rPr lang="en-US" altLang="ja-JP" sz="1000" dirty="0" err="1">
                <a:solidFill>
                  <a:schemeClr val="tx1">
                    <a:lumMod val="75000"/>
                    <a:lumOff val="25000"/>
                  </a:schemeClr>
                </a:solidFill>
                <a:latin typeface="Meiryo UI" panose="020B0604030504040204" pitchFamily="50" charset="-128"/>
                <a:ea typeface="Meiryo UI" panose="020B0604030504040204" pitchFamily="50" charset="-128"/>
              </a:rPr>
              <a:t>Singla</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AK,</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et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al.</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Am J </a:t>
            </a:r>
            <a:r>
              <a:rPr lang="en-US" altLang="ja-JP" sz="1000" dirty="0" err="1">
                <a:solidFill>
                  <a:schemeClr val="tx1">
                    <a:lumMod val="75000"/>
                    <a:lumOff val="25000"/>
                  </a:schemeClr>
                </a:solidFill>
                <a:latin typeface="Meiryo UI" panose="020B0604030504040204" pitchFamily="50" charset="-128"/>
                <a:ea typeface="Meiryo UI" panose="020B0604030504040204" pitchFamily="50" charset="-128"/>
              </a:rPr>
              <a:t>Obstet</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 Gynecol. 2001;185:893-895.</a:t>
            </a:r>
            <a:endParaRPr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942898670"/>
              </p:ext>
            </p:extLst>
          </p:nvPr>
        </p:nvGraphicFramePr>
        <p:xfrm>
          <a:off x="2274405" y="2852936"/>
          <a:ext cx="8142075"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1197962" y="4453137"/>
            <a:ext cx="851515" cy="646331"/>
          </a:xfrm>
          <a:prstGeom prst="rect">
            <a:avLst/>
          </a:prstGeom>
          <a:noFill/>
        </p:spPr>
        <p:txBody>
          <a:bodyPr wrap="none" rtlCol="0">
            <a:spAutoFit/>
          </a:bodyPr>
          <a:lstStyle/>
          <a:p>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JW</a:t>
            </a:r>
            <a:endParaRPr lang="ja-JP" altLang="en-US"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09929" y="3343400"/>
            <a:ext cx="1364476" cy="461665"/>
          </a:xfrm>
          <a:prstGeom prst="rect">
            <a:avLst/>
          </a:prstGeom>
          <a:noFill/>
        </p:spPr>
        <p:txBody>
          <a:bodyPr wrap="none" rtlCol="0">
            <a:spAutoFit/>
          </a:bodyPr>
          <a:lstStyle/>
          <a:p>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Non-JW</a:t>
            </a:r>
            <a:endParaRPr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665734" y="3461461"/>
            <a:ext cx="566181" cy="461665"/>
          </a:xfrm>
          <a:prstGeom prst="rect">
            <a:avLst/>
          </a:prstGeom>
          <a:noFill/>
        </p:spPr>
        <p:txBody>
          <a:bodyPr wrap="none" rtlCol="0">
            <a:spAutoFit/>
          </a:bodyPr>
          <a:lstStyle/>
          <a:p>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12</a:t>
            </a:r>
            <a:endParaRPr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022885" y="4680249"/>
            <a:ext cx="756938" cy="461665"/>
          </a:xfrm>
          <a:prstGeom prst="rect">
            <a:avLst/>
          </a:prstGeom>
          <a:noFill/>
        </p:spPr>
        <p:txBody>
          <a:bodyPr wrap="none" rtlCol="0">
            <a:spAutoFit/>
          </a:bodyPr>
          <a:lstStyle/>
          <a:p>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512</a:t>
            </a:r>
            <a:endParaRPr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335900" y="5877271"/>
            <a:ext cx="4241867" cy="523220"/>
          </a:xfrm>
          <a:prstGeom prst="rect">
            <a:avLst/>
          </a:prstGeom>
          <a:noFill/>
        </p:spPr>
        <p:txBody>
          <a:bodyPr wrap="none" rtlCol="0">
            <a:spAutoFit/>
          </a:bodyPr>
          <a:lstStyle/>
          <a:p>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万出生</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当たりの妊産婦死亡</a:t>
            </a:r>
          </a:p>
        </p:txBody>
      </p:sp>
      <p:sp>
        <p:nvSpPr>
          <p:cNvPr id="13" name="テキスト ボックス 12"/>
          <p:cNvSpPr txBox="1"/>
          <p:nvPr/>
        </p:nvSpPr>
        <p:spPr>
          <a:xfrm>
            <a:off x="1316895" y="1611959"/>
            <a:ext cx="6132063" cy="1384995"/>
          </a:xfrm>
          <a:prstGeom prst="rect">
            <a:avLst/>
          </a:prstGeom>
          <a:noFill/>
          <a:ln>
            <a:solidFill>
              <a:schemeClr val="tx1">
                <a:lumMod val="75000"/>
                <a:lumOff val="25000"/>
              </a:schemeClr>
            </a:solidFill>
          </a:ln>
        </p:spPr>
        <p:txBody>
          <a:bodyPr wrap="none" rtlCol="0">
            <a:spAutoFit/>
          </a:bodyPr>
          <a:lstStyle/>
          <a:p>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Jehovah’s Witness 332</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名、</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391</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分娩</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⇒産科出血：</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名</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⇒死亡：</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名（弛緩出血、前置胎盤）</a:t>
            </a:r>
          </a:p>
        </p:txBody>
      </p:sp>
      <p:sp>
        <p:nvSpPr>
          <p:cNvPr id="14" name="テキスト ボックス 13"/>
          <p:cNvSpPr txBox="1"/>
          <p:nvPr/>
        </p:nvSpPr>
        <p:spPr>
          <a:xfrm>
            <a:off x="6117550" y="3262735"/>
            <a:ext cx="3610284" cy="769441"/>
          </a:xfrm>
          <a:prstGeom prst="rect">
            <a:avLst/>
          </a:prstGeom>
          <a:solidFill>
            <a:schemeClr val="bg1"/>
          </a:solidFill>
        </p:spPr>
        <p:txBody>
          <a:bodyPr wrap="none" rtlCol="0">
            <a:spAutoFit/>
          </a:bodyPr>
          <a:lstStyle/>
          <a:p>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リスクが</a:t>
            </a:r>
            <a:r>
              <a:rPr lang="en-US" altLang="ja-JP" sz="4400" dirty="0">
                <a:solidFill>
                  <a:srgbClr val="C00000"/>
                </a:solidFill>
                <a:latin typeface="Meiryo UI" panose="020B0604030504040204" pitchFamily="50" charset="-128"/>
                <a:ea typeface="Meiryo UI" panose="020B0604030504040204" pitchFamily="50" charset="-128"/>
              </a:rPr>
              <a:t>44</a:t>
            </a:r>
            <a:r>
              <a:rPr lang="ja-JP" altLang="en-US" sz="4400" dirty="0">
                <a:solidFill>
                  <a:srgbClr val="C00000"/>
                </a:solidFill>
                <a:latin typeface="Meiryo UI" panose="020B0604030504040204" pitchFamily="50" charset="-128"/>
                <a:ea typeface="Meiryo UI" panose="020B0604030504040204" pitchFamily="50" charset="-128"/>
              </a:rPr>
              <a:t>倍</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になる</a:t>
            </a:r>
          </a:p>
        </p:txBody>
      </p:sp>
    </p:spTree>
    <p:extLst>
      <p:ext uri="{BB962C8B-B14F-4D97-AF65-F5344CB8AC3E}">
        <p14:creationId xmlns:p14="http://schemas.microsoft.com/office/powerpoint/2010/main" val="196629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65265" y="1412776"/>
            <a:ext cx="5458727" cy="5078313"/>
          </a:xfrm>
          <a:prstGeom prst="rect">
            <a:avLst/>
          </a:prstGeom>
          <a:noFill/>
        </p:spPr>
        <p:txBody>
          <a:bodyPr wrap="square" rtlCol="0">
            <a:spAutoFit/>
          </a:bodyPr>
          <a:lstStyle/>
          <a:p>
            <a:pPr>
              <a:buFont typeface="Arial" pitchFamily="34" charset="0"/>
              <a:buChar cha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食道癌における同種血と自己血群で比較した</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結果</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lvl="1">
              <a:buFont typeface="Arial"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再発率は有意差は無かったが</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lvl="1">
              <a:buFont typeface="Arial" pitchFamily="34" charset="0"/>
              <a:buChar char="•"/>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lvl="1">
              <a:buFont typeface="Arial" pitchFamily="34" charset="0"/>
              <a:buChar char="•"/>
            </a:pP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年</a:t>
            </a:r>
            <a:r>
              <a:rPr lang="ja-JP" altLang="en-US" sz="2800" dirty="0">
                <a:solidFill>
                  <a:srgbClr val="CC0000"/>
                </a:solidFill>
                <a:latin typeface="Meiryo UI" panose="020B0604030504040204" pitchFamily="50" charset="-128"/>
                <a:ea typeface="Meiryo UI" panose="020B0604030504040204" pitchFamily="50" charset="-128"/>
              </a:rPr>
              <a:t>生存率</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に有意差があった</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lvl="1">
              <a:buFont typeface="Arial" pitchFamily="34" charset="0"/>
              <a:buChar char="•"/>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buFont typeface="Arial" pitchFamily="34" charset="0"/>
              <a:buChar cha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結論</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lvl="1">
              <a:buFont typeface="Arial"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自己血を使用すると生存期間が延長する</a:t>
            </a:r>
          </a:p>
        </p:txBody>
      </p:sp>
      <p:sp>
        <p:nvSpPr>
          <p:cNvPr id="2" name="タイトル 1"/>
          <p:cNvSpPr>
            <a:spLocks noGrp="1"/>
          </p:cNvSpPr>
          <p:nvPr>
            <p:ph type="title"/>
          </p:nvPr>
        </p:nvSpPr>
        <p:spPr/>
        <p:txBody>
          <a:bodyPr>
            <a:noAutofit/>
          </a:bodyPr>
          <a:lstStyle/>
          <a:p>
            <a:pPr algn="l"/>
            <a:r>
              <a:rPr lang="ja-JP" altLang="en-US" dirty="0">
                <a:solidFill>
                  <a:srgbClr val="CC0000"/>
                </a:solidFill>
                <a:latin typeface="Meiryo UI" panose="020B0604030504040204" pitchFamily="50" charset="-128"/>
                <a:ea typeface="Meiryo UI" panose="020B0604030504040204" pitchFamily="50" charset="-128"/>
              </a:rPr>
              <a:t>同種血</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輸血は</a:t>
            </a:r>
            <a:r>
              <a:rPr lang="ja-JP" altLang="en-US" dirty="0">
                <a:solidFill>
                  <a:srgbClr val="C00000"/>
                </a:solidFill>
                <a:latin typeface="Meiryo UI" panose="020B0604030504040204" pitchFamily="50" charset="-128"/>
                <a:ea typeface="Meiryo UI" panose="020B0604030504040204" pitchFamily="50" charset="-128"/>
              </a:rPr>
              <a:t>食道癌</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の予後を悪化する</a:t>
            </a:r>
          </a:p>
        </p:txBody>
      </p:sp>
      <p:grpSp>
        <p:nvGrpSpPr>
          <p:cNvPr id="3" name="グループ化 13"/>
          <p:cNvGrpSpPr/>
          <p:nvPr/>
        </p:nvGrpSpPr>
        <p:grpSpPr>
          <a:xfrm>
            <a:off x="5988497" y="2260660"/>
            <a:ext cx="5512075" cy="3691253"/>
            <a:chOff x="4499992" y="1700808"/>
            <a:chExt cx="4924820" cy="3256573"/>
          </a:xfrm>
        </p:grpSpPr>
        <p:pic>
          <p:nvPicPr>
            <p:cNvPr id="1026" name="Picture 2"/>
            <p:cNvPicPr>
              <a:picLocks noChangeAspect="1" noChangeArrowheads="1"/>
            </p:cNvPicPr>
            <p:nvPr/>
          </p:nvPicPr>
          <p:blipFill>
            <a:blip r:embed="rId3" cstate="print"/>
            <a:srcRect/>
            <a:stretch>
              <a:fillRect/>
            </a:stretch>
          </p:blipFill>
          <p:spPr bwMode="auto">
            <a:xfrm>
              <a:off x="4499992" y="1700808"/>
              <a:ext cx="4499992" cy="3256573"/>
            </a:xfrm>
            <a:prstGeom prst="rect">
              <a:avLst/>
            </a:prstGeom>
            <a:noFill/>
            <a:ln w="9525">
              <a:noFill/>
              <a:miter lim="800000"/>
              <a:headEnd/>
              <a:tailEnd/>
            </a:ln>
          </p:spPr>
        </p:pic>
        <p:sp>
          <p:nvSpPr>
            <p:cNvPr id="5" name="正方形/長方形 4"/>
            <p:cNvSpPr/>
            <p:nvPr/>
          </p:nvSpPr>
          <p:spPr>
            <a:xfrm>
              <a:off x="6444208" y="3429000"/>
              <a:ext cx="252028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94815" y="1813749"/>
              <a:ext cx="3029997" cy="523220"/>
            </a:xfrm>
            <a:prstGeom prst="rect">
              <a:avLst/>
            </a:prstGeom>
            <a:noFill/>
          </p:spPr>
          <p:txBody>
            <a:bodyPr wrap="none" rtlCol="0">
              <a:spAutoFit/>
            </a:bodyPr>
            <a:lstStyle/>
            <a:p>
              <a:r>
                <a:rPr lang="ja-JP" altLang="en-US" sz="2800" dirty="0">
                  <a:solidFill>
                    <a:srgbClr val="CC0000"/>
                  </a:solidFill>
                  <a:latin typeface="Meiryo UI" panose="020B0604030504040204" pitchFamily="50" charset="-128"/>
                  <a:ea typeface="Meiryo UI" panose="020B0604030504040204" pitchFamily="50" charset="-128"/>
                </a:rPr>
                <a:t>自己血</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輸血群（</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n=62</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7" name="テキスト ボックス 6"/>
            <p:cNvSpPr txBox="1"/>
            <p:nvPr/>
          </p:nvSpPr>
          <p:spPr>
            <a:xfrm>
              <a:off x="5934491" y="3422080"/>
              <a:ext cx="3029997" cy="523220"/>
            </a:xfrm>
            <a:prstGeom prst="rect">
              <a:avLst/>
            </a:prstGeom>
            <a:noFill/>
          </p:spPr>
          <p:txBody>
            <a:bodyPr wrap="none" rtlCol="0">
              <a:spAutoFit/>
            </a:bodyPr>
            <a:lstStyle/>
            <a:p>
              <a:r>
                <a:rPr lang="ja-JP" altLang="en-US" sz="2800" dirty="0">
                  <a:solidFill>
                    <a:srgbClr val="CC0000"/>
                  </a:solidFill>
                  <a:latin typeface="Meiryo UI" panose="020B0604030504040204" pitchFamily="50" charset="-128"/>
                  <a:ea typeface="Meiryo UI" panose="020B0604030504040204" pitchFamily="50" charset="-128"/>
                </a:rPr>
                <a:t>同種血</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輸血群（</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n=61</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5436096" y="4005064"/>
              <a:ext cx="1016625" cy="369332"/>
            </a:xfrm>
            <a:prstGeom prst="rect">
              <a:avLst/>
            </a:prstGeom>
            <a:noFill/>
          </p:spPr>
          <p:txBody>
            <a:bodyPr wrap="none" rtlCol="0">
              <a:spAutoFit/>
            </a:bodyPr>
            <a:lstStyle/>
            <a:p>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P&lt;0.01</a:t>
              </a:r>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aphicFrame>
        <p:nvGraphicFramePr>
          <p:cNvPr id="9" name="表 8"/>
          <p:cNvGraphicFramePr>
            <a:graphicFrameLocks noGrp="1"/>
          </p:cNvGraphicFramePr>
          <p:nvPr/>
        </p:nvGraphicFramePr>
        <p:xfrm>
          <a:off x="838200" y="3284984"/>
          <a:ext cx="4993432" cy="741680"/>
        </p:xfrm>
        <a:graphic>
          <a:graphicData uri="http://schemas.openxmlformats.org/drawingml/2006/table">
            <a:tbl>
              <a:tblPr firstRow="1" bandRow="1">
                <a:tableStyleId>{21E4AEA4-8DFA-4A89-87EB-49C32662AFE0}</a:tableStyleId>
              </a:tblPr>
              <a:tblGrid>
                <a:gridCol w="1248358">
                  <a:extLst>
                    <a:ext uri="{9D8B030D-6E8A-4147-A177-3AD203B41FA5}">
                      <a16:colId xmlns:a16="http://schemas.microsoft.com/office/drawing/2014/main" xmlns="" val="20000"/>
                    </a:ext>
                  </a:extLst>
                </a:gridCol>
                <a:gridCol w="1248358">
                  <a:extLst>
                    <a:ext uri="{9D8B030D-6E8A-4147-A177-3AD203B41FA5}">
                      <a16:colId xmlns:a16="http://schemas.microsoft.com/office/drawing/2014/main" xmlns="" val="20001"/>
                    </a:ext>
                  </a:extLst>
                </a:gridCol>
                <a:gridCol w="1248358">
                  <a:extLst>
                    <a:ext uri="{9D8B030D-6E8A-4147-A177-3AD203B41FA5}">
                      <a16:colId xmlns:a16="http://schemas.microsoft.com/office/drawing/2014/main" xmlns="" val="20002"/>
                    </a:ext>
                  </a:extLst>
                </a:gridCol>
                <a:gridCol w="1248358">
                  <a:extLst>
                    <a:ext uri="{9D8B030D-6E8A-4147-A177-3AD203B41FA5}">
                      <a16:colId xmlns:a16="http://schemas.microsoft.com/office/drawing/2014/main" xmlns="" val="20003"/>
                    </a:ext>
                  </a:extLst>
                </a:gridCol>
              </a:tblGrid>
              <a:tr h="370840">
                <a:tc>
                  <a:txBody>
                    <a:bodyPr/>
                    <a:lstStyle/>
                    <a:p>
                      <a:pPr algn="ct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自己血</a:t>
                      </a:r>
                    </a:p>
                  </a:txBody>
                  <a:tcPr/>
                </a:tc>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同種血</a:t>
                      </a: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P</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370840">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再発率</a:t>
                      </a: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18(31%)</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23(45%)</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0.1660</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bl>
          </a:graphicData>
        </a:graphic>
      </p:graphicFrame>
      <p:graphicFrame>
        <p:nvGraphicFramePr>
          <p:cNvPr id="10" name="表 9"/>
          <p:cNvGraphicFramePr>
            <a:graphicFrameLocks noGrp="1"/>
          </p:cNvGraphicFramePr>
          <p:nvPr/>
        </p:nvGraphicFramePr>
        <p:xfrm>
          <a:off x="838200" y="4738961"/>
          <a:ext cx="4993432" cy="741680"/>
        </p:xfrm>
        <a:graphic>
          <a:graphicData uri="http://schemas.openxmlformats.org/drawingml/2006/table">
            <a:tbl>
              <a:tblPr firstRow="1" bandRow="1">
                <a:tableStyleId>{21E4AEA4-8DFA-4A89-87EB-49C32662AFE0}</a:tableStyleId>
              </a:tblPr>
              <a:tblGrid>
                <a:gridCol w="1248358">
                  <a:extLst>
                    <a:ext uri="{9D8B030D-6E8A-4147-A177-3AD203B41FA5}">
                      <a16:colId xmlns:a16="http://schemas.microsoft.com/office/drawing/2014/main" xmlns="" val="20000"/>
                    </a:ext>
                  </a:extLst>
                </a:gridCol>
                <a:gridCol w="1248358">
                  <a:extLst>
                    <a:ext uri="{9D8B030D-6E8A-4147-A177-3AD203B41FA5}">
                      <a16:colId xmlns:a16="http://schemas.microsoft.com/office/drawing/2014/main" xmlns="" val="20001"/>
                    </a:ext>
                  </a:extLst>
                </a:gridCol>
                <a:gridCol w="1248358">
                  <a:extLst>
                    <a:ext uri="{9D8B030D-6E8A-4147-A177-3AD203B41FA5}">
                      <a16:colId xmlns:a16="http://schemas.microsoft.com/office/drawing/2014/main" xmlns="" val="20002"/>
                    </a:ext>
                  </a:extLst>
                </a:gridCol>
                <a:gridCol w="1248358">
                  <a:extLst>
                    <a:ext uri="{9D8B030D-6E8A-4147-A177-3AD203B41FA5}">
                      <a16:colId xmlns:a16="http://schemas.microsoft.com/office/drawing/2014/main" xmlns="" val="20003"/>
                    </a:ext>
                  </a:extLst>
                </a:gridCol>
              </a:tblGrid>
              <a:tr h="370840">
                <a:tc>
                  <a:txBody>
                    <a:bodyPr/>
                    <a:lstStyle/>
                    <a:p>
                      <a:pPr algn="ct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自己血</a:t>
                      </a:r>
                    </a:p>
                  </a:txBody>
                  <a:tcPr/>
                </a:tc>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同種血</a:t>
                      </a: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P</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370840">
                <a:tc>
                  <a:txBody>
                    <a:bodyPr/>
                    <a:lstStyle/>
                    <a:p>
                      <a:pPr algn="ctr"/>
                      <a:r>
                        <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rPr>
                        <a:t>生存率</a:t>
                      </a: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43(70%)</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28(45%)</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b="0" dirty="0">
                          <a:solidFill>
                            <a:schemeClr val="tx1">
                              <a:lumMod val="75000"/>
                              <a:lumOff val="25000"/>
                            </a:schemeClr>
                          </a:solidFill>
                          <a:latin typeface="Meiryo UI" panose="020B0604030504040204" pitchFamily="50" charset="-128"/>
                          <a:ea typeface="Meiryo UI" panose="020B0604030504040204" pitchFamily="50" charset="-128"/>
                        </a:rPr>
                        <a:t>0.0061</a:t>
                      </a:r>
                      <a:endParaRPr kumimoji="1" lang="ja-JP" altLang="en-US"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bl>
          </a:graphicData>
        </a:graphic>
      </p:graphicFrame>
      <p:sp>
        <p:nvSpPr>
          <p:cNvPr id="13" name="テキスト ボックス 12"/>
          <p:cNvSpPr txBox="1"/>
          <p:nvPr/>
        </p:nvSpPr>
        <p:spPr>
          <a:xfrm>
            <a:off x="7717488" y="6536726"/>
            <a:ext cx="4471289" cy="307777"/>
          </a:xfrm>
          <a:prstGeom prst="rect">
            <a:avLst/>
          </a:prstGeom>
          <a:noFill/>
        </p:spPr>
        <p:txBody>
          <a:bodyPr wrap="none" rtlCol="0">
            <a:spAutoFit/>
          </a:bodyPr>
          <a:lstStyle/>
          <a:p>
            <a:pPr algn="r"/>
            <a:r>
              <a:rPr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Motoyama</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S, et al. J </a:t>
            </a:r>
            <a:r>
              <a:rPr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Surg</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dirty="0" err="1">
                <a:solidFill>
                  <a:schemeClr val="tx1">
                    <a:lumMod val="75000"/>
                    <a:lumOff val="25000"/>
                  </a:schemeClr>
                </a:solidFill>
                <a:latin typeface="Meiryo UI" panose="020B0604030504040204" pitchFamily="50" charset="-128"/>
                <a:ea typeface="Meiryo UI" panose="020B0604030504040204" pitchFamily="50" charset="-128"/>
              </a:rPr>
              <a:t>Oncol</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2004;87:26-31</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7857443" y="1292990"/>
            <a:ext cx="2646878" cy="369332"/>
          </a:xfrm>
          <a:prstGeom prst="rect">
            <a:avLst/>
          </a:prstGeom>
          <a:noFill/>
        </p:spPr>
        <p:txBody>
          <a:bodyPr wrap="none" rtlCol="0">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（秋田大学　食道外科）</a:t>
            </a:r>
          </a:p>
        </p:txBody>
      </p:sp>
    </p:spTree>
    <p:extLst>
      <p:ext uri="{BB962C8B-B14F-4D97-AF65-F5344CB8AC3E}">
        <p14:creationId xmlns:p14="http://schemas.microsoft.com/office/powerpoint/2010/main" val="1207050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4271</TotalTime>
  <Words>3178</Words>
  <Application>Microsoft Office PowerPoint</Application>
  <PresentationFormat>ユーザー設定</PresentationFormat>
  <Paragraphs>435</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科学的根拠に基づいたBloodless medicine</vt:lpstr>
      <vt:lpstr>本日の内容</vt:lpstr>
      <vt:lpstr>Bloodless medicine</vt:lpstr>
      <vt:lpstr>輸血拒否患者における貧血のマネージメント</vt:lpstr>
      <vt:lpstr>無輸血でも心臓手術の予後は変わらない？</vt:lpstr>
      <vt:lpstr>湘南厚木病院の無輸血外科治療</vt:lpstr>
      <vt:lpstr>Hb 5 g/dL以下になると術後死亡が増える</vt:lpstr>
      <vt:lpstr>輸血拒否の妊産婦死亡率は高い</vt:lpstr>
      <vt:lpstr>同種血輸血は食道癌の予後を悪化する</vt:lpstr>
      <vt:lpstr>Compared with patients not transfused, those transfused at nadir hemoglobin levels of:</vt:lpstr>
      <vt:lpstr>科学的根拠に基づいたガイドライン</vt:lpstr>
      <vt:lpstr>血液腫瘍の輸血戦略：メタ解析</vt:lpstr>
      <vt:lpstr>血液製剤使用適正化方策調査研究</vt:lpstr>
      <vt:lpstr>貧血の半分は薬剤で治療できる</vt:lpstr>
      <vt:lpstr>PowerPoint プレゼンテーション</vt:lpstr>
      <vt:lpstr>指針に基づいたTRIGGER TABLE ver2.0</vt:lpstr>
      <vt:lpstr>Bloodless medicine の3原則</vt:lpstr>
      <vt:lpstr>PowerPoint プレゼンテーション</vt:lpstr>
      <vt:lpstr>PowerPoint プレゼンテーション</vt:lpstr>
      <vt:lpstr>Bloodless medicine for All patients！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赤血球製剤の使用指針</dc:title>
  <dc:creator>藤島 直仁</dc:creator>
  <cp:lastModifiedBy>SS17080932</cp:lastModifiedBy>
  <cp:revision>214</cp:revision>
  <dcterms:created xsi:type="dcterms:W3CDTF">2018-10-01T05:34:09Z</dcterms:created>
  <dcterms:modified xsi:type="dcterms:W3CDTF">2019-11-25T01:14:52Z</dcterms:modified>
</cp:coreProperties>
</file>