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8" r:id="rId1"/>
  </p:sldMasterIdLst>
  <p:notesMasterIdLst>
    <p:notesMasterId r:id="rId3"/>
  </p:notesMasterIdLst>
  <p:sldIdLst>
    <p:sldId id="257" r:id="rId2"/>
  </p:sldIdLst>
  <p:sldSz cx="12801600" cy="9601200" type="A3"/>
  <p:notesSz cx="6797675" cy="9926638"/>
  <p:defaultTextStyle>
    <a:defPPr>
      <a:defRPr lang="ja-JP"/>
    </a:defPPr>
    <a:lvl1pPr marL="0" algn="l" defTabSz="1279852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39926" algn="l" defTabSz="1279852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79852" algn="l" defTabSz="1279852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19778" algn="l" defTabSz="1279852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59705" algn="l" defTabSz="1279852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199631" algn="l" defTabSz="1279852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39559" algn="l" defTabSz="1279852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79485" algn="l" defTabSz="1279852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19411" algn="l" defTabSz="1279852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85" autoAdjust="0"/>
    <p:restoredTop sz="93195" autoAdjust="0"/>
  </p:normalViewPr>
  <p:slideViewPr>
    <p:cSldViewPr>
      <p:cViewPr>
        <p:scale>
          <a:sx n="110" d="100"/>
          <a:sy n="110" d="100"/>
        </p:scale>
        <p:origin x="-1206" y="66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058" cy="496167"/>
          </a:xfrm>
          <a:prstGeom prst="rect">
            <a:avLst/>
          </a:prstGeom>
        </p:spPr>
        <p:txBody>
          <a:bodyPr vert="horz" lIns="62975" tIns="31487" rIns="62975" bIns="3148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530" y="0"/>
            <a:ext cx="2946058" cy="496167"/>
          </a:xfrm>
          <a:prstGeom prst="rect">
            <a:avLst/>
          </a:prstGeom>
        </p:spPr>
        <p:txBody>
          <a:bodyPr vert="horz" lIns="62975" tIns="31487" rIns="62975" bIns="31487" rtlCol="0"/>
          <a:lstStyle>
            <a:lvl1pPr algn="r">
              <a:defRPr sz="800"/>
            </a:lvl1pPr>
          </a:lstStyle>
          <a:p>
            <a:fld id="{C626BA99-6561-4163-A37D-733E47A3EDA0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75" tIns="31487" rIns="62975" bIns="3148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42" y="4714687"/>
            <a:ext cx="5438792" cy="4467700"/>
          </a:xfrm>
          <a:prstGeom prst="rect">
            <a:avLst/>
          </a:prstGeom>
        </p:spPr>
        <p:txBody>
          <a:bodyPr vert="horz" lIns="62975" tIns="31487" rIns="62975" bIns="3148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275"/>
            <a:ext cx="2946058" cy="496167"/>
          </a:xfrm>
          <a:prstGeom prst="rect">
            <a:avLst/>
          </a:prstGeom>
        </p:spPr>
        <p:txBody>
          <a:bodyPr vert="horz" lIns="62975" tIns="31487" rIns="62975" bIns="3148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530" y="9428275"/>
            <a:ext cx="2946058" cy="496167"/>
          </a:xfrm>
          <a:prstGeom prst="rect">
            <a:avLst/>
          </a:prstGeom>
        </p:spPr>
        <p:txBody>
          <a:bodyPr vert="horz" lIns="62975" tIns="31487" rIns="62975" bIns="31487" rtlCol="0" anchor="b"/>
          <a:lstStyle>
            <a:lvl1pPr algn="r">
              <a:defRPr sz="800"/>
            </a:lvl1pPr>
          </a:lstStyle>
          <a:p>
            <a:fld id="{09E48208-CE39-4F86-BF1E-188DD0C7F1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86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9852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39926" algn="l" defTabSz="1279852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79852" algn="l" defTabSz="1279852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19778" algn="l" defTabSz="1279852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59705" algn="l" defTabSz="1279852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199631" algn="l" defTabSz="1279852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39559" algn="l" defTabSz="1279852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79485" algn="l" defTabSz="1279852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19411" algn="l" defTabSz="1279852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E48208-CE39-4F86-BF1E-188DD0C7F14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431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600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8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8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21E0-C434-4AE3-BE68-701F6243639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27EF-CF11-4FC0-A7DA-FDF079088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149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21E0-C434-4AE3-BE68-701F6243639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27EF-CF11-4FC0-A7DA-FDF079088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68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63" y="537845"/>
            <a:ext cx="4031615" cy="1147032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21E0-C434-4AE3-BE68-701F6243639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27EF-CF11-4FC0-A7DA-FDF079088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6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21E0-C434-4AE3-BE68-701F6243639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27EF-CF11-4FC0-A7DA-FDF079088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46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5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84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96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1954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39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24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909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894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87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21E0-C434-4AE3-BE68-701F6243639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27EF-CF11-4FC0-A7DA-FDF079088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38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21E0-C434-4AE3-BE68-701F6243639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27EF-CF11-4FC0-A7DA-FDF079088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166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849" indent="0">
              <a:buNone/>
              <a:defRPr sz="2800" b="1"/>
            </a:lvl2pPr>
            <a:lvl3pPr marL="1279698" indent="0">
              <a:buNone/>
              <a:defRPr sz="2500" b="1"/>
            </a:lvl3pPr>
            <a:lvl4pPr marL="1919547" indent="0">
              <a:buNone/>
              <a:defRPr sz="2200" b="1"/>
            </a:lvl4pPr>
            <a:lvl5pPr marL="2559397" indent="0">
              <a:buNone/>
              <a:defRPr sz="2200" b="1"/>
            </a:lvl5pPr>
            <a:lvl6pPr marL="3199246" indent="0">
              <a:buNone/>
              <a:defRPr sz="2200" b="1"/>
            </a:lvl6pPr>
            <a:lvl7pPr marL="3839098" indent="0">
              <a:buNone/>
              <a:defRPr sz="2200" b="1"/>
            </a:lvl7pPr>
            <a:lvl8pPr marL="4478947" indent="0">
              <a:buNone/>
              <a:defRPr sz="2200" b="1"/>
            </a:lvl8pPr>
            <a:lvl9pPr marL="5118796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40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39849" indent="0">
              <a:buNone/>
              <a:defRPr sz="2800" b="1"/>
            </a:lvl2pPr>
            <a:lvl3pPr marL="1279698" indent="0">
              <a:buNone/>
              <a:defRPr sz="2500" b="1"/>
            </a:lvl3pPr>
            <a:lvl4pPr marL="1919547" indent="0">
              <a:buNone/>
              <a:defRPr sz="2200" b="1"/>
            </a:lvl4pPr>
            <a:lvl5pPr marL="2559397" indent="0">
              <a:buNone/>
              <a:defRPr sz="2200" b="1"/>
            </a:lvl5pPr>
            <a:lvl6pPr marL="3199246" indent="0">
              <a:buNone/>
              <a:defRPr sz="2200" b="1"/>
            </a:lvl6pPr>
            <a:lvl7pPr marL="3839098" indent="0">
              <a:buNone/>
              <a:defRPr sz="2200" b="1"/>
            </a:lvl7pPr>
            <a:lvl8pPr marL="4478947" indent="0">
              <a:buNone/>
              <a:defRPr sz="2200" b="1"/>
            </a:lvl8pPr>
            <a:lvl9pPr marL="5118796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40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21E0-C434-4AE3-BE68-701F6243639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27EF-CF11-4FC0-A7DA-FDF079088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04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21E0-C434-4AE3-BE68-701F6243639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27EF-CF11-4FC0-A7DA-FDF079088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681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21E0-C434-4AE3-BE68-701F6243639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27EF-CF11-4FC0-A7DA-FDF079088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840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39849" indent="0">
              <a:buNone/>
              <a:defRPr sz="1700"/>
            </a:lvl2pPr>
            <a:lvl3pPr marL="1279698" indent="0">
              <a:buNone/>
              <a:defRPr sz="1400"/>
            </a:lvl3pPr>
            <a:lvl4pPr marL="1919547" indent="0">
              <a:buNone/>
              <a:defRPr sz="1300"/>
            </a:lvl4pPr>
            <a:lvl5pPr marL="2559397" indent="0">
              <a:buNone/>
              <a:defRPr sz="1300"/>
            </a:lvl5pPr>
            <a:lvl6pPr marL="3199246" indent="0">
              <a:buNone/>
              <a:defRPr sz="1300"/>
            </a:lvl6pPr>
            <a:lvl7pPr marL="3839098" indent="0">
              <a:buNone/>
              <a:defRPr sz="1300"/>
            </a:lvl7pPr>
            <a:lvl8pPr marL="4478947" indent="0">
              <a:buNone/>
              <a:defRPr sz="1300"/>
            </a:lvl8pPr>
            <a:lvl9pPr marL="5118796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21E0-C434-4AE3-BE68-701F6243639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27EF-CF11-4FC0-A7DA-FDF079088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51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39849" indent="0">
              <a:buNone/>
              <a:defRPr sz="3900"/>
            </a:lvl2pPr>
            <a:lvl3pPr marL="1279698" indent="0">
              <a:buNone/>
              <a:defRPr sz="3400"/>
            </a:lvl3pPr>
            <a:lvl4pPr marL="1919547" indent="0">
              <a:buNone/>
              <a:defRPr sz="2800"/>
            </a:lvl4pPr>
            <a:lvl5pPr marL="2559397" indent="0">
              <a:buNone/>
              <a:defRPr sz="2800"/>
            </a:lvl5pPr>
            <a:lvl6pPr marL="3199246" indent="0">
              <a:buNone/>
              <a:defRPr sz="2800"/>
            </a:lvl6pPr>
            <a:lvl7pPr marL="3839098" indent="0">
              <a:buNone/>
              <a:defRPr sz="2800"/>
            </a:lvl7pPr>
            <a:lvl8pPr marL="4478947" indent="0">
              <a:buNone/>
              <a:defRPr sz="2800"/>
            </a:lvl8pPr>
            <a:lvl9pPr marL="5118796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39849" indent="0">
              <a:buNone/>
              <a:defRPr sz="1700"/>
            </a:lvl2pPr>
            <a:lvl3pPr marL="1279698" indent="0">
              <a:buNone/>
              <a:defRPr sz="1400"/>
            </a:lvl3pPr>
            <a:lvl4pPr marL="1919547" indent="0">
              <a:buNone/>
              <a:defRPr sz="1300"/>
            </a:lvl4pPr>
            <a:lvl5pPr marL="2559397" indent="0">
              <a:buNone/>
              <a:defRPr sz="1300"/>
            </a:lvl5pPr>
            <a:lvl6pPr marL="3199246" indent="0">
              <a:buNone/>
              <a:defRPr sz="1300"/>
            </a:lvl6pPr>
            <a:lvl7pPr marL="3839098" indent="0">
              <a:buNone/>
              <a:defRPr sz="1300"/>
            </a:lvl7pPr>
            <a:lvl8pPr marL="4478947" indent="0">
              <a:buNone/>
              <a:defRPr sz="1300"/>
            </a:lvl8pPr>
            <a:lvl9pPr marL="5118796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921E0-C434-4AE3-BE68-701F6243639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27EF-CF11-4FC0-A7DA-FDF079088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28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7970" tIns="63987" rIns="127970" bIns="63987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7970" tIns="63987" rIns="127970" bIns="63987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5"/>
            <a:ext cx="2987040" cy="511175"/>
          </a:xfrm>
          <a:prstGeom prst="rect">
            <a:avLst/>
          </a:prstGeom>
        </p:spPr>
        <p:txBody>
          <a:bodyPr vert="horz" lIns="127970" tIns="63987" rIns="127970" bIns="6398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921E0-C434-4AE3-BE68-701F6243639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5"/>
            <a:ext cx="4053840" cy="511175"/>
          </a:xfrm>
          <a:prstGeom prst="rect">
            <a:avLst/>
          </a:prstGeom>
        </p:spPr>
        <p:txBody>
          <a:bodyPr vert="horz" lIns="127970" tIns="63987" rIns="127970" bIns="6398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5"/>
            <a:ext cx="2987040" cy="511175"/>
          </a:xfrm>
          <a:prstGeom prst="rect">
            <a:avLst/>
          </a:prstGeom>
        </p:spPr>
        <p:txBody>
          <a:bodyPr vert="horz" lIns="127970" tIns="63987" rIns="127970" bIns="6398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E27EF-CF11-4FC0-A7DA-FDF079088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49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1279698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888" indent="-479888" algn="l" defTabSz="1279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756" indent="-399904" algn="l" defTabSz="127969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625" indent="-319925" algn="l" defTabSz="1279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474" indent="-319925" algn="l" defTabSz="127969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323" indent="-319925" algn="l" defTabSz="127969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172" indent="-319925" algn="l" defTabSz="1279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021" indent="-319925" algn="l" defTabSz="1279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8872" indent="-319925" algn="l" defTabSz="1279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8723" indent="-319925" algn="l" defTabSz="1279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79698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849" algn="l" defTabSz="1279698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698" algn="l" defTabSz="1279698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547" algn="l" defTabSz="1279698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397" algn="l" defTabSz="1279698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246" algn="l" defTabSz="1279698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098" algn="l" defTabSz="1279698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8947" algn="l" defTabSz="1279698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8796" algn="l" defTabSz="1279698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34" y="5823800"/>
            <a:ext cx="2777482" cy="157150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1" y="3361449"/>
            <a:ext cx="2936314" cy="1802228"/>
          </a:xfrm>
          <a:prstGeom prst="rect">
            <a:avLst/>
          </a:prstGeom>
        </p:spPr>
      </p:pic>
      <p:pic>
        <p:nvPicPr>
          <p:cNvPr id="123" name="図 1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710" y="3183698"/>
            <a:ext cx="4101186" cy="2455159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937" y="-248"/>
            <a:ext cx="12816000" cy="338532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txBody>
          <a:bodyPr wrap="square" lIns="91417" tIns="45709" rIns="91417" bIns="45709" rtlCol="0" anchor="t" anchorCtr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岩手県</a:t>
            </a:r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地球温暖化対策実行</a:t>
            </a:r>
            <a:r>
              <a:rPr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計画の概要について</a:t>
            </a:r>
            <a:endParaRPr lang="ja-JP" altLang="en-US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08680" y="692925"/>
            <a:ext cx="1872000" cy="21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◆現行計画の成果と課題</a:t>
            </a:r>
            <a:endParaRPr kumimoji="1"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87284" y="1600637"/>
            <a:ext cx="2947285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u="sng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目標と達成状況</a:t>
            </a:r>
            <a:endParaRPr kumimoji="1" lang="en-US" altLang="ja-JP" sz="10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2" name="表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033323"/>
              </p:ext>
            </p:extLst>
          </p:nvPr>
        </p:nvGraphicFramePr>
        <p:xfrm>
          <a:off x="196353" y="1830410"/>
          <a:ext cx="2729146" cy="1248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507"/>
                <a:gridCol w="1021487"/>
                <a:gridCol w="576064"/>
                <a:gridCol w="792088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目標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目標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実績</a:t>
                      </a:r>
                      <a:endParaRPr kumimoji="1" lang="en-US" altLang="ja-JP" sz="7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[2016</a:t>
                      </a:r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年度</a:t>
                      </a:r>
                      <a:r>
                        <a:rPr kumimoji="1" lang="en-US" altLang="ja-JP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]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 rowSpan="5">
                  <a:txBody>
                    <a:bodyPr/>
                    <a:lstStyle/>
                    <a:p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排出削減割合</a:t>
                      </a:r>
                      <a:endParaRPr kumimoji="1" lang="en-US" altLang="ja-JP" sz="7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家庭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▲</a:t>
                      </a:r>
                      <a:r>
                        <a:rPr kumimoji="1" lang="en-US" altLang="ja-JP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3.3</a:t>
                      </a:r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産業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▲６％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2.3</a:t>
                      </a:r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業務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▲６％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20.9</a:t>
                      </a:r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運輸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▲</a:t>
                      </a:r>
                      <a:r>
                        <a:rPr kumimoji="1" lang="en-US" altLang="ja-JP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▲</a:t>
                      </a:r>
                      <a:r>
                        <a:rPr kumimoji="1" lang="en-US" altLang="ja-JP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0.9</a:t>
                      </a:r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排出削減対策</a:t>
                      </a:r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全体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▲</a:t>
                      </a:r>
                      <a:r>
                        <a:rPr kumimoji="1" lang="en-US" altLang="ja-JP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13.0</a:t>
                      </a:r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marL="0" marR="0" indent="0" algn="ctr" defTabSz="1279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▲</a:t>
                      </a:r>
                      <a:r>
                        <a:rPr kumimoji="1" lang="en-US" altLang="ja-JP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0.9</a:t>
                      </a:r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 anchor="ctr"/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再生可能エネルギー自給率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/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35.0</a:t>
                      </a:r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29.5</a:t>
                      </a:r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r>
                        <a:rPr kumimoji="1" lang="en-US" altLang="ja-JP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</a:p>
                  </a:txBody>
                  <a:tcPr marT="18000" marB="18000" anchor="ctr"/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森林吸収量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/>
                </a:tc>
                <a:tc hMerge="1">
                  <a:txBody>
                    <a:bodyPr/>
                    <a:lstStyle/>
                    <a:p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1,148</a:t>
                      </a: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千</a:t>
                      </a:r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1,297</a:t>
                      </a:r>
                      <a:r>
                        <a:rPr kumimoji="1" lang="ja-JP" altLang="en-US" sz="7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千</a:t>
                      </a:r>
                      <a:r>
                        <a:rPr kumimoji="1" lang="en-US" altLang="ja-JP" sz="7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8000" marB="18000" anchor="ctr"/>
                </a:tc>
              </a:tr>
            </a:tbl>
          </a:graphicData>
        </a:graphic>
      </p:graphicFrame>
      <p:sp>
        <p:nvSpPr>
          <p:cNvPr id="73" name="テキスト ボックス 72"/>
          <p:cNvSpPr txBox="1"/>
          <p:nvPr/>
        </p:nvSpPr>
        <p:spPr>
          <a:xfrm>
            <a:off x="76273" y="3152846"/>
            <a:ext cx="26722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u="sng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排出量の推移</a:t>
            </a:r>
            <a:endParaRPr kumimoji="1" lang="en-US" altLang="ja-JP" sz="10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73135" y="5631077"/>
            <a:ext cx="2658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u="sng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部門別</a:t>
            </a:r>
            <a:r>
              <a:rPr kumimoji="1" lang="en-US" altLang="ja-JP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CO2</a:t>
            </a:r>
            <a:r>
              <a:rPr kumimoji="1" lang="ja-JP" altLang="en-US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排出量の推移</a:t>
            </a:r>
            <a:endParaRPr kumimoji="1" lang="en-US" altLang="ja-JP" sz="10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3144100" y="9099646"/>
            <a:ext cx="2966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⑧</a:t>
            </a:r>
            <a:r>
              <a:rPr kumimoji="1"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多様な主体と連携した取組</a:t>
            </a:r>
            <a:endParaRPr kumimoji="1" lang="en-US" altLang="ja-JP" sz="9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" name="角丸四角形 102"/>
          <p:cNvSpPr/>
          <p:nvPr/>
        </p:nvSpPr>
        <p:spPr>
          <a:xfrm>
            <a:off x="68215" y="366847"/>
            <a:ext cx="2976779" cy="25200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現行の実行計画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4" name="角丸四角形 103"/>
          <p:cNvSpPr/>
          <p:nvPr/>
        </p:nvSpPr>
        <p:spPr>
          <a:xfrm>
            <a:off x="3110381" y="295976"/>
            <a:ext cx="9597973" cy="25200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第二次岩手県地球温暖化対策実行計画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～いわ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て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ゼロカーボン戦略～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76274" y="688121"/>
            <a:ext cx="2987790" cy="881163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正方形/長方形 109"/>
          <p:cNvSpPr/>
          <p:nvPr/>
        </p:nvSpPr>
        <p:spPr>
          <a:xfrm>
            <a:off x="7980072" y="1446088"/>
            <a:ext cx="4725776" cy="7989290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603926" y="5124125"/>
            <a:ext cx="2160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出典：</a:t>
            </a:r>
            <a:r>
              <a:rPr kumimoji="1"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2016</a:t>
            </a:r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年度岩手県温室効果ガス排出量の公表資料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292430" y="7364010"/>
            <a:ext cx="24561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出典：</a:t>
            </a:r>
            <a:r>
              <a:rPr kumimoji="1"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2016</a:t>
            </a:r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年度岩手県温室効果ガス排出量の公表資料を一部編集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027450" y="42060"/>
            <a:ext cx="665415" cy="2539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 smtClean="0"/>
              <a:t>資料２</a:t>
            </a:r>
            <a:endParaRPr kumimoji="1" lang="ja-JP" altLang="en-US" sz="1050" dirty="0"/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2731815" y="4107564"/>
            <a:ext cx="270000" cy="950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△</a:t>
            </a:r>
            <a:r>
              <a:rPr kumimoji="1"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3127334" y="6596120"/>
            <a:ext cx="1214006" cy="2462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施策展開の方向性</a:t>
            </a:r>
            <a:endParaRPr kumimoji="1" lang="ja-JP" altLang="en-US" sz="1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3122250" y="2414340"/>
            <a:ext cx="48510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位置付け</a:t>
            </a:r>
            <a:endParaRPr kumimoji="1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　岩手県地球温暖化対策実行計画の第２次計画</a:t>
            </a:r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､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地域気候変動適応計画の中長期的な適応計　画</a:t>
            </a:r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､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いわて県民計画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(2019~2028)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や次期岩手環境基本計画を踏まえた策定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3123642" y="2275948"/>
            <a:ext cx="26933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期間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2021</a:t>
            </a:r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年度から</a:t>
            </a:r>
            <a:r>
              <a:rPr lang="en-US" altLang="ja-JP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2030</a:t>
            </a:r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年度の</a:t>
            </a:r>
            <a:r>
              <a:rPr lang="en-US" altLang="ja-JP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年間</a:t>
            </a:r>
            <a:endParaRPr kumimoji="1" lang="ja-JP" altLang="en-US" sz="8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8" name="正方形/長方形 137"/>
          <p:cNvSpPr/>
          <p:nvPr/>
        </p:nvSpPr>
        <p:spPr>
          <a:xfrm>
            <a:off x="3132780" y="5688609"/>
            <a:ext cx="4847292" cy="3811147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角丸四角形 138"/>
          <p:cNvSpPr/>
          <p:nvPr/>
        </p:nvSpPr>
        <p:spPr>
          <a:xfrm>
            <a:off x="3127334" y="2930097"/>
            <a:ext cx="1335158" cy="230243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目標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8085602" y="1676516"/>
            <a:ext cx="4554605" cy="784830"/>
          </a:xfrm>
          <a:prstGeom prst="rect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■　くらし・産業・地域における省エネルギー化</a:t>
            </a:r>
            <a:endParaRPr kumimoji="1" lang="en-US" altLang="ja-JP" sz="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・住宅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・建築物の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省エネ化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省エネ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性能の高い設備・機器の導入、エネルギーの効率的な管理</a:t>
            </a: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・省エネルギー活動の促進、環境経営等の促進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・公共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交通の利用促進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、環境負荷低減自動車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使用、環境負荷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低減まちづくり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8014989" y="3662399"/>
            <a:ext cx="3426258" cy="230832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■　着実</a:t>
            </a:r>
            <a:r>
              <a:rPr lang="ja-JP" altLang="en-US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な事業化と地域に根ざした再生可能エネルギーの</a:t>
            </a:r>
            <a:r>
              <a:rPr lang="ja-JP" altLang="en-US" sz="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導入</a:t>
            </a:r>
            <a:endParaRPr kumimoji="1" lang="ja-JP" altLang="en-US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8014989" y="4307199"/>
            <a:ext cx="2446393" cy="230832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■　</a:t>
            </a:r>
            <a:r>
              <a:rPr lang="ja-JP" altLang="en-US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自立･分散型エネルギー供給体制の</a:t>
            </a:r>
            <a:r>
              <a:rPr lang="ja-JP" altLang="en-US" sz="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構築</a:t>
            </a:r>
            <a:endParaRPr kumimoji="1" lang="ja-JP" altLang="en-US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5" name="正方形/長方形 144"/>
          <p:cNvSpPr/>
          <p:nvPr/>
        </p:nvSpPr>
        <p:spPr>
          <a:xfrm>
            <a:off x="7965684" y="848691"/>
            <a:ext cx="4770027" cy="363287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7905393" y="933571"/>
            <a:ext cx="4812485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省エネルギー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と再生可能エネルギーで実現する豊かな生活と持続可能な脱炭素社会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8014989" y="6459379"/>
            <a:ext cx="2706291" cy="626701"/>
          </a:xfrm>
          <a:prstGeom prst="rect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  <a:prstDash val="sysDot"/>
          </a:ln>
        </p:spPr>
        <p:txBody>
          <a:bodyPr wrap="square" tIns="36000" bIns="36000" rtlCol="0">
            <a:spAutoFit/>
          </a:bodyPr>
          <a:lstStyle/>
          <a:p>
            <a:r>
              <a:rPr kumimoji="1" lang="ja-JP" altLang="en-US" sz="9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■　森林吸収源対策　　　　　　　　　　　　　</a:t>
            </a:r>
            <a:endParaRPr kumimoji="1" lang="en-US" altLang="ja-JP" sz="9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・持続可能な森林の整備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・木材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・木質バイオマスの利用促進</a:t>
            </a:r>
          </a:p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・県民や事業者の参加による森林づくりの推進　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7980072" y="1448023"/>
            <a:ext cx="19877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Ⅰ</a:t>
            </a:r>
            <a:r>
              <a:rPr kumimoji="1" lang="ja-JP" altLang="en-US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省エネルギー対策の推進</a:t>
            </a:r>
            <a:endParaRPr kumimoji="1" lang="ja-JP" altLang="en-US" sz="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7943095" y="3409741"/>
            <a:ext cx="2413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Ⅱ</a:t>
            </a:r>
            <a:r>
              <a:rPr kumimoji="1" lang="ja-JP" altLang="en-US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再生可能エネルギーの導入促進</a:t>
            </a:r>
            <a:endParaRPr kumimoji="1" lang="en-US" altLang="ja-JP" sz="1000" b="1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7980072" y="6177478"/>
            <a:ext cx="28721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Ⅲ</a:t>
            </a:r>
            <a:r>
              <a:rPr kumimoji="1" lang="ja-JP" altLang="en-US" sz="1000" b="1" u="sng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多様な</a:t>
            </a:r>
            <a:r>
              <a:rPr kumimoji="1" lang="ja-JP" altLang="en-US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手法による地球温暖化対策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8037609" y="7444727"/>
            <a:ext cx="2733071" cy="507831"/>
          </a:xfrm>
          <a:prstGeom prst="rect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■　</a:t>
            </a:r>
            <a:r>
              <a:rPr lang="ja-JP" altLang="en-US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廃棄物・その他温室効果ガス排出削減対策</a:t>
            </a:r>
            <a:endParaRPr kumimoji="1" lang="en-US" altLang="ja-JP" sz="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・廃棄物の発生抑制・再利用・再生利用の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推進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・循環型社会を創るビジネスの促進や支援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3122250" y="8146211"/>
            <a:ext cx="38979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⑤</a:t>
            </a:r>
            <a:r>
              <a:rPr kumimoji="1"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再生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可能エネルギーの</a:t>
            </a:r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ポテンシャルを最大限に活用した取組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135884" y="585332"/>
            <a:ext cx="2807442" cy="276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策定の</a:t>
            </a:r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背景、計画の期間・</a:t>
            </a:r>
            <a:r>
              <a:rPr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内容</a:t>
            </a:r>
            <a:endParaRPr kumimoji="1"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3143919" y="585332"/>
            <a:ext cx="4821765" cy="2348972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8037609" y="9048781"/>
            <a:ext cx="1706641" cy="369332"/>
          </a:xfrm>
          <a:prstGeom prst="rect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kumimoji="1"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気候変動適応の推進</a:t>
            </a:r>
            <a:endParaRPr kumimoji="1" lang="en-US" altLang="ja-JP" sz="9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・分野ごとの影響と適応策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8037609" y="7999794"/>
            <a:ext cx="1632942" cy="784830"/>
          </a:xfrm>
          <a:prstGeom prst="rect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　基盤的施策</a:t>
            </a:r>
            <a:endParaRPr kumimoji="1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・県民運動の推進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分野横断的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施策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の推進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県の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率先的取組の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推進</a:t>
            </a:r>
            <a:endParaRPr kumimoji="1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・環境教育の推進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8077167" y="2467394"/>
            <a:ext cx="0" cy="282979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8085602" y="2744325"/>
            <a:ext cx="7875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テキスト ボックス 76"/>
          <p:cNvSpPr txBox="1"/>
          <p:nvPr/>
        </p:nvSpPr>
        <p:spPr>
          <a:xfrm>
            <a:off x="8174900" y="2472638"/>
            <a:ext cx="4584457" cy="92333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・住宅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・建築物の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省エネ化に関する施策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省エネルギー性能を備えた住宅の</a:t>
            </a:r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普及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・家庭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の省エネ化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に係る施策（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家庭用省エネ設備導入</a:t>
            </a:r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支援、次世代自動車使用促進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・事業活動の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エネルギーの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効率化に係る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施策（</a:t>
            </a:r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温暖化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対策計画書作成制度の</a:t>
            </a:r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実効性</a:t>
            </a:r>
            <a:endParaRPr lang="en-US" altLang="ja-JP" sz="9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確保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・交通・物流・まちづくりの省エネ化に係る施策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zh-TW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温暖化</a:t>
            </a:r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対策</a:t>
            </a:r>
            <a:r>
              <a:rPr lang="zh-TW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計画書</a:t>
            </a:r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作成</a:t>
            </a:r>
            <a:r>
              <a:rPr lang="zh-TW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制度</a:t>
            </a:r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におけ</a:t>
            </a:r>
            <a:endParaRPr lang="en-US" altLang="ja-JP" sz="9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る物流の効率化や自家用車利用等の抑制を図る取組項目付与、自転車利活用の推進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8321968" y="3937867"/>
            <a:ext cx="4356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風力等事業化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支援、導入環境の整備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広域連携に向けた取組支援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電力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環境付加価値付与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メンテナンス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体制の</a:t>
            </a:r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整備支援</a:t>
            </a:r>
            <a:endParaRPr kumimoji="1" lang="ja-JP" altLang="en-US" sz="9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81" name="直線コネクタ 80"/>
          <p:cNvCxnSpPr/>
          <p:nvPr/>
        </p:nvCxnSpPr>
        <p:spPr>
          <a:xfrm>
            <a:off x="8192899" y="3893231"/>
            <a:ext cx="0" cy="180567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>
            <a:off x="8190497" y="4073798"/>
            <a:ext cx="14401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テキスト ボックス 82"/>
          <p:cNvSpPr txBox="1"/>
          <p:nvPr/>
        </p:nvSpPr>
        <p:spPr>
          <a:xfrm>
            <a:off x="8328440" y="5728095"/>
            <a:ext cx="43894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バイオマスエネルギーの利用促進に係る施策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木質</a:t>
            </a:r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バイオマスの効率的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なエネルギー</a:t>
            </a:r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利用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）、未利用エネルギーの活用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91" name="直線コネクタ 90"/>
          <p:cNvCxnSpPr/>
          <p:nvPr/>
        </p:nvCxnSpPr>
        <p:spPr>
          <a:xfrm>
            <a:off x="8192899" y="4684090"/>
            <a:ext cx="14401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テキスト ボックス 91"/>
          <p:cNvSpPr txBox="1"/>
          <p:nvPr/>
        </p:nvSpPr>
        <p:spPr>
          <a:xfrm>
            <a:off x="8270563" y="7110018"/>
            <a:ext cx="439911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間伐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再造林等の森林整備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促進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林業就業者の確保・育成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、いわての森づくり県民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税や民間の活力等による整備、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公共施設等整備における県産木材の利用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拡大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93" name="直線コネクタ 92"/>
          <p:cNvCxnSpPr/>
          <p:nvPr/>
        </p:nvCxnSpPr>
        <p:spPr>
          <a:xfrm>
            <a:off x="8150339" y="7086080"/>
            <a:ext cx="0" cy="17571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/>
          <p:cNvCxnSpPr/>
          <p:nvPr/>
        </p:nvCxnSpPr>
        <p:spPr>
          <a:xfrm>
            <a:off x="8164358" y="7261792"/>
            <a:ext cx="115978" cy="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>
            <a:off x="9776777" y="9233447"/>
            <a:ext cx="14401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/>
          <p:nvPr/>
        </p:nvCxnSpPr>
        <p:spPr>
          <a:xfrm flipV="1">
            <a:off x="9656110" y="8297316"/>
            <a:ext cx="174197" cy="359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テキスト ボックス 96"/>
          <p:cNvSpPr txBox="1"/>
          <p:nvPr/>
        </p:nvSpPr>
        <p:spPr>
          <a:xfrm>
            <a:off x="9967838" y="9044734"/>
            <a:ext cx="26441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・気候変動適応に関する県民理解の増進、地域気候変動適応センターによる情報収集・提供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9790886" y="8030258"/>
            <a:ext cx="273059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・温暖化防止いわて県民会議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取組促進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ブルーカーボン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の取組</a:t>
            </a:r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推進</a:t>
            </a:r>
            <a:endParaRPr lang="en-US" altLang="ja-JP" sz="9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県有施設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en-US" altLang="ja-JP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RE100</a:t>
            </a:r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の取組、オンライン化推進</a:t>
            </a:r>
            <a:endParaRPr lang="en-US" altLang="ja-JP" sz="9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持続可能な社会を</a:t>
            </a:r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担う人材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の育成</a:t>
            </a:r>
            <a:endParaRPr kumimoji="1" lang="ja-JP" altLang="en-US" sz="9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3082484" y="848691"/>
            <a:ext cx="49700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・温室効果ガスの増加による気候変動･気象災害が顕著であり、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温室効果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ガス排出量の削減は喫緊の課題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2015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年パリ協定が採択し、脱炭素化が世界的な潮流に</a:t>
            </a:r>
            <a:endParaRPr kumimoji="1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・国が</a:t>
            </a:r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2019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年、パリ協定に基づく長期成長戦略を策定し、今世紀後半の排出量実質ゼロを明記、</a:t>
            </a:r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2050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年削減目標を</a:t>
            </a:r>
            <a:r>
              <a:rPr kumimoji="1"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80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％と設定</a:t>
            </a:r>
            <a:endParaRPr kumimoji="1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2019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月、本県の次期環境基本計画の長期目標として「温室効果ガス排出量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2050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年実質ゼロ」を掲げる旨表明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2050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年に温室効果ガスの排出量実質ゼロを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目指す「ゼロカーボンシティ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」を地方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自治体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101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が表明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2.6.25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現在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</a:p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・新型コロナウイルス感染症による社会生活の変化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27482" y="894025"/>
            <a:ext cx="293658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u="sng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計画の概要</a:t>
            </a:r>
            <a:endParaRPr kumimoji="1" lang="en-US" altLang="ja-JP" sz="100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計画期間：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2011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年度～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年度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施策の柱：温室効果ガス排出抑制の対策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再生可能エネルギーの導入促進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森林吸収源対策の推進　　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7965684" y="1211978"/>
            <a:ext cx="4770027" cy="22024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施策体系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099082" y="6842341"/>
            <a:ext cx="32516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kumimoji="1"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家庭、事業者への省エネ設備機器導入に向けた取組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3128317" y="7171367"/>
            <a:ext cx="32516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</a:t>
            </a:r>
            <a:r>
              <a:rPr kumimoji="1"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</a:t>
            </a:r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業者と連携した家庭の省エネ化に向けた取組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3141248" y="8445757"/>
            <a:ext cx="31993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⑥</a:t>
            </a:r>
            <a:r>
              <a:rPr kumimoji="1"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再生可能エネルギー由来の水素利活用に向けた取組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3142290" y="7811856"/>
            <a:ext cx="292292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④「温暖化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対策計画書作成</a:t>
            </a:r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制度」の実効性確保</a:t>
            </a:r>
            <a:r>
              <a:rPr kumimoji="1"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137568" y="7478766"/>
            <a:ext cx="332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</a:t>
            </a:r>
            <a:r>
              <a:rPr kumimoji="1"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自動車の使用に伴う環境負荷の低減に向けた取組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3137568" y="8774032"/>
            <a:ext cx="31202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⑦</a:t>
            </a:r>
            <a:r>
              <a:rPr kumimoji="1"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持続可能な森林の整備推進による森林吸収源対策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3132780" y="5680944"/>
            <a:ext cx="2194094" cy="276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取組の柱・基本的な考え方</a:t>
            </a:r>
            <a:endParaRPr kumimoji="1"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8037609" y="4811173"/>
            <a:ext cx="1378530" cy="230832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■　水素の利活用推進</a:t>
            </a:r>
            <a:endParaRPr kumimoji="1" lang="ja-JP" altLang="en-US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8307743" y="4584982"/>
            <a:ext cx="43569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市町村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の自立・分散型エネルギー供給体制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県内への展開促進</a:t>
            </a:r>
            <a:endParaRPr kumimoji="1" lang="ja-JP" altLang="en-US" sz="9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8312192" y="5071886"/>
            <a:ext cx="4329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水素利活用モデルの実証導入等の推進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水素</a:t>
            </a:r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ステーション・ＦＣＶ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等の水素関連製品等の普及促進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9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水素関連ビジネスの創出・育成に向けた</a:t>
            </a:r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人材育成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8027533" y="5457776"/>
            <a:ext cx="4493946" cy="230832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■　多様な</a:t>
            </a:r>
            <a:r>
              <a:rPr lang="ja-JP" altLang="en-US" sz="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エネルギーの有効利用</a:t>
            </a:r>
            <a:endParaRPr kumimoji="1" lang="ja-JP" altLang="en-US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17" name="直線コネクタ 116"/>
          <p:cNvCxnSpPr/>
          <p:nvPr/>
        </p:nvCxnSpPr>
        <p:spPr>
          <a:xfrm>
            <a:off x="8190497" y="4551064"/>
            <a:ext cx="483" cy="13302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コネクタ 117"/>
          <p:cNvCxnSpPr/>
          <p:nvPr/>
        </p:nvCxnSpPr>
        <p:spPr>
          <a:xfrm>
            <a:off x="8195285" y="5056485"/>
            <a:ext cx="483" cy="13302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コネクタ 118"/>
          <p:cNvCxnSpPr/>
          <p:nvPr/>
        </p:nvCxnSpPr>
        <p:spPr>
          <a:xfrm>
            <a:off x="8189406" y="5714157"/>
            <a:ext cx="483" cy="13302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コネクタ 119"/>
          <p:cNvCxnSpPr/>
          <p:nvPr/>
        </p:nvCxnSpPr>
        <p:spPr>
          <a:xfrm>
            <a:off x="8190497" y="5189511"/>
            <a:ext cx="14401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/>
          <p:cNvCxnSpPr/>
          <p:nvPr/>
        </p:nvCxnSpPr>
        <p:spPr>
          <a:xfrm>
            <a:off x="8208328" y="5847183"/>
            <a:ext cx="14401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角丸四角形 88"/>
          <p:cNvSpPr/>
          <p:nvPr/>
        </p:nvSpPr>
        <p:spPr>
          <a:xfrm>
            <a:off x="8037609" y="8784624"/>
            <a:ext cx="4641354" cy="220240"/>
          </a:xfrm>
          <a:prstGeom prst="roundRect">
            <a:avLst/>
          </a:prstGeom>
          <a:pattFill prst="pct5">
            <a:fgClr>
              <a:schemeClr val="tx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地球温暖化への適応策</a:t>
            </a:r>
            <a:endParaRPr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3330659" y="7002296"/>
            <a:ext cx="30398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建築物省エネ法改正に合わせた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省エネ設備機器導入支援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3312786" y="7312294"/>
            <a:ext cx="4232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二酸化炭素削減効果の高い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省エネ家電等への買換えに向けた販売事業者と連携した取組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3189991" y="7999794"/>
            <a:ext cx="375508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既存制度「地球温暖化対策計画書」の指導・助言の実施、新たな項目付与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3297995" y="8300912"/>
            <a:ext cx="47013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全国トップクラスの強みを生かした地域資源としてのエネルギーの最大限の導入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3248820" y="9284312"/>
            <a:ext cx="32724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北岩手循環共生圏の取組等広域連携支援、ブルーカーボンの普及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3197938" y="8610430"/>
            <a:ext cx="30675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脱炭素化に向けた国の計画・戦略等を踏まえた取組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3330659" y="8937012"/>
            <a:ext cx="30675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再造林の森林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整備と効率的・安定的な林業経営の支援、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育成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1799621" y="3068007"/>
            <a:ext cx="126649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※2018</a:t>
            </a:r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年度の値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36" name="直線コネクタ 135"/>
          <p:cNvCxnSpPr/>
          <p:nvPr/>
        </p:nvCxnSpPr>
        <p:spPr>
          <a:xfrm flipV="1">
            <a:off x="10779324" y="7695046"/>
            <a:ext cx="174197" cy="359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テキスト ボックス 136"/>
          <p:cNvSpPr txBox="1"/>
          <p:nvPr/>
        </p:nvSpPr>
        <p:spPr>
          <a:xfrm>
            <a:off x="10883665" y="7527738"/>
            <a:ext cx="177388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海流漂着物等抑制取組推進</a:t>
            </a:r>
            <a:endParaRPr lang="en-US" altLang="ja-JP" sz="9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9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食品ロス削減対策推進</a:t>
            </a:r>
            <a:endParaRPr kumimoji="1" lang="ja-JP" altLang="en-US" sz="9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9776777" y="1485221"/>
            <a:ext cx="8007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①②③④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10002271" y="3431567"/>
            <a:ext cx="6933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⑤⑥⑧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10304510" y="6196179"/>
            <a:ext cx="5476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⑦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⑧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166934" y="5256552"/>
            <a:ext cx="2893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▶温室効果ガス排出量　</a:t>
            </a:r>
            <a:r>
              <a:rPr lang="ja-JP" altLang="en-US" sz="10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▲</a:t>
            </a:r>
            <a:r>
              <a:rPr lang="en-US" altLang="ja-JP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10.1</a:t>
            </a:r>
            <a:r>
              <a:rPr lang="ja-JP" altLang="en-US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r>
              <a:rPr lang="ja-JP" altLang="en-US" sz="10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8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[2016</a:t>
            </a:r>
            <a:r>
              <a:rPr lang="ja-JP" altLang="en-US" sz="8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年度</a:t>
            </a:r>
            <a:r>
              <a:rPr lang="en-US" altLang="ja-JP" sz="8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</a:p>
          <a:p>
            <a:r>
              <a:rPr kumimoji="1" lang="ja-JP" altLang="en-US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（森林吸収分▲</a:t>
            </a:r>
            <a:r>
              <a:rPr kumimoji="1" lang="en-US" altLang="ja-JP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9.2</a:t>
            </a:r>
            <a:r>
              <a:rPr kumimoji="1" lang="ja-JP" altLang="en-US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％、削減対策▲</a:t>
            </a:r>
            <a:r>
              <a:rPr kumimoji="1" lang="en-US" altLang="ja-JP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0.9</a:t>
            </a:r>
            <a:r>
              <a:rPr kumimoji="1" lang="ja-JP" altLang="en-US" sz="10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％）</a:t>
            </a:r>
            <a:endParaRPr kumimoji="1" lang="en-US" altLang="ja-JP" sz="1000" b="1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5" name="角丸四角形 154"/>
          <p:cNvSpPr/>
          <p:nvPr/>
        </p:nvSpPr>
        <p:spPr>
          <a:xfrm>
            <a:off x="7980072" y="606156"/>
            <a:ext cx="4712793" cy="23535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目指す姿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5100424" y="4542463"/>
            <a:ext cx="307777" cy="6102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" dirty="0" smtClean="0">
                <a:solidFill>
                  <a:schemeClr val="bg1"/>
                </a:solidFill>
              </a:rPr>
              <a:t>目標年度</a:t>
            </a:r>
            <a:endParaRPr kumimoji="1" lang="ja-JP" altLang="en-US" sz="800" dirty="0">
              <a:solidFill>
                <a:schemeClr val="bg1"/>
              </a:solidFill>
            </a:endParaRPr>
          </a:p>
        </p:txBody>
      </p:sp>
      <p:sp>
        <p:nvSpPr>
          <p:cNvPr id="53" name="右中かっこ 52"/>
          <p:cNvSpPr/>
          <p:nvPr/>
        </p:nvSpPr>
        <p:spPr>
          <a:xfrm>
            <a:off x="5523753" y="3546983"/>
            <a:ext cx="127046" cy="771017"/>
          </a:xfrm>
          <a:prstGeom prst="rightBrace">
            <a:avLst>
              <a:gd name="adj1" fmla="val 28326"/>
              <a:gd name="adj2" fmla="val 33117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575358" y="3682485"/>
            <a:ext cx="5237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41</a:t>
            </a:r>
            <a:r>
              <a:rPr kumimoji="1" lang="ja-JP" altLang="en-US" sz="800" dirty="0" smtClean="0"/>
              <a:t>％</a:t>
            </a:r>
            <a:endParaRPr kumimoji="1" lang="ja-JP" altLang="en-US" sz="800" dirty="0"/>
          </a:p>
        </p:txBody>
      </p:sp>
      <p:graphicFrame>
        <p:nvGraphicFramePr>
          <p:cNvPr id="66" name="表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757573"/>
              </p:ext>
            </p:extLst>
          </p:nvPr>
        </p:nvGraphicFramePr>
        <p:xfrm>
          <a:off x="5658000" y="2928429"/>
          <a:ext cx="2236497" cy="495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3540"/>
                <a:gridCol w="442957"/>
              </a:tblGrid>
              <a:tr h="251841">
                <a:tc>
                  <a:txBody>
                    <a:bodyPr/>
                    <a:lstStyle/>
                    <a:p>
                      <a:pPr marL="0" marR="0" lvl="0" indent="0" algn="l" defTabSz="1279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温室効果ガス排出削減割合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/>
                        <a:t>41</a:t>
                      </a:r>
                      <a:r>
                        <a:rPr kumimoji="1" lang="ja-JP" altLang="en-US" sz="1000" dirty="0" smtClean="0"/>
                        <a:t>％</a:t>
                      </a:r>
                      <a:endParaRPr kumimoji="1" lang="ja-JP" altLang="en-US" sz="10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kumimoji="1" lang="ja-JP" altLang="en-US" sz="900" dirty="0" smtClean="0"/>
                        <a:t>再生可能エネルギー電力自給率</a:t>
                      </a:r>
                      <a:endParaRPr kumimoji="1" lang="ja-JP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/>
                        <a:t>65</a:t>
                      </a:r>
                      <a:r>
                        <a:rPr kumimoji="1" lang="ja-JP" altLang="en-US" sz="1000" dirty="0" smtClean="0"/>
                        <a:t>％</a:t>
                      </a:r>
                      <a:endParaRPr kumimoji="1" lang="ja-JP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7" name="正方形/長方形 66"/>
          <p:cNvSpPr/>
          <p:nvPr/>
        </p:nvSpPr>
        <p:spPr>
          <a:xfrm>
            <a:off x="4534551" y="3473938"/>
            <a:ext cx="917835" cy="1990613"/>
          </a:xfrm>
          <a:prstGeom prst="rect">
            <a:avLst/>
          </a:prstGeom>
          <a:noFill/>
          <a:ln w="222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Text Box 3"/>
          <p:cNvSpPr txBox="1">
            <a:spLocks noChangeArrowheads="1"/>
          </p:cNvSpPr>
          <p:nvPr/>
        </p:nvSpPr>
        <p:spPr bwMode="auto">
          <a:xfrm>
            <a:off x="6620056" y="4538030"/>
            <a:ext cx="1303337" cy="400571"/>
          </a:xfrm>
          <a:prstGeom prst="rect">
            <a:avLst/>
          </a:prstGeom>
          <a:solidFill>
            <a:srgbClr val="FFFFFF"/>
          </a:solidFill>
          <a:ln w="28575" cmpd="dbl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2050</a:t>
            </a: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年度排出量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実質ゼロ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6503560" y="3655299"/>
            <a:ext cx="158204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➚</a:t>
            </a:r>
            <a:r>
              <a:rPr kumimoji="1" lang="ja-JP" altLang="en-US" sz="1050" dirty="0" smtClean="0"/>
              <a:t>国の目標</a:t>
            </a:r>
            <a:r>
              <a:rPr kumimoji="1" lang="en-US" altLang="ja-JP" sz="1050" dirty="0" smtClean="0"/>
              <a:t>26</a:t>
            </a:r>
            <a:r>
              <a:rPr kumimoji="1" lang="ja-JP" altLang="en-US" sz="1050" dirty="0" smtClean="0"/>
              <a:t>％を上回る削減目標</a:t>
            </a:r>
            <a:endParaRPr kumimoji="1" lang="en-US" altLang="ja-JP" sz="1050" dirty="0" smtClean="0"/>
          </a:p>
          <a:p>
            <a:r>
              <a:rPr lang="ja-JP" altLang="en-US" sz="1050" dirty="0" smtClean="0"/>
              <a:t>➚全国を牽引する再生可能エネルギーの導入</a:t>
            </a:r>
            <a:endParaRPr kumimoji="1" lang="en-US" altLang="ja-JP" sz="1050" dirty="0" smtClean="0"/>
          </a:p>
          <a:p>
            <a:endParaRPr kumimoji="1" lang="ja-JP" altLang="en-US" sz="1050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3122864" y="5931257"/>
            <a:ext cx="4615373" cy="307618"/>
            <a:chOff x="3122864" y="5931257"/>
            <a:chExt cx="4615373" cy="307618"/>
          </a:xfrm>
        </p:grpSpPr>
        <p:sp>
          <p:nvSpPr>
            <p:cNvPr id="10" name="フリーフォーム 9"/>
            <p:cNvSpPr/>
            <p:nvPr/>
          </p:nvSpPr>
          <p:spPr>
            <a:xfrm>
              <a:off x="3122864" y="5931257"/>
              <a:ext cx="1775143" cy="307618"/>
            </a:xfrm>
            <a:custGeom>
              <a:avLst/>
              <a:gdLst>
                <a:gd name="connsiteX0" fmla="*/ 0 w 1775143"/>
                <a:gd name="connsiteY0" fmla="*/ 0 h 307618"/>
                <a:gd name="connsiteX1" fmla="*/ 1621334 w 1775143"/>
                <a:gd name="connsiteY1" fmla="*/ 0 h 307618"/>
                <a:gd name="connsiteX2" fmla="*/ 1775143 w 1775143"/>
                <a:gd name="connsiteY2" fmla="*/ 153809 h 307618"/>
                <a:gd name="connsiteX3" fmla="*/ 1621334 w 1775143"/>
                <a:gd name="connsiteY3" fmla="*/ 307618 h 307618"/>
                <a:gd name="connsiteX4" fmla="*/ 0 w 1775143"/>
                <a:gd name="connsiteY4" fmla="*/ 307618 h 307618"/>
                <a:gd name="connsiteX5" fmla="*/ 0 w 1775143"/>
                <a:gd name="connsiteY5" fmla="*/ 0 h 30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75143" h="307618">
                  <a:moveTo>
                    <a:pt x="0" y="0"/>
                  </a:moveTo>
                  <a:lnTo>
                    <a:pt x="1621334" y="0"/>
                  </a:lnTo>
                  <a:lnTo>
                    <a:pt x="1775143" y="153809"/>
                  </a:lnTo>
                  <a:lnTo>
                    <a:pt x="1621334" y="307618"/>
                  </a:lnTo>
                  <a:lnTo>
                    <a:pt x="0" y="30761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340" tIns="0" rIns="90239" bIns="0" numCol="1" spcCol="1270" anchor="ctr" anchorCtr="0">
              <a:noAutofit/>
            </a:bodyPr>
            <a:lstStyle/>
            <a:p>
              <a:pPr lvl="0" algn="l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1000" b="1" kern="1200" dirty="0" smtClean="0"/>
                <a:t>省エネルギー対策の推進</a:t>
              </a:r>
              <a:endParaRPr kumimoji="1" lang="ja-JP" altLang="en-US" sz="1000" b="1" kern="1200" dirty="0"/>
            </a:p>
          </p:txBody>
        </p:sp>
        <p:sp>
          <p:nvSpPr>
            <p:cNvPr id="11" name="フリーフォーム 10"/>
            <p:cNvSpPr/>
            <p:nvPr/>
          </p:nvSpPr>
          <p:spPr>
            <a:xfrm>
              <a:off x="4547108" y="5931257"/>
              <a:ext cx="1775143" cy="307618"/>
            </a:xfrm>
            <a:custGeom>
              <a:avLst/>
              <a:gdLst>
                <a:gd name="connsiteX0" fmla="*/ 0 w 1775143"/>
                <a:gd name="connsiteY0" fmla="*/ 0 h 307618"/>
                <a:gd name="connsiteX1" fmla="*/ 1621334 w 1775143"/>
                <a:gd name="connsiteY1" fmla="*/ 0 h 307618"/>
                <a:gd name="connsiteX2" fmla="*/ 1775143 w 1775143"/>
                <a:gd name="connsiteY2" fmla="*/ 153809 h 307618"/>
                <a:gd name="connsiteX3" fmla="*/ 1621334 w 1775143"/>
                <a:gd name="connsiteY3" fmla="*/ 307618 h 307618"/>
                <a:gd name="connsiteX4" fmla="*/ 0 w 1775143"/>
                <a:gd name="connsiteY4" fmla="*/ 307618 h 307618"/>
                <a:gd name="connsiteX5" fmla="*/ 153809 w 1775143"/>
                <a:gd name="connsiteY5" fmla="*/ 153809 h 307618"/>
                <a:gd name="connsiteX6" fmla="*/ 0 w 1775143"/>
                <a:gd name="connsiteY6" fmla="*/ 0 h 30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75143" h="307618">
                  <a:moveTo>
                    <a:pt x="0" y="0"/>
                  </a:moveTo>
                  <a:lnTo>
                    <a:pt x="1621334" y="0"/>
                  </a:lnTo>
                  <a:lnTo>
                    <a:pt x="1775143" y="153809"/>
                  </a:lnTo>
                  <a:lnTo>
                    <a:pt x="1621334" y="307618"/>
                  </a:lnTo>
                  <a:lnTo>
                    <a:pt x="0" y="307618"/>
                  </a:lnTo>
                  <a:lnTo>
                    <a:pt x="153809" y="15380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3814" tIns="72000" rIns="167144" bIns="36000" numCol="1" spcCol="1270" anchor="ctr" anchorCtr="0">
              <a:noAutofit/>
            </a:bodyPr>
            <a:lstStyle/>
            <a:p>
              <a:pPr lvl="0" algn="l" defTabSz="444500">
                <a:lnSpc>
                  <a:spcPts val="1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kumimoji="1" lang="ja-JP" altLang="en-US" sz="1000" b="1" kern="1200" dirty="0" smtClean="0"/>
                <a:t>再生可能エネルギー</a:t>
              </a:r>
              <a:endParaRPr kumimoji="1" lang="en-US" altLang="ja-JP" sz="1000" b="1" kern="1200" dirty="0" smtClean="0"/>
            </a:p>
            <a:p>
              <a:pPr lvl="0" algn="ctr" defTabSz="444500">
                <a:lnSpc>
                  <a:spcPts val="1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kumimoji="1" lang="ja-JP" altLang="en-US" sz="1000" b="1" kern="1200" dirty="0" smtClean="0"/>
                <a:t>の導入促進</a:t>
              </a:r>
              <a:endParaRPr kumimoji="1" lang="ja-JP" altLang="en-US" sz="1000" b="1" kern="1200" dirty="0"/>
            </a:p>
          </p:txBody>
        </p:sp>
        <p:sp>
          <p:nvSpPr>
            <p:cNvPr id="12" name="フリーフォーム 11"/>
            <p:cNvSpPr/>
            <p:nvPr/>
          </p:nvSpPr>
          <p:spPr>
            <a:xfrm>
              <a:off x="5963094" y="5931257"/>
              <a:ext cx="1775143" cy="307618"/>
            </a:xfrm>
            <a:custGeom>
              <a:avLst/>
              <a:gdLst>
                <a:gd name="connsiteX0" fmla="*/ 0 w 1775143"/>
                <a:gd name="connsiteY0" fmla="*/ 0 h 307618"/>
                <a:gd name="connsiteX1" fmla="*/ 1621334 w 1775143"/>
                <a:gd name="connsiteY1" fmla="*/ 0 h 307618"/>
                <a:gd name="connsiteX2" fmla="*/ 1775143 w 1775143"/>
                <a:gd name="connsiteY2" fmla="*/ 153809 h 307618"/>
                <a:gd name="connsiteX3" fmla="*/ 1621334 w 1775143"/>
                <a:gd name="connsiteY3" fmla="*/ 307618 h 307618"/>
                <a:gd name="connsiteX4" fmla="*/ 0 w 1775143"/>
                <a:gd name="connsiteY4" fmla="*/ 307618 h 307618"/>
                <a:gd name="connsiteX5" fmla="*/ 153809 w 1775143"/>
                <a:gd name="connsiteY5" fmla="*/ 153809 h 307618"/>
                <a:gd name="connsiteX6" fmla="*/ 0 w 1775143"/>
                <a:gd name="connsiteY6" fmla="*/ 0 h 307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75143" h="307618">
                  <a:moveTo>
                    <a:pt x="0" y="0"/>
                  </a:moveTo>
                  <a:lnTo>
                    <a:pt x="1621334" y="0"/>
                  </a:lnTo>
                  <a:lnTo>
                    <a:pt x="1775143" y="153809"/>
                  </a:lnTo>
                  <a:lnTo>
                    <a:pt x="1621334" y="307618"/>
                  </a:lnTo>
                  <a:lnTo>
                    <a:pt x="0" y="307618"/>
                  </a:lnTo>
                  <a:lnTo>
                    <a:pt x="153809" y="15380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9814" tIns="0" rIns="165811" bIns="0" numCol="1" spcCol="1270" anchor="ctr" anchorCtr="0">
              <a:noAutofit/>
            </a:bodyPr>
            <a:lstStyle/>
            <a:p>
              <a:pPr lvl="0" algn="l" defTabSz="400050">
                <a:lnSpc>
                  <a:spcPts val="1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kumimoji="1" lang="ja-JP" altLang="en-US" sz="900" b="1" kern="1200" dirty="0" smtClean="0"/>
                <a:t>多様な手法による</a:t>
              </a:r>
              <a:endParaRPr kumimoji="1" lang="en-US" altLang="ja-JP" sz="900" b="1" kern="1200" dirty="0" smtClean="0"/>
            </a:p>
            <a:p>
              <a:pPr lvl="0" algn="ctr" defTabSz="400050">
                <a:lnSpc>
                  <a:spcPts val="1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kumimoji="1" lang="ja-JP" altLang="en-US" sz="900" b="1" kern="1200" dirty="0" smtClean="0"/>
                <a:t>地球温暖化対策の推進</a:t>
              </a:r>
              <a:endParaRPr kumimoji="1" lang="ja-JP" altLang="en-US" sz="900" b="1" kern="1200" dirty="0"/>
            </a:p>
          </p:txBody>
        </p:sp>
      </p:grpSp>
      <p:sp>
        <p:nvSpPr>
          <p:cNvPr id="160" name="テキスト ボックス 159"/>
          <p:cNvSpPr txBox="1"/>
          <p:nvPr/>
        </p:nvSpPr>
        <p:spPr>
          <a:xfrm>
            <a:off x="3210500" y="6228200"/>
            <a:ext cx="44667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▻　各主体の自主的な取組を促進する取組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▻　本県の地域特性を活かした取組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▻　地域経済や生活等の向上にも資する取組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1" name="テキスト ボックス 160"/>
          <p:cNvSpPr txBox="1"/>
          <p:nvPr/>
        </p:nvSpPr>
        <p:spPr>
          <a:xfrm>
            <a:off x="3366818" y="7626561"/>
            <a:ext cx="29675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自動車の低炭素化や自転車等への転換に向けた取組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4586576" y="4542463"/>
            <a:ext cx="307777" cy="6102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" dirty="0" smtClean="0">
                <a:solidFill>
                  <a:schemeClr val="bg1"/>
                </a:solidFill>
              </a:rPr>
              <a:t>目標年度</a:t>
            </a:r>
            <a:endParaRPr kumimoji="1" lang="ja-JP" altLang="en-US" sz="800" dirty="0">
              <a:solidFill>
                <a:schemeClr val="bg1"/>
              </a:solidFill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33" y="7712070"/>
            <a:ext cx="2867637" cy="1632730"/>
          </a:xfrm>
          <a:prstGeom prst="rect">
            <a:avLst/>
          </a:prstGeom>
        </p:spPr>
      </p:pic>
      <p:sp>
        <p:nvSpPr>
          <p:cNvPr id="133" name="テキスト ボックス 132"/>
          <p:cNvSpPr txBox="1"/>
          <p:nvPr/>
        </p:nvSpPr>
        <p:spPr>
          <a:xfrm>
            <a:off x="73136" y="7530787"/>
            <a:ext cx="2658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u="sng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各部門の</a:t>
            </a:r>
            <a:r>
              <a:rPr lang="en-US" altLang="ja-JP" sz="10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CO2</a:t>
            </a:r>
            <a:r>
              <a:rPr kumimoji="1" lang="ja-JP" altLang="en-US" sz="10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排出量シェア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275694" y="9344800"/>
            <a:ext cx="245612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出典：環境生活企画室作成</a:t>
            </a:r>
            <a:endParaRPr kumimoji="1"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116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3648</TotalTime>
  <Words>809</Words>
  <Application>Microsoft Office PowerPoint</Application>
  <PresentationFormat>A3 297x420 mm</PresentationFormat>
  <Paragraphs>149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SS17081095</dc:creator>
  <cp:lastModifiedBy>SS17081095</cp:lastModifiedBy>
  <cp:revision>269</cp:revision>
  <cp:lastPrinted>2020-07-27T03:49:51Z</cp:lastPrinted>
  <dcterms:created xsi:type="dcterms:W3CDTF">2020-03-29T00:36:08Z</dcterms:created>
  <dcterms:modified xsi:type="dcterms:W3CDTF">2020-07-28T06:13:03Z</dcterms:modified>
</cp:coreProperties>
</file>