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797675" cy="99266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242" y="220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33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62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2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1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2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56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6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1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87A7-9D03-47B8-B22F-D90BDC4F3036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8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1280160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第二次岩手県地球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温暖化対策実行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計画　～いわてゼロカーボン戦略～　</a:t>
            </a:r>
            <a:r>
              <a:rPr kumimoji="1" lang="en-US" altLang="ja-JP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答申素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案</a:t>
            </a:r>
            <a:r>
              <a:rPr lang="en-US" altLang="ja-JP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概要</a:t>
            </a:r>
            <a:endParaRPr kumimoji="1"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6577" y="392527"/>
            <a:ext cx="3915951" cy="2884553"/>
            <a:chOff x="36576" y="516694"/>
            <a:chExt cx="3460051" cy="1114374"/>
          </a:xfrm>
        </p:grpSpPr>
        <p:sp>
          <p:nvSpPr>
            <p:cNvPr id="5" name="正方形/長方形 4"/>
            <p:cNvSpPr/>
            <p:nvPr/>
          </p:nvSpPr>
          <p:spPr>
            <a:xfrm>
              <a:off x="36576" y="516696"/>
              <a:ext cx="3448472" cy="1114372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36576" y="516694"/>
              <a:ext cx="3448472" cy="8706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第１章　計画の基本的事項</a:t>
              </a:r>
              <a:endParaRPr kumimoji="1" lang="ja-JP" altLang="en-US" sz="1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8155" y="800071"/>
              <a:ext cx="3448472" cy="209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2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62677" y="3386481"/>
            <a:ext cx="3889851" cy="1249054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9000" y="3277081"/>
            <a:ext cx="3902847" cy="239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第２章　本県の地域特性</a:t>
            </a:r>
            <a:endParaRPr kumimoji="1" lang="ja-JP" altLang="en-US" sz="1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100050" y="392527"/>
            <a:ext cx="8615956" cy="3175268"/>
            <a:chOff x="1925481" y="371566"/>
            <a:chExt cx="7147095" cy="3474798"/>
          </a:xfrm>
        </p:grpSpPr>
        <p:sp>
          <p:nvSpPr>
            <p:cNvPr id="18" name="正方形/長方形 17"/>
            <p:cNvSpPr/>
            <p:nvPr/>
          </p:nvSpPr>
          <p:spPr>
            <a:xfrm>
              <a:off x="1925481" y="516694"/>
              <a:ext cx="7147094" cy="332967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1925481" y="371566"/>
              <a:ext cx="7147095" cy="2248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第５章　計画の目標</a:t>
              </a:r>
              <a:endParaRPr kumimoji="1" lang="ja-JP" altLang="en-US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925481" y="596443"/>
              <a:ext cx="6928630" cy="293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■目指す姿　</a:t>
              </a:r>
              <a:r>
                <a:rPr kumimoji="1" lang="ja-JP" altLang="en-US" sz="11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6690928" y="7062460"/>
            <a:ext cx="5986676" cy="2418659"/>
            <a:chOff x="6028" y="545646"/>
            <a:chExt cx="9107713" cy="2063432"/>
          </a:xfrm>
        </p:grpSpPr>
        <p:sp>
          <p:nvSpPr>
            <p:cNvPr id="28" name="正方形/長方形 27"/>
            <p:cNvSpPr/>
            <p:nvPr/>
          </p:nvSpPr>
          <p:spPr>
            <a:xfrm>
              <a:off x="6028" y="804718"/>
              <a:ext cx="9090957" cy="180436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22782" y="545646"/>
              <a:ext cx="9090959" cy="23516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第７章　地球温暖化への適応策</a:t>
              </a:r>
              <a:endParaRPr kumimoji="1" lang="ja-JP" altLang="en-US" sz="1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4116195" y="4317958"/>
            <a:ext cx="2243408" cy="170816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Ins="36000" rtlCol="0" anchor="t" anchorCtr="0">
            <a:spAutoFit/>
          </a:bodyPr>
          <a:lstStyle/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くらしにおける省エネルギー化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住宅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・建築物の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省エネ化、省エネ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性能の高い設備・機器の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導入支援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産業における省エネルギー化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省エネルギー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活動の促進、環境経営等の促進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地域における省エネルギー化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公共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交通の利用促進、環境負荷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低減自動車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使用、環境負荷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低減まちづくり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45026" y="4252419"/>
            <a:ext cx="3049858" cy="20313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72000" rIns="0" bIns="0" rtlCol="0" anchor="b" anchorCtr="0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着実な事業化と地域に根ざした再生可能エネルギーの導入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風力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等事業化支援、導入環境の整備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、関連産業への参入支援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、広域連携・</a:t>
            </a:r>
            <a:r>
              <a:rPr lang="zh-TW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環境</a:t>
            </a:r>
            <a:r>
              <a:rPr lang="zh-TW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付加価値創出支援</a:t>
            </a:r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自立・分散型エネルギー供給体制の構築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市町村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の自立・分散型エネルギー供給体制の県内への展開促進</a:t>
            </a: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水素の利活用推進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水素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利活用モデルの実証導入等の推進、水素ステーション・ＦＣＶ等の水素関連製品等の普及促進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多様なエネルギーの有効利用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バイオマスエネルギー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の利用促進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591294" y="4322904"/>
            <a:ext cx="2960868" cy="189282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Ins="0" rtlCol="0" anchor="b" anchorCtr="0">
            <a:spAutoFit/>
          </a:bodyPr>
          <a:lstStyle/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森林吸収源対策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持続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可能な森林の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整備、木材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・木質バイオマスの利用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促進、県民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や事業者の参加による森林づくりの推進　</a:t>
            </a: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廃棄物・フロン類等対策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廃棄物の発生抑制・再利用・再生利用の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推進、循環型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社会を創るビジネスの促進や支援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ja-JP" altLang="en-US" sz="110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基盤的施策の推進</a:t>
            </a:r>
            <a:endParaRPr lang="en-US" altLang="ja-JP" sz="11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　県民運動の推進</a:t>
            </a:r>
            <a:endParaRPr lang="en-US" altLang="ja-JP" sz="1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　分野横断的施策の推進</a:t>
            </a:r>
            <a:endParaRPr lang="en-US" altLang="ja-JP" sz="1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　県の率先実行的取組の推進</a:t>
            </a:r>
            <a:endParaRPr lang="en-US" altLang="ja-JP" sz="1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　環境学習の推進　</a:t>
            </a:r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45168" y="4606429"/>
            <a:ext cx="3902846" cy="230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第３章　地球温暖化の現状と課題</a:t>
            </a:r>
            <a:endParaRPr kumimoji="1" lang="ja-JP" altLang="en-US" sz="1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1107" y="4836521"/>
            <a:ext cx="3858315" cy="221692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2790" y="3538047"/>
            <a:ext cx="400674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　自然的、社会的特性：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広大な県土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自家用車保有台数全国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24</a:t>
            </a: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位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次世代自動車導入低水準、　年平均気温低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世帯光熱費高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水準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高効率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省エネルギー機器所有低水準</a:t>
            </a:r>
            <a:endParaRPr lang="en-US" altLang="ja-JP" sz="105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　地域資源とポテンシャル</a:t>
            </a:r>
            <a:endParaRPr lang="en-US" altLang="ja-JP" sz="105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　風力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、地熱は全国的にも賦存量に恵まれた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地域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風力：</a:t>
            </a:r>
            <a:r>
              <a:rPr lang="en-US" altLang="ja-JP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位　（</a:t>
            </a:r>
            <a:r>
              <a:rPr lang="en-US" altLang="ja-JP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209</a:t>
            </a:r>
            <a:r>
              <a:rPr lang="ja-JP" altLang="en-US" sz="105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億</a:t>
            </a:r>
            <a:r>
              <a:rPr lang="en-US" altLang="ja-JP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kWh</a:t>
            </a:r>
            <a:r>
              <a:rPr lang="ja-JP" altLang="en-US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）、地熱２位（</a:t>
            </a:r>
            <a:r>
              <a:rPr lang="en-US" altLang="ja-JP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lang="ja-JP" altLang="en-US" sz="1050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億</a:t>
            </a:r>
            <a:r>
              <a:rPr lang="en-US" altLang="ja-JP" sz="105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kWh</a:t>
            </a:r>
            <a:r>
              <a:rPr lang="ja-JP" altLang="en-US" sz="105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05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5168" y="7069794"/>
            <a:ext cx="6664542" cy="2639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第４章　温室効果ガス排出量等の現況と将来予測</a:t>
            </a:r>
            <a:endParaRPr kumimoji="1" lang="ja-JP" altLang="en-US" sz="1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2790" y="7333709"/>
            <a:ext cx="6618137" cy="214741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725025" y="7344021"/>
            <a:ext cx="6006296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　気候の現状と将来予測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年で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1.7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℃上昇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盛岡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9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夏日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年あたり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1.4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日増、冬日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2.3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日減</a:t>
            </a:r>
            <a:endParaRPr lang="en-US" altLang="ja-JP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</a:t>
            </a:r>
            <a:r>
              <a:rPr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・今世紀末年平均気温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℃上昇、夏日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日程度増、冬日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日程度減、激しい雨発生２倍増</a:t>
            </a:r>
            <a:endParaRPr lang="en-US" altLang="ja-JP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1050" b="1" dirty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50" b="1" dirty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801400" y="53974"/>
            <a:ext cx="91460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資料１</a:t>
            </a:r>
            <a:endParaRPr kumimoji="1" lang="ja-JP" altLang="en-US" sz="1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1742" y="628571"/>
            <a:ext cx="36510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2015</a:t>
            </a:r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年パリ協定が採択し、脱炭素化が世界的な潮流に</a:t>
            </a:r>
            <a:endParaRPr kumimoji="1"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2019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月、本県の次期環境基本計画の長期目標として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「温室効果ガス排出量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2050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年実質ゼロ」を掲げる旨表明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・新型コロナウイルス感染症による社会生活の変化</a:t>
            </a:r>
            <a:endParaRPr kumimoji="1" lang="ja-JP" altLang="en-US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40" y="1524666"/>
            <a:ext cx="3807403" cy="1722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975966" y="1335237"/>
            <a:ext cx="20589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　気候変動対策の一体的推進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5168" y="4867951"/>
            <a:ext cx="3888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・温室効果ガスの増加に伴う気温上昇による気候変動･気象災害が顕著であり、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温室効果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ガス排出量の削減は喫緊の課題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・国が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2019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年、パリ協定に基づく長期成長戦略を策定し、今世紀後半の排出量実質ゼロを明記、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2050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年削減目標を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80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％と設定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872454"/>
              </p:ext>
            </p:extLst>
          </p:nvPr>
        </p:nvGraphicFramePr>
        <p:xfrm>
          <a:off x="127358" y="5761721"/>
          <a:ext cx="2817058" cy="124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770"/>
                <a:gridCol w="1080120"/>
                <a:gridCol w="720080"/>
                <a:gridCol w="792088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指標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[2020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実績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[2016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排出削減割合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家庭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3.3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▲６％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2.3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▲６％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運輸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排出削減対策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全体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13.0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marL="0" marR="0" indent="0" algn="ctr" defTabSz="1279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▲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0.9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再生可能エネルギー自給率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35.0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34.4</a:t>
                      </a:r>
                      <a:r>
                        <a:rPr kumimoji="1" lang="ja-JP" altLang="en-US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7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(2019)</a:t>
                      </a:r>
                    </a:p>
                  </a:txBody>
                  <a:tcPr marT="18000" marB="18000" anchor="ctr"/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森林吸収量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1,148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1,297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千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8000" marB="18000" anchor="ctr"/>
                </a:tc>
              </a:tr>
            </a:tbl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49682" y="5548796"/>
            <a:ext cx="2947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■実行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r>
              <a:rPr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(2011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2020)</a:t>
            </a:r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目標と達成状況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73614" y="5530881"/>
            <a:ext cx="107561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温室効果ガス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排出▲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10.1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[2016</a:t>
            </a:r>
            <a:r>
              <a:rPr lang="ja-JP" altLang="en-US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森林吸収分</a:t>
            </a:r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▲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9.2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削減対策</a:t>
            </a:r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▲</a:t>
            </a:r>
            <a:r>
              <a:rPr kumimoji="1"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0.9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図4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0" y="7812351"/>
            <a:ext cx="2010024" cy="1467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テキスト ボックス 55"/>
          <p:cNvSpPr txBox="1"/>
          <p:nvPr/>
        </p:nvSpPr>
        <p:spPr>
          <a:xfrm>
            <a:off x="112925" y="7404622"/>
            <a:ext cx="2658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部門別</a:t>
            </a:r>
            <a:r>
              <a:rPr kumimoji="1"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排出量の推移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76730" y="7404621"/>
            <a:ext cx="265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CO2</a:t>
            </a:r>
            <a:r>
              <a:rPr lang="ja-JP" altLang="en-US" sz="10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排出量部門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別割合</a:t>
            </a:r>
            <a:r>
              <a:rPr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全国比較</a:t>
            </a:r>
            <a:r>
              <a:rPr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[2016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0" y="7724635"/>
            <a:ext cx="2777482" cy="1571504"/>
          </a:xfrm>
          <a:prstGeom prst="rect">
            <a:avLst/>
          </a:prstGeom>
        </p:spPr>
      </p:pic>
      <p:sp>
        <p:nvSpPr>
          <p:cNvPr id="70" name="テキスト ボックス 69"/>
          <p:cNvSpPr txBox="1"/>
          <p:nvPr/>
        </p:nvSpPr>
        <p:spPr>
          <a:xfrm>
            <a:off x="4431133" y="7404622"/>
            <a:ext cx="19889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■再生可能エネルギー導入状況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1" name="図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501" y="1248210"/>
            <a:ext cx="3800885" cy="2275385"/>
          </a:xfrm>
          <a:prstGeom prst="rect">
            <a:avLst/>
          </a:prstGeom>
        </p:spPr>
      </p:pic>
      <p:sp>
        <p:nvSpPr>
          <p:cNvPr id="73" name="テキスト ボックス 72"/>
          <p:cNvSpPr txBox="1"/>
          <p:nvPr/>
        </p:nvSpPr>
        <p:spPr>
          <a:xfrm>
            <a:off x="9032568" y="954657"/>
            <a:ext cx="36987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➚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国の目標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％を上回る削減目標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➚国の目標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％を上回る再生可能エネルギーの導入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7776187" y="1797064"/>
            <a:ext cx="901646" cy="602495"/>
          </a:xfrm>
          <a:prstGeom prst="rect">
            <a:avLst/>
          </a:prstGeom>
          <a:solidFill>
            <a:srgbClr val="FFFFFF"/>
          </a:solidFill>
          <a:ln w="28575" cmpd="dbl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itchFamily="50" charset="-128"/>
              </a:rPr>
              <a:t>2050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itchFamily="50" charset="-128"/>
              </a:rPr>
              <a:t>年度排出量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itchFamily="50" charset="-128"/>
              </a:rPr>
              <a:t>実質ゼロ</a:t>
            </a:r>
            <a:endParaRPr kumimoji="1" lang="ja-JP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116195" y="924392"/>
            <a:ext cx="819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■目　標</a:t>
            </a:r>
            <a:endParaRPr lang="en-US" altLang="ja-JP" sz="1200" u="sng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5425622" y="1514924"/>
            <a:ext cx="917835" cy="2023123"/>
          </a:xfrm>
          <a:prstGeom prst="rect">
            <a:avLst/>
          </a:prstGeom>
          <a:noFill/>
          <a:ln w="222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5220714" y="689991"/>
            <a:ext cx="5636670" cy="239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283440" y="677658"/>
            <a:ext cx="62299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省エネルギーと再生可能エネルギーで実現する豊かな生活と持続可能な脱炭素社会</a:t>
            </a:r>
          </a:p>
        </p:txBody>
      </p:sp>
      <p:grpSp>
        <p:nvGrpSpPr>
          <p:cNvPr id="61" name="グループ化 60"/>
          <p:cNvGrpSpPr/>
          <p:nvPr/>
        </p:nvGrpSpPr>
        <p:grpSpPr>
          <a:xfrm>
            <a:off x="4050714" y="3567795"/>
            <a:ext cx="8615956" cy="3485653"/>
            <a:chOff x="1925481" y="379865"/>
            <a:chExt cx="7147095" cy="3530437"/>
          </a:xfrm>
        </p:grpSpPr>
        <p:sp>
          <p:nvSpPr>
            <p:cNvPr id="62" name="正方形/長方形 61"/>
            <p:cNvSpPr/>
            <p:nvPr/>
          </p:nvSpPr>
          <p:spPr>
            <a:xfrm>
              <a:off x="1925481" y="516693"/>
              <a:ext cx="7147094" cy="3393609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1925481" y="379865"/>
              <a:ext cx="7147095" cy="2387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第６章　目標の達成に向けた対策・施策</a:t>
              </a:r>
              <a:endParaRPr kumimoji="1" lang="ja-JP" altLang="en-US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1925481" y="596443"/>
              <a:ext cx="6928630" cy="27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4889465" y="997903"/>
            <a:ext cx="4084605" cy="41549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温室効果ガス排出削減割合（</a:t>
            </a:r>
            <a:r>
              <a:rPr lang="en-US" altLang="ja-JP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2013</a:t>
            </a:r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年比）</a:t>
            </a:r>
            <a:r>
              <a:rPr lang="en-US" altLang="ja-JP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lang="en-US" altLang="ja-JP" sz="1050" b="1" u="sng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再生可能エネルギー電力</a:t>
            </a:r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自給率　</a:t>
            </a:r>
            <a:r>
              <a:rPr lang="en-US" altLang="ja-JP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％、森林吸収量</a:t>
            </a:r>
            <a:r>
              <a:rPr lang="en-US" altLang="ja-JP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1,339</a:t>
            </a:r>
            <a:r>
              <a:rPr lang="ja-JP" altLang="en-US" sz="1050" b="1" u="sng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千ﾄﾝ</a:t>
            </a:r>
            <a:endParaRPr lang="ja-JP" altLang="en-US" sz="1050" b="1" u="sng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176" y="2670476"/>
            <a:ext cx="760897" cy="72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テキスト ボックス 77"/>
          <p:cNvSpPr txBox="1"/>
          <p:nvPr/>
        </p:nvSpPr>
        <p:spPr>
          <a:xfrm>
            <a:off x="4116196" y="4035237"/>
            <a:ext cx="2243407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省エネルギー対策の推進</a:t>
            </a:r>
            <a:endParaRPr lang="en-US" altLang="ja-JP" sz="1200" dirty="0" smtClean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445026" y="4058625"/>
            <a:ext cx="3049858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再生可能エネルギーの導入</a:t>
            </a:r>
            <a:r>
              <a:rPr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促進</a:t>
            </a:r>
            <a:endParaRPr lang="ja-JP" altLang="en-US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9591294" y="4045905"/>
            <a:ext cx="2960868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多様</a:t>
            </a:r>
            <a:r>
              <a:rPr lang="ja-JP" altLang="en-US" sz="1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な手法による地球温暖化対策の</a:t>
            </a:r>
            <a:r>
              <a:rPr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</a:t>
            </a:r>
            <a:endParaRPr lang="ja-JP" altLang="en-US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178113" y="3803504"/>
            <a:ext cx="8196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▻　各主体の自主的な取組を促進する取組　▻　本県の地域特性を活かした取組　▻　地域経済や生活等の向上にも資する取組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00050" y="6398705"/>
            <a:ext cx="2344976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省エネ住宅ストック率 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62.5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</a:t>
            </a:r>
            <a:r>
              <a:rPr kumimoji="1" lang="en-US" altLang="ja-JP" sz="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(2018)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90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　　　　　　　　　　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次世代自動車の割合 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18.9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％→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31.7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445026" y="6398705"/>
            <a:ext cx="3164604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再生可能エネルギー導入量　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1,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４４４ＭＷ→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2,029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ＭＷ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住宅用太陽光発電設備導入件数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29,145</a:t>
            </a:r>
            <a:r>
              <a:rPr kumimoji="1"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件→</a:t>
            </a:r>
            <a:r>
              <a:rPr kumimoji="1"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38,500</a:t>
            </a:r>
            <a:r>
              <a:rPr kumimoji="1"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件</a:t>
            </a:r>
            <a:endParaRPr kumimoji="1" lang="ja-JP" altLang="en-US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609630" y="6398705"/>
            <a:ext cx="2928854" cy="38472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間伐材利用率　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42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％→</a:t>
            </a:r>
            <a:r>
              <a:rPr kumimoji="1"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42.8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</a:t>
            </a:r>
            <a:r>
              <a:rPr kumimoji="1" lang="en-US" altLang="ja-JP" sz="7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(2022)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地球温暖化防止への対応県民の割合　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77.5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％→</a:t>
            </a:r>
            <a:r>
              <a:rPr lang="en-US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80.0</a:t>
            </a:r>
            <a:r>
              <a:rPr lang="ja-JP" altLang="en-US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</a:t>
            </a:r>
            <a:endParaRPr kumimoji="1" lang="ja-JP" altLang="en-US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4100050" y="6179686"/>
            <a:ext cx="1944216" cy="208115"/>
          </a:xfrm>
          <a:prstGeom prst="homePlate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主な指標（目標：中間年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2025)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069417" y="6807227"/>
            <a:ext cx="8615955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◎建築物省エネ法改正に合わせた家庭への省エネ・再エネ機器導入支援、地球温暖化対策計画書制度の強化、県有施設の再生可能エネルギー導入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ＲＥ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100)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他　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3105646" y="5982587"/>
            <a:ext cx="811545" cy="58622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6690928" y="9039551"/>
            <a:ext cx="2499402" cy="2405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章　各主体の役割と計画の推進</a:t>
            </a:r>
            <a:endParaRPr kumimoji="1" lang="ja-JP" altLang="en-US" sz="1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725025" y="7874935"/>
            <a:ext cx="3110937" cy="86177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72000" rIns="0" rtlCol="0">
            <a:spAutoFit/>
          </a:bodyPr>
          <a:lstStyle/>
          <a:p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農業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高温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によるコメ・果樹の品質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低下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水産業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海水温の上昇によるサケ等の分布域の変化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自然生態系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野生鳥獣の生息域拡大による農業・人的被害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自然災害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大雨、短時間強雨の増加による洪水等水害</a:t>
            </a:r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[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健康分野</a:t>
            </a:r>
            <a:r>
              <a:rPr lang="en-US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]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熱中症者数、感染症リスク増加　等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725025" y="7724635"/>
            <a:ext cx="3110937" cy="128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分野ごとの主な影響と将来予測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0014403" y="7737051"/>
            <a:ext cx="2641626" cy="12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具体的な適応策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009392" y="7874935"/>
            <a:ext cx="2641625" cy="86177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72000" rIns="0" rtlCol="0">
            <a:spAutoFit/>
          </a:bodyPr>
          <a:lstStyle/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環境の変化に対応した新たな水稲品種の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育成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秋サケ増殖に関する研究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野生鳥獣の被害対策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河川改修、防災知識の普及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熱中症、感染症対策の注意喚起　等　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210749" y="9060111"/>
            <a:ext cx="3466855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・県・市町村・県民・事業者・教育機関等の役割を踏まえた実践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・温暖化防止いわて県民会議を中心とした連携・協働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9857184" y="8184976"/>
            <a:ext cx="121539" cy="3209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998018" y="8762357"/>
            <a:ext cx="518655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○気候変動適応に関する県民理解の増進、地域気候変動適応センターによる情報収集・提供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2812" y="677658"/>
            <a:ext cx="624532" cy="43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073" y="5919937"/>
            <a:ext cx="598768" cy="36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707" y="5324425"/>
            <a:ext cx="801929" cy="50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743" y="5795018"/>
            <a:ext cx="689041" cy="33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609" y="8080644"/>
            <a:ext cx="475903" cy="32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5611" y="8305822"/>
            <a:ext cx="314062" cy="36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右中かっこ 82"/>
          <p:cNvSpPr/>
          <p:nvPr/>
        </p:nvSpPr>
        <p:spPr>
          <a:xfrm>
            <a:off x="6420110" y="1567052"/>
            <a:ext cx="107736" cy="771017"/>
          </a:xfrm>
          <a:prstGeom prst="rightBrace">
            <a:avLst>
              <a:gd name="adj1" fmla="val 28326"/>
              <a:gd name="adj2" fmla="val 331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527846" y="1719390"/>
            <a:ext cx="5237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41</a:t>
            </a:r>
            <a:r>
              <a:rPr kumimoji="1" lang="ja-JP" altLang="en-US" sz="800" dirty="0" smtClean="0"/>
              <a:t>％</a:t>
            </a:r>
            <a:endParaRPr kumimoji="1" lang="ja-JP" altLang="en-US" sz="8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970059" y="6549025"/>
            <a:ext cx="104147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目標▲</a:t>
            </a:r>
            <a:r>
              <a:rPr kumimoji="1" lang="en-US" altLang="ja-JP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％に対し約４割の達成状況</a:t>
            </a:r>
            <a:endParaRPr kumimoji="1" lang="en-US" altLang="ja-JP" sz="10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5997694" y="6277454"/>
            <a:ext cx="1408493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現状値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(2019)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→目標</a:t>
            </a:r>
            <a:r>
              <a:rPr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(2025]</a:t>
            </a:r>
            <a:endParaRPr kumimoji="1"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717" y="7652572"/>
            <a:ext cx="2376264" cy="173837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262" y="1344216"/>
            <a:ext cx="3512226" cy="217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7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589</Words>
  <Application>Microsoft Office PowerPoint</Application>
  <PresentationFormat>A3 297x420 mm</PresentationFormat>
  <Paragraphs>129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SS17081099</dc:creator>
  <cp:lastModifiedBy>SS17081095</cp:lastModifiedBy>
  <cp:revision>135</cp:revision>
  <cp:lastPrinted>2020-08-26T07:52:51Z</cp:lastPrinted>
  <dcterms:created xsi:type="dcterms:W3CDTF">2020-06-08T07:28:59Z</dcterms:created>
  <dcterms:modified xsi:type="dcterms:W3CDTF">2020-09-02T07:27:50Z</dcterms:modified>
</cp:coreProperties>
</file>