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8"/>
  </p:notesMasterIdLst>
  <p:sldIdLst>
    <p:sldId id="258" r:id="rId6"/>
    <p:sldId id="257" r:id="rId7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  <p15:guide id="3" orient="horz" pos="3131" userDrawn="1">
          <p15:clr>
            <a:srgbClr val="A4A3A4"/>
          </p15:clr>
        </p15:guide>
        <p15:guide id="4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千葉 美由希" initials="千葉" lastIdx="2" clrIdx="0"/>
  <p:cmAuthor id="2" name="SS18110673" initials="S" lastIdx="1" clrIdx="1"/>
  <p:cmAuthor id="3" name="仲谷 諒" initials="仲谷" lastIdx="2" clrIdx="2">
    <p:extLst>
      <p:ext uri="{19B8F6BF-5375-455C-9EA6-DF929625EA0E}">
        <p15:presenceInfo xmlns:p15="http://schemas.microsoft.com/office/powerpoint/2012/main" userId="仲谷 諒" providerId="None"/>
      </p:ext>
    </p:extLst>
  </p:cmAuthor>
  <p:cmAuthor id="4" name="髙山 勇樹" initials="髙山" lastIdx="2" clrIdx="3">
    <p:extLst>
      <p:ext uri="{19B8F6BF-5375-455C-9EA6-DF929625EA0E}">
        <p15:presenceInfo xmlns:p15="http://schemas.microsoft.com/office/powerpoint/2012/main" userId="髙山 勇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CC"/>
    <a:srgbClr val="33CC33"/>
    <a:srgbClr val="FFCC00"/>
    <a:srgbClr val="FFFFCC"/>
    <a:srgbClr val="663300"/>
    <a:srgbClr val="FFCCFF"/>
    <a:srgbClr val="FF99FF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C951AA-C8E6-4681-94DB-55CBFB941EC9}" v="7" dt="2026-03-23T00:06:29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濃色スタイル 2 - アクセント 3/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8" autoAdjust="0"/>
  </p:normalViewPr>
  <p:slideViewPr>
    <p:cSldViewPr>
      <p:cViewPr varScale="1">
        <p:scale>
          <a:sx n="70" d="100"/>
          <a:sy n="70" d="100"/>
        </p:scale>
        <p:origin x="3204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04" y="-78"/>
      </p:cViewPr>
      <p:guideLst>
        <p:guide orient="horz" pos="3224"/>
        <p:guide pos="2238"/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9"/>
            <a:ext cx="2949786" cy="496967"/>
          </a:xfrm>
          <a:prstGeom prst="rect">
            <a:avLst/>
          </a:prstGeom>
        </p:spPr>
        <p:txBody>
          <a:bodyPr vert="horz" lIns="91341" tIns="45672" rIns="91341" bIns="4567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9"/>
            <a:ext cx="2949786" cy="496967"/>
          </a:xfrm>
          <a:prstGeom prst="rect">
            <a:avLst/>
          </a:prstGeom>
        </p:spPr>
        <p:txBody>
          <a:bodyPr vert="horz" lIns="91341" tIns="45672" rIns="91341" bIns="45672" rtlCol="0"/>
          <a:lstStyle>
            <a:lvl1pPr algn="r">
              <a:defRPr sz="1200"/>
            </a:lvl1pPr>
          </a:lstStyle>
          <a:p>
            <a:fld id="{CB55CD34-C5AB-4DA8-A2A0-BC7EEE9B3C75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1" tIns="45672" rIns="91341" bIns="4567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341" tIns="45672" rIns="91341" bIns="4567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56"/>
            <a:ext cx="2949786" cy="496967"/>
          </a:xfrm>
          <a:prstGeom prst="rect">
            <a:avLst/>
          </a:prstGeom>
        </p:spPr>
        <p:txBody>
          <a:bodyPr vert="horz" lIns="91341" tIns="45672" rIns="91341" bIns="4567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56"/>
            <a:ext cx="2949786" cy="496967"/>
          </a:xfrm>
          <a:prstGeom prst="rect">
            <a:avLst/>
          </a:prstGeom>
        </p:spPr>
        <p:txBody>
          <a:bodyPr vert="horz" lIns="91341" tIns="45672" rIns="91341" bIns="45672" rtlCol="0" anchor="b"/>
          <a:lstStyle>
            <a:lvl1pPr algn="r">
              <a:defRPr sz="1200"/>
            </a:lvl1pPr>
          </a:lstStyle>
          <a:p>
            <a:fld id="{AC6997F8-95B3-4DBC-AA23-E7697531A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11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17314" indent="-275889" eaLnBrk="0" hangingPunct="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03561" indent="-220714" eaLnBrk="0" hangingPunct="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44984" indent="-220714" eaLnBrk="0" hangingPunct="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86408" indent="-220714" eaLnBrk="0" hangingPunct="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427833" indent="-220714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69256" indent="-220714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310680" indent="-220714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52104" indent="-220714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96190F6-BC80-45C5-817C-5C676784F1D5}" type="slidenum">
              <a:rPr lang="ja-JP" altLang="en-US" sz="1200"/>
              <a:pPr eaLnBrk="1" hangingPunct="1">
                <a:spcBef>
                  <a:spcPct val="0"/>
                </a:spcBef>
              </a:pPr>
              <a:t>1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073976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997F8-95B3-4DBC-AA23-E7697531AB1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493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117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52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85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708"/>
            <a:ext cx="5829300" cy="212394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125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092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4949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012"/>
            <a:ext cx="5829300" cy="21669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736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69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69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925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6812"/>
            <a:ext cx="3030538" cy="92524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2060"/>
            <a:ext cx="3030538" cy="57062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4" y="2216812"/>
            <a:ext cx="3030537" cy="92524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4" y="3142060"/>
            <a:ext cx="3030537" cy="57062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77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146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234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833"/>
            <a:ext cx="2255838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833"/>
            <a:ext cx="3833812" cy="84544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350"/>
            <a:ext cx="2255838" cy="67759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80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5827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86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693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2821"/>
            <a:ext cx="4114800" cy="11625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248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75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7273"/>
            <a:ext cx="1543050" cy="845105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7273"/>
            <a:ext cx="4476750" cy="845105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9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1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1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740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22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50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00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87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FF23-5D58-4026-A474-FDF9409C6FF9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79556-86D4-4D37-9D08-AAD44C1BF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5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7272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6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969"/>
            <a:ext cx="1600200" cy="5262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74A8A-198F-443F-9188-BA24E6982CF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969"/>
            <a:ext cx="2171700" cy="5262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969"/>
            <a:ext cx="1600200" cy="5262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7830F-62A4-4075-A268-C5A8A8E487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72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0" y="0"/>
            <a:ext cx="6858000" cy="1424608"/>
          </a:xfrm>
          <a:prstGeom prst="rect">
            <a:avLst/>
          </a:prstGeom>
          <a:solidFill>
            <a:srgbClr val="0070C0"/>
          </a:solidFill>
          <a:ln w="635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17"/>
          <p:cNvSpPr txBox="1">
            <a:spLocks noChangeArrowheads="1"/>
          </p:cNvSpPr>
          <p:nvPr/>
        </p:nvSpPr>
        <p:spPr bwMode="auto">
          <a:xfrm>
            <a:off x="138517" y="6284229"/>
            <a:ext cx="6619819" cy="28007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10000"/>
              </a:schemeClr>
            </a:solidFill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１　開催日時</a:t>
            </a:r>
            <a:endParaRPr lang="en-US" altLang="ja-JP" sz="12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令和８年９月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17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日（木）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13:15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～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16:00</a:t>
            </a:r>
          </a:p>
          <a:p>
            <a:pPr>
              <a:defRPr/>
            </a:pPr>
            <a:endParaRPr lang="en-US" altLang="ja-JP" sz="6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２　場所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北上オフィスプラザ　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２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F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　セミナールーム（北上市相去町山田２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-18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）</a:t>
            </a:r>
            <a:endParaRPr lang="en-US" altLang="ja-JP" sz="1200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endParaRPr lang="en-US" altLang="ja-JP" sz="6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３　受講対象企業</a:t>
            </a:r>
            <a:endParaRPr lang="en-US" altLang="ja-JP" sz="12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</a:t>
            </a:r>
            <a:r>
              <a:rPr lang="ja-JP" altLang="en-US" sz="11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県南広域振興局管</a:t>
            </a:r>
            <a:r>
              <a:rPr lang="en-US" altLang="ja-JP" sz="11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(</a:t>
            </a:r>
            <a:r>
              <a:rPr lang="ja-JP" altLang="en-US" sz="11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県</a:t>
            </a:r>
            <a:r>
              <a:rPr lang="en-US" altLang="ja-JP" sz="11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)</a:t>
            </a:r>
            <a:r>
              <a:rPr lang="ja-JP" altLang="en-US" sz="11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内に事業所を有するものづくり企業</a:t>
            </a:r>
            <a:endParaRPr lang="en-US" altLang="ja-JP" sz="11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endParaRPr lang="en-US" altLang="ja-JP" sz="600" b="1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latin typeface="メイリオ" pitchFamily="50" charset="-128"/>
                <a:ea typeface="メイリオ" pitchFamily="50" charset="-128"/>
              </a:rPr>
              <a:t>４　定員</a:t>
            </a:r>
            <a:endParaRPr lang="en-US" altLang="ja-JP" sz="1200" b="1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latin typeface="メイリオ" pitchFamily="50" charset="-128"/>
                <a:ea typeface="メイリオ" pitchFamily="50" charset="-128"/>
              </a:rPr>
              <a:t>　　</a:t>
            </a:r>
            <a:r>
              <a:rPr lang="en-US" altLang="ja-JP" sz="1200" dirty="0">
                <a:latin typeface="メイリオ" pitchFamily="50" charset="-128"/>
                <a:ea typeface="メイリオ" pitchFamily="50" charset="-128"/>
              </a:rPr>
              <a:t>25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名　</a:t>
            </a:r>
            <a:endParaRPr lang="en-US" altLang="ja-JP" sz="900" i="1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endParaRPr lang="en-US" altLang="ja-JP" sz="600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b="1" dirty="0">
                <a:latin typeface="メイリオ" pitchFamily="50" charset="-128"/>
                <a:ea typeface="メイリオ" pitchFamily="50" charset="-128"/>
              </a:rPr>
              <a:t>５　受講料</a:t>
            </a:r>
            <a:endParaRPr lang="en-US" altLang="ja-JP" sz="1200" b="1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　　無料</a:t>
            </a:r>
            <a:endParaRPr lang="en-US" altLang="ja-JP" sz="1200" dirty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endParaRPr lang="en-US" altLang="ja-JP" sz="800" dirty="0">
              <a:latin typeface="メイリオ" pitchFamily="50" charset="-128"/>
              <a:ea typeface="メイリオ" pitchFamily="50" charset="-128"/>
            </a:endParaRPr>
          </a:p>
          <a:p>
            <a:pPr lvl="0">
              <a:defRPr/>
            </a:pPr>
            <a:r>
              <a:rPr lang="ja-JP" altLang="en-US" sz="1200" b="1" dirty="0">
                <a:latin typeface="メイリオ" pitchFamily="50" charset="-128"/>
                <a:ea typeface="メイリオ" pitchFamily="50" charset="-128"/>
              </a:rPr>
              <a:t>６　申込期限</a:t>
            </a:r>
            <a:endParaRPr lang="en-US" altLang="ja-JP" sz="1200" b="1" dirty="0">
              <a:latin typeface="メイリオ" pitchFamily="50" charset="-128"/>
              <a:ea typeface="メイリオ" pitchFamily="50" charset="-128"/>
            </a:endParaRPr>
          </a:p>
          <a:p>
            <a:pPr lvl="0">
              <a:defRPr/>
            </a:pPr>
            <a:r>
              <a:rPr lang="ja-JP" altLang="en-US" sz="1200" b="1" dirty="0">
                <a:latin typeface="メイリオ" pitchFamily="50" charset="-128"/>
                <a:ea typeface="メイリオ" pitchFamily="50" charset="-128"/>
              </a:rPr>
              <a:t>　　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令和８</a:t>
            </a:r>
            <a:r>
              <a:rPr lang="ja-JP" altLang="en-US" sz="1200" dirty="0">
                <a:solidFill>
                  <a:srgbClr val="EEECE1">
                    <a:lumMod val="10000"/>
                  </a:srgbClr>
                </a:solidFill>
                <a:latin typeface="メイリオ" pitchFamily="50" charset="-128"/>
                <a:ea typeface="メイリオ" pitchFamily="50" charset="-128"/>
              </a:rPr>
              <a:t>年９月３日（木）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2" name="テキスト ボックス 54"/>
          <p:cNvSpPr txBox="1">
            <a:spLocks noChangeArrowheads="1"/>
          </p:cNvSpPr>
          <p:nvPr/>
        </p:nvSpPr>
        <p:spPr bwMode="auto">
          <a:xfrm>
            <a:off x="72337" y="1608117"/>
            <a:ext cx="6652381" cy="17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15" tIns="47708" rIns="95415" bIns="477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6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31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ja-JP" altLang="en-US" sz="1429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昨今の原材料価格やエネルギーコスト等の高騰により、国内外での生産活動への影響が懸念される中、</a:t>
            </a:r>
            <a:r>
              <a:rPr lang="ja-JP" altLang="en-US" sz="13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ものづくり企業においても取引先と十分に協議していくこと</a:t>
            </a: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が重要となっています。</a:t>
            </a:r>
            <a:endParaRPr lang="en-US" altLang="ja-JP" sz="13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県南広域振興局では、今年度も</a:t>
            </a:r>
            <a:r>
              <a:rPr lang="ja-JP" altLang="en-US" sz="13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公正取引委員会事務総局東北事務所に全面的な協力をいただき、全</a:t>
            </a:r>
            <a:r>
              <a:rPr lang="ja-JP" altLang="en-US" sz="1300" b="1" dirty="0">
                <a:latin typeface="メイリオ" pitchFamily="50" charset="-128"/>
                <a:ea typeface="メイリオ" pitchFamily="50" charset="-128"/>
              </a:rPr>
              <a:t>３</a:t>
            </a:r>
            <a:r>
              <a:rPr lang="ja-JP" altLang="en-US" sz="13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回の「ものづくり企業取適法講座」を開催</a:t>
            </a: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します。</a:t>
            </a:r>
            <a:endParaRPr lang="en-US" altLang="ja-JP" sz="13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本講座は、</a:t>
            </a:r>
            <a:r>
              <a:rPr lang="ja-JP" altLang="en-US" sz="13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受注者側及び発注者側の双方を対象</a:t>
            </a: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とした内容となっており、取適法に関する基礎知識～発展的知識の習得・スキルの向上を図ります。</a:t>
            </a:r>
            <a:endParaRPr lang="en-US" altLang="ja-JP" sz="13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3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endParaRPr lang="en-US" altLang="ja-JP" sz="1429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2054" name="テキスト ボックス 54"/>
          <p:cNvSpPr txBox="1">
            <a:spLocks noChangeArrowheads="1"/>
          </p:cNvSpPr>
          <p:nvPr/>
        </p:nvSpPr>
        <p:spPr bwMode="auto">
          <a:xfrm>
            <a:off x="-5348" y="9476859"/>
            <a:ext cx="6863348" cy="4481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5415" tIns="47708" rIns="95415" bIns="47708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3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143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143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お問合せ先</a:t>
            </a:r>
            <a:r>
              <a:rPr lang="en-US" altLang="ja-JP" sz="1143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143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岩手県県南広域振興局経営企画部経営企画室産業振興課</a:t>
            </a:r>
            <a:endParaRPr lang="en-US" altLang="ja-JP" sz="1143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ja-JP" altLang="en-US" sz="1143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ＴＥＬ：０１９７－４８－２４２１　　ＦＡＸ：０１９７－２２－３７４９</a:t>
            </a:r>
            <a:endParaRPr lang="en-US" altLang="ja-JP" sz="1143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59" name="正方形/長方形 11"/>
          <p:cNvSpPr>
            <a:spLocks noChangeArrowheads="1"/>
          </p:cNvSpPr>
          <p:nvPr/>
        </p:nvSpPr>
        <p:spPr bwMode="auto">
          <a:xfrm>
            <a:off x="55058" y="140910"/>
            <a:ext cx="6742537" cy="114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415" tIns="47708" rIns="95415" bIns="47708" anchor="ctr">
            <a:spAutoFit/>
          </a:bodyPr>
          <a:lstStyle/>
          <a:p>
            <a:r>
              <a:rPr lang="ja-JP" altLang="en-US" sz="2800" dirty="0">
                <a:ln w="1778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令和８年度 </a:t>
            </a:r>
            <a:endParaRPr lang="en-US" altLang="ja-JP" sz="2800" dirty="0">
              <a:ln w="17780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lang="ja-JP" altLang="en-US" sz="4000" dirty="0">
                <a:ln w="1778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ものづくり企業取適法講座</a:t>
            </a:r>
            <a:endParaRPr lang="en-US" altLang="ja-JP" sz="4000" dirty="0">
              <a:ln w="17780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0562" y="3077652"/>
            <a:ext cx="6041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年間実施スケジュール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スケジュールは変更になることがあります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。）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185041"/>
              </p:ext>
            </p:extLst>
          </p:nvPr>
        </p:nvGraphicFramePr>
        <p:xfrm>
          <a:off x="142911" y="3407748"/>
          <a:ext cx="6615425" cy="21564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946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2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実施時期</a:t>
                      </a:r>
                      <a:endParaRPr kumimoji="1" lang="ja-JP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実施内容（予定）</a:t>
                      </a:r>
                      <a:endParaRPr kumimoji="1" lang="ja-JP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講師</a:t>
                      </a:r>
                      <a:endParaRPr kumimoji="1" lang="ja-JP" alt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625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第１回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基礎編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日（水）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・講義</a:t>
                      </a:r>
                      <a:r>
                        <a:rPr kumimoji="1" lang="en-US" altLang="ja-JP" sz="1050" dirty="0"/>
                        <a:t>【</a:t>
                      </a:r>
                      <a:r>
                        <a:rPr kumimoji="1" lang="ja-JP" altLang="en-US" sz="1050" dirty="0"/>
                        <a:t>取適法の適用範囲、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委託</a:t>
                      </a:r>
                      <a:r>
                        <a:rPr kumimoji="1" lang="ja-JP" altLang="en-US" sz="1050" dirty="0"/>
                        <a:t>事業者の義務及び禁止事項</a:t>
                      </a:r>
                      <a:r>
                        <a:rPr kumimoji="1" lang="en-US" altLang="ja-JP" sz="1050" dirty="0"/>
                        <a:t>】</a:t>
                      </a:r>
                    </a:p>
                    <a:p>
                      <a:r>
                        <a:rPr kumimoji="1" lang="ja-JP" altLang="en-US" sz="1050" dirty="0"/>
                        <a:t>・個別相談会（希望企業のみ）</a:t>
                      </a:r>
                      <a:endParaRPr kumimoji="1" lang="en-US" altLang="ja-JP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公正取引委員会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事務総局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東北事務所　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</a:rPr>
                        <a:t>取引適正化調査課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第２回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発展編①</a:t>
                      </a:r>
                      <a:endParaRPr kumimoji="1" lang="ja-JP" altLang="en-US" sz="1200" strike="sngStrik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/>
                        <a:t>9</a:t>
                      </a:r>
                      <a:r>
                        <a:rPr kumimoji="1" lang="ja-JP" altLang="en-US" sz="1100" dirty="0"/>
                        <a:t>月</a:t>
                      </a:r>
                      <a:r>
                        <a:rPr kumimoji="1" lang="en-US" altLang="ja-JP" sz="1100" dirty="0"/>
                        <a:t>17</a:t>
                      </a:r>
                      <a:r>
                        <a:rPr kumimoji="1" lang="ja-JP" altLang="en-US" sz="1100" dirty="0"/>
                        <a:t>日（木）</a:t>
                      </a:r>
                      <a:endParaRPr kumimoji="1" lang="en-US" altLang="ja-JP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・講義</a:t>
                      </a:r>
                      <a:r>
                        <a:rPr kumimoji="1" lang="en-US" altLang="ja-JP" sz="1050" dirty="0"/>
                        <a:t>【</a:t>
                      </a:r>
                      <a:r>
                        <a:rPr kumimoji="1" lang="ja-JP" altLang="en-US" sz="1050" dirty="0"/>
                        <a:t>前回までのおさらい、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個別事例の紹介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</a:rPr>
                        <a:t>】</a:t>
                      </a:r>
                      <a:endParaRPr kumimoji="1" lang="en-US" altLang="ja-JP" sz="1050" strike="sngStrike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050" dirty="0"/>
                        <a:t>・個別相談会（</a:t>
                      </a:r>
                      <a:r>
                        <a:rPr kumimoji="1" lang="ja-JP" altLang="en-US" sz="1050" u="none" dirty="0"/>
                        <a:t>希望企業のみ</a:t>
                      </a:r>
                      <a:r>
                        <a:rPr kumimoji="1" lang="ja-JP" altLang="en-US" sz="1050" dirty="0"/>
                        <a:t>）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同上</a:t>
                      </a:r>
                      <a:endParaRPr kumimoji="1" lang="en-US" altLang="ja-JP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64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第３回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発展編②</a:t>
                      </a:r>
                      <a:endParaRPr kumimoji="1" lang="ja-JP" altLang="en-US" sz="1200" strike="sngStrik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/>
                        <a:t>12</a:t>
                      </a:r>
                      <a:r>
                        <a:rPr kumimoji="1" lang="ja-JP" altLang="en-US" sz="1100" dirty="0"/>
                        <a:t>月頃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・講義</a:t>
                      </a:r>
                      <a:r>
                        <a:rPr kumimoji="1" lang="en-US" altLang="ja-JP" sz="1050" dirty="0"/>
                        <a:t>【</a:t>
                      </a:r>
                      <a:r>
                        <a:rPr kumimoji="1" lang="ja-JP" altLang="en-US" sz="1050" dirty="0"/>
                        <a:t>前回までのおさらい、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取適法の運用基準の内容、取適法の最近の動向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</a:rPr>
                        <a:t>】</a:t>
                      </a:r>
                    </a:p>
                    <a:p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・個別相談会（希望企業のみ</a:t>
                      </a:r>
                      <a:r>
                        <a:rPr kumimoji="1" lang="ja-JP" altLang="en-US" sz="1050" dirty="0"/>
                        <a:t>）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同上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148341" y="5710483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今回は、第２回発展編①の申込を受け付けます。</a:t>
            </a:r>
            <a:endParaRPr lang="en-US" altLang="ja-JP" sz="12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なお、第１回に参加されていない方もご参加いただけます。</a:t>
            </a:r>
            <a:endParaRPr lang="en-US" altLang="ja-JP" sz="12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76" y="7586231"/>
            <a:ext cx="1620976" cy="1493324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383" y="6804497"/>
            <a:ext cx="900277" cy="721991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148341" y="4551189"/>
            <a:ext cx="6600169" cy="43927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5659CE-0C7A-F2D1-9905-FFFD6BC2E5A1}"/>
              </a:ext>
            </a:extLst>
          </p:cNvPr>
          <p:cNvSpPr/>
          <p:nvPr/>
        </p:nvSpPr>
        <p:spPr>
          <a:xfrm>
            <a:off x="148341" y="3725704"/>
            <a:ext cx="6600169" cy="792453"/>
          </a:xfrm>
          <a:prstGeom prst="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solidFill>
              <a:schemeClr val="accent1">
                <a:lumMod val="40000"/>
                <a:lumOff val="6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rgbClr val="FF0000"/>
                </a:solidFill>
              </a:rPr>
              <a:t>実施済み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8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-7228" y="9470189"/>
            <a:ext cx="6865228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主催：岩手県県南広域振興局、</a:t>
            </a:r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㈱北上オフィスプラザ、北上市産業支援センター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共催：北上川流域ものづくりネットワーク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9020" y="1525504"/>
            <a:ext cx="713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記載欄に必要事項を御記入の上、ファクスまたは電子メール（</a:t>
            </a:r>
            <a:r>
              <a:rPr lang="en-US" altLang="ja-JP" sz="120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BD0010@pref.iwate.jp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によりお申し込みください。</a:t>
            </a:r>
            <a:r>
              <a:rPr lang="en-US" altLang="ja-JP" sz="10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申込先着順とし、定員になり次第締め切ります。</a:t>
            </a:r>
            <a:endParaRPr kumimoji="1" lang="ja-JP" altLang="en-US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上矢印吹き出し 8"/>
          <p:cNvSpPr/>
          <p:nvPr/>
        </p:nvSpPr>
        <p:spPr>
          <a:xfrm>
            <a:off x="57150" y="50800"/>
            <a:ext cx="6756226" cy="1047750"/>
          </a:xfrm>
          <a:prstGeom prst="upArrowCallout">
            <a:avLst>
              <a:gd name="adj1" fmla="val 174545"/>
              <a:gd name="adj2" fmla="val 118333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 sz="1600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Mail</a:t>
            </a: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BD0010@pref.iwate.jp</a:t>
            </a: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</a:rPr>
              <a:t>　　ＦＡＸ：０１９７－２２－３７４９</a:t>
            </a:r>
            <a:endParaRPr lang="en-US" altLang="ja-JP" sz="1600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</a:rPr>
              <a:t>県南広域振興局経営企画部経営企画室産業振興課　宛</a:t>
            </a: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algn="ctr">
              <a:defRPr/>
            </a:pPr>
            <a:endParaRPr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57150" y="1115965"/>
            <a:ext cx="6756226" cy="4269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/>
              <a:t>第２回　ものづくり企業取適法講座（</a:t>
            </a:r>
            <a:r>
              <a:rPr lang="en-US" altLang="ja-JP" sz="1600" dirty="0"/>
              <a:t>9/17</a:t>
            </a:r>
            <a:r>
              <a:rPr lang="ja-JP" altLang="en-US" sz="1600" dirty="0"/>
              <a:t>）　受講申込書</a:t>
            </a:r>
          </a:p>
        </p:txBody>
      </p:sp>
      <p:sp>
        <p:nvSpPr>
          <p:cNvPr id="16" name="テキスト ボックス 5"/>
          <p:cNvSpPr txBox="1">
            <a:spLocks noChangeArrowheads="1"/>
          </p:cNvSpPr>
          <p:nvPr/>
        </p:nvSpPr>
        <p:spPr bwMode="auto">
          <a:xfrm>
            <a:off x="67846" y="1987209"/>
            <a:ext cx="14157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１　申込者の情報</a:t>
            </a: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63800"/>
              </p:ext>
            </p:extLst>
          </p:nvPr>
        </p:nvGraphicFramePr>
        <p:xfrm>
          <a:off x="324104" y="2264208"/>
          <a:ext cx="6139616" cy="2079114"/>
        </p:xfrm>
        <a:graphic>
          <a:graphicData uri="http://schemas.openxmlformats.org/drawingml/2006/table">
            <a:tbl>
              <a:tblPr firstRow="1" firstCol="1" bandRow="1"/>
              <a:tblGrid>
                <a:gridCol w="123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730806856"/>
                    </a:ext>
                  </a:extLst>
                </a:gridCol>
                <a:gridCol w="238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0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社名</a:t>
                      </a:r>
                      <a:endParaRPr lang="ja-JP" alt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所属・役職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（所属）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（役職）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氏名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（氏）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（名）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第３回受講希望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   　□ 有　　□ 無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391956"/>
                  </a:ext>
                </a:extLst>
              </a:tr>
              <a:tr h="3615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連絡先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TEL</a:t>
                      </a:r>
                      <a:r>
                        <a:rPr 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　　　　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　　　</a:t>
                      </a:r>
                      <a:r>
                        <a:rPr 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）　　　　－　　　　　　　</a:t>
                      </a:r>
                      <a:endParaRPr lang="en-US" alt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FAX</a:t>
                      </a:r>
                      <a:r>
                        <a:rPr 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　　　　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　　　</a:t>
                      </a:r>
                      <a:r>
                        <a:rPr 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）　　　　－</a:t>
                      </a: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70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Email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：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7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（事務連絡を送付します。）</a:t>
                      </a:r>
                      <a:endParaRPr lang="ja-JP" sz="7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1" marR="720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9" name="直線コネクタ 18"/>
          <p:cNvCxnSpPr/>
          <p:nvPr/>
        </p:nvCxnSpPr>
        <p:spPr>
          <a:xfrm>
            <a:off x="67846" y="6700356"/>
            <a:ext cx="667945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326244" y="4871680"/>
            <a:ext cx="6240264" cy="6076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テキスト ボックス 20"/>
          <p:cNvSpPr txBox="1">
            <a:spLocks noChangeArrowheads="1"/>
          </p:cNvSpPr>
          <p:nvPr/>
        </p:nvSpPr>
        <p:spPr bwMode="auto">
          <a:xfrm>
            <a:off x="49218" y="4410015"/>
            <a:ext cx="66735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２　今後取り上げてほしいテーマや、御社の中小受託取引に関する課題等がありましたら、御</a:t>
            </a:r>
            <a:endParaRPr lang="en-US" altLang="ja-JP" sz="1200" dirty="0">
              <a:latin typeface="メイリオ" pitchFamily="50" charset="-128"/>
              <a:ea typeface="メイリオ" pitchFamily="50" charset="-128"/>
            </a:endParaRPr>
          </a:p>
          <a:p>
            <a:r>
              <a:rPr lang="ja-JP" altLang="en-US" sz="1200" dirty="0">
                <a:latin typeface="メイリオ" pitchFamily="50" charset="-128"/>
                <a:ea typeface="メイリオ" pitchFamily="50" charset="-128"/>
              </a:rPr>
              <a:t>　記入願います（頂いた御意見は、できるだけ講義内容に反映いたします。）。</a:t>
            </a:r>
            <a:endParaRPr lang="en-US" altLang="ja-JP" sz="1050" dirty="0">
              <a:latin typeface="メイリオ" pitchFamily="50" charset="-128"/>
              <a:ea typeface="メイリオ" pitchFamily="50" charset="-128"/>
            </a:endParaRPr>
          </a:p>
        </p:txBody>
      </p:sp>
      <p:graphicFrame>
        <p:nvGraphicFramePr>
          <p:cNvPr id="22" name="表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389645"/>
              </p:ext>
            </p:extLst>
          </p:nvPr>
        </p:nvGraphicFramePr>
        <p:xfrm>
          <a:off x="170012" y="7012185"/>
          <a:ext cx="6552728" cy="2121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0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2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2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時間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内容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21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13:15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～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13:20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開会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13:20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～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15:25</a:t>
                      </a: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（途中休憩あり）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講義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21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15:25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～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15:30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閉会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個別相談会に参加されない方はここで終了となります。）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21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15:30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～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個別相談会（希望制）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" name="テキスト ボックス 22"/>
          <p:cNvSpPr txBox="1"/>
          <p:nvPr/>
        </p:nvSpPr>
        <p:spPr>
          <a:xfrm>
            <a:off x="50104" y="6730034"/>
            <a:ext cx="6633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［第２回ものづくり企業取適法講座　 プログラム（予定）］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7150" y="5537696"/>
            <a:ext cx="65962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　個別相談会への申込について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（希望者のみ）</a:t>
            </a:r>
            <a:endParaRPr lang="en-US" altLang="ja-JP" sz="12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24826" y="9205587"/>
            <a:ext cx="658915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5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本プログラムの内容は現時点での予定のため、今後の状況に応じ、適宜変更する場合があります。</a:t>
            </a:r>
            <a:endParaRPr lang="en-US" altLang="ja-JP" sz="1050" dirty="0">
              <a:solidFill>
                <a:schemeClr val="bg2">
                  <a:lumMod val="1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26244" y="5820481"/>
            <a:ext cx="6240264" cy="769441"/>
          </a:xfrm>
          <a:prstGeom prst="rect">
            <a:avLst/>
          </a:prstGeom>
          <a:noFill/>
          <a:ln cmpd="sng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講義終了後、企業様のお困りごと（中小受託取引に関すること等）についての個別相談会を実施します。参加を御希望の方は☑を御記入下さい。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〈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事前申込者優先で対応いたします。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〉</a:t>
            </a:r>
          </a:p>
          <a:p>
            <a:endParaRPr kumimoji="1"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05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818904" y="617713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　希望する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57213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A3641E2C26CBC47815BA8AE773B009A" ma:contentTypeVersion="3" ma:contentTypeDescription="新しいドキュメントを作成します。" ma:contentTypeScope="" ma:versionID="2d3de4879634ac994e00d4ae7699fa1e">
  <xsd:schema xmlns:xsd="http://www.w3.org/2001/XMLSchema" xmlns:xs="http://www.w3.org/2001/XMLSchema" xmlns:p="http://schemas.microsoft.com/office/2006/metadata/properties" xmlns:ns2="af78f61b-a844-477d-b96d-13cadc4254ef" targetNamespace="http://schemas.microsoft.com/office/2006/metadata/properties" ma:root="true" ma:fieldsID="7c6eeec80caeb5c6ceb9a7c44c46e5a7" ns2:_="">
    <xsd:import namespace="af78f61b-a844-477d-b96d-13cadc4254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78f61b-a844-477d-b96d-13cadc4254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97741E-EBD4-40C2-B3F5-755EF6271EC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af78f61b-a844-477d-b96d-13cadc4254e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355B4BA-9E9E-424C-B356-BC87C292EC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78f61b-a844-477d-b96d-13cadc4254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FDD0D6-8B27-464D-9FB0-4360B94F73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4923</TotalTime>
  <Words>699</Words>
  <Application>Microsoft Office PowerPoint</Application>
  <PresentationFormat>A4 210 x 297 mm</PresentationFormat>
  <Paragraphs>95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HGS創英角ｺﾞｼｯｸUB</vt:lpstr>
      <vt:lpstr>Meiryo UI</vt:lpstr>
      <vt:lpstr>メイリオ</vt:lpstr>
      <vt:lpstr>Arial</vt:lpstr>
      <vt:lpstr>Calibri</vt:lpstr>
      <vt:lpstr>Office ​​テーマ</vt:lpstr>
      <vt:lpstr>デザインの設定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佐藤 岳</dc:creator>
  <cp:lastModifiedBy>澤田 歩香</cp:lastModifiedBy>
  <cp:revision>7</cp:revision>
  <cp:lastPrinted>2026-07-13T08:56:23Z</cp:lastPrinted>
  <dcterms:created xsi:type="dcterms:W3CDTF">2017-08-24T07:48:09Z</dcterms:created>
  <dcterms:modified xsi:type="dcterms:W3CDTF">2026-07-13T08:56:46Z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0x0101007A3641E2C26CBC47815BA8AE773B009A</vt:lpwstr>
  </property>
</Properties>
</file>