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611" r:id="rId3"/>
    <p:sldId id="599" r:id="rId4"/>
    <p:sldId id="608" r:id="rId5"/>
    <p:sldId id="610" r:id="rId6"/>
    <p:sldId id="612" r:id="rId7"/>
    <p:sldId id="613" r:id="rId8"/>
    <p:sldId id="614" r:id="rId9"/>
    <p:sldId id="615" r:id="rId10"/>
    <p:sldId id="616" r:id="rId11"/>
    <p:sldId id="617" r:id="rId12"/>
    <p:sldId id="618" r:id="rId13"/>
    <p:sldId id="619" r:id="rId14"/>
    <p:sldId id="620" r:id="rId15"/>
    <p:sldId id="621" r:id="rId16"/>
    <p:sldId id="622" r:id="rId17"/>
    <p:sldId id="624" r:id="rId18"/>
    <p:sldId id="623" r:id="rId19"/>
    <p:sldId id="648" r:id="rId20"/>
    <p:sldId id="649" r:id="rId21"/>
    <p:sldId id="633" r:id="rId22"/>
    <p:sldId id="634" r:id="rId23"/>
    <p:sldId id="636" r:id="rId24"/>
    <p:sldId id="642" r:id="rId25"/>
    <p:sldId id="643" r:id="rId26"/>
    <p:sldId id="644" r:id="rId27"/>
    <p:sldId id="645" r:id="rId28"/>
    <p:sldId id="646" r:id="rId29"/>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344">
          <p15:clr>
            <a:srgbClr val="A4A3A4"/>
          </p15:clr>
        </p15:guide>
        <p15:guide id="3" orient="horz" pos="799">
          <p15:clr>
            <a:srgbClr val="A4A3A4"/>
          </p15:clr>
        </p15:guide>
        <p15:guide id="4" pos="3029">
          <p15:clr>
            <a:srgbClr val="A4A3A4"/>
          </p15:clr>
        </p15:guide>
        <p15:guide id="5" pos="5978">
          <p15:clr>
            <a:srgbClr val="A4A3A4"/>
          </p15:clr>
        </p15:guide>
        <p15:guide id="6" pos="262">
          <p15:clr>
            <a:srgbClr val="A4A3A4"/>
          </p15:clr>
        </p15:guide>
        <p15:guide id="7" pos="988">
          <p15:clr>
            <a:srgbClr val="A4A3A4"/>
          </p15:clr>
        </p15:guide>
        <p15:guide id="8" pos="1759">
          <p15:clr>
            <a:srgbClr val="A4A3A4"/>
          </p15:clr>
        </p15:guide>
        <p15:guide id="9" pos="2077">
          <p15:clr>
            <a:srgbClr val="A4A3A4"/>
          </p15:clr>
        </p15:guide>
        <p15:guide id="10" pos="4073">
          <p15:clr>
            <a:srgbClr val="A4A3A4"/>
          </p15:clr>
        </p15:guide>
        <p15:guide id="11" pos="5479">
          <p15:clr>
            <a:srgbClr val="A4A3A4"/>
          </p15:clr>
        </p15:guide>
        <p15:guide id="12" pos="6114">
          <p15:clr>
            <a:srgbClr val="A4A3A4"/>
          </p15:clr>
        </p15:guide>
        <p15:guide id="13" pos="434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68" autoAdjust="0"/>
    <p:restoredTop sz="94660"/>
  </p:normalViewPr>
  <p:slideViewPr>
    <p:cSldViewPr>
      <p:cViewPr varScale="1">
        <p:scale>
          <a:sx n="109" d="100"/>
          <a:sy n="109" d="100"/>
        </p:scale>
        <p:origin x="1674" y="102"/>
      </p:cViewPr>
      <p:guideLst>
        <p:guide orient="horz" pos="2160"/>
        <p:guide orient="horz" pos="1344"/>
        <p:guide orient="horz" pos="799"/>
        <p:guide pos="3029"/>
        <p:guide pos="5978"/>
        <p:guide pos="262"/>
        <p:guide pos="988"/>
        <p:guide pos="1759"/>
        <p:guide pos="2077"/>
        <p:guide pos="4073"/>
        <p:guide pos="5479"/>
        <p:guide pos="6114"/>
        <p:guide pos="4345"/>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8AA39525-FA60-466D-8298-32759F2D5E11}" type="datetimeFigureOut">
              <a:rPr kumimoji="1" lang="ja-JP" altLang="en-US" smtClean="0"/>
              <a:t>2020/11/10</a:t>
            </a:fld>
            <a:endParaRPr kumimoji="1" lang="ja-JP" altLang="en-US"/>
          </a:p>
        </p:txBody>
      </p:sp>
      <p:sp>
        <p:nvSpPr>
          <p:cNvPr id="4" name="スライド イメージ プレースホルダー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A7BBA8EF-0BC2-49B5-A6CC-9F4E1A4FD5BD}" type="slidenum">
              <a:rPr kumimoji="1" lang="ja-JP" altLang="en-US" smtClean="0"/>
              <a:t>‹#›</a:t>
            </a:fld>
            <a:endParaRPr kumimoji="1" lang="ja-JP" altLang="en-US"/>
          </a:p>
        </p:txBody>
      </p:sp>
    </p:spTree>
    <p:extLst>
      <p:ext uri="{BB962C8B-B14F-4D97-AF65-F5344CB8AC3E}">
        <p14:creationId xmlns:p14="http://schemas.microsoft.com/office/powerpoint/2010/main" val="24995554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7BBA8EF-0BC2-49B5-A6CC-9F4E1A4FD5BD}" type="slidenum">
              <a:rPr kumimoji="1" lang="ja-JP" altLang="en-US" smtClean="0"/>
              <a:t>3</a:t>
            </a:fld>
            <a:endParaRPr kumimoji="1" lang="ja-JP" altLang="en-US"/>
          </a:p>
        </p:txBody>
      </p:sp>
    </p:spTree>
    <p:extLst>
      <p:ext uri="{BB962C8B-B14F-4D97-AF65-F5344CB8AC3E}">
        <p14:creationId xmlns:p14="http://schemas.microsoft.com/office/powerpoint/2010/main" val="29258871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9" name="Picture 34" descr="line.png                                                       00084BE8Macintosh HD                   7C26F6E4:"/>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00000" y="3141727"/>
            <a:ext cx="7059233" cy="7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1" descr="Untitled-5.png                                                 00084BE8Macintosh HD                   7C26F6E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8287" y="228600"/>
            <a:ext cx="250047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8" descr=" logo2.png                                                      00084BE8Macintosh HD                   7C26F6E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45288" y="6345001"/>
            <a:ext cx="1862942" cy="26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9" descr="logo.png                                                       00084BE8Macintosh HD                   7C26F6E4:"/>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817096" y="6340749"/>
            <a:ext cx="1645923" cy="27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775570" y="358142"/>
            <a:ext cx="857380" cy="8225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2020/11/10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2020/11/10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2" name="Rectangle 6"/>
          <p:cNvSpPr txBox="1">
            <a:spLocks noChangeArrowheads="1"/>
          </p:cNvSpPr>
          <p:nvPr userDrawn="1"/>
        </p:nvSpPr>
        <p:spPr bwMode="auto">
          <a:xfrm>
            <a:off x="7479032" y="6525345"/>
            <a:ext cx="2235729" cy="295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Arial" pitchFamily="34" charset="0"/>
                <a:ea typeface="Osaka" charset="-128"/>
                <a:cs typeface="Arial" pitchFamily="34" charset="0"/>
              </a:defRPr>
            </a:lvl1pPr>
            <a:lvl2pPr marL="457200" algn="l" rtl="0" fontAlgn="base">
              <a:spcBef>
                <a:spcPct val="0"/>
              </a:spcBef>
              <a:spcAft>
                <a:spcPct val="0"/>
              </a:spcAft>
              <a:defRPr kumimoji="1" sz="2400" kern="1200">
                <a:solidFill>
                  <a:schemeClr val="tx1"/>
                </a:solidFill>
                <a:latin typeface="Times" charset="0"/>
                <a:ea typeface="Osaka" charset="-128"/>
                <a:cs typeface="+mn-cs"/>
              </a:defRPr>
            </a:lvl2pPr>
            <a:lvl3pPr marL="914400" algn="l" rtl="0" fontAlgn="base">
              <a:spcBef>
                <a:spcPct val="0"/>
              </a:spcBef>
              <a:spcAft>
                <a:spcPct val="0"/>
              </a:spcAft>
              <a:defRPr kumimoji="1" sz="2400" kern="1200">
                <a:solidFill>
                  <a:schemeClr val="tx1"/>
                </a:solidFill>
                <a:latin typeface="Times" charset="0"/>
                <a:ea typeface="Osaka" charset="-128"/>
                <a:cs typeface="+mn-cs"/>
              </a:defRPr>
            </a:lvl3pPr>
            <a:lvl4pPr marL="1371600" algn="l" rtl="0" fontAlgn="base">
              <a:spcBef>
                <a:spcPct val="0"/>
              </a:spcBef>
              <a:spcAft>
                <a:spcPct val="0"/>
              </a:spcAft>
              <a:defRPr kumimoji="1" sz="2400" kern="1200">
                <a:solidFill>
                  <a:schemeClr val="tx1"/>
                </a:solidFill>
                <a:latin typeface="Times" charset="0"/>
                <a:ea typeface="Osaka" charset="-128"/>
                <a:cs typeface="+mn-cs"/>
              </a:defRPr>
            </a:lvl4pPr>
            <a:lvl5pPr marL="1828800" algn="l" rtl="0" fontAlgn="base">
              <a:spcBef>
                <a:spcPct val="0"/>
              </a:spcBef>
              <a:spcAft>
                <a:spcPct val="0"/>
              </a:spcAft>
              <a:defRPr kumimoji="1" sz="2400" kern="1200">
                <a:solidFill>
                  <a:schemeClr val="tx1"/>
                </a:solidFill>
                <a:latin typeface="Times" charset="0"/>
                <a:ea typeface="Osaka" charset="-128"/>
                <a:cs typeface="+mn-cs"/>
              </a:defRPr>
            </a:lvl5pPr>
            <a:lvl6pPr marL="2286000" algn="l" defTabSz="914400" rtl="0" eaLnBrk="1" latinLnBrk="0" hangingPunct="1">
              <a:defRPr kumimoji="1" sz="2400" kern="1200">
                <a:solidFill>
                  <a:schemeClr val="tx1"/>
                </a:solidFill>
                <a:latin typeface="Times" charset="0"/>
                <a:ea typeface="Osaka" charset="-128"/>
                <a:cs typeface="+mn-cs"/>
              </a:defRPr>
            </a:lvl6pPr>
            <a:lvl7pPr marL="2743200" algn="l" defTabSz="914400" rtl="0" eaLnBrk="1" latinLnBrk="0" hangingPunct="1">
              <a:defRPr kumimoji="1" sz="2400" kern="1200">
                <a:solidFill>
                  <a:schemeClr val="tx1"/>
                </a:solidFill>
                <a:latin typeface="Times" charset="0"/>
                <a:ea typeface="Osaka" charset="-128"/>
                <a:cs typeface="+mn-cs"/>
              </a:defRPr>
            </a:lvl7pPr>
            <a:lvl8pPr marL="3200400" algn="l" defTabSz="914400" rtl="0" eaLnBrk="1" latinLnBrk="0" hangingPunct="1">
              <a:defRPr kumimoji="1" sz="2400" kern="1200">
                <a:solidFill>
                  <a:schemeClr val="tx1"/>
                </a:solidFill>
                <a:latin typeface="Times" charset="0"/>
                <a:ea typeface="Osaka" charset="-128"/>
                <a:cs typeface="+mn-cs"/>
              </a:defRPr>
            </a:lvl8pPr>
            <a:lvl9pPr marL="3657600" algn="l" defTabSz="914400" rtl="0" eaLnBrk="1" latinLnBrk="0" hangingPunct="1">
              <a:defRPr kumimoji="1" sz="2400" kern="1200">
                <a:solidFill>
                  <a:schemeClr val="tx1"/>
                </a:solidFill>
                <a:latin typeface="Times" charset="0"/>
                <a:ea typeface="Osaka"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FE45C36-DFCD-4782-A877-7A01AC1CCA89}" type="slidenum">
              <a:rPr kumimoji="1" lang="en-US" altLang="ja-JP" sz="1400" b="0" i="0" u="none" strike="noStrike" kern="1200" cap="none" spc="0" normalizeH="0" baseline="0" noProof="0" smtClean="0">
                <a:ln>
                  <a:noFill/>
                </a:ln>
                <a:solidFill>
                  <a:srgbClr val="000000"/>
                </a:solidFill>
                <a:effectLst/>
                <a:uLnTx/>
                <a:uFillTx/>
                <a:latin typeface="Arial" pitchFamily="34" charset="0"/>
                <a:ea typeface="Osaka"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dirty="0">
              <a:ln>
                <a:noFill/>
              </a:ln>
              <a:solidFill>
                <a:srgbClr val="000000"/>
              </a:solidFill>
              <a:effectLst/>
              <a:uLnTx/>
              <a:uFillTx/>
              <a:latin typeface="Arial" pitchFamily="34" charset="0"/>
              <a:ea typeface="Osaka" charset="-128"/>
              <a:cs typeface="Arial" pitchFamily="34" charset="0"/>
            </a:endParaRPr>
          </a:p>
        </p:txBody>
      </p:sp>
      <p:pic>
        <p:nvPicPr>
          <p:cNvPr id="14" name="Picture 20" descr="line.png                                                       00084BE8Macintosh HD                   7C26F6E4:"/>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467" y="566713"/>
            <a:ext cx="9595066"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直線コネクタ 2"/>
          <p:cNvCxnSpPr/>
          <p:nvPr userDrawn="1"/>
        </p:nvCxnSpPr>
        <p:spPr>
          <a:xfrm>
            <a:off x="273050" y="6525344"/>
            <a:ext cx="9359900"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5" name="Picture 39" descr="logo.png                                                       00084BE8Macintosh HD                   7C26F6E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27972" y="332656"/>
            <a:ext cx="1028702" cy="170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2020/11/10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2020/11/10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2020/11/10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2020/11/10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2020/11/10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2020/11/10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2020/11/10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2020/11/10</a:t>
            </a:fld>
            <a:endParaRPr kumimoji="1" lang="ja-JP" altLang="en-US"/>
          </a:p>
        </p:txBody>
      </p:sp>
      <p:sp>
        <p:nvSpPr>
          <p:cNvPr id="5" name="フッター プレースホルダ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835286" y="2063750"/>
            <a:ext cx="694224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ja-JP" altLang="en-US" sz="3200" dirty="0" smtClean="0">
                <a:latin typeface="HGP創英角ｺﾞｼｯｸUB" panose="020B0900000000000000" pitchFamily="50" charset="-128"/>
                <a:ea typeface="HGP創英角ｺﾞｼｯｸUB" panose="020B0900000000000000" pitchFamily="50" charset="-128"/>
              </a:rPr>
              <a:t>中</a:t>
            </a:r>
            <a:r>
              <a:rPr lang="ja-JP" altLang="en-US" sz="3200" dirty="0">
                <a:latin typeface="HGP創英角ｺﾞｼｯｸUB" panose="020B0900000000000000" pitchFamily="50" charset="-128"/>
                <a:ea typeface="HGP創英角ｺﾞｼｯｸUB" panose="020B0900000000000000" pitchFamily="50" charset="-128"/>
              </a:rPr>
              <a:t>小企業に有効な</a:t>
            </a:r>
            <a:r>
              <a:rPr lang="en-US" altLang="ja-JP" sz="3200" dirty="0" err="1">
                <a:latin typeface="HGP創英角ｺﾞｼｯｸUB" panose="020B0900000000000000" pitchFamily="50" charset="-128"/>
                <a:ea typeface="HGP創英角ｺﾞｼｯｸUB" panose="020B0900000000000000" pitchFamily="50" charset="-128"/>
              </a:rPr>
              <a:t>IoT</a:t>
            </a:r>
            <a:r>
              <a:rPr lang="ja-JP" altLang="en-US" sz="3200" dirty="0" err="1">
                <a:latin typeface="HGP創英角ｺﾞｼｯｸUB" panose="020B0900000000000000" pitchFamily="50" charset="-128"/>
                <a:ea typeface="HGP創英角ｺﾞｼｯｸUB" panose="020B0900000000000000" pitchFamily="50" charset="-128"/>
              </a:rPr>
              <a:t>、</a:t>
            </a:r>
            <a:r>
              <a:rPr lang="en-US" altLang="ja-JP" sz="3200" dirty="0">
                <a:latin typeface="HGP創英角ｺﾞｼｯｸUB" panose="020B0900000000000000" pitchFamily="50" charset="-128"/>
                <a:ea typeface="HGP創英角ｺﾞｼｯｸUB" panose="020B0900000000000000" pitchFamily="50" charset="-128"/>
              </a:rPr>
              <a:t>AI</a:t>
            </a:r>
            <a:r>
              <a:rPr lang="ja-JP" altLang="en-US" sz="3200" dirty="0">
                <a:latin typeface="HGP創英角ｺﾞｼｯｸUB" panose="020B0900000000000000" pitchFamily="50" charset="-128"/>
                <a:ea typeface="HGP創英角ｺﾞｼｯｸUB" panose="020B0900000000000000" pitchFamily="50" charset="-128"/>
              </a:rPr>
              <a:t>ソリューションのご紹介</a:t>
            </a:r>
            <a:endParaRPr lang="ja-JP" altLang="en-US" sz="3200" i="1" dirty="0">
              <a:effectLst>
                <a:outerShdw blurRad="38100" dist="38100" dir="2700000" algn="tl">
                  <a:srgbClr val="C0C0C0"/>
                </a:outerShdw>
              </a:effectLst>
              <a:latin typeface="HGP創英角ｺﾞｼｯｸUB" pitchFamily="50" charset="-128"/>
              <a:ea typeface="HGP創英角ｺﾞｼｯｸUB" pitchFamily="50" charset="-128"/>
            </a:endParaRPr>
          </a:p>
        </p:txBody>
      </p:sp>
      <p:sp>
        <p:nvSpPr>
          <p:cNvPr id="7" name="Text Box 4"/>
          <p:cNvSpPr txBox="1">
            <a:spLocks noChangeArrowheads="1"/>
          </p:cNvSpPr>
          <p:nvPr/>
        </p:nvSpPr>
        <p:spPr bwMode="auto">
          <a:xfrm>
            <a:off x="5393884" y="3414851"/>
            <a:ext cx="1537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000">
                <a:solidFill>
                  <a:schemeClr val="tx1"/>
                </a:solidFill>
                <a:latin typeface="Times New Roman" pitchFamily="18" charset="0"/>
                <a:ea typeface="ＭＳ Ｐゴシック" charset="-128"/>
              </a:defRPr>
            </a:lvl1pPr>
            <a:lvl2pPr marL="742950" indent="-285750" eaLnBrk="0" hangingPunct="0">
              <a:defRPr kumimoji="1" sz="1000">
                <a:solidFill>
                  <a:schemeClr val="tx1"/>
                </a:solidFill>
                <a:latin typeface="Times New Roman" pitchFamily="18" charset="0"/>
                <a:ea typeface="ＭＳ Ｐゴシック" charset="-128"/>
              </a:defRPr>
            </a:lvl2pPr>
            <a:lvl3pPr marL="1143000" indent="-228600" eaLnBrk="0" hangingPunct="0">
              <a:defRPr kumimoji="1" sz="1000">
                <a:solidFill>
                  <a:schemeClr val="tx1"/>
                </a:solidFill>
                <a:latin typeface="Times New Roman" pitchFamily="18" charset="0"/>
                <a:ea typeface="ＭＳ Ｐゴシック" charset="-128"/>
              </a:defRPr>
            </a:lvl3pPr>
            <a:lvl4pPr marL="1600200" indent="-228600" eaLnBrk="0" hangingPunct="0">
              <a:defRPr kumimoji="1" sz="1000">
                <a:solidFill>
                  <a:schemeClr val="tx1"/>
                </a:solidFill>
                <a:latin typeface="Times New Roman" pitchFamily="18" charset="0"/>
                <a:ea typeface="ＭＳ Ｐゴシック" charset="-128"/>
              </a:defRPr>
            </a:lvl4pPr>
            <a:lvl5pPr marL="2057400" indent="-228600" eaLnBrk="0" hangingPunct="0">
              <a:defRPr kumimoji="1" sz="10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9pPr>
          </a:lstStyle>
          <a:p>
            <a:pPr algn="ctr" eaLnBrk="1" hangingPunct="1"/>
            <a:r>
              <a:rPr lang="en-US" altLang="ja-JP" sz="2000" dirty="0" smtClean="0">
                <a:latin typeface="HGP創英角ｺﾞｼｯｸUB" pitchFamily="50" charset="-128"/>
                <a:ea typeface="HGP創英角ｺﾞｼｯｸUB" pitchFamily="50" charset="-128"/>
              </a:rPr>
              <a:t>2020</a:t>
            </a:r>
            <a:r>
              <a:rPr lang="ja-JP" altLang="en-US" sz="2000" dirty="0" smtClean="0">
                <a:latin typeface="HGP創英角ｺﾞｼｯｸUB" pitchFamily="50" charset="-128"/>
                <a:ea typeface="HGP創英角ｺﾞｼｯｸUB" pitchFamily="50" charset="-128"/>
              </a:rPr>
              <a:t>年２月</a:t>
            </a:r>
            <a:endParaRPr lang="ja-JP" altLang="en-US" sz="2000" dirty="0">
              <a:latin typeface="HGP創英角ｺﾞｼｯｸUB" pitchFamily="50" charset="-128"/>
              <a:ea typeface="HGP創英角ｺﾞｼｯｸUB" pitchFamily="50" charset="-128"/>
            </a:endParaRPr>
          </a:p>
        </p:txBody>
      </p:sp>
      <p:sp>
        <p:nvSpPr>
          <p:cNvPr id="4" name="Text Box 5"/>
          <p:cNvSpPr txBox="1">
            <a:spLocks noChangeArrowheads="1"/>
          </p:cNvSpPr>
          <p:nvPr/>
        </p:nvSpPr>
        <p:spPr bwMode="auto">
          <a:xfrm>
            <a:off x="2792413" y="332656"/>
            <a:ext cx="47820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1400" u="sng" dirty="0">
                <a:latin typeface="HGP創英角ｺﾞｼｯｸUB" panose="020B0900000000000000" pitchFamily="50" charset="-128"/>
                <a:ea typeface="HGP創英角ｺﾞｼｯｸUB" panose="020B0900000000000000" pitchFamily="50" charset="-128"/>
              </a:rPr>
              <a:t>令和元年度　生産性向上・設計開発力強化プロジェクト事業</a:t>
            </a:r>
          </a:p>
          <a:p>
            <a:pPr>
              <a:defRPr/>
            </a:pPr>
            <a:r>
              <a:rPr lang="ja-JP" altLang="en-US" sz="1400" u="sng" dirty="0">
                <a:latin typeface="HGP創英角ｺﾞｼｯｸUB" panose="020B0900000000000000" pitchFamily="50" charset="-128"/>
                <a:ea typeface="HGP創英角ｺﾞｼｯｸUB" panose="020B0900000000000000" pitchFamily="50" charset="-128"/>
              </a:rPr>
              <a:t>ＩｏＴ導入促進セミナー </a:t>
            </a:r>
            <a:r>
              <a:rPr lang="en-US" altLang="ja-JP" sz="1400" u="sng" dirty="0">
                <a:latin typeface="HGP創英角ｺﾞｼｯｸUB" panose="020B0900000000000000" pitchFamily="50" charset="-128"/>
                <a:ea typeface="HGP創英角ｺﾞｼｯｸUB" panose="020B0900000000000000" pitchFamily="50" charset="-128"/>
              </a:rPr>
              <a:t>in </a:t>
            </a:r>
            <a:r>
              <a:rPr lang="ja-JP" altLang="en-US" sz="1400" u="sng" dirty="0" smtClean="0">
                <a:latin typeface="HGP創英角ｺﾞｼｯｸUB" panose="020B0900000000000000" pitchFamily="50" charset="-128"/>
                <a:ea typeface="HGP創英角ｺﾞｼｯｸUB" panose="020B0900000000000000" pitchFamily="50" charset="-128"/>
              </a:rPr>
              <a:t>いわて</a:t>
            </a:r>
            <a:endParaRPr lang="ja-JP" altLang="en-US" sz="1400" u="sng"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149955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21369" y="1001947"/>
            <a:ext cx="2376264" cy="2520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latin typeface="HGP創英角ｺﾞｼｯｸUB" panose="020B0900000000000000" pitchFamily="50" charset="-128"/>
                <a:ea typeface="HGP創英角ｺﾞｼｯｸUB" panose="020B0900000000000000" pitchFamily="50" charset="-128"/>
              </a:rPr>
              <a:t>機能・効果</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3" name="Text Box 413"/>
          <p:cNvSpPr txBox="1">
            <a:spLocks noChangeArrowheads="1"/>
          </p:cNvSpPr>
          <p:nvPr/>
        </p:nvSpPr>
        <p:spPr bwMode="auto">
          <a:xfrm>
            <a:off x="495300" y="179348"/>
            <a:ext cx="51793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kumimoji="1" sz="1000">
                <a:solidFill>
                  <a:schemeClr val="tx1"/>
                </a:solidFill>
                <a:latin typeface="Times New Roman" pitchFamily="18" charset="0"/>
                <a:ea typeface="ＭＳ Ｐゴシック" charset="-128"/>
              </a:defRPr>
            </a:lvl1pPr>
            <a:lvl2pPr marL="742950" indent="-285750" eaLnBrk="0" hangingPunct="0">
              <a:defRPr kumimoji="1" sz="1000">
                <a:solidFill>
                  <a:schemeClr val="tx1"/>
                </a:solidFill>
                <a:latin typeface="Times New Roman" pitchFamily="18" charset="0"/>
                <a:ea typeface="ＭＳ Ｐゴシック" charset="-128"/>
              </a:defRPr>
            </a:lvl2pPr>
            <a:lvl3pPr marL="1143000" indent="-228600" eaLnBrk="0" hangingPunct="0">
              <a:defRPr kumimoji="1" sz="1000">
                <a:solidFill>
                  <a:schemeClr val="tx1"/>
                </a:solidFill>
                <a:latin typeface="Times New Roman" pitchFamily="18" charset="0"/>
                <a:ea typeface="ＭＳ Ｐゴシック" charset="-128"/>
              </a:defRPr>
            </a:lvl3pPr>
            <a:lvl4pPr marL="1600200" indent="-228600" eaLnBrk="0" hangingPunct="0">
              <a:defRPr kumimoji="1" sz="1000">
                <a:solidFill>
                  <a:schemeClr val="tx1"/>
                </a:solidFill>
                <a:latin typeface="Times New Roman" pitchFamily="18" charset="0"/>
                <a:ea typeface="ＭＳ Ｐゴシック" charset="-128"/>
              </a:defRPr>
            </a:lvl4pPr>
            <a:lvl5pPr marL="2057400" indent="-228600" eaLnBrk="0" hangingPunct="0">
              <a:defRPr kumimoji="1" sz="10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9pPr>
          </a:lstStyle>
          <a:p>
            <a:pPr eaLnBrk="1" hangingPunct="1"/>
            <a:r>
              <a:rPr lang="en-US" altLang="ja-JP" sz="2400" dirty="0">
                <a:latin typeface="HGP創英角ｺﾞｼｯｸUB" panose="020B0900000000000000" pitchFamily="50" charset="-128"/>
                <a:ea typeface="HGP創英角ｺﾞｼｯｸUB" panose="020B0900000000000000" pitchFamily="50" charset="-128"/>
              </a:rPr>
              <a:t>①</a:t>
            </a:r>
            <a:r>
              <a:rPr lang="en-US" altLang="ja-JP" sz="2400" dirty="0" err="1">
                <a:latin typeface="HGP創英角ｺﾞｼｯｸUB" panose="020B0900000000000000" pitchFamily="50" charset="-128"/>
                <a:ea typeface="HGP創英角ｺﾞｼｯｸUB" panose="020B0900000000000000" pitchFamily="50" charset="-128"/>
              </a:rPr>
              <a:t>e-F@ctory</a:t>
            </a:r>
            <a:r>
              <a:rPr lang="ja-JP" altLang="en-US" sz="2400" dirty="0">
                <a:latin typeface="HGP創英角ｺﾞｼｯｸUB" panose="020B0900000000000000" pitchFamily="50" charset="-128"/>
                <a:ea typeface="HGP創英角ｺﾞｼｯｸUB" panose="020B0900000000000000" pitchFamily="50" charset="-128"/>
              </a:rPr>
              <a:t>支援モジュール（三菱電機</a:t>
            </a:r>
            <a:r>
              <a:rPr lang="ja-JP" altLang="en-US" sz="2400" dirty="0" smtClean="0">
                <a:latin typeface="HGP創英角ｺﾞｼｯｸUB" panose="020B0900000000000000" pitchFamily="50" charset="-128"/>
                <a:ea typeface="HGP創英角ｺﾞｼｯｸUB" panose="020B0900000000000000" pitchFamily="50" charset="-128"/>
              </a:rPr>
              <a:t>）</a:t>
            </a:r>
            <a:endParaRPr lang="ja-JP" altLang="en-US" sz="2400" dirty="0">
              <a:latin typeface="HGP創英角ｺﾞｼｯｸUB" panose="020B0900000000000000" pitchFamily="50" charset="-128"/>
              <a:ea typeface="HGP創英角ｺﾞｼｯｸUB" panose="020B0900000000000000" pitchFamily="50"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925" y="1844824"/>
            <a:ext cx="9061355"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627157" y="1268760"/>
            <a:ext cx="4541581" cy="261610"/>
          </a:xfrm>
          <a:prstGeom prst="rect">
            <a:avLst/>
          </a:prstGeom>
          <a:noFill/>
        </p:spPr>
        <p:txBody>
          <a:bodyPr wrap="square" rtlCol="0">
            <a:spAutoFit/>
          </a:bodyPr>
          <a:lstStyle/>
          <a:p>
            <a:r>
              <a:rPr kumimoji="1" lang="en-US" altLang="ja-JP" sz="1100" b="1" dirty="0" smtClean="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複数機能提供（設備稼働監視ソリューション</a:t>
            </a:r>
            <a:r>
              <a:rPr lang="ja-JP" altLang="en-US" sz="1100" b="1" dirty="0" smtClean="0">
                <a:latin typeface="Meiryo UI" panose="020B0604030504040204" pitchFamily="50" charset="-128"/>
                <a:ea typeface="Meiryo UI" panose="020B0604030504040204" pitchFamily="50" charset="-128"/>
              </a:rPr>
              <a:t>）</a:t>
            </a:r>
            <a:r>
              <a:rPr kumimoji="1" lang="en-US" altLang="ja-JP" sz="1100" b="1" dirty="0" smtClean="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01883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13"/>
          <p:cNvSpPr txBox="1">
            <a:spLocks noChangeArrowheads="1"/>
          </p:cNvSpPr>
          <p:nvPr/>
        </p:nvSpPr>
        <p:spPr bwMode="auto">
          <a:xfrm>
            <a:off x="495300" y="179348"/>
            <a:ext cx="70275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kumimoji="1" sz="1000">
                <a:solidFill>
                  <a:schemeClr val="tx1"/>
                </a:solidFill>
                <a:latin typeface="Times New Roman" pitchFamily="18" charset="0"/>
                <a:ea typeface="ＭＳ Ｐゴシック" charset="-128"/>
              </a:defRPr>
            </a:lvl1pPr>
            <a:lvl2pPr marL="742950" indent="-285750" eaLnBrk="0" hangingPunct="0">
              <a:defRPr kumimoji="1" sz="1000">
                <a:solidFill>
                  <a:schemeClr val="tx1"/>
                </a:solidFill>
                <a:latin typeface="Times New Roman" pitchFamily="18" charset="0"/>
                <a:ea typeface="ＭＳ Ｐゴシック" charset="-128"/>
              </a:defRPr>
            </a:lvl2pPr>
            <a:lvl3pPr marL="1143000" indent="-228600" eaLnBrk="0" hangingPunct="0">
              <a:defRPr kumimoji="1" sz="1000">
                <a:solidFill>
                  <a:schemeClr val="tx1"/>
                </a:solidFill>
                <a:latin typeface="Times New Roman" pitchFamily="18" charset="0"/>
                <a:ea typeface="ＭＳ Ｐゴシック" charset="-128"/>
              </a:defRPr>
            </a:lvl3pPr>
            <a:lvl4pPr marL="1600200" indent="-228600" eaLnBrk="0" hangingPunct="0">
              <a:defRPr kumimoji="1" sz="1000">
                <a:solidFill>
                  <a:schemeClr val="tx1"/>
                </a:solidFill>
                <a:latin typeface="Times New Roman" pitchFamily="18" charset="0"/>
                <a:ea typeface="ＭＳ Ｐゴシック" charset="-128"/>
              </a:defRPr>
            </a:lvl4pPr>
            <a:lvl5pPr marL="2057400" indent="-228600" eaLnBrk="0" hangingPunct="0">
              <a:defRPr kumimoji="1" sz="10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9pPr>
          </a:lstStyle>
          <a:p>
            <a:pPr eaLnBrk="1" hangingPunct="1"/>
            <a:r>
              <a:rPr lang="ja-JP" altLang="en-US" sz="2400" dirty="0">
                <a:latin typeface="HGP創英角ｺﾞｼｯｸUB" panose="020B0900000000000000" pitchFamily="50" charset="-128"/>
                <a:ea typeface="HGP創英角ｺﾞｼｯｸUB" panose="020B0900000000000000" pitchFamily="50" charset="-128"/>
              </a:rPr>
              <a:t>②ライン稼働率チェック</a:t>
            </a:r>
            <a:r>
              <a:rPr lang="en-US" altLang="ja-JP" sz="2400" dirty="0" err="1">
                <a:latin typeface="HGP創英角ｺﾞｼｯｸUB" panose="020B0900000000000000" pitchFamily="50" charset="-128"/>
                <a:ea typeface="HGP創英角ｺﾞｼｯｸUB" panose="020B0900000000000000" pitchFamily="50" charset="-128"/>
              </a:rPr>
              <a:t>IoT</a:t>
            </a:r>
            <a:r>
              <a:rPr lang="ja-JP" altLang="en-US" sz="2400" dirty="0">
                <a:latin typeface="HGP創英角ｺﾞｼｯｸUB" panose="020B0900000000000000" pitchFamily="50" charset="-128"/>
                <a:ea typeface="HGP創英角ｺﾞｼｯｸUB" panose="020B0900000000000000" pitchFamily="50" charset="-128"/>
              </a:rPr>
              <a:t>簡単キット（インフォコーパス</a:t>
            </a:r>
            <a:r>
              <a:rPr lang="ja-JP" altLang="en-US" sz="2400" dirty="0" smtClean="0">
                <a:latin typeface="HGP創英角ｺﾞｼｯｸUB" panose="020B0900000000000000" pitchFamily="50" charset="-128"/>
                <a:ea typeface="HGP創英角ｺﾞｼｯｸUB" panose="020B0900000000000000" pitchFamily="50" charset="-128"/>
              </a:rPr>
              <a:t>）</a:t>
            </a:r>
            <a:endParaRPr lang="ja-JP" altLang="en-US" sz="2400" dirty="0">
              <a:latin typeface="HGP創英角ｺﾞｼｯｸUB" panose="020B0900000000000000" pitchFamily="50" charset="-128"/>
              <a:ea typeface="HGP創英角ｺﾞｼｯｸUB" panose="020B09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428402506"/>
              </p:ext>
            </p:extLst>
          </p:nvPr>
        </p:nvGraphicFramePr>
        <p:xfrm>
          <a:off x="415925" y="1268413"/>
          <a:ext cx="4366342" cy="4480080"/>
        </p:xfrm>
        <a:graphic>
          <a:graphicData uri="http://schemas.openxmlformats.org/drawingml/2006/table">
            <a:tbl>
              <a:tblPr/>
              <a:tblGrid>
                <a:gridCol w="979226">
                  <a:extLst>
                    <a:ext uri="{9D8B030D-6E8A-4147-A177-3AD203B41FA5}">
                      <a16:colId xmlns:a16="http://schemas.microsoft.com/office/drawing/2014/main" val="20000"/>
                    </a:ext>
                  </a:extLst>
                </a:gridCol>
                <a:gridCol w="3387116">
                  <a:extLst>
                    <a:ext uri="{9D8B030D-6E8A-4147-A177-3AD203B41FA5}">
                      <a16:colId xmlns:a16="http://schemas.microsoft.com/office/drawing/2014/main" val="20001"/>
                    </a:ext>
                  </a:extLst>
                </a:gridCol>
              </a:tblGrid>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企業名</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株式会社インフォコーパス</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サービス名称</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製造ライン監視 </a:t>
                      </a: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IoT </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キット</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0800">
                <a:tc>
                  <a:txBody>
                    <a:bodyPr/>
                    <a:lstStyle/>
                    <a:p>
                      <a:pPr algn="l" rtl="0" fontAlgn="ctr"/>
                      <a:r>
                        <a:rPr lang="en-US" altLang="ja-JP" sz="1050" b="1" i="0" u="none" strike="noStrike" dirty="0" smtClean="0">
                          <a:solidFill>
                            <a:srgbClr val="FFFFFF"/>
                          </a:solidFill>
                          <a:effectLst/>
                          <a:latin typeface="Meiryo UI" panose="020B0604030504040204" pitchFamily="50" charset="-128"/>
                          <a:ea typeface="Meiryo UI" panose="020B0604030504040204" pitchFamily="50" charset="-128"/>
                        </a:rPr>
                        <a:t>URL</a:t>
                      </a:r>
                      <a:endParaRPr lang="ja-JP" altLang="en-US" sz="1050" b="1" i="0" u="none" strike="noStrike" dirty="0">
                        <a:solidFill>
                          <a:srgbClr val="FFFFFF"/>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https://www.sensorcorpus.com/news/20190815</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対象業界</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製造業</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対象業務</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生産現場</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0975">
                <a:tc>
                  <a:txBody>
                    <a:bodyPr/>
                    <a:lstStyle/>
                    <a:p>
                      <a:pPr algn="l" rtl="0" fontAlgn="ctr"/>
                      <a:r>
                        <a:rPr lang="ja-JP" altLang="en-US" sz="1050" b="1" i="0" u="none" strike="noStrike" dirty="0" smtClean="0">
                          <a:solidFill>
                            <a:srgbClr val="FFFFFF"/>
                          </a:solidFill>
                          <a:effectLst/>
                          <a:latin typeface="Meiryo UI" panose="020B0604030504040204" pitchFamily="50" charset="-128"/>
                          <a:ea typeface="Meiryo UI" panose="020B0604030504040204" pitchFamily="50" charset="-128"/>
                        </a:rPr>
                        <a:t>対象設備</a:t>
                      </a:r>
                      <a:endParaRPr lang="ja-JP" altLang="en-US" sz="1050" b="1" i="0" u="none" strike="noStrike" dirty="0">
                        <a:solidFill>
                          <a:srgbClr val="FFFFFF"/>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①電流センサー</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配線などが外部に出ており電流が取得できる製造設備全般</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②磁気センサー</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プレス機など可動部ある製造設備</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サービス概要</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今まで見えていなかった稼働率や生産数等の正確なデータを自動収集し改善サイクルを回すことで効率的な生産性向上のための実行につなげることが可能となる導入が安価で簡易なキット</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効果</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稼働率</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UP</a:t>
                      </a:r>
                    </a:p>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生産実績管理</a:t>
                      </a:r>
                    </a:p>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人的コスト削減（入力削減、段取替え時間短縮）</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80975">
                <a:tc>
                  <a:txBody>
                    <a:bodyPr/>
                    <a:lstStyle/>
                    <a:p>
                      <a:pPr algn="l" rtl="0" fontAlgn="ctr"/>
                      <a:r>
                        <a:rPr lang="ja-JP" altLang="en-US" sz="1050" b="1" i="0" u="none" strike="noStrike" dirty="0" smtClean="0">
                          <a:solidFill>
                            <a:srgbClr val="FFFFFF"/>
                          </a:solidFill>
                          <a:effectLst/>
                          <a:latin typeface="Meiryo UI" panose="020B0604030504040204" pitchFamily="50" charset="-128"/>
                          <a:ea typeface="Meiryo UI" panose="020B0604030504040204" pitchFamily="50" charset="-128"/>
                        </a:rPr>
                        <a:t>機能</a:t>
                      </a:r>
                      <a:endParaRPr lang="ja-JP" altLang="en-US" sz="1050" b="1" i="0" u="none" strike="noStrike" dirty="0">
                        <a:solidFill>
                          <a:srgbClr val="FFFFFF"/>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indent="0" algn="l" rtl="0" fontAlgn="ctr">
                        <a:buFont typeface="Arial" panose="020B0604020202020204" pitchFamily="34" charset="0"/>
                        <a:buNone/>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①機械の稼働状況モニタリング（電源</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ON/OFF</a:t>
                      </a:r>
                      <a:r>
                        <a:rPr lang="ja-JP" altLang="en-US" sz="1100" b="0" i="0" u="none" strike="noStrike" dirty="0" err="1" smtClean="0">
                          <a:solidFill>
                            <a:schemeClr val="tx1"/>
                          </a:solidFill>
                          <a:effectLst/>
                          <a:latin typeface="Meiryo UI" panose="020B0604030504040204" pitchFamily="50" charset="-128"/>
                          <a:ea typeface="Meiryo UI" panose="020B0604030504040204" pitchFamily="50" charset="-128"/>
                        </a:rPr>
                        <a:t>、</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運転モード等）</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marL="0" indent="0" algn="l" rtl="0" fontAlgn="ctr">
                        <a:buFont typeface="Arial" panose="020B0604020202020204" pitchFamily="34" charset="0"/>
                        <a:buNone/>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②ショット数のカウント、生産実績のカウント等</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80975">
                <a:tc>
                  <a:txBody>
                    <a:bodyPr/>
                    <a:lstStyle/>
                    <a:p>
                      <a:pPr algn="l" rtl="0" fontAlgn="ctr"/>
                      <a:r>
                        <a:rPr lang="en-US" sz="1050" b="1" i="0" u="none" strike="noStrike">
                          <a:solidFill>
                            <a:srgbClr val="FFFFFF"/>
                          </a:solidFill>
                          <a:effectLst/>
                          <a:latin typeface="Meiryo UI" panose="020B0604030504040204" pitchFamily="50" charset="-128"/>
                          <a:ea typeface="Meiryo UI" panose="020B0604030504040204" pitchFamily="50" charset="-128"/>
                        </a:rPr>
                        <a:t>AI</a:t>
                      </a:r>
                      <a:r>
                        <a:rPr lang="ja-JP" altLang="en-US" sz="1050" b="1" i="0" u="none" strike="noStrike">
                          <a:solidFill>
                            <a:srgbClr val="FFFFFF"/>
                          </a:solidFill>
                          <a:effectLst/>
                          <a:latin typeface="Meiryo UI" panose="020B0604030504040204" pitchFamily="50" charset="-128"/>
                          <a:ea typeface="Meiryo UI" panose="020B0604030504040204" pitchFamily="50" charset="-128"/>
                        </a:rPr>
                        <a:t>対応</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無</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80975">
                <a:tc>
                  <a:txBody>
                    <a:bodyPr/>
                    <a:lstStyle/>
                    <a:p>
                      <a:pPr algn="l" rtl="0" fontAlgn="ctr"/>
                      <a:r>
                        <a:rPr lang="ja-JP" altLang="en-US" sz="1050" b="1" i="0" u="none" strike="noStrike" dirty="0" smtClean="0">
                          <a:solidFill>
                            <a:srgbClr val="FFFFFF"/>
                          </a:solidFill>
                          <a:effectLst/>
                          <a:latin typeface="Meiryo UI" panose="020B0604030504040204" pitchFamily="50" charset="-128"/>
                          <a:ea typeface="Meiryo UI" panose="020B0604030504040204" pitchFamily="50" charset="-128"/>
                        </a:rPr>
                        <a:t>分析機能</a:t>
                      </a:r>
                      <a:endParaRPr lang="zh-TW" altLang="en-US" sz="1050" b="1" i="0" u="none" strike="noStrike" dirty="0">
                        <a:solidFill>
                          <a:srgbClr val="FFFFFF"/>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有（センサーコーパス）</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 name="正方形/長方形 4"/>
          <p:cNvSpPr/>
          <p:nvPr/>
        </p:nvSpPr>
        <p:spPr>
          <a:xfrm>
            <a:off x="4953000" y="1268413"/>
            <a:ext cx="2376264" cy="2520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HGP創英角ｺﾞｼｯｸUB" panose="020B0900000000000000" pitchFamily="50" charset="-128"/>
                <a:ea typeface="HGP創英角ｺﾞｼｯｸUB" panose="020B0900000000000000" pitchFamily="50" charset="-128"/>
              </a:rPr>
              <a:t>導入方法・導入容易性</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6" name="正方形/長方形 5"/>
          <p:cNvSpPr/>
          <p:nvPr/>
        </p:nvSpPr>
        <p:spPr>
          <a:xfrm>
            <a:off x="4977778" y="3655446"/>
            <a:ext cx="2376264" cy="2520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HGP創英角ｺﾞｼｯｸUB" panose="020B0900000000000000" pitchFamily="50" charset="-128"/>
                <a:ea typeface="HGP創英角ｺﾞｼｯｸUB" panose="020B0900000000000000" pitchFamily="50" charset="-128"/>
              </a:rPr>
              <a:t>導入費用</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859923633"/>
              </p:ext>
            </p:extLst>
          </p:nvPr>
        </p:nvGraphicFramePr>
        <p:xfrm>
          <a:off x="4981941" y="4085088"/>
          <a:ext cx="4435555" cy="856080"/>
        </p:xfrm>
        <a:graphic>
          <a:graphicData uri="http://schemas.openxmlformats.org/drawingml/2006/table">
            <a:tbl>
              <a:tblPr/>
              <a:tblGrid>
                <a:gridCol w="1051179">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tblGrid>
              <a:tr h="180975">
                <a:tc>
                  <a:txBody>
                    <a:bodyPr/>
                    <a:lstStyle/>
                    <a:p>
                      <a:pPr algn="l" rtl="0" fontAlgn="ctr"/>
                      <a:r>
                        <a:rPr lang="ja-JP" altLang="en-US" sz="1050" b="1" i="0" u="none" strike="noStrike" dirty="0" smtClean="0">
                          <a:solidFill>
                            <a:srgbClr val="FFFFFF"/>
                          </a:solidFill>
                          <a:effectLst/>
                          <a:latin typeface="Meiryo UI" panose="020B0604030504040204" pitchFamily="50" charset="-128"/>
                          <a:ea typeface="Meiryo UI" panose="020B0604030504040204" pitchFamily="50" charset="-128"/>
                        </a:rPr>
                        <a:t>初期費用</a:t>
                      </a:r>
                      <a:endParaRPr lang="ja-JP" altLang="en-US" sz="1050" b="1" i="0" u="none" strike="noStrike" dirty="0">
                        <a:solidFill>
                          <a:srgbClr val="FFFFFF"/>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150,000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円</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0975">
                <a:tc>
                  <a:txBody>
                    <a:bodyPr/>
                    <a:lstStyle/>
                    <a:p>
                      <a:pPr algn="l" rtl="0" fontAlgn="ctr"/>
                      <a:r>
                        <a:rPr lang="ja-JP" altLang="en-US" sz="1050" b="1" i="0" u="none" strike="noStrike" dirty="0" smtClean="0">
                          <a:solidFill>
                            <a:srgbClr val="FFFFFF"/>
                          </a:solidFill>
                          <a:effectLst/>
                          <a:latin typeface="Meiryo UI" panose="020B0604030504040204" pitchFamily="50" charset="-128"/>
                          <a:ea typeface="Meiryo UI" panose="020B0604030504040204" pitchFamily="50" charset="-128"/>
                        </a:rPr>
                        <a:t>ランニングコスト</a:t>
                      </a:r>
                      <a:endParaRPr lang="ja-JP" altLang="en-US" sz="1050" b="1" i="0" u="none" strike="noStrike" dirty="0">
                        <a:solidFill>
                          <a:srgbClr val="FFFFFF"/>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25,000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円</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月（初月無料）</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0800">
                <a:tc>
                  <a:txBody>
                    <a:bodyPr/>
                    <a:lstStyle/>
                    <a:p>
                      <a:pPr algn="l" rtl="0" fontAlgn="ctr"/>
                      <a:r>
                        <a:rPr lang="ja-JP" altLang="en-US" sz="1050" b="1" i="0" u="none" strike="noStrike" dirty="0" smtClean="0">
                          <a:solidFill>
                            <a:srgbClr val="FFFFFF"/>
                          </a:solidFill>
                          <a:effectLst/>
                          <a:latin typeface="Meiryo UI" panose="020B0604030504040204" pitchFamily="50" charset="-128"/>
                          <a:ea typeface="Meiryo UI" panose="020B0604030504040204" pitchFamily="50" charset="-128"/>
                        </a:rPr>
                        <a:t>その他</a:t>
                      </a:r>
                      <a:endParaRPr lang="ja-JP" altLang="en-US" sz="1050" b="1" i="0" u="none" strike="noStrike" dirty="0">
                        <a:solidFill>
                          <a:srgbClr val="FFFFFF"/>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センサーどちらか</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種類のみの費用</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現地作業を依頼する際の費用は別途</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8" name="テキスト ボックス 7"/>
          <p:cNvSpPr txBox="1"/>
          <p:nvPr/>
        </p:nvSpPr>
        <p:spPr>
          <a:xfrm>
            <a:off x="4953000" y="1628800"/>
            <a:ext cx="4537075" cy="1869743"/>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rPr>
              <a:t>■新旧</a:t>
            </a:r>
            <a:r>
              <a:rPr lang="ja-JP" altLang="en-US" sz="1050" dirty="0">
                <a:latin typeface="Meiryo UI" panose="020B0604030504040204" pitchFamily="50" charset="-128"/>
                <a:ea typeface="Meiryo UI" panose="020B0604030504040204" pitchFamily="50" charset="-128"/>
              </a:rPr>
              <a:t>機械に簡単・迅速にセンサー設置可能</a:t>
            </a:r>
          </a:p>
          <a:p>
            <a:r>
              <a:rPr lang="ja-JP" altLang="en-US" sz="1050" dirty="0" smtClean="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新旧様々な機械を問わずセンサー取付が可能</a:t>
            </a:r>
          </a:p>
          <a:p>
            <a:r>
              <a:rPr lang="ja-JP" altLang="en-US" sz="1050" dirty="0" smtClean="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センサー取付から稼働開始</a:t>
            </a:r>
            <a:r>
              <a:rPr lang="ja-JP" altLang="en-US" sz="1050" dirty="0" smtClean="0">
                <a:latin typeface="Meiryo UI" panose="020B0604030504040204" pitchFamily="50" charset="-128"/>
                <a:ea typeface="Meiryo UI" panose="020B0604030504040204" pitchFamily="50" charset="-128"/>
              </a:rPr>
              <a:t>まで</a:t>
            </a:r>
            <a:r>
              <a:rPr lang="en-US" altLang="ja-JP" sz="1050" dirty="0" smtClean="0">
                <a:latin typeface="Meiryo UI" panose="020B0604030504040204" pitchFamily="50" charset="-128"/>
                <a:ea typeface="Meiryo UI" panose="020B0604030504040204" pitchFamily="50" charset="-128"/>
              </a:rPr>
              <a:t>30</a:t>
            </a:r>
            <a:r>
              <a:rPr lang="ja-JP" altLang="en-US" sz="1050" dirty="0">
                <a:latin typeface="Meiryo UI" panose="020B0604030504040204" pitchFamily="50" charset="-128"/>
                <a:ea typeface="Meiryo UI" panose="020B0604030504040204" pitchFamily="50" charset="-128"/>
              </a:rPr>
              <a:t>分。</a:t>
            </a:r>
            <a:r>
              <a:rPr lang="ja-JP" altLang="en-US" sz="1050" dirty="0" smtClean="0">
                <a:latin typeface="Meiryo UI" panose="020B0604030504040204" pitchFamily="50" charset="-128"/>
                <a:ea typeface="Meiryo UI" panose="020B0604030504040204" pitchFamily="50" charset="-128"/>
              </a:rPr>
              <a:t>機器稼働</a:t>
            </a:r>
            <a:r>
              <a:rPr lang="ja-JP" altLang="en-US" sz="1050" dirty="0">
                <a:latin typeface="Meiryo UI" panose="020B0604030504040204" pitchFamily="50" charset="-128"/>
                <a:ea typeface="Meiryo UI" panose="020B0604030504040204" pitchFamily="50" charset="-128"/>
              </a:rPr>
              <a:t>停止も不要</a:t>
            </a:r>
            <a:r>
              <a:rPr lang="ja-JP" altLang="en-US" sz="800" dirty="0">
                <a:latin typeface="Meiryo UI" panose="020B0604030504040204" pitchFamily="50" charset="-128"/>
                <a:ea typeface="Meiryo UI" panose="020B0604030504040204" pitchFamily="50" charset="-128"/>
              </a:rPr>
              <a:t>（電流センサーのみ）</a:t>
            </a:r>
            <a:endParaRPr lang="en-US" altLang="ja-JP" sz="8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050" dirty="0" smtClean="0">
                <a:latin typeface="Meiryo UI" panose="020B0604030504040204" pitchFamily="50" charset="-128"/>
                <a:ea typeface="Meiryo UI" panose="020B0604030504040204" pitchFamily="50" charset="-128"/>
              </a:rPr>
              <a:t>電流</a:t>
            </a:r>
            <a:r>
              <a:rPr lang="ja-JP" altLang="en-US" sz="1050" dirty="0">
                <a:latin typeface="Meiryo UI" panose="020B0604030504040204" pitchFamily="50" charset="-128"/>
                <a:ea typeface="Meiryo UI" panose="020B0604030504040204" pitchFamily="50" charset="-128"/>
              </a:rPr>
              <a:t>センサーはクランプ式になっており、微電流を感知する。微電流感知により電源の</a:t>
            </a:r>
            <a:r>
              <a:rPr lang="en-US" altLang="ja-JP" sz="1050" dirty="0">
                <a:latin typeface="Meiryo UI" panose="020B0604030504040204" pitchFamily="50" charset="-128"/>
                <a:ea typeface="Meiryo UI" panose="020B0604030504040204" pitchFamily="50" charset="-128"/>
              </a:rPr>
              <a:t>ON/OFF</a:t>
            </a:r>
            <a:r>
              <a:rPr lang="ja-JP" altLang="en-US" sz="1050" dirty="0">
                <a:latin typeface="Meiryo UI" panose="020B0604030504040204" pitchFamily="50" charset="-128"/>
                <a:ea typeface="Meiryo UI" panose="020B0604030504040204" pitchFamily="50" charset="-128"/>
              </a:rPr>
              <a:t>や運電モードを把握する</a:t>
            </a:r>
            <a:r>
              <a:rPr lang="ja-JP" altLang="en-US" sz="1050" dirty="0" smtClean="0">
                <a:latin typeface="Meiryo UI" panose="020B0604030504040204" pitchFamily="50" charset="-128"/>
                <a:ea typeface="Meiryo UI" panose="020B0604030504040204" pitchFamily="50" charset="-128"/>
              </a:rPr>
              <a:t>。単純</a:t>
            </a:r>
            <a:r>
              <a:rPr lang="ja-JP" altLang="en-US" sz="1050" dirty="0">
                <a:latin typeface="Meiryo UI" panose="020B0604030504040204" pitchFamily="50" charset="-128"/>
                <a:ea typeface="Meiryo UI" panose="020B0604030504040204" pitchFamily="50" charset="-128"/>
              </a:rPr>
              <a:t>に配線をクランプするだけであるため、設置がかなり容易である。</a:t>
            </a:r>
          </a:p>
          <a:p>
            <a:pPr marL="285750" indent="-285750">
              <a:buFont typeface="Arial" panose="020B0604020202020204" pitchFamily="34" charset="0"/>
              <a:buChar char="•"/>
            </a:pPr>
            <a:r>
              <a:rPr lang="ja-JP" altLang="en-US" sz="1050" dirty="0" smtClean="0">
                <a:latin typeface="Meiryo UI" panose="020B0604030504040204" pitchFamily="50" charset="-128"/>
                <a:ea typeface="Meiryo UI" panose="020B0604030504040204" pitchFamily="50" charset="-128"/>
              </a:rPr>
              <a:t>磁気</a:t>
            </a:r>
            <a:r>
              <a:rPr lang="ja-JP" altLang="en-US" sz="1050" dirty="0">
                <a:latin typeface="Meiryo UI" panose="020B0604030504040204" pitchFamily="50" charset="-128"/>
                <a:ea typeface="Meiryo UI" panose="020B0604030504040204" pitchFamily="50" charset="-128"/>
              </a:rPr>
              <a:t>センサ</a:t>
            </a:r>
            <a:r>
              <a:rPr lang="ja-JP" altLang="en-US" sz="1050" dirty="0" smtClean="0">
                <a:latin typeface="Meiryo UI" panose="020B0604030504040204" pitchFamily="50" charset="-128"/>
                <a:ea typeface="Meiryo UI" panose="020B0604030504040204" pitchFamily="50" charset="-128"/>
              </a:rPr>
              <a:t>はプレス機などの可動部</a:t>
            </a:r>
            <a:r>
              <a:rPr lang="ja-JP" altLang="en-US" sz="1050" dirty="0">
                <a:latin typeface="Meiryo UI" panose="020B0604030504040204" pitchFamily="50" charset="-128"/>
                <a:ea typeface="Meiryo UI" panose="020B0604030504040204" pitchFamily="50" charset="-128"/>
              </a:rPr>
              <a:t>の両サイドに設置してショット数のカウントなどを行う</a:t>
            </a:r>
            <a:r>
              <a:rPr lang="ja-JP" altLang="en-US" sz="1050" dirty="0" smtClean="0">
                <a:latin typeface="Meiryo UI" panose="020B0604030504040204" pitchFamily="50" charset="-128"/>
                <a:ea typeface="Meiryo UI" panose="020B0604030504040204" pitchFamily="50" charset="-128"/>
              </a:rPr>
              <a:t>。但し、磁気センサ自体に環境対応性や堅牢性は備わっていないため、現場環境によっては使用が困難なケースもある。あくまで安価な実験、入り口として使用し、メリットがあれば別のセンサに置き換えることでユーザーは対応した方が良い。</a:t>
            </a:r>
            <a:endParaRPr lang="ja-JP" altLang="en-US" sz="1050" dirty="0">
              <a:latin typeface="Meiryo UI" panose="020B0604030504040204" pitchFamily="50" charset="-128"/>
              <a:ea typeface="Meiryo UI" panose="020B0604030504040204" pitchFamily="50" charset="-128"/>
            </a:endParaRPr>
          </a:p>
        </p:txBody>
      </p:sp>
      <p:sp>
        <p:nvSpPr>
          <p:cNvPr id="9" name="正方形/長方形 8"/>
          <p:cNvSpPr/>
          <p:nvPr/>
        </p:nvSpPr>
        <p:spPr>
          <a:xfrm>
            <a:off x="4971227" y="5337212"/>
            <a:ext cx="2376264" cy="2520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HGP創英角ｺﾞｼｯｸUB" panose="020B0900000000000000" pitchFamily="50" charset="-128"/>
                <a:ea typeface="HGP創英角ｺﾞｼｯｸUB" panose="020B0900000000000000" pitchFamily="50" charset="-128"/>
              </a:rPr>
              <a:t>問い合わせ先</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321619492"/>
              </p:ext>
            </p:extLst>
          </p:nvPr>
        </p:nvGraphicFramePr>
        <p:xfrm>
          <a:off x="4996302" y="5692097"/>
          <a:ext cx="4493202" cy="392040"/>
        </p:xfrm>
        <a:graphic>
          <a:graphicData uri="http://schemas.openxmlformats.org/drawingml/2006/table">
            <a:tbl>
              <a:tblPr/>
              <a:tblGrid>
                <a:gridCol w="1828905">
                  <a:extLst>
                    <a:ext uri="{9D8B030D-6E8A-4147-A177-3AD203B41FA5}">
                      <a16:colId xmlns:a16="http://schemas.microsoft.com/office/drawing/2014/main" val="20000"/>
                    </a:ext>
                  </a:extLst>
                </a:gridCol>
                <a:gridCol w="2664297">
                  <a:extLst>
                    <a:ext uri="{9D8B030D-6E8A-4147-A177-3AD203B41FA5}">
                      <a16:colId xmlns:a16="http://schemas.microsoft.com/office/drawing/2014/main" val="20001"/>
                    </a:ext>
                  </a:extLst>
                </a:gridCol>
              </a:tblGrid>
              <a:tr h="180975">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株式会社インフォコーパス　　　　</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CN" altLang="en-US" sz="1050" b="0" i="0" u="none" strike="noStrike" dirty="0" smtClean="0">
                          <a:solidFill>
                            <a:srgbClr val="000000"/>
                          </a:solidFill>
                          <a:effectLst/>
                          <a:latin typeface="Meiryo UI" panose="020B0604030504040204" pitchFamily="50" charset="-128"/>
                          <a:ea typeface="Meiryo UI" panose="020B0604030504040204" pitchFamily="50" charset="-128"/>
                        </a:rPr>
                        <a:t>東京都目黒区下目黒</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5-</a:t>
                      </a:r>
                      <a:r>
                        <a:rPr lang="zh-CN" altLang="en-US" sz="1050" b="0" i="0" u="none" strike="noStrike" dirty="0" smtClean="0">
                          <a:solidFill>
                            <a:srgbClr val="000000"/>
                          </a:solidFill>
                          <a:effectLst/>
                          <a:latin typeface="Meiryo UI" panose="020B0604030504040204" pitchFamily="50" charset="-128"/>
                          <a:ea typeface="Meiryo UI" panose="020B0604030504040204" pitchFamily="50" charset="-128"/>
                        </a:rPr>
                        <a:t>５</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a:t>
                      </a:r>
                    </a:p>
                    <a:p>
                      <a:pPr algn="l" rtl="0" fontAlgn="ct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03-5734-1830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6594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21369" y="1001947"/>
            <a:ext cx="2376264" cy="2520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HGP創英角ｺﾞｼｯｸUB" panose="020B0900000000000000" pitchFamily="50" charset="-128"/>
                <a:ea typeface="HGP創英角ｺﾞｼｯｸUB" panose="020B0900000000000000" pitchFamily="50" charset="-128"/>
              </a:rPr>
              <a:t>システム構成</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7" name="Text Box 413"/>
          <p:cNvSpPr txBox="1">
            <a:spLocks noChangeArrowheads="1"/>
          </p:cNvSpPr>
          <p:nvPr/>
        </p:nvSpPr>
        <p:spPr bwMode="auto">
          <a:xfrm>
            <a:off x="495300" y="179348"/>
            <a:ext cx="70275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kumimoji="1" sz="1000">
                <a:solidFill>
                  <a:schemeClr val="tx1"/>
                </a:solidFill>
                <a:latin typeface="Times New Roman" pitchFamily="18" charset="0"/>
                <a:ea typeface="ＭＳ Ｐゴシック" charset="-128"/>
              </a:defRPr>
            </a:lvl1pPr>
            <a:lvl2pPr marL="742950" indent="-285750" eaLnBrk="0" hangingPunct="0">
              <a:defRPr kumimoji="1" sz="1000">
                <a:solidFill>
                  <a:schemeClr val="tx1"/>
                </a:solidFill>
                <a:latin typeface="Times New Roman" pitchFamily="18" charset="0"/>
                <a:ea typeface="ＭＳ Ｐゴシック" charset="-128"/>
              </a:defRPr>
            </a:lvl2pPr>
            <a:lvl3pPr marL="1143000" indent="-228600" eaLnBrk="0" hangingPunct="0">
              <a:defRPr kumimoji="1" sz="1000">
                <a:solidFill>
                  <a:schemeClr val="tx1"/>
                </a:solidFill>
                <a:latin typeface="Times New Roman" pitchFamily="18" charset="0"/>
                <a:ea typeface="ＭＳ Ｐゴシック" charset="-128"/>
              </a:defRPr>
            </a:lvl3pPr>
            <a:lvl4pPr marL="1600200" indent="-228600" eaLnBrk="0" hangingPunct="0">
              <a:defRPr kumimoji="1" sz="1000">
                <a:solidFill>
                  <a:schemeClr val="tx1"/>
                </a:solidFill>
                <a:latin typeface="Times New Roman" pitchFamily="18" charset="0"/>
                <a:ea typeface="ＭＳ Ｐゴシック" charset="-128"/>
              </a:defRPr>
            </a:lvl4pPr>
            <a:lvl5pPr marL="2057400" indent="-228600" eaLnBrk="0" hangingPunct="0">
              <a:defRPr kumimoji="1" sz="10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9pPr>
          </a:lstStyle>
          <a:p>
            <a:pPr eaLnBrk="1" hangingPunct="1"/>
            <a:r>
              <a:rPr lang="ja-JP" altLang="en-US" sz="2400" dirty="0">
                <a:latin typeface="HGP創英角ｺﾞｼｯｸUB" panose="020B0900000000000000" pitchFamily="50" charset="-128"/>
                <a:ea typeface="HGP創英角ｺﾞｼｯｸUB" panose="020B0900000000000000" pitchFamily="50" charset="-128"/>
              </a:rPr>
              <a:t>②ライン稼働率チェック</a:t>
            </a:r>
            <a:r>
              <a:rPr lang="en-US" altLang="ja-JP" sz="2400" dirty="0" err="1">
                <a:latin typeface="HGP創英角ｺﾞｼｯｸUB" panose="020B0900000000000000" pitchFamily="50" charset="-128"/>
                <a:ea typeface="HGP創英角ｺﾞｼｯｸUB" panose="020B0900000000000000" pitchFamily="50" charset="-128"/>
              </a:rPr>
              <a:t>IoT</a:t>
            </a:r>
            <a:r>
              <a:rPr lang="ja-JP" altLang="en-US" sz="2400" dirty="0">
                <a:latin typeface="HGP創英角ｺﾞｼｯｸUB" panose="020B0900000000000000" pitchFamily="50" charset="-128"/>
                <a:ea typeface="HGP創英角ｺﾞｼｯｸUB" panose="020B0900000000000000" pitchFamily="50" charset="-128"/>
              </a:rPr>
              <a:t>簡単キット（インフォコーパス</a:t>
            </a:r>
            <a:r>
              <a:rPr lang="ja-JP" altLang="en-US" sz="2400" dirty="0" smtClean="0">
                <a:latin typeface="HGP創英角ｺﾞｼｯｸUB" panose="020B0900000000000000" pitchFamily="50" charset="-128"/>
                <a:ea typeface="HGP創英角ｺﾞｼｯｸUB" panose="020B0900000000000000" pitchFamily="50" charset="-128"/>
              </a:rPr>
              <a:t>）</a:t>
            </a:r>
            <a:endParaRPr lang="ja-JP" altLang="en-US" sz="2400" dirty="0">
              <a:latin typeface="HGP創英角ｺﾞｼｯｸUB" panose="020B0900000000000000" pitchFamily="50" charset="-128"/>
              <a:ea typeface="HGP創英角ｺﾞｼｯｸUB" panose="020B0900000000000000" pitchFamily="50" charset="-128"/>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349" y="1875017"/>
            <a:ext cx="7920434" cy="2653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758156" y="1484784"/>
            <a:ext cx="8100764" cy="253916"/>
          </a:xfrm>
          <a:prstGeom prst="rect">
            <a:avLst/>
          </a:prstGeom>
          <a:noFill/>
        </p:spPr>
        <p:txBody>
          <a:bodyPr wrap="square" rtlCol="0">
            <a:spAutoFit/>
          </a:bodyPr>
          <a:lstStyle/>
          <a:p>
            <a:pPr marL="171450" indent="-171450">
              <a:buFont typeface="Arial" panose="020B0604020202020204" pitchFamily="34" charset="0"/>
              <a:buChar char="•"/>
            </a:pPr>
            <a:r>
              <a:rPr lang="ja-JP" altLang="en-US" sz="1050" dirty="0" smtClean="0">
                <a:latin typeface="Meiryo UI" panose="020B0604030504040204" pitchFamily="50" charset="-128"/>
                <a:ea typeface="Meiryo UI" panose="020B0604030504040204" pitchFamily="50" charset="-128"/>
              </a:rPr>
              <a:t>センサーをつなげて、インフォコーパスの</a:t>
            </a:r>
            <a:r>
              <a:rPr lang="en-US" altLang="ja-JP" sz="1050" dirty="0" err="1" smtClean="0">
                <a:latin typeface="Meiryo UI" panose="020B0604030504040204" pitchFamily="50" charset="-128"/>
                <a:ea typeface="Meiryo UI" panose="020B0604030504040204" pitchFamily="50" charset="-128"/>
              </a:rPr>
              <a:t>IoT</a:t>
            </a:r>
            <a:r>
              <a:rPr lang="ja-JP" altLang="en-US" sz="1050" dirty="0" smtClean="0">
                <a:latin typeface="Meiryo UI" panose="020B0604030504040204" pitchFamily="50" charset="-128"/>
                <a:ea typeface="Meiryo UI" panose="020B0604030504040204" pitchFamily="50" charset="-128"/>
              </a:rPr>
              <a:t>プラットフォーム「</a:t>
            </a:r>
            <a:r>
              <a:rPr lang="en-US" altLang="ja-JP" sz="1050" dirty="0" smtClean="0">
                <a:latin typeface="Meiryo UI" panose="020B0604030504040204" pitchFamily="50" charset="-128"/>
                <a:ea typeface="Meiryo UI" panose="020B0604030504040204" pitchFamily="50" charset="-128"/>
              </a:rPr>
              <a:t>Sensor Corpus</a:t>
            </a:r>
            <a:r>
              <a:rPr lang="ja-JP" altLang="en-US" sz="1050" dirty="0" smtClean="0">
                <a:latin typeface="Meiryo UI" panose="020B0604030504040204" pitchFamily="50" charset="-128"/>
                <a:ea typeface="Meiryo UI" panose="020B0604030504040204" pitchFamily="50" charset="-128"/>
              </a:rPr>
              <a:t>」でダッシュボードを作ると直ぐに</a:t>
            </a:r>
            <a:r>
              <a:rPr lang="en-US" altLang="ja-JP" sz="1050" dirty="0" err="1" smtClean="0">
                <a:latin typeface="Meiryo UI" panose="020B0604030504040204" pitchFamily="50" charset="-128"/>
                <a:ea typeface="Meiryo UI" panose="020B0604030504040204" pitchFamily="50" charset="-128"/>
              </a:rPr>
              <a:t>IoT</a:t>
            </a:r>
            <a:r>
              <a:rPr lang="ja-JP" altLang="en-US" sz="1050" dirty="0" smtClean="0">
                <a:latin typeface="Meiryo UI" panose="020B0604030504040204" pitchFamily="50" charset="-128"/>
                <a:ea typeface="Meiryo UI" panose="020B0604030504040204" pitchFamily="50" charset="-128"/>
              </a:rPr>
              <a:t>ソリューションを活用できるとする。</a:t>
            </a:r>
            <a:endParaRPr lang="ja-JP" altLang="en-US" sz="1050" dirty="0">
              <a:latin typeface="Meiryo UI" panose="020B0604030504040204" pitchFamily="50" charset="-128"/>
              <a:ea typeface="Meiryo UI" panose="020B0604030504040204" pitchFamily="50" charset="-128"/>
            </a:endParaRPr>
          </a:p>
        </p:txBody>
      </p:sp>
      <p:sp>
        <p:nvSpPr>
          <p:cNvPr id="14" name="正方形/長方形 13"/>
          <p:cNvSpPr/>
          <p:nvPr/>
        </p:nvSpPr>
        <p:spPr>
          <a:xfrm>
            <a:off x="581984" y="5710548"/>
            <a:ext cx="3616696"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出</a:t>
            </a:r>
            <a:r>
              <a:rPr lang="ja-JP" altLang="en-US" sz="900" dirty="0" smtClean="0">
                <a:latin typeface="Meiryo UI" panose="020B0604030504040204" pitchFamily="50" charset="-128"/>
                <a:ea typeface="Meiryo UI" panose="020B0604030504040204" pitchFamily="50" charset="-128"/>
              </a:rPr>
              <a:t>所：</a:t>
            </a:r>
            <a:r>
              <a:rPr lang="en-US" altLang="ja-JP" sz="900" dirty="0">
                <a:latin typeface="Meiryo UI" panose="020B0604030504040204" pitchFamily="50" charset="-128"/>
                <a:ea typeface="Meiryo UI" panose="020B0604030504040204" pitchFamily="50" charset="-128"/>
              </a:rPr>
              <a:t>https://</a:t>
            </a:r>
            <a:r>
              <a:rPr lang="en-US" altLang="ja-JP" sz="900" dirty="0" smtClean="0">
                <a:latin typeface="Meiryo UI" panose="020B0604030504040204" pitchFamily="50" charset="-128"/>
                <a:ea typeface="Meiryo UI" panose="020B0604030504040204" pitchFamily="50" charset="-128"/>
              </a:rPr>
              <a:t>www.sensorcorpus.com/news/pr_20191024</a:t>
            </a:r>
            <a:endParaRPr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17371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21369" y="1001947"/>
            <a:ext cx="2376264" cy="2520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latin typeface="HGP創英角ｺﾞｼｯｸUB" panose="020B0900000000000000" pitchFamily="50" charset="-128"/>
                <a:ea typeface="HGP創英角ｺﾞｼｯｸUB" panose="020B0900000000000000" pitchFamily="50" charset="-128"/>
              </a:rPr>
              <a:t>機能・効果</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10" name="Text Box 413"/>
          <p:cNvSpPr txBox="1">
            <a:spLocks noChangeArrowheads="1"/>
          </p:cNvSpPr>
          <p:nvPr/>
        </p:nvSpPr>
        <p:spPr bwMode="auto">
          <a:xfrm>
            <a:off x="495300" y="179348"/>
            <a:ext cx="70275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kumimoji="1" sz="1000">
                <a:solidFill>
                  <a:schemeClr val="tx1"/>
                </a:solidFill>
                <a:latin typeface="Times New Roman" pitchFamily="18" charset="0"/>
                <a:ea typeface="ＭＳ Ｐゴシック" charset="-128"/>
              </a:defRPr>
            </a:lvl1pPr>
            <a:lvl2pPr marL="742950" indent="-285750" eaLnBrk="0" hangingPunct="0">
              <a:defRPr kumimoji="1" sz="1000">
                <a:solidFill>
                  <a:schemeClr val="tx1"/>
                </a:solidFill>
                <a:latin typeface="Times New Roman" pitchFamily="18" charset="0"/>
                <a:ea typeface="ＭＳ Ｐゴシック" charset="-128"/>
              </a:defRPr>
            </a:lvl2pPr>
            <a:lvl3pPr marL="1143000" indent="-228600" eaLnBrk="0" hangingPunct="0">
              <a:defRPr kumimoji="1" sz="1000">
                <a:solidFill>
                  <a:schemeClr val="tx1"/>
                </a:solidFill>
                <a:latin typeface="Times New Roman" pitchFamily="18" charset="0"/>
                <a:ea typeface="ＭＳ Ｐゴシック" charset="-128"/>
              </a:defRPr>
            </a:lvl3pPr>
            <a:lvl4pPr marL="1600200" indent="-228600" eaLnBrk="0" hangingPunct="0">
              <a:defRPr kumimoji="1" sz="1000">
                <a:solidFill>
                  <a:schemeClr val="tx1"/>
                </a:solidFill>
                <a:latin typeface="Times New Roman" pitchFamily="18" charset="0"/>
                <a:ea typeface="ＭＳ Ｐゴシック" charset="-128"/>
              </a:defRPr>
            </a:lvl4pPr>
            <a:lvl5pPr marL="2057400" indent="-228600" eaLnBrk="0" hangingPunct="0">
              <a:defRPr kumimoji="1" sz="10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9pPr>
          </a:lstStyle>
          <a:p>
            <a:pPr eaLnBrk="1" hangingPunct="1"/>
            <a:r>
              <a:rPr lang="ja-JP" altLang="en-US" sz="2400" dirty="0">
                <a:latin typeface="HGP創英角ｺﾞｼｯｸUB" panose="020B0900000000000000" pitchFamily="50" charset="-128"/>
                <a:ea typeface="HGP創英角ｺﾞｼｯｸUB" panose="020B0900000000000000" pitchFamily="50" charset="-128"/>
              </a:rPr>
              <a:t>②ライン稼働率チェック</a:t>
            </a:r>
            <a:r>
              <a:rPr lang="en-US" altLang="ja-JP" sz="2400" dirty="0" err="1">
                <a:latin typeface="HGP創英角ｺﾞｼｯｸUB" panose="020B0900000000000000" pitchFamily="50" charset="-128"/>
                <a:ea typeface="HGP創英角ｺﾞｼｯｸUB" panose="020B0900000000000000" pitchFamily="50" charset="-128"/>
              </a:rPr>
              <a:t>IoT</a:t>
            </a:r>
            <a:r>
              <a:rPr lang="ja-JP" altLang="en-US" sz="2400" dirty="0">
                <a:latin typeface="HGP創英角ｺﾞｼｯｸUB" panose="020B0900000000000000" pitchFamily="50" charset="-128"/>
                <a:ea typeface="HGP創英角ｺﾞｼｯｸUB" panose="020B0900000000000000" pitchFamily="50" charset="-128"/>
              </a:rPr>
              <a:t>簡単キット（インフォコーパス</a:t>
            </a:r>
            <a:r>
              <a:rPr lang="ja-JP" altLang="en-US" sz="2400" dirty="0" smtClean="0">
                <a:latin typeface="HGP創英角ｺﾞｼｯｸUB" panose="020B0900000000000000" pitchFamily="50" charset="-128"/>
                <a:ea typeface="HGP創英角ｺﾞｼｯｸUB" panose="020B0900000000000000" pitchFamily="50" charset="-128"/>
              </a:rPr>
              <a:t>）</a:t>
            </a:r>
            <a:endParaRPr lang="ja-JP" altLang="en-US" sz="2400" dirty="0">
              <a:latin typeface="HGP創英角ｺﾞｼｯｸUB" panose="020B0900000000000000" pitchFamily="50" charset="-128"/>
              <a:ea typeface="HGP創英角ｺﾞｼｯｸUB" panose="020B0900000000000000" pitchFamily="50" charset="-128"/>
            </a:endParaRPr>
          </a:p>
        </p:txBody>
      </p:sp>
      <p:sp>
        <p:nvSpPr>
          <p:cNvPr id="11" name="テキスト ボックス 10"/>
          <p:cNvSpPr txBox="1"/>
          <p:nvPr/>
        </p:nvSpPr>
        <p:spPr>
          <a:xfrm>
            <a:off x="602070" y="1340768"/>
            <a:ext cx="8743418" cy="4662815"/>
          </a:xfrm>
          <a:prstGeom prst="rect">
            <a:avLst/>
          </a:prstGeom>
          <a:noFill/>
        </p:spPr>
        <p:txBody>
          <a:bodyPr wrap="square" rtlCol="0">
            <a:spAutoFit/>
          </a:bodyPr>
          <a:lstStyle/>
          <a:p>
            <a:r>
              <a:rPr lang="ja-JP" altLang="en-US" sz="1100" b="1" dirty="0">
                <a:latin typeface="Meiryo UI" panose="020B0604030504040204" pitchFamily="50" charset="-128"/>
                <a:ea typeface="Meiryo UI" panose="020B0604030504040204" pitchFamily="50" charset="-128"/>
              </a:rPr>
              <a:t>■「ライン稼働率チェック</a:t>
            </a:r>
            <a:r>
              <a:rPr lang="en-US" altLang="ja-JP" sz="1100" b="1" dirty="0" err="1">
                <a:latin typeface="Meiryo UI" panose="020B0604030504040204" pitchFamily="50" charset="-128"/>
                <a:ea typeface="Meiryo UI" panose="020B0604030504040204" pitchFamily="50" charset="-128"/>
              </a:rPr>
              <a:t>IoT</a:t>
            </a:r>
            <a:r>
              <a:rPr lang="ja-JP" altLang="en-US" sz="1100" b="1" dirty="0">
                <a:latin typeface="Meiryo UI" panose="020B0604030504040204" pitchFamily="50" charset="-128"/>
                <a:ea typeface="Meiryo UI" panose="020B0604030504040204" pitchFamily="50" charset="-128"/>
              </a:rPr>
              <a:t>簡単キット</a:t>
            </a:r>
            <a:r>
              <a:rPr lang="ja-JP" altLang="en-US" sz="1100" b="1" dirty="0" smtClean="0">
                <a:latin typeface="Meiryo UI" panose="020B0604030504040204" pitchFamily="50" charset="-128"/>
                <a:ea typeface="Meiryo UI" panose="020B0604030504040204" pitchFamily="50" charset="-128"/>
              </a:rPr>
              <a:t>」</a:t>
            </a:r>
            <a:endParaRPr lang="ja-JP" altLang="en-US" sz="1100" b="1"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稼働率や生産数等の正確なデータを自動収集し改善サイクルを回すことで効率的な生産性向上のための実行につなげるための</a:t>
            </a:r>
            <a:r>
              <a:rPr lang="en-US" altLang="ja-JP" sz="1100" dirty="0" err="1">
                <a:latin typeface="Meiryo UI" panose="020B0604030504040204" pitchFamily="50" charset="-128"/>
                <a:ea typeface="Meiryo UI" panose="020B0604030504040204" pitchFamily="50" charset="-128"/>
              </a:rPr>
              <a:t>IoT</a:t>
            </a:r>
            <a:r>
              <a:rPr lang="ja-JP" altLang="en-US" sz="1100" dirty="0">
                <a:latin typeface="Meiryo UI" panose="020B0604030504040204" pitchFamily="50" charset="-128"/>
                <a:ea typeface="Meiryo UI" panose="020B0604030504040204" pitchFamily="50" charset="-128"/>
              </a:rPr>
              <a:t>簡単</a:t>
            </a:r>
            <a:r>
              <a:rPr lang="ja-JP" altLang="en-US" sz="1100" dirty="0" smtClean="0">
                <a:latin typeface="Meiryo UI" panose="020B0604030504040204" pitchFamily="50" charset="-128"/>
                <a:ea typeface="Meiryo UI" panose="020B0604030504040204" pitchFamily="50" charset="-128"/>
              </a:rPr>
              <a:t>キット</a:t>
            </a:r>
            <a:r>
              <a:rPr lang="ja-JP" altLang="en-US" sz="1100" dirty="0">
                <a:latin typeface="Meiryo UI" panose="020B0604030504040204" pitchFamily="50" charset="-128"/>
                <a:ea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rPr>
              <a:t> </a:t>
            </a:r>
            <a:endParaRPr lang="en-US" altLang="ja-JP" sz="1100" dirty="0" smtClean="0">
              <a:latin typeface="Meiryo UI" panose="020B0604030504040204" pitchFamily="50" charset="-128"/>
              <a:ea typeface="Meiryo UI" panose="020B0604030504040204" pitchFamily="50" charset="-128"/>
            </a:endParaRPr>
          </a:p>
          <a:p>
            <a:r>
              <a:rPr lang="en-US" altLang="ja-JP" sz="1100" b="1" dirty="0" smtClean="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実現できること</a:t>
            </a:r>
            <a:r>
              <a:rPr lang="en-US" altLang="ja-JP" sz="1100" b="1" dirty="0">
                <a:latin typeface="Meiryo UI" panose="020B0604030504040204" pitchFamily="50" charset="-128"/>
                <a:ea typeface="Meiryo UI" panose="020B0604030504040204" pitchFamily="50" charset="-128"/>
              </a:rPr>
              <a:t>】</a:t>
            </a:r>
          </a:p>
          <a:p>
            <a:r>
              <a:rPr lang="ja-JP" altLang="en-US" sz="1100" dirty="0" smtClean="0">
                <a:latin typeface="Meiryo UI" panose="020B0604030504040204" pitchFamily="50" charset="-128"/>
                <a:ea typeface="Meiryo UI" panose="020B0604030504040204" pitchFamily="50" charset="-128"/>
              </a:rPr>
              <a:t>　機械</a:t>
            </a:r>
            <a:r>
              <a:rPr lang="ja-JP" altLang="en-US" sz="1100" dirty="0">
                <a:latin typeface="Meiryo UI" panose="020B0604030504040204" pitchFamily="50" charset="-128"/>
                <a:ea typeface="Meiryo UI" panose="020B0604030504040204" pitchFamily="50" charset="-128"/>
              </a:rPr>
              <a:t>の稼働状況モニタリング（電源</a:t>
            </a:r>
            <a:r>
              <a:rPr lang="en-US" altLang="ja-JP" sz="1100" dirty="0">
                <a:latin typeface="Meiryo UI" panose="020B0604030504040204" pitchFamily="50" charset="-128"/>
                <a:ea typeface="Meiryo UI" panose="020B0604030504040204" pitchFamily="50" charset="-128"/>
              </a:rPr>
              <a:t>ON/OFF</a:t>
            </a:r>
            <a:r>
              <a:rPr lang="ja-JP" altLang="en-US" sz="1100" dirty="0" err="1">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運転モード等）</a:t>
            </a:r>
          </a:p>
          <a:p>
            <a:r>
              <a:rPr lang="ja-JP" altLang="en-US" sz="1100" dirty="0" smtClean="0">
                <a:latin typeface="Meiryo UI" panose="020B0604030504040204" pitchFamily="50" charset="-128"/>
                <a:ea typeface="Meiryo UI" panose="020B0604030504040204" pitchFamily="50" charset="-128"/>
              </a:rPr>
              <a:t>　生産</a:t>
            </a:r>
            <a:r>
              <a:rPr lang="ja-JP" altLang="en-US" sz="1100" dirty="0">
                <a:latin typeface="Meiryo UI" panose="020B0604030504040204" pitchFamily="50" charset="-128"/>
                <a:ea typeface="Meiryo UI" panose="020B0604030504040204" pitchFamily="50" charset="-128"/>
              </a:rPr>
              <a:t>実績数のモニタリング（ショット数のカウント等）</a:t>
            </a:r>
          </a:p>
          <a:p>
            <a:endParaRPr lang="en-US" altLang="ja-JP" sz="1100" dirty="0" smtClean="0">
              <a:latin typeface="Meiryo UI" panose="020B0604030504040204" pitchFamily="50" charset="-128"/>
              <a:ea typeface="Meiryo UI" panose="020B0604030504040204" pitchFamily="50" charset="-128"/>
            </a:endParaRPr>
          </a:p>
          <a:p>
            <a:r>
              <a:rPr lang="en-US" altLang="ja-JP" sz="1100" b="1" dirty="0" smtClean="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特徴</a:t>
            </a:r>
            <a:r>
              <a:rPr lang="en-US" altLang="ja-JP" sz="1100" b="1" dirty="0">
                <a:latin typeface="Meiryo UI" panose="020B0604030504040204" pitchFamily="50" charset="-128"/>
                <a:ea typeface="Meiryo UI" panose="020B0604030504040204" pitchFamily="50" charset="-128"/>
              </a:rPr>
              <a:t>】</a:t>
            </a:r>
          </a:p>
          <a:p>
            <a:r>
              <a:rPr lang="en-US" altLang="ja-JP" sz="1100" dirty="0">
                <a:latin typeface="Meiryo UI" panose="020B0604030504040204" pitchFamily="50" charset="-128"/>
                <a:ea typeface="Meiryo UI" panose="020B0604030504040204" pitchFamily="50" charset="-128"/>
              </a:rPr>
              <a:t>①</a:t>
            </a:r>
            <a:r>
              <a:rPr lang="ja-JP" altLang="en-US" sz="1100" dirty="0">
                <a:latin typeface="Meiryo UI" panose="020B0604030504040204" pitchFamily="50" charset="-128"/>
                <a:ea typeface="Meiryo UI" panose="020B0604030504040204" pitchFamily="50" charset="-128"/>
              </a:rPr>
              <a:t>新旧様々な機械を問わず簡単・迅速にセンサー設置可能</a:t>
            </a:r>
          </a:p>
          <a:p>
            <a:r>
              <a:rPr lang="ja-JP" altLang="en-US" sz="1100" dirty="0" smtClean="0">
                <a:latin typeface="Meiryo UI" panose="020B0604030504040204" pitchFamily="50" charset="-128"/>
                <a:ea typeface="Meiryo UI" panose="020B0604030504040204" pitchFamily="50" charset="-128"/>
              </a:rPr>
              <a:t>　　センサー</a:t>
            </a:r>
            <a:r>
              <a:rPr lang="ja-JP" altLang="en-US" sz="1100" dirty="0">
                <a:latin typeface="Meiryo UI" panose="020B0604030504040204" pitchFamily="50" charset="-128"/>
                <a:ea typeface="Meiryo UI" panose="020B0604030504040204" pitchFamily="50" charset="-128"/>
              </a:rPr>
              <a:t>取付から稼働開始までわずか</a:t>
            </a:r>
            <a:r>
              <a:rPr lang="en-US" altLang="ja-JP" sz="1100" dirty="0">
                <a:latin typeface="Meiryo UI" panose="020B0604030504040204" pitchFamily="50" charset="-128"/>
                <a:ea typeface="Meiryo UI" panose="020B0604030504040204" pitchFamily="50" charset="-128"/>
              </a:rPr>
              <a:t>30</a:t>
            </a:r>
            <a:r>
              <a:rPr lang="ja-JP" altLang="en-US" sz="1100" dirty="0">
                <a:latin typeface="Meiryo UI" panose="020B0604030504040204" pitchFamily="50" charset="-128"/>
                <a:ea typeface="Meiryo UI" panose="020B0604030504040204" pitchFamily="50" charset="-128"/>
              </a:rPr>
              <a:t>分。機器の稼働停止も不要（電流センサーのみ）</a:t>
            </a:r>
          </a:p>
          <a:p>
            <a:r>
              <a:rPr lang="ja-JP" altLang="en-US" sz="1100" dirty="0">
                <a:latin typeface="Meiryo UI" panose="020B0604030504040204" pitchFamily="50" charset="-128"/>
                <a:ea typeface="Meiryo UI" panose="020B0604030504040204" pitchFamily="50" charset="-128"/>
              </a:rPr>
              <a:t>②安価な価格設定</a:t>
            </a:r>
          </a:p>
          <a:p>
            <a:r>
              <a:rPr lang="ja-JP" altLang="en-US" sz="1100" dirty="0" smtClean="0">
                <a:latin typeface="Meiryo UI" panose="020B0604030504040204" pitchFamily="50" charset="-128"/>
                <a:ea typeface="Meiryo UI" panose="020B0604030504040204" pitchFamily="50" charset="-128"/>
              </a:rPr>
              <a:t>　　実績</a:t>
            </a:r>
            <a:r>
              <a:rPr lang="ja-JP" altLang="en-US" sz="1100" dirty="0">
                <a:latin typeface="Meiryo UI" panose="020B0604030504040204" pitchFamily="50" charset="-128"/>
                <a:ea typeface="Meiryo UI" panose="020B0604030504040204" pitchFamily="50" charset="-128"/>
              </a:rPr>
              <a:t>のある安価なセンサーやゲートウェイを用いることでシステム構築コストを節約</a:t>
            </a:r>
          </a:p>
          <a:p>
            <a:r>
              <a:rPr lang="ja-JP" altLang="en-US" sz="1100" dirty="0" smtClean="0">
                <a:latin typeface="Meiryo UI" panose="020B0604030504040204" pitchFamily="50" charset="-128"/>
                <a:ea typeface="Meiryo UI" panose="020B0604030504040204" pitchFamily="50" charset="-128"/>
              </a:rPr>
              <a:t>　　月額</a:t>
            </a:r>
            <a:r>
              <a:rPr lang="ja-JP" altLang="en-US" sz="1100" dirty="0">
                <a:latin typeface="Meiryo UI" panose="020B0604030504040204" pitchFamily="50" charset="-128"/>
                <a:ea typeface="Meiryo UI" panose="020B0604030504040204" pitchFamily="50" charset="-128"/>
              </a:rPr>
              <a:t>費用：</a:t>
            </a:r>
            <a:r>
              <a:rPr lang="en-US" altLang="ja-JP" sz="1100" dirty="0">
                <a:latin typeface="Meiryo UI" panose="020B0604030504040204" pitchFamily="50" charset="-128"/>
                <a:ea typeface="Meiryo UI" panose="020B0604030504040204" pitchFamily="50" charset="-128"/>
              </a:rPr>
              <a:t>25,000</a:t>
            </a:r>
            <a:r>
              <a:rPr lang="ja-JP" altLang="en-US" sz="1100" dirty="0">
                <a:latin typeface="Meiryo UI" panose="020B0604030504040204" pitchFamily="50" charset="-128"/>
                <a:ea typeface="Meiryo UI" panose="020B0604030504040204" pitchFamily="50" charset="-128"/>
              </a:rPr>
              <a:t>円～</a:t>
            </a:r>
            <a:r>
              <a:rPr lang="ja-JP" altLang="en-US" sz="1100" dirty="0" err="1">
                <a:latin typeface="Meiryo UI" panose="020B0604030504040204" pitchFamily="50" charset="-128"/>
                <a:ea typeface="Meiryo UI" panose="020B0604030504040204" pitchFamily="50" charset="-128"/>
              </a:rPr>
              <a:t>の</a:t>
            </a:r>
            <a:r>
              <a:rPr lang="ja-JP" altLang="en-US" sz="1100" dirty="0">
                <a:latin typeface="Meiryo UI" panose="020B0604030504040204" pitchFamily="50" charset="-128"/>
                <a:ea typeface="Meiryo UI" panose="020B0604030504040204" pitchFamily="50" charset="-128"/>
              </a:rPr>
              <a:t>リーズナブルな価格設定</a:t>
            </a:r>
          </a:p>
          <a:p>
            <a:r>
              <a:rPr lang="ja-JP" altLang="en-US" sz="1100" dirty="0">
                <a:latin typeface="Meiryo UI" panose="020B0604030504040204" pitchFamily="50" charset="-128"/>
                <a:ea typeface="Meiryo UI" panose="020B0604030504040204" pitchFamily="50" charset="-128"/>
              </a:rPr>
              <a:t>③</a:t>
            </a:r>
            <a:r>
              <a:rPr lang="en-US" altLang="ja-JP" sz="1100" dirty="0" err="1">
                <a:latin typeface="Meiryo UI" panose="020B0604030504040204" pitchFamily="50" charset="-128"/>
                <a:ea typeface="Meiryo UI" panose="020B0604030504040204" pitchFamily="50" charset="-128"/>
              </a:rPr>
              <a:t>IoT</a:t>
            </a:r>
            <a:r>
              <a:rPr lang="ja-JP" altLang="en-US" sz="1100" dirty="0">
                <a:latin typeface="Meiryo UI" panose="020B0604030504040204" pitchFamily="50" charset="-128"/>
                <a:ea typeface="Meiryo UI" panose="020B0604030504040204" pitchFamily="50" charset="-128"/>
              </a:rPr>
              <a:t>プラットフォーム「</a:t>
            </a:r>
            <a:r>
              <a:rPr lang="en-US" altLang="ja-JP" sz="1100" dirty="0">
                <a:latin typeface="Meiryo UI" panose="020B0604030504040204" pitchFamily="50" charset="-128"/>
                <a:ea typeface="Meiryo UI" panose="020B0604030504040204" pitchFamily="50" charset="-128"/>
              </a:rPr>
              <a:t>SensorCorpus</a:t>
            </a:r>
            <a:r>
              <a:rPr lang="ja-JP" altLang="en-US" sz="1100" dirty="0">
                <a:latin typeface="Meiryo UI" panose="020B0604030504040204" pitchFamily="50" charset="-128"/>
                <a:ea typeface="Meiryo UI" panose="020B0604030504040204" pitchFamily="50" charset="-128"/>
              </a:rPr>
              <a:t>」 のフル機能が利用可能</a:t>
            </a:r>
          </a:p>
          <a:p>
            <a:r>
              <a:rPr lang="ja-JP" altLang="en-US" sz="1100" dirty="0" smtClean="0">
                <a:latin typeface="Meiryo UI" panose="020B0604030504040204" pitchFamily="50" charset="-128"/>
                <a:ea typeface="Meiryo UI" panose="020B0604030504040204" pitchFamily="50" charset="-128"/>
              </a:rPr>
              <a:t>　　データ</a:t>
            </a:r>
            <a:r>
              <a:rPr lang="ja-JP" altLang="en-US" sz="1100" dirty="0">
                <a:latin typeface="Meiryo UI" panose="020B0604030504040204" pitchFamily="50" charset="-128"/>
                <a:ea typeface="Meiryo UI" panose="020B0604030504040204" pitchFamily="50" charset="-128"/>
              </a:rPr>
              <a:t>の可視化、</a:t>
            </a:r>
            <a:r>
              <a:rPr lang="en-US" altLang="ja-JP" sz="1100" dirty="0">
                <a:latin typeface="Meiryo UI" panose="020B0604030504040204" pitchFamily="50" charset="-128"/>
                <a:ea typeface="Meiryo UI" panose="020B0604030504040204" pitchFamily="50" charset="-128"/>
              </a:rPr>
              <a:t>CSV</a:t>
            </a:r>
            <a:r>
              <a:rPr lang="ja-JP" altLang="en-US" sz="1100" dirty="0">
                <a:latin typeface="Meiryo UI" panose="020B0604030504040204" pitchFamily="50" charset="-128"/>
                <a:ea typeface="Meiryo UI" panose="020B0604030504040204" pitchFamily="50" charset="-128"/>
              </a:rPr>
              <a:t>ダウンロードでの分析、閾値設定の変更</a:t>
            </a:r>
            <a:r>
              <a:rPr lang="ja-JP" altLang="en-US" sz="1100" dirty="0" smtClean="0">
                <a:latin typeface="Meiryo UI" panose="020B0604030504040204" pitchFamily="50" charset="-128"/>
                <a:ea typeface="Meiryo UI" panose="020B0604030504040204" pitchFamily="50" charset="-128"/>
              </a:rPr>
              <a:t>などユーザー自身</a:t>
            </a:r>
            <a:r>
              <a:rPr lang="ja-JP" altLang="en-US" sz="1100" dirty="0">
                <a:latin typeface="Meiryo UI" panose="020B0604030504040204" pitchFamily="50" charset="-128"/>
                <a:ea typeface="Meiryo UI" panose="020B0604030504040204" pitchFamily="50" charset="-128"/>
              </a:rPr>
              <a:t>でチューニングが可能</a:t>
            </a:r>
          </a:p>
          <a:p>
            <a:r>
              <a:rPr lang="ja-JP" altLang="en-US" sz="1100" dirty="0" smtClean="0">
                <a:latin typeface="Meiryo UI" panose="020B0604030504040204" pitchFamily="50" charset="-128"/>
                <a:ea typeface="Meiryo UI" panose="020B0604030504040204" pitchFamily="50" charset="-128"/>
              </a:rPr>
              <a:t>　　好き</a:t>
            </a:r>
            <a:r>
              <a:rPr lang="ja-JP" altLang="en-US" sz="1100" dirty="0">
                <a:latin typeface="Meiryo UI" panose="020B0604030504040204" pitchFamily="50" charset="-128"/>
                <a:ea typeface="Meiryo UI" panose="020B0604030504040204" pitchFamily="50" charset="-128"/>
              </a:rPr>
              <a:t>なセンサーを簡単に追加可能。</a:t>
            </a:r>
            <a:r>
              <a:rPr lang="en-US" altLang="ja-JP" sz="1100" dirty="0">
                <a:latin typeface="Meiryo UI" panose="020B0604030504040204" pitchFamily="50" charset="-128"/>
                <a:ea typeface="Meiryo UI" panose="020B0604030504040204" pitchFamily="50" charset="-128"/>
              </a:rPr>
              <a:t>SensorCorpus</a:t>
            </a:r>
            <a:r>
              <a:rPr lang="ja-JP" altLang="en-US" sz="1100" dirty="0">
                <a:latin typeface="Meiryo UI" panose="020B0604030504040204" pitchFamily="50" charset="-128"/>
                <a:ea typeface="Meiryo UI" panose="020B0604030504040204" pitchFamily="50" charset="-128"/>
              </a:rPr>
              <a:t>だからカスタマイズもリーズナブル</a:t>
            </a:r>
          </a:p>
          <a:p>
            <a:r>
              <a:rPr lang="ja-JP" altLang="en-US" sz="1100" dirty="0">
                <a:latin typeface="Meiryo UI" panose="020B0604030504040204" pitchFamily="50" charset="-128"/>
                <a:ea typeface="Meiryo UI" panose="020B0604030504040204" pitchFamily="50" charset="-128"/>
              </a:rPr>
              <a:t> </a:t>
            </a:r>
          </a:p>
          <a:p>
            <a:r>
              <a:rPr lang="ja-JP" altLang="en-US" sz="1100" b="1" dirty="0">
                <a:latin typeface="Meiryo UI" panose="020B0604030504040204" pitchFamily="50" charset="-128"/>
                <a:ea typeface="Meiryo UI" panose="020B0604030504040204" pitchFamily="50" charset="-128"/>
              </a:rPr>
              <a:t>■</a:t>
            </a:r>
            <a:r>
              <a:rPr lang="en-US" altLang="ja-JP" sz="1100" b="1" dirty="0" err="1">
                <a:latin typeface="Meiryo UI" panose="020B0604030504040204" pitchFamily="50" charset="-128"/>
                <a:ea typeface="Meiryo UI" panose="020B0604030504040204" pitchFamily="50" charset="-128"/>
              </a:rPr>
              <a:t>IoT</a:t>
            </a:r>
            <a:r>
              <a:rPr lang="ja-JP" altLang="en-US" sz="1100" b="1" dirty="0">
                <a:latin typeface="Meiryo UI" panose="020B0604030504040204" pitchFamily="50" charset="-128"/>
                <a:ea typeface="Meiryo UI" panose="020B0604030504040204" pitchFamily="50" charset="-128"/>
              </a:rPr>
              <a:t>プラットフォーム「</a:t>
            </a:r>
            <a:r>
              <a:rPr lang="en-US" altLang="ja-JP" sz="1100" b="1" dirty="0">
                <a:latin typeface="Meiryo UI" panose="020B0604030504040204" pitchFamily="50" charset="-128"/>
                <a:ea typeface="Meiryo UI" panose="020B0604030504040204" pitchFamily="50" charset="-128"/>
              </a:rPr>
              <a:t>SensorCorpus</a:t>
            </a:r>
            <a:r>
              <a:rPr lang="ja-JP" altLang="en-US" sz="1100" b="1" dirty="0">
                <a:latin typeface="Meiryo UI" panose="020B0604030504040204" pitchFamily="50" charset="-128"/>
                <a:ea typeface="Meiryo UI" panose="020B0604030504040204" pitchFamily="50" charset="-128"/>
              </a:rPr>
              <a:t>（センサーコーパス）</a:t>
            </a:r>
            <a:r>
              <a:rPr lang="ja-JP" altLang="en-US" sz="1100" b="1" dirty="0" smtClean="0">
                <a:latin typeface="Meiryo UI" panose="020B0604030504040204" pitchFamily="50" charset="-128"/>
                <a:ea typeface="Meiryo UI" panose="020B0604030504040204" pitchFamily="50" charset="-128"/>
              </a:rPr>
              <a:t>」</a:t>
            </a:r>
            <a:endParaRPr lang="ja-JP" altLang="en-US" sz="1100" b="1"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今後爆発的に増えていく多種多様な</a:t>
            </a:r>
            <a:r>
              <a:rPr lang="en-US" altLang="ja-JP" sz="1100" dirty="0" err="1">
                <a:latin typeface="Meiryo UI" panose="020B0604030504040204" pitchFamily="50" charset="-128"/>
                <a:ea typeface="Meiryo UI" panose="020B0604030504040204" pitchFamily="50" charset="-128"/>
              </a:rPr>
              <a:t>IoT</a:t>
            </a:r>
            <a:r>
              <a:rPr lang="ja-JP" altLang="en-US" sz="1100" dirty="0">
                <a:latin typeface="Meiryo UI" panose="020B0604030504040204" pitchFamily="50" charset="-128"/>
                <a:ea typeface="Meiryo UI" panose="020B0604030504040204" pitchFamily="50" charset="-128"/>
              </a:rPr>
              <a:t>データを効率的に管理（収集、蓄積、加工・整形、正規化、リアルタイム処理等）するための、</a:t>
            </a:r>
            <a:r>
              <a:rPr lang="ja-JP" altLang="en-US" sz="1100" dirty="0" smtClean="0">
                <a:latin typeface="Meiryo UI" panose="020B0604030504040204" pitchFamily="50" charset="-128"/>
                <a:ea typeface="Meiryo UI" panose="020B0604030504040204" pitchFamily="50" charset="-128"/>
              </a:rPr>
              <a:t>ソフトウェアプラットフォーム。</a:t>
            </a:r>
            <a:r>
              <a:rPr lang="ja-JP" altLang="en-US" sz="1100" dirty="0">
                <a:latin typeface="Meiryo UI" panose="020B0604030504040204" pitchFamily="50" charset="-128"/>
                <a:ea typeface="Meiryo UI" panose="020B0604030504040204" pitchFamily="50" charset="-128"/>
              </a:rPr>
              <a:t>センサーコーパスを使うことで、</a:t>
            </a:r>
            <a:r>
              <a:rPr lang="en-US" altLang="ja-JP" sz="1100" dirty="0" err="1">
                <a:latin typeface="Meiryo UI" panose="020B0604030504040204" pitchFamily="50" charset="-128"/>
                <a:ea typeface="Meiryo UI" panose="020B0604030504040204" pitchFamily="50" charset="-128"/>
              </a:rPr>
              <a:t>IoT</a:t>
            </a:r>
            <a:r>
              <a:rPr lang="ja-JP" altLang="en-US" sz="1100" dirty="0">
                <a:latin typeface="Meiryo UI" panose="020B0604030504040204" pitchFamily="50" charset="-128"/>
                <a:ea typeface="Meiryo UI" panose="020B0604030504040204" pitchFamily="50" charset="-128"/>
              </a:rPr>
              <a:t>システム構築のための時間やコストを大幅に削減することが</a:t>
            </a:r>
            <a:r>
              <a:rPr lang="ja-JP" altLang="en-US" sz="1100" dirty="0" smtClean="0">
                <a:latin typeface="Meiryo UI" panose="020B0604030504040204" pitchFamily="50" charset="-128"/>
                <a:ea typeface="Meiryo UI" panose="020B0604030504040204" pitchFamily="50" charset="-128"/>
              </a:rPr>
              <a:t>可能。</a:t>
            </a:r>
            <a:r>
              <a:rPr lang="ja-JP" altLang="en-US" sz="1100" dirty="0">
                <a:latin typeface="Meiryo UI" panose="020B0604030504040204" pitchFamily="50" charset="-128"/>
                <a:ea typeface="Meiryo UI" panose="020B0604030504040204" pitchFamily="50" charset="-128"/>
              </a:rPr>
              <a:t>また</a:t>
            </a:r>
            <a:r>
              <a:rPr lang="en-US" altLang="ja-JP" sz="1100" dirty="0" err="1">
                <a:latin typeface="Meiryo UI" panose="020B0604030504040204" pitchFamily="50" charset="-128"/>
                <a:ea typeface="Meiryo UI" panose="020B0604030504040204" pitchFamily="50" charset="-128"/>
              </a:rPr>
              <a:t>PoC</a:t>
            </a:r>
            <a:r>
              <a:rPr lang="ja-JP" altLang="en-US" sz="1100" dirty="0">
                <a:latin typeface="Meiryo UI" panose="020B0604030504040204" pitchFamily="50" charset="-128"/>
                <a:ea typeface="Meiryo UI" panose="020B0604030504040204" pitchFamily="50" charset="-128"/>
              </a:rPr>
              <a:t>から大規模</a:t>
            </a:r>
            <a:r>
              <a:rPr lang="en-US" altLang="ja-JP" sz="1100" dirty="0" err="1">
                <a:latin typeface="Meiryo UI" panose="020B0604030504040204" pitchFamily="50" charset="-128"/>
                <a:ea typeface="Meiryo UI" panose="020B0604030504040204" pitchFamily="50" charset="-128"/>
              </a:rPr>
              <a:t>IoT</a:t>
            </a:r>
            <a:r>
              <a:rPr lang="ja-JP" altLang="en-US" sz="1100" dirty="0">
                <a:latin typeface="Meiryo UI" panose="020B0604030504040204" pitchFamily="50" charset="-128"/>
                <a:ea typeface="Meiryo UI" panose="020B0604030504040204" pitchFamily="50" charset="-128"/>
              </a:rPr>
              <a:t>システムまで、システム規模や適用範囲の拡大に合わせて柔軟にシステム拡張することができ、様々なアプリケーション（</a:t>
            </a:r>
            <a:r>
              <a:rPr lang="en-US" altLang="ja-JP" sz="1100" dirty="0">
                <a:latin typeface="Meiryo UI" panose="020B0604030504040204" pitchFamily="50" charset="-128"/>
                <a:ea typeface="Meiryo UI" panose="020B0604030504040204" pitchFamily="50" charset="-128"/>
              </a:rPr>
              <a:t>AI</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BI</a:t>
            </a:r>
            <a:r>
              <a:rPr lang="ja-JP" altLang="en-US" sz="1100" dirty="0">
                <a:latin typeface="Meiryo UI" panose="020B0604030504040204" pitchFamily="50" charset="-128"/>
                <a:ea typeface="Meiryo UI" panose="020B0604030504040204" pitchFamily="50" charset="-128"/>
              </a:rPr>
              <a:t>等）とも</a:t>
            </a:r>
            <a:r>
              <a:rPr lang="en-US" altLang="ja-JP" sz="1100" dirty="0">
                <a:latin typeface="Meiryo UI" panose="020B0604030504040204" pitchFamily="50" charset="-128"/>
                <a:ea typeface="Meiryo UI" panose="020B0604030504040204" pitchFamily="50" charset="-128"/>
              </a:rPr>
              <a:t>API</a:t>
            </a:r>
            <a:r>
              <a:rPr lang="ja-JP" altLang="en-US" sz="1100" dirty="0">
                <a:latin typeface="Meiryo UI" panose="020B0604030504040204" pitchFamily="50" charset="-128"/>
                <a:ea typeface="Meiryo UI" panose="020B0604030504040204" pitchFamily="50" charset="-128"/>
              </a:rPr>
              <a:t>で連携することが</a:t>
            </a:r>
            <a:r>
              <a:rPr lang="ja-JP" altLang="en-US" sz="1100" dirty="0" smtClean="0">
                <a:latin typeface="Meiryo UI" panose="020B0604030504040204" pitchFamily="50" charset="-128"/>
                <a:ea typeface="Meiryo UI" panose="020B0604030504040204" pitchFamily="50" charset="-128"/>
              </a:rPr>
              <a:t>可能。</a:t>
            </a:r>
            <a:endParaRPr lang="en-US" altLang="ja-JP" sz="1100" dirty="0" smtClean="0">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a:p>
            <a:pPr marL="228600" indent="-228600">
              <a:buFont typeface="+mj-lt"/>
              <a:buAutoNum type="arabicPeriod"/>
            </a:pPr>
            <a:endParaRPr lang="en-US" altLang="ja-JP" sz="1100" dirty="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■「第</a:t>
            </a:r>
            <a:r>
              <a:rPr lang="en-US" altLang="ja-JP" sz="1100" b="1" dirty="0">
                <a:latin typeface="Meiryo UI" panose="020B0604030504040204" pitchFamily="50" charset="-128"/>
                <a:ea typeface="Meiryo UI" panose="020B0604030504040204" pitchFamily="50" charset="-128"/>
              </a:rPr>
              <a:t>3</a:t>
            </a:r>
            <a:r>
              <a:rPr lang="ja-JP" altLang="en-US" sz="1100" b="1" dirty="0">
                <a:latin typeface="Meiryo UI" panose="020B0604030504040204" pitchFamily="50" charset="-128"/>
                <a:ea typeface="Meiryo UI" panose="020B0604030504040204" pitchFamily="50" charset="-128"/>
              </a:rPr>
              <a:t>回スマートものづくり応援ツール」選定ツール</a:t>
            </a:r>
          </a:p>
          <a:p>
            <a:pPr marL="228600" indent="-228600">
              <a:buFont typeface="+mj-lt"/>
              <a:buAutoNum type="arabicPeriod"/>
            </a:pPr>
            <a:r>
              <a:rPr lang="en-US" altLang="ja-JP" sz="1100" dirty="0" smtClean="0">
                <a:latin typeface="Meiryo UI" panose="020B0604030504040204" pitchFamily="50" charset="-128"/>
                <a:ea typeface="Meiryo UI" panose="020B0604030504040204" pitchFamily="50" charset="-128"/>
              </a:rPr>
              <a:t>My </a:t>
            </a:r>
            <a:r>
              <a:rPr lang="en-US" altLang="ja-JP" sz="1100" dirty="0">
                <a:latin typeface="Meiryo UI" panose="020B0604030504040204" pitchFamily="50" charset="-128"/>
                <a:ea typeface="Meiryo UI" panose="020B0604030504040204" pitchFamily="50" charset="-128"/>
              </a:rPr>
              <a:t>First </a:t>
            </a:r>
            <a:r>
              <a:rPr lang="en-US" altLang="ja-JP" sz="1100" dirty="0" err="1">
                <a:latin typeface="Meiryo UI" panose="020B0604030504040204" pitchFamily="50" charset="-128"/>
                <a:ea typeface="Meiryo UI" panose="020B0604030504040204" pitchFamily="50" charset="-128"/>
              </a:rPr>
              <a:t>IoT</a:t>
            </a:r>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シリーズ「ライン稼働率チェック</a:t>
            </a:r>
            <a:r>
              <a:rPr lang="en-US" altLang="ja-JP" sz="1100" dirty="0" err="1">
                <a:latin typeface="Meiryo UI" panose="020B0604030504040204" pitchFamily="50" charset="-128"/>
                <a:ea typeface="Meiryo UI" panose="020B0604030504040204" pitchFamily="50" charset="-128"/>
              </a:rPr>
              <a:t>IoT</a:t>
            </a:r>
            <a:r>
              <a:rPr lang="ja-JP" altLang="en-US" sz="1100" dirty="0">
                <a:latin typeface="Meiryo UI" panose="020B0604030504040204" pitchFamily="50" charset="-128"/>
                <a:ea typeface="Meiryo UI" panose="020B0604030504040204" pitchFamily="50" charset="-128"/>
              </a:rPr>
              <a:t>簡単キット」（審査員イチオシ選定）</a:t>
            </a:r>
          </a:p>
          <a:p>
            <a:pPr marL="228600" indent="-228600">
              <a:buFont typeface="+mj-lt"/>
              <a:buAutoNum type="arabicPeriod"/>
            </a:pPr>
            <a:r>
              <a:rPr lang="en-US" altLang="ja-JP" sz="1100" dirty="0" err="1" smtClean="0">
                <a:latin typeface="Meiryo UI" panose="020B0604030504040204" pitchFamily="50" charset="-128"/>
                <a:ea typeface="Meiryo UI" panose="020B0604030504040204" pitchFamily="50" charset="-128"/>
              </a:rPr>
              <a:t>IoT</a:t>
            </a:r>
            <a:r>
              <a:rPr lang="ja-JP" altLang="en-US" sz="1100" dirty="0">
                <a:latin typeface="Meiryo UI" panose="020B0604030504040204" pitchFamily="50" charset="-128"/>
                <a:ea typeface="Meiryo UI" panose="020B0604030504040204" pitchFamily="50" charset="-128"/>
              </a:rPr>
              <a:t>プラットフォーム「</a:t>
            </a:r>
            <a:r>
              <a:rPr lang="en-US" altLang="ja-JP" sz="1100" dirty="0">
                <a:latin typeface="Meiryo UI" panose="020B0604030504040204" pitchFamily="50" charset="-128"/>
                <a:ea typeface="Meiryo UI" panose="020B0604030504040204" pitchFamily="50" charset="-128"/>
              </a:rPr>
              <a:t>SensorCorpus</a:t>
            </a:r>
            <a:r>
              <a:rPr lang="ja-JP" altLang="en-US" sz="1100" dirty="0">
                <a:latin typeface="Meiryo UI" panose="020B0604030504040204" pitchFamily="50" charset="-128"/>
                <a:ea typeface="Meiryo UI" panose="020B0604030504040204" pitchFamily="50" charset="-128"/>
              </a:rPr>
              <a:t>（センサーコーパス）」</a:t>
            </a:r>
          </a:p>
          <a:p>
            <a:pPr marL="228600" indent="-228600">
              <a:buFont typeface="+mj-lt"/>
              <a:buAutoNum type="arabicPeriod"/>
            </a:pPr>
            <a:endParaRPr lang="en-US" altLang="ja-JP" sz="11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94284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21369" y="1001947"/>
            <a:ext cx="2376264" cy="2520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latin typeface="HGP創英角ｺﾞｼｯｸUB" panose="020B0900000000000000" pitchFamily="50" charset="-128"/>
                <a:ea typeface="HGP創英角ｺﾞｼｯｸUB" panose="020B0900000000000000" pitchFamily="50" charset="-128"/>
              </a:rPr>
              <a:t>機能・効果</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3" name="Text Box 413"/>
          <p:cNvSpPr txBox="1">
            <a:spLocks noChangeArrowheads="1"/>
          </p:cNvSpPr>
          <p:nvPr/>
        </p:nvSpPr>
        <p:spPr bwMode="auto">
          <a:xfrm>
            <a:off x="495300" y="179348"/>
            <a:ext cx="70275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kumimoji="1" sz="1000">
                <a:solidFill>
                  <a:schemeClr val="tx1"/>
                </a:solidFill>
                <a:latin typeface="Times New Roman" pitchFamily="18" charset="0"/>
                <a:ea typeface="ＭＳ Ｐゴシック" charset="-128"/>
              </a:defRPr>
            </a:lvl1pPr>
            <a:lvl2pPr marL="742950" indent="-285750" eaLnBrk="0" hangingPunct="0">
              <a:defRPr kumimoji="1" sz="1000">
                <a:solidFill>
                  <a:schemeClr val="tx1"/>
                </a:solidFill>
                <a:latin typeface="Times New Roman" pitchFamily="18" charset="0"/>
                <a:ea typeface="ＭＳ Ｐゴシック" charset="-128"/>
              </a:defRPr>
            </a:lvl2pPr>
            <a:lvl3pPr marL="1143000" indent="-228600" eaLnBrk="0" hangingPunct="0">
              <a:defRPr kumimoji="1" sz="1000">
                <a:solidFill>
                  <a:schemeClr val="tx1"/>
                </a:solidFill>
                <a:latin typeface="Times New Roman" pitchFamily="18" charset="0"/>
                <a:ea typeface="ＭＳ Ｐゴシック" charset="-128"/>
              </a:defRPr>
            </a:lvl3pPr>
            <a:lvl4pPr marL="1600200" indent="-228600" eaLnBrk="0" hangingPunct="0">
              <a:defRPr kumimoji="1" sz="1000">
                <a:solidFill>
                  <a:schemeClr val="tx1"/>
                </a:solidFill>
                <a:latin typeface="Times New Roman" pitchFamily="18" charset="0"/>
                <a:ea typeface="ＭＳ Ｐゴシック" charset="-128"/>
              </a:defRPr>
            </a:lvl4pPr>
            <a:lvl5pPr marL="2057400" indent="-228600" eaLnBrk="0" hangingPunct="0">
              <a:defRPr kumimoji="1" sz="10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9pPr>
          </a:lstStyle>
          <a:p>
            <a:pPr eaLnBrk="1" hangingPunct="1"/>
            <a:r>
              <a:rPr lang="ja-JP" altLang="en-US" sz="2400" dirty="0">
                <a:latin typeface="HGP創英角ｺﾞｼｯｸUB" panose="020B0900000000000000" pitchFamily="50" charset="-128"/>
                <a:ea typeface="HGP創英角ｺﾞｼｯｸUB" panose="020B0900000000000000" pitchFamily="50" charset="-128"/>
              </a:rPr>
              <a:t>②ライン稼働率チェック</a:t>
            </a:r>
            <a:r>
              <a:rPr lang="en-US" altLang="ja-JP" sz="2400" dirty="0" err="1">
                <a:latin typeface="HGP創英角ｺﾞｼｯｸUB" panose="020B0900000000000000" pitchFamily="50" charset="-128"/>
                <a:ea typeface="HGP創英角ｺﾞｼｯｸUB" panose="020B0900000000000000" pitchFamily="50" charset="-128"/>
              </a:rPr>
              <a:t>IoT</a:t>
            </a:r>
            <a:r>
              <a:rPr lang="ja-JP" altLang="en-US" sz="2400" dirty="0">
                <a:latin typeface="HGP創英角ｺﾞｼｯｸUB" panose="020B0900000000000000" pitchFamily="50" charset="-128"/>
                <a:ea typeface="HGP創英角ｺﾞｼｯｸUB" panose="020B0900000000000000" pitchFamily="50" charset="-128"/>
              </a:rPr>
              <a:t>簡単キット（インフォコーパス</a:t>
            </a:r>
            <a:r>
              <a:rPr lang="ja-JP" altLang="en-US" sz="2400" dirty="0" smtClean="0">
                <a:latin typeface="HGP創英角ｺﾞｼｯｸUB" panose="020B0900000000000000" pitchFamily="50" charset="-128"/>
                <a:ea typeface="HGP創英角ｺﾞｼｯｸUB" panose="020B0900000000000000" pitchFamily="50" charset="-128"/>
              </a:rPr>
              <a:t>）</a:t>
            </a:r>
            <a:endParaRPr lang="ja-JP" altLang="en-US" sz="2400" dirty="0">
              <a:latin typeface="HGP創英角ｺﾞｼｯｸUB" panose="020B0900000000000000" pitchFamily="50" charset="-128"/>
              <a:ea typeface="HGP創英角ｺﾞｼｯｸUB" panose="020B0900000000000000" pitchFamily="50" charset="-128"/>
            </a:endParaRPr>
          </a:p>
        </p:txBody>
      </p:sp>
      <p:sp>
        <p:nvSpPr>
          <p:cNvPr id="5" name="テキスト ボックス 4"/>
          <p:cNvSpPr txBox="1"/>
          <p:nvPr/>
        </p:nvSpPr>
        <p:spPr>
          <a:xfrm>
            <a:off x="581984" y="1400567"/>
            <a:ext cx="8868706" cy="261610"/>
          </a:xfrm>
          <a:prstGeom prst="rect">
            <a:avLst/>
          </a:prstGeom>
          <a:noFill/>
        </p:spPr>
        <p:txBody>
          <a:bodyPr wrap="square" rtlCol="0">
            <a:spAutoFit/>
          </a:bodyPr>
          <a:lstStyle/>
          <a:p>
            <a:r>
              <a:rPr lang="ja-JP" altLang="en-US" sz="1100" b="1" dirty="0" smtClean="0">
                <a:latin typeface="Meiryo UI" panose="020B0604030504040204" pitchFamily="50" charset="-128"/>
                <a:ea typeface="Meiryo UI" panose="020B0604030504040204" pitchFamily="50" charset="-128"/>
              </a:rPr>
              <a:t>■</a:t>
            </a:r>
            <a:r>
              <a:rPr lang="en-US" altLang="ja-JP" sz="1100" b="1" dirty="0" err="1">
                <a:latin typeface="Meiryo UI" panose="020B0604030504040204" pitchFamily="50" charset="-128"/>
                <a:ea typeface="Meiryo UI" panose="020B0604030504040204" pitchFamily="50" charset="-128"/>
              </a:rPr>
              <a:t>IoT</a:t>
            </a:r>
            <a:r>
              <a:rPr lang="ja-JP" altLang="en-US" sz="1100" b="1" dirty="0">
                <a:latin typeface="Meiryo UI" panose="020B0604030504040204" pitchFamily="50" charset="-128"/>
                <a:ea typeface="Meiryo UI" panose="020B0604030504040204" pitchFamily="50" charset="-128"/>
              </a:rPr>
              <a:t>プラットフォーム「</a:t>
            </a:r>
            <a:r>
              <a:rPr lang="en-US" altLang="ja-JP" sz="1100" b="1" dirty="0">
                <a:latin typeface="Meiryo UI" panose="020B0604030504040204" pitchFamily="50" charset="-128"/>
                <a:ea typeface="Meiryo UI" panose="020B0604030504040204" pitchFamily="50" charset="-128"/>
              </a:rPr>
              <a:t>SensorCorpus</a:t>
            </a:r>
            <a:r>
              <a:rPr lang="ja-JP" altLang="en-US" sz="1100" b="1" dirty="0">
                <a:latin typeface="Meiryo UI" panose="020B0604030504040204" pitchFamily="50" charset="-128"/>
                <a:ea typeface="Meiryo UI" panose="020B0604030504040204" pitchFamily="50" charset="-128"/>
              </a:rPr>
              <a:t>（センサーコーパス）</a:t>
            </a:r>
            <a:r>
              <a:rPr lang="ja-JP" altLang="en-US" sz="1100" b="1" dirty="0" smtClean="0">
                <a:latin typeface="Meiryo UI" panose="020B0604030504040204" pitchFamily="50" charset="-128"/>
                <a:ea typeface="Meiryo UI" panose="020B0604030504040204" pitchFamily="50" charset="-128"/>
              </a:rPr>
              <a:t>」画面例</a:t>
            </a:r>
            <a:endParaRPr lang="ja-JP" altLang="en-US" sz="1100" b="1" dirty="0">
              <a:latin typeface="Meiryo UI" panose="020B0604030504040204" pitchFamily="50" charset="-128"/>
              <a:ea typeface="Meiryo UI" panose="020B0604030504040204" pitchFamily="50" charset="-128"/>
            </a:endParaRP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 y="2133600"/>
            <a:ext cx="4353768"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524127" y="1763195"/>
            <a:ext cx="2160240" cy="253916"/>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rPr>
              <a:t>＜ダッシュボード機能＞</a:t>
            </a:r>
            <a:endParaRPr kumimoji="1" lang="ja-JP" altLang="en-US" sz="1050" dirty="0">
              <a:latin typeface="Meiryo UI" panose="020B0604030504040204" pitchFamily="50" charset="-128"/>
              <a:ea typeface="Meiryo UI" panose="020B0604030504040204" pitchFamily="50" charset="-128"/>
            </a:endParaRPr>
          </a:p>
        </p:txBody>
      </p:sp>
      <p:sp>
        <p:nvSpPr>
          <p:cNvPr id="8" name="正方形/長方形 7"/>
          <p:cNvSpPr/>
          <p:nvPr/>
        </p:nvSpPr>
        <p:spPr>
          <a:xfrm>
            <a:off x="452661" y="4581128"/>
            <a:ext cx="4353768" cy="577081"/>
          </a:xfrm>
          <a:prstGeom prst="rect">
            <a:avLst/>
          </a:prstGeom>
        </p:spPr>
        <p:txBody>
          <a:bodyPr wrap="square">
            <a:spAutoFit/>
          </a:bodyPr>
          <a:lstStyle/>
          <a:p>
            <a:pPr marL="171450" indent="-171450">
              <a:buFont typeface="Arial" panose="020B0604020202020204" pitchFamily="34" charset="0"/>
              <a:buChar char="•"/>
            </a:pPr>
            <a:r>
              <a:rPr lang="ja-JP" altLang="en-US" sz="1050" dirty="0">
                <a:latin typeface="Meiryo UI" panose="020B0604030504040204" pitchFamily="50" charset="-128"/>
                <a:ea typeface="Meiryo UI" panose="020B0604030504040204" pitchFamily="50" charset="-128"/>
              </a:rPr>
              <a:t>センサーからのさまざまな情報をさまざまな形式で</a:t>
            </a:r>
            <a:r>
              <a:rPr lang="ja-JP" altLang="en-US" sz="1050" dirty="0" smtClean="0">
                <a:latin typeface="Meiryo UI" panose="020B0604030504040204" pitchFamily="50" charset="-128"/>
                <a:ea typeface="Meiryo UI" panose="020B0604030504040204" pitchFamily="50" charset="-128"/>
              </a:rPr>
              <a:t>表示する</a:t>
            </a:r>
            <a:r>
              <a:rPr lang="ja-JP" altLang="en-US" sz="1050" dirty="0">
                <a:latin typeface="Meiryo UI" panose="020B0604030504040204" pitchFamily="50" charset="-128"/>
                <a:ea typeface="Meiryo UI" panose="020B0604030504040204" pitchFamily="50" charset="-128"/>
              </a:rPr>
              <a:t>ことが</a:t>
            </a:r>
            <a:r>
              <a:rPr lang="ja-JP" altLang="en-US" sz="1050" dirty="0" smtClean="0">
                <a:latin typeface="Meiryo UI" panose="020B0604030504040204" pitchFamily="50" charset="-128"/>
                <a:ea typeface="Meiryo UI" panose="020B0604030504040204" pitchFamily="50" charset="-128"/>
              </a:rPr>
              <a:t>可能。</a:t>
            </a:r>
            <a:r>
              <a:rPr lang="ja-JP" altLang="en-US" sz="1050" dirty="0">
                <a:latin typeface="Meiryo UI" panose="020B0604030504040204" pitchFamily="50" charset="-128"/>
                <a:ea typeface="Meiryo UI" panose="020B0604030504040204" pitchFamily="50" charset="-128"/>
              </a:rPr>
              <a:t>レイアウトにパーツを張り付けて、利用者毎に適切なダッシュボードを作成する事が</a:t>
            </a:r>
            <a:r>
              <a:rPr lang="ja-JP" altLang="en-US" sz="1050" dirty="0" smtClean="0">
                <a:latin typeface="Meiryo UI" panose="020B0604030504040204" pitchFamily="50" charset="-128"/>
                <a:ea typeface="Meiryo UI" panose="020B0604030504040204" pitchFamily="50" charset="-128"/>
              </a:rPr>
              <a:t>できる（自社作成）。</a:t>
            </a:r>
            <a:endParaRPr lang="ja-JP" altLang="en-US" sz="1050" dirty="0">
              <a:latin typeface="Meiryo UI" panose="020B0604030504040204" pitchFamily="50" charset="-128"/>
              <a:ea typeface="Meiryo UI" panose="020B0604030504040204" pitchFamily="50" charset="-128"/>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3898" y="2127020"/>
            <a:ext cx="4752510" cy="2454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5023898" y="1763195"/>
            <a:ext cx="2160240" cy="253916"/>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rPr>
              <a:t>＜センサー＆ゲートウェイ管理</a:t>
            </a:r>
            <a:r>
              <a:rPr lang="ja-JP" altLang="en-US" sz="1050" dirty="0" smtClean="0">
                <a:latin typeface="Meiryo UI" panose="020B0604030504040204" pitchFamily="50" charset="-128"/>
                <a:ea typeface="Meiryo UI" panose="020B0604030504040204" pitchFamily="50" charset="-128"/>
              </a:rPr>
              <a:t>機能</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p:txBody>
      </p:sp>
      <p:sp>
        <p:nvSpPr>
          <p:cNvPr id="13" name="正方形/長方形 12"/>
          <p:cNvSpPr/>
          <p:nvPr/>
        </p:nvSpPr>
        <p:spPr>
          <a:xfrm>
            <a:off x="5132138" y="4741052"/>
            <a:ext cx="4353768" cy="738664"/>
          </a:xfrm>
          <a:prstGeom prst="rect">
            <a:avLst/>
          </a:prstGeom>
        </p:spPr>
        <p:txBody>
          <a:bodyPr wrap="square">
            <a:spAutoFit/>
          </a:bodyPr>
          <a:lstStyle/>
          <a:p>
            <a:pPr marL="171450" indent="-171450">
              <a:buFont typeface="Arial" panose="020B0604020202020204" pitchFamily="34" charset="0"/>
              <a:buChar char="•"/>
            </a:pPr>
            <a:r>
              <a:rPr lang="ja-JP" altLang="en-US" sz="1050" dirty="0">
                <a:latin typeface="Meiryo UI" panose="020B0604030504040204" pitchFamily="50" charset="-128"/>
                <a:ea typeface="Meiryo UI" panose="020B0604030504040204" pitchFamily="50" charset="-128"/>
              </a:rPr>
              <a:t>大量のセンサーと大量のゲートウェイ</a:t>
            </a:r>
            <a:r>
              <a:rPr lang="ja-JP" altLang="en-US" sz="1050" dirty="0" smtClean="0">
                <a:latin typeface="Meiryo UI" panose="020B0604030504040204" pitchFamily="50" charset="-128"/>
                <a:ea typeface="Meiryo UI" panose="020B0604030504040204" pitchFamily="50" charset="-128"/>
              </a:rPr>
              <a:t>をと</a:t>
            </a:r>
            <a:r>
              <a:rPr lang="ja-JP" altLang="en-US" sz="1050" dirty="0">
                <a:latin typeface="Meiryo UI" panose="020B0604030504040204" pitchFamily="50" charset="-128"/>
                <a:ea typeface="Meiryo UI" panose="020B0604030504040204" pitchFamily="50" charset="-128"/>
              </a:rPr>
              <a:t>結びつけることで、どのセンサーからの情報かを適切に判断することが可能と</a:t>
            </a:r>
            <a:r>
              <a:rPr lang="ja-JP" altLang="en-US" sz="1050" dirty="0" smtClean="0">
                <a:latin typeface="Meiryo UI" panose="020B0604030504040204" pitchFamily="50" charset="-128"/>
                <a:ea typeface="Meiryo UI" panose="020B0604030504040204" pitchFamily="50" charset="-128"/>
              </a:rPr>
              <a:t>なる。</a:t>
            </a:r>
            <a:r>
              <a:rPr lang="ja-JP" altLang="en-US" sz="1050" dirty="0">
                <a:latin typeface="Meiryo UI" panose="020B0604030504040204" pitchFamily="50" charset="-128"/>
                <a:ea typeface="Meiryo UI" panose="020B0604030504040204" pitchFamily="50" charset="-128"/>
              </a:rPr>
              <a:t>ゲートウェイ・センサー共に登録データのエキスポート・インポート機能を提供しており、大量デバイスの管理を効率的に</a:t>
            </a:r>
            <a:r>
              <a:rPr lang="ja-JP" altLang="en-US" sz="1050" dirty="0" smtClean="0">
                <a:latin typeface="Meiryo UI" panose="020B0604030504040204" pitchFamily="50" charset="-128"/>
                <a:ea typeface="Meiryo UI" panose="020B0604030504040204" pitchFamily="50" charset="-128"/>
              </a:rPr>
              <a:t>サポートする。</a:t>
            </a:r>
            <a:endParaRPr lang="ja-JP" altLang="en-US" sz="1050" dirty="0">
              <a:latin typeface="Meiryo UI" panose="020B0604030504040204" pitchFamily="50" charset="-128"/>
              <a:ea typeface="Meiryo UI" panose="020B0604030504040204" pitchFamily="50" charset="-128"/>
            </a:endParaRPr>
          </a:p>
        </p:txBody>
      </p:sp>
      <p:sp>
        <p:nvSpPr>
          <p:cNvPr id="10" name="正方形/長方形 9"/>
          <p:cNvSpPr/>
          <p:nvPr/>
        </p:nvSpPr>
        <p:spPr>
          <a:xfrm>
            <a:off x="581984" y="5710548"/>
            <a:ext cx="3121367"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出</a:t>
            </a:r>
            <a:r>
              <a:rPr lang="ja-JP" altLang="en-US" sz="900" dirty="0" smtClean="0">
                <a:latin typeface="Meiryo UI" panose="020B0604030504040204" pitchFamily="50" charset="-128"/>
                <a:ea typeface="Meiryo UI" panose="020B0604030504040204" pitchFamily="50" charset="-128"/>
              </a:rPr>
              <a:t>所：</a:t>
            </a:r>
            <a:r>
              <a:rPr lang="en-US" altLang="ja-JP" sz="900" dirty="0" smtClean="0">
                <a:latin typeface="Meiryo UI" panose="020B0604030504040204" pitchFamily="50" charset="-128"/>
                <a:ea typeface="Meiryo UI" panose="020B0604030504040204" pitchFamily="50" charset="-128"/>
              </a:rPr>
              <a:t>https</a:t>
            </a:r>
            <a:r>
              <a:rPr lang="en-US" altLang="ja-JP" sz="900" dirty="0">
                <a:latin typeface="Meiryo UI" panose="020B0604030504040204" pitchFamily="50" charset="-128"/>
                <a:ea typeface="Meiryo UI" panose="020B0604030504040204" pitchFamily="50" charset="-128"/>
              </a:rPr>
              <a:t>://www.sensorcorpus.com/sensorcorpus</a:t>
            </a:r>
            <a:endParaRPr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70440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13"/>
          <p:cNvSpPr txBox="1">
            <a:spLocks noChangeArrowheads="1"/>
          </p:cNvSpPr>
          <p:nvPr/>
        </p:nvSpPr>
        <p:spPr bwMode="auto">
          <a:xfrm>
            <a:off x="495300" y="179348"/>
            <a:ext cx="4017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kumimoji="1" sz="1000">
                <a:solidFill>
                  <a:schemeClr val="tx1"/>
                </a:solidFill>
                <a:latin typeface="Times New Roman" pitchFamily="18" charset="0"/>
                <a:ea typeface="ＭＳ Ｐゴシック" charset="-128"/>
              </a:defRPr>
            </a:lvl1pPr>
            <a:lvl2pPr marL="742950" indent="-285750" eaLnBrk="0" hangingPunct="0">
              <a:defRPr kumimoji="1" sz="1000">
                <a:solidFill>
                  <a:schemeClr val="tx1"/>
                </a:solidFill>
                <a:latin typeface="Times New Roman" pitchFamily="18" charset="0"/>
                <a:ea typeface="ＭＳ Ｐゴシック" charset="-128"/>
              </a:defRPr>
            </a:lvl2pPr>
            <a:lvl3pPr marL="1143000" indent="-228600" eaLnBrk="0" hangingPunct="0">
              <a:defRPr kumimoji="1" sz="1000">
                <a:solidFill>
                  <a:schemeClr val="tx1"/>
                </a:solidFill>
                <a:latin typeface="Times New Roman" pitchFamily="18" charset="0"/>
                <a:ea typeface="ＭＳ Ｐゴシック" charset="-128"/>
              </a:defRPr>
            </a:lvl3pPr>
            <a:lvl4pPr marL="1600200" indent="-228600" eaLnBrk="0" hangingPunct="0">
              <a:defRPr kumimoji="1" sz="1000">
                <a:solidFill>
                  <a:schemeClr val="tx1"/>
                </a:solidFill>
                <a:latin typeface="Times New Roman" pitchFamily="18" charset="0"/>
                <a:ea typeface="ＭＳ Ｐゴシック" charset="-128"/>
              </a:defRPr>
            </a:lvl4pPr>
            <a:lvl5pPr marL="2057400" indent="-228600" eaLnBrk="0" hangingPunct="0">
              <a:defRPr kumimoji="1" sz="10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9pPr>
          </a:lstStyle>
          <a:p>
            <a:pPr eaLnBrk="1" hangingPunct="1"/>
            <a:r>
              <a:rPr lang="ja-JP" altLang="en-US" sz="2400" dirty="0">
                <a:latin typeface="HGP創英角ｺﾞｼｯｸUB" panose="020B0900000000000000" pitchFamily="50" charset="-128"/>
                <a:ea typeface="HGP創英角ｺﾞｼｯｸUB" panose="020B0900000000000000" pitchFamily="50" charset="-128"/>
              </a:rPr>
              <a:t>③稼働アップ</a:t>
            </a:r>
            <a:r>
              <a:rPr lang="en-US" altLang="ja-JP" sz="2400" dirty="0" err="1">
                <a:latin typeface="HGP創英角ｺﾞｼｯｸUB" panose="020B0900000000000000" pitchFamily="50" charset="-128"/>
                <a:ea typeface="HGP創英角ｺﾞｼｯｸUB" panose="020B0900000000000000" pitchFamily="50" charset="-128"/>
              </a:rPr>
              <a:t>Navi</a:t>
            </a:r>
            <a:r>
              <a:rPr lang="ja-JP" altLang="en-US" sz="2400" dirty="0">
                <a:latin typeface="HGP創英角ｺﾞｼｯｸUB" panose="020B0900000000000000" pitchFamily="50" charset="-128"/>
                <a:ea typeface="HGP創英角ｺﾞｼｯｸUB" panose="020B0900000000000000" pitchFamily="50" charset="-128"/>
              </a:rPr>
              <a:t>（ジェイテクト</a:t>
            </a:r>
            <a:r>
              <a:rPr lang="ja-JP" altLang="en-US" sz="2400" dirty="0" smtClean="0">
                <a:latin typeface="HGP創英角ｺﾞｼｯｸUB" panose="020B0900000000000000" pitchFamily="50" charset="-128"/>
                <a:ea typeface="HGP創英角ｺﾞｼｯｸUB" panose="020B0900000000000000" pitchFamily="50" charset="-128"/>
              </a:rPr>
              <a:t>）</a:t>
            </a:r>
            <a:endParaRPr lang="ja-JP" altLang="en-US" sz="2400" dirty="0">
              <a:latin typeface="HGP創英角ｺﾞｼｯｸUB" panose="020B0900000000000000" pitchFamily="50" charset="-128"/>
              <a:ea typeface="HGP創英角ｺﾞｼｯｸUB" panose="020B09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469699023"/>
              </p:ext>
            </p:extLst>
          </p:nvPr>
        </p:nvGraphicFramePr>
        <p:xfrm>
          <a:off x="415925" y="1268413"/>
          <a:ext cx="4366342" cy="3521120"/>
        </p:xfrm>
        <a:graphic>
          <a:graphicData uri="http://schemas.openxmlformats.org/drawingml/2006/table">
            <a:tbl>
              <a:tblPr/>
              <a:tblGrid>
                <a:gridCol w="979226">
                  <a:extLst>
                    <a:ext uri="{9D8B030D-6E8A-4147-A177-3AD203B41FA5}">
                      <a16:colId xmlns:a16="http://schemas.microsoft.com/office/drawing/2014/main" val="20000"/>
                    </a:ext>
                  </a:extLst>
                </a:gridCol>
                <a:gridCol w="3387116">
                  <a:extLst>
                    <a:ext uri="{9D8B030D-6E8A-4147-A177-3AD203B41FA5}">
                      <a16:colId xmlns:a16="http://schemas.microsoft.com/office/drawing/2014/main" val="20001"/>
                    </a:ext>
                  </a:extLst>
                </a:gridCol>
              </a:tblGrid>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企業名</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株式会社ジェイテクト</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サービス名称</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稼働アップ</a:t>
                      </a:r>
                      <a:r>
                        <a:rPr lang="en-US" altLang="ja-JP" sz="1050" b="1" i="0" u="none" strike="noStrike" dirty="0" err="1" smtClean="0">
                          <a:solidFill>
                            <a:srgbClr val="000000"/>
                          </a:solidFill>
                          <a:effectLst/>
                          <a:latin typeface="Meiryo UI" panose="020B0604030504040204" pitchFamily="50" charset="-128"/>
                          <a:ea typeface="Meiryo UI" panose="020B0604030504040204" pitchFamily="50" charset="-128"/>
                        </a:rPr>
                        <a:t>Navi</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0800">
                <a:tc>
                  <a:txBody>
                    <a:bodyPr/>
                    <a:lstStyle/>
                    <a:p>
                      <a:pPr algn="l" rtl="0" fontAlgn="ctr"/>
                      <a:r>
                        <a:rPr lang="en-US" altLang="ja-JP" sz="1050" b="1" i="0" u="none" strike="noStrike" dirty="0" smtClean="0">
                          <a:solidFill>
                            <a:srgbClr val="FFFFFF"/>
                          </a:solidFill>
                          <a:effectLst/>
                          <a:latin typeface="Meiryo UI" panose="020B0604030504040204" pitchFamily="50" charset="-128"/>
                          <a:ea typeface="Meiryo UI" panose="020B0604030504040204" pitchFamily="50" charset="-128"/>
                        </a:rPr>
                        <a:t>URL</a:t>
                      </a:r>
                      <a:endParaRPr lang="ja-JP" altLang="en-US" sz="1050" b="1" i="0" u="none" strike="noStrike" dirty="0">
                        <a:solidFill>
                          <a:srgbClr val="FFFFFF"/>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https://toyoda.jtekt.co.jp/products/ioe/</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対象業界</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製造業</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対象業務</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生産現場</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0975">
                <a:tc>
                  <a:txBody>
                    <a:bodyPr/>
                    <a:lstStyle/>
                    <a:p>
                      <a:pPr algn="l" rtl="0" fontAlgn="ctr"/>
                      <a:r>
                        <a:rPr lang="ja-JP" altLang="en-US" sz="1050" b="1" i="0" u="none" strike="noStrike" dirty="0" smtClean="0">
                          <a:solidFill>
                            <a:srgbClr val="FFFFFF"/>
                          </a:solidFill>
                          <a:effectLst/>
                          <a:latin typeface="Meiryo UI" panose="020B0604030504040204" pitchFamily="50" charset="-128"/>
                          <a:ea typeface="Meiryo UI" panose="020B0604030504040204" pitchFamily="50" charset="-128"/>
                        </a:rPr>
                        <a:t>対象設備</a:t>
                      </a:r>
                      <a:endParaRPr lang="ja-JP" altLang="en-US" sz="1050" b="1" i="0" u="none" strike="noStrike" dirty="0">
                        <a:solidFill>
                          <a:srgbClr val="FFFFFF"/>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状態ランプ、パトライト、積層信号灯が付いている製造設備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サービス概要</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設備稼働と人の作業情報を簡単にリアルタイムで収集。設備稼働と人の作業を関連付けて見える化。</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工場内の製造機器や設備に付いているパトライト・信号灯に設置するだけで、「赤」「黄色」「緑」などのステータスを監視できる。無線によるデータ通信で離れた場所からでもパトライトの点灯状態をリアルタイムに把握。</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効果</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稼働率</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UP</a:t>
                      </a:r>
                    </a:p>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人的コスト削減（入力削減、段取替え時間短縮）</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80975">
                <a:tc>
                  <a:txBody>
                    <a:bodyPr/>
                    <a:lstStyle/>
                    <a:p>
                      <a:pPr algn="l" rtl="0" fontAlgn="ctr"/>
                      <a:r>
                        <a:rPr lang="ja-JP" altLang="en-US" sz="1050" b="1" i="0" u="none" strike="noStrike" dirty="0" smtClean="0">
                          <a:solidFill>
                            <a:srgbClr val="FFFFFF"/>
                          </a:solidFill>
                          <a:effectLst/>
                          <a:latin typeface="Meiryo UI" panose="020B0604030504040204" pitchFamily="50" charset="-128"/>
                          <a:ea typeface="Meiryo UI" panose="020B0604030504040204" pitchFamily="50" charset="-128"/>
                        </a:rPr>
                        <a:t>機能</a:t>
                      </a:r>
                      <a:endParaRPr lang="ja-JP" altLang="en-US" sz="1050" b="1" i="0" u="none" strike="noStrike" dirty="0">
                        <a:solidFill>
                          <a:srgbClr val="FFFFFF"/>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indent="0" algn="l" rtl="0" fontAlgn="ctr">
                        <a:buFont typeface="Arial" panose="020B0604020202020204" pitchFamily="34" charset="0"/>
                        <a:buNone/>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設備稼働状況の見える化</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80975">
                <a:tc>
                  <a:txBody>
                    <a:bodyPr/>
                    <a:lstStyle/>
                    <a:p>
                      <a:pPr algn="l" rtl="0" fontAlgn="ctr"/>
                      <a:r>
                        <a:rPr lang="en-US" sz="1050" b="1" i="0" u="none" strike="noStrike">
                          <a:solidFill>
                            <a:srgbClr val="FFFFFF"/>
                          </a:solidFill>
                          <a:effectLst/>
                          <a:latin typeface="Meiryo UI" panose="020B0604030504040204" pitchFamily="50" charset="-128"/>
                          <a:ea typeface="Meiryo UI" panose="020B0604030504040204" pitchFamily="50" charset="-128"/>
                        </a:rPr>
                        <a:t>AI</a:t>
                      </a:r>
                      <a:r>
                        <a:rPr lang="ja-JP" altLang="en-US" sz="1050" b="1" i="0" u="none" strike="noStrike">
                          <a:solidFill>
                            <a:srgbClr val="FFFFFF"/>
                          </a:solidFill>
                          <a:effectLst/>
                          <a:latin typeface="Meiryo UI" panose="020B0604030504040204" pitchFamily="50" charset="-128"/>
                          <a:ea typeface="Meiryo UI" panose="020B0604030504040204" pitchFamily="50" charset="-128"/>
                        </a:rPr>
                        <a:t>対応</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80975">
                <a:tc>
                  <a:txBody>
                    <a:bodyPr/>
                    <a:lstStyle/>
                    <a:p>
                      <a:pPr algn="l" rtl="0" fontAlgn="ctr"/>
                      <a:r>
                        <a:rPr lang="ja-JP" altLang="en-US" sz="1050" b="1" i="0" u="none" strike="noStrike" dirty="0" smtClean="0">
                          <a:solidFill>
                            <a:srgbClr val="FFFFFF"/>
                          </a:solidFill>
                          <a:effectLst/>
                          <a:latin typeface="Meiryo UI" panose="020B0604030504040204" pitchFamily="50" charset="-128"/>
                          <a:ea typeface="Meiryo UI" panose="020B0604030504040204" pitchFamily="50" charset="-128"/>
                        </a:rPr>
                        <a:t>分析機能</a:t>
                      </a:r>
                      <a:endParaRPr lang="zh-TW" altLang="en-US" sz="1050" b="1" i="0" u="none" strike="noStrike" dirty="0">
                        <a:solidFill>
                          <a:srgbClr val="FFFFFF"/>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無</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 name="正方形/長方形 4"/>
          <p:cNvSpPr/>
          <p:nvPr/>
        </p:nvSpPr>
        <p:spPr>
          <a:xfrm>
            <a:off x="4953000" y="1268413"/>
            <a:ext cx="2376264" cy="2520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HGP創英角ｺﾞｼｯｸUB" panose="020B0900000000000000" pitchFamily="50" charset="-128"/>
                <a:ea typeface="HGP創英角ｺﾞｼｯｸUB" panose="020B0900000000000000" pitchFamily="50" charset="-128"/>
              </a:rPr>
              <a:t>導入方法・導入容易性</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6" name="正方形/長方形 5"/>
          <p:cNvSpPr/>
          <p:nvPr/>
        </p:nvSpPr>
        <p:spPr>
          <a:xfrm>
            <a:off x="4977778" y="3429000"/>
            <a:ext cx="2376264" cy="2520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HGP創英角ｺﾞｼｯｸUB" panose="020B0900000000000000" pitchFamily="50" charset="-128"/>
                <a:ea typeface="HGP創英角ｺﾞｼｯｸUB" panose="020B0900000000000000" pitchFamily="50" charset="-128"/>
              </a:rPr>
              <a:t>導入費用</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267206029"/>
              </p:ext>
            </p:extLst>
          </p:nvPr>
        </p:nvGraphicFramePr>
        <p:xfrm>
          <a:off x="4981941" y="3858642"/>
          <a:ext cx="4435555" cy="1176120"/>
        </p:xfrm>
        <a:graphic>
          <a:graphicData uri="http://schemas.openxmlformats.org/drawingml/2006/table">
            <a:tbl>
              <a:tblPr/>
              <a:tblGrid>
                <a:gridCol w="1051179">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tblGrid>
              <a:tr h="180975">
                <a:tc>
                  <a:txBody>
                    <a:bodyPr/>
                    <a:lstStyle/>
                    <a:p>
                      <a:pPr algn="l" rtl="0" fontAlgn="ctr"/>
                      <a:r>
                        <a:rPr lang="ja-JP" altLang="en-US" sz="1050" b="1" i="0" u="none" strike="noStrike" dirty="0" smtClean="0">
                          <a:solidFill>
                            <a:srgbClr val="FFFFFF"/>
                          </a:solidFill>
                          <a:effectLst/>
                          <a:latin typeface="Meiryo UI" panose="020B0604030504040204" pitchFamily="50" charset="-128"/>
                          <a:ea typeface="Meiryo UI" panose="020B0604030504040204" pitchFamily="50" charset="-128"/>
                        </a:rPr>
                        <a:t>初期費用</a:t>
                      </a:r>
                      <a:endParaRPr lang="ja-JP" altLang="en-US" sz="1050" b="1" i="0" u="none" strike="noStrike" dirty="0">
                        <a:solidFill>
                          <a:srgbClr val="FFFFFF"/>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稼働アップナビ本体</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受信機：</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65</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万円</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（パソコン用ソフトウェア付き）</a:t>
                      </a:r>
                    </a:p>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光（照度）センサー・無線機：</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5</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万円</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台</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0975">
                <a:tc>
                  <a:txBody>
                    <a:bodyPr/>
                    <a:lstStyle/>
                    <a:p>
                      <a:pPr algn="l" rtl="0" fontAlgn="ctr"/>
                      <a:r>
                        <a:rPr lang="ja-JP" altLang="en-US" sz="1050" b="1" i="0" u="none" strike="noStrike" dirty="0" smtClean="0">
                          <a:solidFill>
                            <a:srgbClr val="FFFFFF"/>
                          </a:solidFill>
                          <a:effectLst/>
                          <a:latin typeface="Meiryo UI" panose="020B0604030504040204" pitchFamily="50" charset="-128"/>
                          <a:ea typeface="Meiryo UI" panose="020B0604030504040204" pitchFamily="50" charset="-128"/>
                        </a:rPr>
                        <a:t>ランニングコスト</a:t>
                      </a:r>
                      <a:endParaRPr lang="ja-JP" altLang="en-US" sz="1050" b="1" i="0" u="none" strike="noStrike" dirty="0">
                        <a:solidFill>
                          <a:srgbClr val="FFFFFF"/>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無し</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0800">
                <a:tc>
                  <a:txBody>
                    <a:bodyPr/>
                    <a:lstStyle/>
                    <a:p>
                      <a:pPr algn="l" rtl="0" fontAlgn="ctr"/>
                      <a:r>
                        <a:rPr lang="ja-JP" altLang="en-US" sz="1050" b="1" i="0" u="none" strike="noStrike" dirty="0" smtClean="0">
                          <a:solidFill>
                            <a:srgbClr val="FFFFFF"/>
                          </a:solidFill>
                          <a:effectLst/>
                          <a:latin typeface="Meiryo UI" panose="020B0604030504040204" pitchFamily="50" charset="-128"/>
                          <a:ea typeface="Meiryo UI" panose="020B0604030504040204" pitchFamily="50" charset="-128"/>
                        </a:rPr>
                        <a:t>その他</a:t>
                      </a:r>
                      <a:endParaRPr lang="ja-JP" altLang="en-US" sz="1050" b="1" i="0" u="none" strike="noStrike" dirty="0">
                        <a:solidFill>
                          <a:srgbClr val="FFFFFF"/>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上記は代理店から購入しても同様の価格</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a:t>
                      </a:r>
                      <a:r>
                        <a:rPr lang="ja-JP" altLang="en-US" sz="1050" b="0" i="0" u="none" strike="noStrike" dirty="0" err="1" smtClean="0">
                          <a:solidFill>
                            <a:srgbClr val="000000"/>
                          </a:solidFill>
                          <a:effectLst/>
                          <a:latin typeface="Meiryo UI" panose="020B0604030504040204" pitchFamily="50" charset="-128"/>
                          <a:ea typeface="Meiryo UI" panose="020B0604030504040204" pitchFamily="50" charset="-128"/>
                        </a:rPr>
                        <a:t>つの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受信機にセンサー</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50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台まで</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8" name="テキスト ボックス 7"/>
          <p:cNvSpPr txBox="1"/>
          <p:nvPr/>
        </p:nvSpPr>
        <p:spPr>
          <a:xfrm>
            <a:off x="4953000" y="1628800"/>
            <a:ext cx="4537075" cy="1546577"/>
          </a:xfrm>
          <a:prstGeom prst="rect">
            <a:avLst/>
          </a:prstGeom>
          <a:noFill/>
        </p:spPr>
        <p:txBody>
          <a:bodyPr wrap="square" rtlCol="0">
            <a:spAutoFit/>
          </a:bodyPr>
          <a:lstStyle/>
          <a:p>
            <a:pPr marL="285750" indent="-285750">
              <a:buFont typeface="Arial" panose="020B0604020202020204" pitchFamily="34" charset="0"/>
              <a:buChar char="•"/>
            </a:pPr>
            <a:r>
              <a:rPr lang="ja-JP" altLang="en-US" sz="1050" dirty="0">
                <a:latin typeface="Meiryo UI" panose="020B0604030504040204" pitchFamily="50" charset="-128"/>
                <a:ea typeface="Meiryo UI" panose="020B0604030504040204" pitchFamily="50" charset="-128"/>
              </a:rPr>
              <a:t>稼働アップナビの特長として最たるもの</a:t>
            </a:r>
            <a:r>
              <a:rPr lang="ja-JP" altLang="en-US" sz="1050" dirty="0" smtClean="0">
                <a:latin typeface="Meiryo UI" panose="020B0604030504040204" pitchFamily="50" charset="-128"/>
                <a:ea typeface="Meiryo UI" panose="020B0604030504040204" pitchFamily="50" charset="-128"/>
              </a:rPr>
              <a:t>は</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電気</a:t>
            </a:r>
            <a:r>
              <a:rPr lang="ja-JP" altLang="en-US" sz="1050" dirty="0">
                <a:latin typeface="Meiryo UI" panose="020B0604030504040204" pitchFamily="50" charset="-128"/>
                <a:ea typeface="Meiryo UI" panose="020B0604030504040204" pitchFamily="50" charset="-128"/>
              </a:rPr>
              <a:t>工事</a:t>
            </a:r>
            <a:r>
              <a:rPr lang="ja-JP" altLang="en-US" sz="1050" dirty="0" smtClean="0">
                <a:latin typeface="Meiryo UI" panose="020B0604030504040204" pitchFamily="50" charset="-128"/>
                <a:ea typeface="Meiryo UI" panose="020B0604030504040204" pitchFamily="50" charset="-128"/>
              </a:rPr>
              <a:t>レス</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で</a:t>
            </a:r>
            <a:r>
              <a:rPr lang="ja-JP" altLang="en-US" sz="1050" dirty="0">
                <a:latin typeface="Meiryo UI" panose="020B0604030504040204" pitchFamily="50" charset="-128"/>
                <a:ea typeface="Meiryo UI" panose="020B0604030504040204" pitchFamily="50" charset="-128"/>
              </a:rPr>
              <a:t>ある点である。</a:t>
            </a:r>
          </a:p>
          <a:p>
            <a:pPr marL="285750" indent="-285750">
              <a:buFont typeface="Arial" panose="020B0604020202020204" pitchFamily="34" charset="0"/>
              <a:buChar char="•"/>
            </a:pPr>
            <a:r>
              <a:rPr lang="ja-JP" altLang="en-US" sz="1050" dirty="0">
                <a:latin typeface="Meiryo UI" panose="020B0604030504040204" pitchFamily="50" charset="-128"/>
                <a:ea typeface="Meiryo UI" panose="020B0604030504040204" pitchFamily="50" charset="-128"/>
              </a:rPr>
              <a:t>電気工事がないことで余計な外注費が掛からないと共に設備を止める必要性もない。</a:t>
            </a:r>
          </a:p>
          <a:p>
            <a:pPr marL="285750" indent="-285750">
              <a:buFont typeface="Arial" panose="020B0604020202020204" pitchFamily="34" charset="0"/>
              <a:buChar char="•"/>
            </a:pPr>
            <a:r>
              <a:rPr lang="ja-JP" altLang="en-US" sz="1050" dirty="0">
                <a:latin typeface="Meiryo UI" panose="020B0604030504040204" pitchFamily="50" charset="-128"/>
                <a:ea typeface="Meiryo UI" panose="020B0604030504040204" pitchFamily="50" charset="-128"/>
              </a:rPr>
              <a:t>同製品の情報取得方法は、稼働状態を明示する</a:t>
            </a:r>
            <a:r>
              <a:rPr lang="ja-JP" altLang="en-US" sz="1050" dirty="0" smtClean="0">
                <a:latin typeface="Meiryo UI" panose="020B0604030504040204" pitchFamily="50" charset="-128"/>
                <a:ea typeface="Meiryo UI" panose="020B0604030504040204" pitchFamily="50" charset="-128"/>
              </a:rPr>
              <a:t>パトライトの</a:t>
            </a:r>
            <a:r>
              <a:rPr lang="ja-JP" altLang="en-US" sz="1050" dirty="0">
                <a:latin typeface="Meiryo UI" panose="020B0604030504040204" pitchFamily="50" charset="-128"/>
                <a:ea typeface="Meiryo UI" panose="020B0604030504040204" pitchFamily="50" charset="-128"/>
              </a:rPr>
              <a:t>上に、無線デバイスを両面テープで設置し、無線デバイスに接続</a:t>
            </a:r>
            <a:r>
              <a:rPr lang="ja-JP" altLang="en-US" sz="1050" dirty="0" smtClean="0">
                <a:latin typeface="Meiryo UI" panose="020B0604030504040204" pitchFamily="50" charset="-128"/>
                <a:ea typeface="Meiryo UI" panose="020B0604030504040204" pitchFamily="50" charset="-128"/>
              </a:rPr>
              <a:t>された光センサー</a:t>
            </a:r>
            <a:r>
              <a:rPr lang="ja-JP" altLang="en-US" sz="1050" dirty="0">
                <a:latin typeface="Meiryo UI" panose="020B0604030504040204" pitchFamily="50" charset="-128"/>
                <a:ea typeface="Meiryo UI" panose="020B0604030504040204" pitchFamily="50" charset="-128"/>
              </a:rPr>
              <a:t>により</a:t>
            </a:r>
            <a:r>
              <a:rPr lang="ja-JP" altLang="en-US" sz="1050" dirty="0" smtClean="0">
                <a:latin typeface="Meiryo UI" panose="020B0604030504040204" pitchFamily="50" charset="-128"/>
                <a:ea typeface="Meiryo UI" panose="020B0604030504040204" pitchFamily="50" charset="-128"/>
              </a:rPr>
              <a:t>、ライトの点灯状態を</a:t>
            </a:r>
            <a:r>
              <a:rPr lang="ja-JP" altLang="en-US" sz="1050" dirty="0">
                <a:latin typeface="Meiryo UI" panose="020B0604030504040204" pitchFamily="50" charset="-128"/>
                <a:ea typeface="Meiryo UI" panose="020B0604030504040204" pitchFamily="50" charset="-128"/>
              </a:rPr>
              <a:t>読取るものである。読み取った情報は、無線</a:t>
            </a:r>
            <a:r>
              <a:rPr lang="ja-JP" altLang="en-US" sz="1050" dirty="0" smtClean="0">
                <a:latin typeface="Meiryo UI" panose="020B0604030504040204" pitchFamily="50" charset="-128"/>
                <a:ea typeface="Meiryo UI" panose="020B0604030504040204" pitchFamily="50" charset="-128"/>
              </a:rPr>
              <a:t>で受信ボックスに</a:t>
            </a:r>
            <a:r>
              <a:rPr lang="ja-JP" altLang="en-US" sz="1050" dirty="0">
                <a:latin typeface="Meiryo UI" panose="020B0604030504040204" pitchFamily="50" charset="-128"/>
                <a:ea typeface="Meiryo UI" panose="020B0604030504040204" pitchFamily="50" charset="-128"/>
              </a:rPr>
              <a:t>送られる</a:t>
            </a:r>
            <a:r>
              <a:rPr lang="ja-JP" altLang="en-US" sz="1050"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受信ボックス</a:t>
            </a:r>
            <a:r>
              <a:rPr lang="ja-JP" altLang="en-US" sz="1050" dirty="0" smtClean="0">
                <a:latin typeface="Meiryo UI" panose="020B0604030504040204" pitchFamily="50" charset="-128"/>
                <a:ea typeface="Meiryo UI" panose="020B0604030504040204" pitchFamily="50" charset="-128"/>
              </a:rPr>
              <a:t>で</a:t>
            </a:r>
            <a:r>
              <a:rPr lang="ja-JP" altLang="en-US" sz="1050" dirty="0">
                <a:latin typeface="Meiryo UI" panose="020B0604030504040204" pitchFamily="50" charset="-128"/>
                <a:ea typeface="Meiryo UI" panose="020B0604030504040204" pitchFamily="50" charset="-128"/>
              </a:rPr>
              <a:t>情報は</a:t>
            </a:r>
            <a:r>
              <a:rPr lang="ja-JP" altLang="en-US" sz="1050" dirty="0" smtClean="0">
                <a:latin typeface="Meiryo UI" panose="020B0604030504040204" pitchFamily="50" charset="-128"/>
                <a:ea typeface="Meiryo UI" panose="020B0604030504040204" pitchFamily="50" charset="-128"/>
              </a:rPr>
              <a:t>処理（データ集約、画面作成）される</a:t>
            </a:r>
            <a:r>
              <a:rPr lang="ja-JP" altLang="en-US" sz="1050" dirty="0">
                <a:latin typeface="Meiryo UI" panose="020B0604030504040204" pitchFamily="50" charset="-128"/>
                <a:ea typeface="Meiryo UI" panose="020B0604030504040204" pitchFamily="50" charset="-128"/>
              </a:rPr>
              <a:t>ため</a:t>
            </a:r>
            <a:r>
              <a:rPr lang="ja-JP" altLang="en-US" sz="1050" dirty="0" smtClean="0">
                <a:latin typeface="Meiryo UI" panose="020B0604030504040204" pitchFamily="50" charset="-128"/>
                <a:ea typeface="Meiryo UI" panose="020B0604030504040204" pitchFamily="50" charset="-128"/>
              </a:rPr>
              <a:t>、受信ボックスに</a:t>
            </a:r>
            <a:r>
              <a:rPr lang="ja-JP" altLang="en-US" sz="1050" dirty="0">
                <a:latin typeface="Meiryo UI" panose="020B0604030504040204" pitchFamily="50" charset="-128"/>
                <a:ea typeface="Meiryo UI" panose="020B0604030504040204" pitchFamily="50" charset="-128"/>
              </a:rPr>
              <a:t>接続</a:t>
            </a:r>
            <a:r>
              <a:rPr lang="ja-JP" altLang="en-US" sz="1050" dirty="0" smtClean="0">
                <a:latin typeface="Meiryo UI" panose="020B0604030504040204" pitchFamily="50" charset="-128"/>
                <a:ea typeface="Meiryo UI" panose="020B0604030504040204" pitchFamily="50" charset="-128"/>
              </a:rPr>
              <a:t>したパソコンには</a:t>
            </a:r>
            <a:r>
              <a:rPr lang="ja-JP" altLang="en-US" sz="1050" dirty="0">
                <a:latin typeface="Meiryo UI" panose="020B0604030504040204" pitchFamily="50" charset="-128"/>
                <a:ea typeface="Meiryo UI" panose="020B0604030504040204" pitchFamily="50" charset="-128"/>
              </a:rPr>
              <a:t>所定のソフトウェアを</a:t>
            </a:r>
            <a:r>
              <a:rPr lang="en-US" altLang="ja-JP" sz="1050" dirty="0">
                <a:latin typeface="Meiryo UI" panose="020B0604030504040204" pitchFamily="50" charset="-128"/>
                <a:ea typeface="Meiryo UI" panose="020B0604030504040204" pitchFamily="50" charset="-128"/>
              </a:rPr>
              <a:t>CD</a:t>
            </a:r>
            <a:r>
              <a:rPr lang="ja-JP" altLang="en-US" sz="1050" dirty="0">
                <a:latin typeface="Meiryo UI" panose="020B0604030504040204" pitchFamily="50" charset="-128"/>
                <a:ea typeface="Meiryo UI" panose="020B0604030504040204" pitchFamily="50" charset="-128"/>
              </a:rPr>
              <a:t>でダウンロードしておけば、簡単な設定で使用できるようになっている</a:t>
            </a:r>
            <a:r>
              <a:rPr lang="ja-JP" altLang="en-US" sz="1050" dirty="0" smtClean="0">
                <a:latin typeface="Meiryo UI" panose="020B0604030504040204" pitchFamily="50" charset="-128"/>
                <a:ea typeface="Meiryo UI" panose="020B0604030504040204" pitchFamily="50" charset="-128"/>
              </a:rPr>
              <a:t>。</a:t>
            </a:r>
            <a:endParaRPr lang="ja-JP" altLang="en-US" sz="1050" dirty="0">
              <a:latin typeface="Meiryo UI" panose="020B0604030504040204" pitchFamily="50" charset="-128"/>
              <a:ea typeface="Meiryo UI" panose="020B0604030504040204" pitchFamily="50" charset="-128"/>
            </a:endParaRPr>
          </a:p>
        </p:txBody>
      </p:sp>
      <p:sp>
        <p:nvSpPr>
          <p:cNvPr id="9" name="正方形/長方形 8"/>
          <p:cNvSpPr/>
          <p:nvPr/>
        </p:nvSpPr>
        <p:spPr>
          <a:xfrm>
            <a:off x="4971227" y="5337212"/>
            <a:ext cx="2376264" cy="2520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HGP創英角ｺﾞｼｯｸUB" panose="020B0900000000000000" pitchFamily="50" charset="-128"/>
                <a:ea typeface="HGP創英角ｺﾞｼｯｸUB" panose="020B0900000000000000" pitchFamily="50" charset="-128"/>
              </a:rPr>
              <a:t>問い合わせ先</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4106028817"/>
              </p:ext>
            </p:extLst>
          </p:nvPr>
        </p:nvGraphicFramePr>
        <p:xfrm>
          <a:off x="4996302" y="5692097"/>
          <a:ext cx="4493202" cy="392040"/>
        </p:xfrm>
        <a:graphic>
          <a:graphicData uri="http://schemas.openxmlformats.org/drawingml/2006/table">
            <a:tbl>
              <a:tblPr/>
              <a:tblGrid>
                <a:gridCol w="1828905">
                  <a:extLst>
                    <a:ext uri="{9D8B030D-6E8A-4147-A177-3AD203B41FA5}">
                      <a16:colId xmlns:a16="http://schemas.microsoft.com/office/drawing/2014/main" val="20000"/>
                    </a:ext>
                  </a:extLst>
                </a:gridCol>
                <a:gridCol w="2664297">
                  <a:extLst>
                    <a:ext uri="{9D8B030D-6E8A-4147-A177-3AD203B41FA5}">
                      <a16:colId xmlns:a16="http://schemas.microsoft.com/office/drawing/2014/main" val="20001"/>
                    </a:ext>
                  </a:extLst>
                </a:gridCol>
              </a:tblGrid>
              <a:tr h="180975">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株式会社ジェイテクト</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（工作機械・メカトロニクス商品）</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東日本支社（東京）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03-3571-6215</a:t>
                      </a:r>
                    </a:p>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お客様相談センター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0566-25-8291</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30942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21369" y="1001947"/>
            <a:ext cx="2376264" cy="2520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HGP創英角ｺﾞｼｯｸUB" panose="020B0900000000000000" pitchFamily="50" charset="-128"/>
                <a:ea typeface="HGP創英角ｺﾞｼｯｸUB" panose="020B0900000000000000" pitchFamily="50" charset="-128"/>
              </a:rPr>
              <a:t>システム構成</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13" name="テキスト ボックス 12"/>
          <p:cNvSpPr txBox="1"/>
          <p:nvPr/>
        </p:nvSpPr>
        <p:spPr>
          <a:xfrm>
            <a:off x="748531" y="1330779"/>
            <a:ext cx="8100764" cy="253916"/>
          </a:xfrm>
          <a:prstGeom prst="rect">
            <a:avLst/>
          </a:prstGeom>
          <a:noFill/>
        </p:spPr>
        <p:txBody>
          <a:bodyPr wrap="square" rtlCol="0">
            <a:spAutoFit/>
          </a:bodyPr>
          <a:lstStyle/>
          <a:p>
            <a:pPr marL="171450" indent="-171450">
              <a:buFont typeface="Arial" panose="020B0604020202020204" pitchFamily="34" charset="0"/>
              <a:buChar char="•"/>
            </a:pPr>
            <a:r>
              <a:rPr lang="ja-JP" altLang="en-US" sz="1050" dirty="0" smtClean="0">
                <a:latin typeface="Meiryo UI" panose="020B0604030504040204" pitchFamily="50" charset="-128"/>
                <a:ea typeface="Meiryo UI" panose="020B0604030504040204" pitchFamily="50" charset="-128"/>
              </a:rPr>
              <a:t>状態ランプ（パトライト）があることを前提とするが、取り付け自体は工事不要で非常に簡単である。</a:t>
            </a:r>
            <a:endParaRPr lang="ja-JP" altLang="en-US" sz="1050" dirty="0">
              <a:latin typeface="Meiryo UI" panose="020B0604030504040204" pitchFamily="50" charset="-128"/>
              <a:ea typeface="Meiryo UI" panose="020B0604030504040204" pitchFamily="50" charset="-128"/>
            </a:endParaRPr>
          </a:p>
        </p:txBody>
      </p:sp>
      <p:sp>
        <p:nvSpPr>
          <p:cNvPr id="8" name="Text Box 413"/>
          <p:cNvSpPr txBox="1">
            <a:spLocks noChangeArrowheads="1"/>
          </p:cNvSpPr>
          <p:nvPr/>
        </p:nvSpPr>
        <p:spPr bwMode="auto">
          <a:xfrm>
            <a:off x="495300" y="179348"/>
            <a:ext cx="4017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kumimoji="1" sz="1000">
                <a:solidFill>
                  <a:schemeClr val="tx1"/>
                </a:solidFill>
                <a:latin typeface="Times New Roman" pitchFamily="18" charset="0"/>
                <a:ea typeface="ＭＳ Ｐゴシック" charset="-128"/>
              </a:defRPr>
            </a:lvl1pPr>
            <a:lvl2pPr marL="742950" indent="-285750" eaLnBrk="0" hangingPunct="0">
              <a:defRPr kumimoji="1" sz="1000">
                <a:solidFill>
                  <a:schemeClr val="tx1"/>
                </a:solidFill>
                <a:latin typeface="Times New Roman" pitchFamily="18" charset="0"/>
                <a:ea typeface="ＭＳ Ｐゴシック" charset="-128"/>
              </a:defRPr>
            </a:lvl2pPr>
            <a:lvl3pPr marL="1143000" indent="-228600" eaLnBrk="0" hangingPunct="0">
              <a:defRPr kumimoji="1" sz="1000">
                <a:solidFill>
                  <a:schemeClr val="tx1"/>
                </a:solidFill>
                <a:latin typeface="Times New Roman" pitchFamily="18" charset="0"/>
                <a:ea typeface="ＭＳ Ｐゴシック" charset="-128"/>
              </a:defRPr>
            </a:lvl3pPr>
            <a:lvl4pPr marL="1600200" indent="-228600" eaLnBrk="0" hangingPunct="0">
              <a:defRPr kumimoji="1" sz="1000">
                <a:solidFill>
                  <a:schemeClr val="tx1"/>
                </a:solidFill>
                <a:latin typeface="Times New Roman" pitchFamily="18" charset="0"/>
                <a:ea typeface="ＭＳ Ｐゴシック" charset="-128"/>
              </a:defRPr>
            </a:lvl4pPr>
            <a:lvl5pPr marL="2057400" indent="-228600" eaLnBrk="0" hangingPunct="0">
              <a:defRPr kumimoji="1" sz="10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9pPr>
          </a:lstStyle>
          <a:p>
            <a:pPr eaLnBrk="1" hangingPunct="1"/>
            <a:r>
              <a:rPr lang="ja-JP" altLang="en-US" sz="2400" dirty="0">
                <a:latin typeface="HGP創英角ｺﾞｼｯｸUB" panose="020B0900000000000000" pitchFamily="50" charset="-128"/>
                <a:ea typeface="HGP創英角ｺﾞｼｯｸUB" panose="020B0900000000000000" pitchFamily="50" charset="-128"/>
              </a:rPr>
              <a:t>③稼働アップ</a:t>
            </a:r>
            <a:r>
              <a:rPr lang="en-US" altLang="ja-JP" sz="2400" dirty="0" err="1">
                <a:latin typeface="HGP創英角ｺﾞｼｯｸUB" panose="020B0900000000000000" pitchFamily="50" charset="-128"/>
                <a:ea typeface="HGP創英角ｺﾞｼｯｸUB" panose="020B0900000000000000" pitchFamily="50" charset="-128"/>
              </a:rPr>
              <a:t>Navi</a:t>
            </a:r>
            <a:r>
              <a:rPr lang="ja-JP" altLang="en-US" sz="2400" dirty="0">
                <a:latin typeface="HGP創英角ｺﾞｼｯｸUB" panose="020B0900000000000000" pitchFamily="50" charset="-128"/>
                <a:ea typeface="HGP創英角ｺﾞｼｯｸUB" panose="020B0900000000000000" pitchFamily="50" charset="-128"/>
              </a:rPr>
              <a:t>（ジェイテクト</a:t>
            </a:r>
            <a:r>
              <a:rPr lang="ja-JP" altLang="en-US" sz="2400" dirty="0" smtClean="0">
                <a:latin typeface="HGP創英角ｺﾞｼｯｸUB" panose="020B0900000000000000" pitchFamily="50" charset="-128"/>
                <a:ea typeface="HGP創英角ｺﾞｼｯｸUB" panose="020B0900000000000000" pitchFamily="50" charset="-128"/>
              </a:rPr>
              <a:t>）</a:t>
            </a:r>
            <a:endParaRPr lang="ja-JP" altLang="en-US" sz="2400" dirty="0">
              <a:latin typeface="HGP創英角ｺﾞｼｯｸUB" panose="020B0900000000000000" pitchFamily="50" charset="-128"/>
              <a:ea typeface="HGP創英角ｺﾞｼｯｸUB" panose="020B0900000000000000" pitchFamily="50" charset="-128"/>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4561" y="1717834"/>
            <a:ext cx="5695727" cy="2235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4561" y="4096863"/>
            <a:ext cx="5190811" cy="2410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線吹き出し 2 (枠付き) 2"/>
          <p:cNvSpPr/>
          <p:nvPr/>
        </p:nvSpPr>
        <p:spPr>
          <a:xfrm>
            <a:off x="7545859" y="1975623"/>
            <a:ext cx="1944216" cy="404145"/>
          </a:xfrm>
          <a:prstGeom prst="borderCallout2">
            <a:avLst>
              <a:gd name="adj1" fmla="val 61619"/>
              <a:gd name="adj2" fmla="val -3615"/>
              <a:gd name="adj3" fmla="val 68764"/>
              <a:gd name="adj4" fmla="val -18807"/>
              <a:gd name="adj5" fmla="val 167278"/>
              <a:gd name="adj6" fmla="val -127189"/>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solidFill>
                <a:latin typeface="Meiryo UI" panose="020B0604030504040204" pitchFamily="50" charset="-128"/>
                <a:ea typeface="Meiryo UI" panose="020B0604030504040204" pitchFamily="50" charset="-128"/>
              </a:rPr>
              <a:t>状態ランプの種類ごとにセンサーが取り付けられる</a:t>
            </a:r>
            <a:endParaRPr kumimoji="1" lang="ja-JP" altLang="en-US" sz="900" b="1" dirty="0">
              <a:solidFill>
                <a:schemeClr val="tx1"/>
              </a:solidFill>
              <a:latin typeface="Meiryo UI" panose="020B0604030504040204" pitchFamily="50" charset="-128"/>
              <a:ea typeface="Meiryo UI" panose="020B0604030504040204" pitchFamily="50" charset="-128"/>
            </a:endParaRPr>
          </a:p>
        </p:txBody>
      </p:sp>
      <p:sp>
        <p:nvSpPr>
          <p:cNvPr id="11" name="線吹き出し 2 (枠付き) 10"/>
          <p:cNvSpPr/>
          <p:nvPr/>
        </p:nvSpPr>
        <p:spPr>
          <a:xfrm>
            <a:off x="7558108" y="1382622"/>
            <a:ext cx="1944216" cy="534210"/>
          </a:xfrm>
          <a:prstGeom prst="borderCallout2">
            <a:avLst>
              <a:gd name="adj1" fmla="val 61619"/>
              <a:gd name="adj2" fmla="val -3615"/>
              <a:gd name="adj3" fmla="val 68764"/>
              <a:gd name="adj4" fmla="val -18807"/>
              <a:gd name="adj5" fmla="val 190597"/>
              <a:gd name="adj6" fmla="val -128674"/>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solidFill>
                <a:latin typeface="Meiryo UI" panose="020B0604030504040204" pitchFamily="50" charset="-128"/>
                <a:ea typeface="Meiryo UI" panose="020B0604030504040204" pitchFamily="50" charset="-128"/>
              </a:rPr>
              <a:t>無線機（送信部）は両面テープで状態ランプに取り付け可能</a:t>
            </a:r>
            <a:endParaRPr kumimoji="1" lang="ja-JP" altLang="en-US" sz="900" b="1" dirty="0">
              <a:solidFill>
                <a:schemeClr val="tx1"/>
              </a:solidFill>
              <a:latin typeface="Meiryo UI" panose="020B0604030504040204" pitchFamily="50" charset="-128"/>
              <a:ea typeface="Meiryo UI" panose="020B0604030504040204" pitchFamily="50" charset="-128"/>
            </a:endParaRPr>
          </a:p>
        </p:txBody>
      </p:sp>
      <p:sp>
        <p:nvSpPr>
          <p:cNvPr id="4" name="正方形/長方形 3"/>
          <p:cNvSpPr/>
          <p:nvPr/>
        </p:nvSpPr>
        <p:spPr>
          <a:xfrm>
            <a:off x="6969224" y="4437112"/>
            <a:ext cx="2533100" cy="158417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kumimoji="1" lang="ja-JP" altLang="en-US" sz="1100" b="1" dirty="0" smtClean="0">
                <a:solidFill>
                  <a:schemeClr val="tx1"/>
                </a:solidFill>
                <a:latin typeface="Meiryo UI" panose="020B0604030504040204" pitchFamily="50" charset="-128"/>
                <a:ea typeface="Meiryo UI" panose="020B0604030504040204" pitchFamily="50" charset="-128"/>
              </a:rPr>
              <a:t>状態ランプ交換不要</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100" b="1" dirty="0">
                <a:solidFill>
                  <a:schemeClr val="tx1"/>
                </a:solidFill>
                <a:latin typeface="Meiryo UI" panose="020B0604030504040204" pitchFamily="50" charset="-128"/>
                <a:ea typeface="Meiryo UI" panose="020B0604030504040204" pitchFamily="50" charset="-128"/>
              </a:rPr>
              <a:t>電気工事</a:t>
            </a:r>
            <a:r>
              <a:rPr lang="ja-JP" altLang="en-US" sz="1100" b="1" dirty="0" smtClean="0">
                <a:solidFill>
                  <a:schemeClr val="tx1"/>
                </a:solidFill>
                <a:latin typeface="Meiryo UI" panose="020B0604030504040204" pitchFamily="50" charset="-128"/>
                <a:ea typeface="Meiryo UI" panose="020B0604030504040204" pitchFamily="50" charset="-128"/>
              </a:rPr>
              <a:t>レス</a:t>
            </a:r>
            <a:endParaRPr lang="en-US" altLang="ja-JP" sz="1100" b="1" dirty="0" smtClean="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100" b="1" dirty="0" smtClean="0">
                <a:solidFill>
                  <a:schemeClr val="tx1"/>
                </a:solidFill>
                <a:latin typeface="Meiryo UI" panose="020B0604030504040204" pitchFamily="50" charset="-128"/>
                <a:ea typeface="Meiryo UI" panose="020B0604030504040204" pitchFamily="50" charset="-128"/>
              </a:rPr>
              <a:t>受信機</a:t>
            </a:r>
            <a:r>
              <a:rPr kumimoji="1" lang="en-US" altLang="ja-JP" sz="1100" b="1" dirty="0" smtClean="0">
                <a:solidFill>
                  <a:schemeClr val="tx1"/>
                </a:solidFill>
                <a:latin typeface="Meiryo UI" panose="020B0604030504040204" pitchFamily="50" charset="-128"/>
                <a:ea typeface="Meiryo UI" panose="020B0604030504040204" pitchFamily="50" charset="-128"/>
              </a:rPr>
              <a:t>1</a:t>
            </a:r>
            <a:r>
              <a:rPr kumimoji="1" lang="ja-JP" altLang="en-US" sz="1100" b="1" dirty="0" smtClean="0">
                <a:solidFill>
                  <a:schemeClr val="tx1"/>
                </a:solidFill>
                <a:latin typeface="Meiryo UI" panose="020B0604030504040204" pitchFamily="50" charset="-128"/>
                <a:ea typeface="Meiryo UI" panose="020B0604030504040204" pitchFamily="50" charset="-128"/>
              </a:rPr>
              <a:t>台で</a:t>
            </a:r>
            <a:r>
              <a:rPr kumimoji="1" lang="en-US" altLang="ja-JP" sz="1100" b="1" dirty="0" smtClean="0">
                <a:solidFill>
                  <a:schemeClr val="tx1"/>
                </a:solidFill>
                <a:latin typeface="Meiryo UI" panose="020B0604030504040204" pitchFamily="50" charset="-128"/>
                <a:ea typeface="Meiryo UI" panose="020B0604030504040204" pitchFamily="50" charset="-128"/>
              </a:rPr>
              <a:t>50</a:t>
            </a:r>
            <a:r>
              <a:rPr kumimoji="1" lang="ja-JP" altLang="en-US" sz="1100" b="1" dirty="0" smtClean="0">
                <a:solidFill>
                  <a:schemeClr val="tx1"/>
                </a:solidFill>
                <a:latin typeface="Meiryo UI" panose="020B0604030504040204" pitchFamily="50" charset="-128"/>
                <a:ea typeface="Meiryo UI" panose="020B0604030504040204" pitchFamily="50" charset="-128"/>
              </a:rPr>
              <a:t>設備まで見える化</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100" b="1" dirty="0" smtClean="0">
                <a:solidFill>
                  <a:schemeClr val="tx1"/>
                </a:solidFill>
                <a:latin typeface="Meiryo UI" panose="020B0604030504040204" pitchFamily="50" charset="-128"/>
                <a:ea typeface="Meiryo UI" panose="020B0604030504040204" pitchFamily="50" charset="-128"/>
              </a:rPr>
              <a:t>クラウド不要・見える化ソフト内蔵</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40707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21369" y="1001947"/>
            <a:ext cx="2376264" cy="2520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latin typeface="HGP創英角ｺﾞｼｯｸUB" panose="020B0900000000000000" pitchFamily="50" charset="-128"/>
                <a:ea typeface="HGP創英角ｺﾞｼｯｸUB" panose="020B0900000000000000" pitchFamily="50" charset="-128"/>
              </a:rPr>
              <a:t>機能・効果</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14" name="Text Box 413"/>
          <p:cNvSpPr txBox="1">
            <a:spLocks noChangeArrowheads="1"/>
          </p:cNvSpPr>
          <p:nvPr/>
        </p:nvSpPr>
        <p:spPr bwMode="auto">
          <a:xfrm>
            <a:off x="495300" y="179348"/>
            <a:ext cx="4017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kumimoji="1" sz="1000">
                <a:solidFill>
                  <a:schemeClr val="tx1"/>
                </a:solidFill>
                <a:latin typeface="Times New Roman" pitchFamily="18" charset="0"/>
                <a:ea typeface="ＭＳ Ｐゴシック" charset="-128"/>
              </a:defRPr>
            </a:lvl1pPr>
            <a:lvl2pPr marL="742950" indent="-285750" eaLnBrk="0" hangingPunct="0">
              <a:defRPr kumimoji="1" sz="1000">
                <a:solidFill>
                  <a:schemeClr val="tx1"/>
                </a:solidFill>
                <a:latin typeface="Times New Roman" pitchFamily="18" charset="0"/>
                <a:ea typeface="ＭＳ Ｐゴシック" charset="-128"/>
              </a:defRPr>
            </a:lvl2pPr>
            <a:lvl3pPr marL="1143000" indent="-228600" eaLnBrk="0" hangingPunct="0">
              <a:defRPr kumimoji="1" sz="1000">
                <a:solidFill>
                  <a:schemeClr val="tx1"/>
                </a:solidFill>
                <a:latin typeface="Times New Roman" pitchFamily="18" charset="0"/>
                <a:ea typeface="ＭＳ Ｐゴシック" charset="-128"/>
              </a:defRPr>
            </a:lvl3pPr>
            <a:lvl4pPr marL="1600200" indent="-228600" eaLnBrk="0" hangingPunct="0">
              <a:defRPr kumimoji="1" sz="1000">
                <a:solidFill>
                  <a:schemeClr val="tx1"/>
                </a:solidFill>
                <a:latin typeface="Times New Roman" pitchFamily="18" charset="0"/>
                <a:ea typeface="ＭＳ Ｐゴシック" charset="-128"/>
              </a:defRPr>
            </a:lvl4pPr>
            <a:lvl5pPr marL="2057400" indent="-228600" eaLnBrk="0" hangingPunct="0">
              <a:defRPr kumimoji="1" sz="10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9pPr>
          </a:lstStyle>
          <a:p>
            <a:pPr eaLnBrk="1" hangingPunct="1"/>
            <a:r>
              <a:rPr lang="ja-JP" altLang="en-US" sz="2400" dirty="0">
                <a:latin typeface="HGP創英角ｺﾞｼｯｸUB" panose="020B0900000000000000" pitchFamily="50" charset="-128"/>
                <a:ea typeface="HGP創英角ｺﾞｼｯｸUB" panose="020B0900000000000000" pitchFamily="50" charset="-128"/>
              </a:rPr>
              <a:t>③稼働アップ</a:t>
            </a:r>
            <a:r>
              <a:rPr lang="en-US" altLang="ja-JP" sz="2400" dirty="0" err="1">
                <a:latin typeface="HGP創英角ｺﾞｼｯｸUB" panose="020B0900000000000000" pitchFamily="50" charset="-128"/>
                <a:ea typeface="HGP創英角ｺﾞｼｯｸUB" panose="020B0900000000000000" pitchFamily="50" charset="-128"/>
              </a:rPr>
              <a:t>Navi</a:t>
            </a:r>
            <a:r>
              <a:rPr lang="ja-JP" altLang="en-US" sz="2400" dirty="0">
                <a:latin typeface="HGP創英角ｺﾞｼｯｸUB" panose="020B0900000000000000" pitchFamily="50" charset="-128"/>
                <a:ea typeface="HGP創英角ｺﾞｼｯｸUB" panose="020B0900000000000000" pitchFamily="50" charset="-128"/>
              </a:rPr>
              <a:t>（ジェイテクト</a:t>
            </a:r>
            <a:r>
              <a:rPr lang="ja-JP" altLang="en-US" sz="2400" dirty="0" smtClean="0">
                <a:latin typeface="HGP創英角ｺﾞｼｯｸUB" panose="020B0900000000000000" pitchFamily="50" charset="-128"/>
                <a:ea typeface="HGP創英角ｺﾞｼｯｸUB" panose="020B0900000000000000" pitchFamily="50" charset="-128"/>
              </a:rPr>
              <a:t>）</a:t>
            </a:r>
            <a:endParaRPr lang="ja-JP" altLang="en-US" sz="2400" dirty="0">
              <a:latin typeface="HGP創英角ｺﾞｼｯｸUB" panose="020B0900000000000000" pitchFamily="50" charset="-128"/>
              <a:ea typeface="HGP創英角ｺﾞｼｯｸUB" panose="020B0900000000000000" pitchFamily="50" charset="-128"/>
            </a:endParaRP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369" y="1556792"/>
            <a:ext cx="8137475" cy="2642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テキスト ボックス 15"/>
          <p:cNvSpPr txBox="1"/>
          <p:nvPr/>
        </p:nvSpPr>
        <p:spPr>
          <a:xfrm>
            <a:off x="729095" y="4077072"/>
            <a:ext cx="8256353" cy="1384995"/>
          </a:xfrm>
          <a:prstGeom prst="rect">
            <a:avLst/>
          </a:prstGeom>
          <a:noFill/>
        </p:spPr>
        <p:txBody>
          <a:bodyPr wrap="square" rtlCol="0">
            <a:spAutoFit/>
          </a:bodyPr>
          <a:lstStyle/>
          <a:p>
            <a:pPr marL="285750" indent="-285750">
              <a:buFont typeface="Arial" panose="020B0604020202020204" pitchFamily="34" charset="0"/>
              <a:buChar char="•"/>
            </a:pPr>
            <a:r>
              <a:rPr lang="ja-JP" altLang="en-US" sz="1050" dirty="0" smtClean="0">
                <a:latin typeface="Meiryo UI" panose="020B0604030504040204" pitchFamily="50" charset="-128"/>
                <a:ea typeface="Meiryo UI" panose="020B0604030504040204" pitchFamily="50" charset="-128"/>
              </a:rPr>
              <a:t>当該品は、主</a:t>
            </a:r>
            <a:r>
              <a:rPr lang="ja-JP" altLang="en-US" sz="1050" dirty="0">
                <a:latin typeface="Meiryo UI" panose="020B0604030504040204" pitchFamily="50" charset="-128"/>
                <a:ea typeface="Meiryo UI" panose="020B0604030504040204" pitchFamily="50" charset="-128"/>
              </a:rPr>
              <a:t>には稼働監視の目的で利用されるものである。</a:t>
            </a:r>
          </a:p>
          <a:p>
            <a:pPr marL="285750" indent="-285750">
              <a:buFont typeface="Arial" panose="020B0604020202020204" pitchFamily="34" charset="0"/>
              <a:buChar char="•"/>
            </a:pPr>
            <a:endParaRPr lang="en-US" altLang="ja-JP" sz="105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050" dirty="0" smtClean="0">
                <a:latin typeface="Meiryo UI" panose="020B0604030504040204" pitchFamily="50" charset="-128"/>
                <a:ea typeface="Meiryo UI" panose="020B0604030504040204" pitchFamily="50" charset="-128"/>
              </a:rPr>
              <a:t>監視</a:t>
            </a:r>
            <a:r>
              <a:rPr lang="ja-JP" altLang="en-US" sz="1050" dirty="0">
                <a:latin typeface="Meiryo UI" panose="020B0604030504040204" pitchFamily="50" charset="-128"/>
                <a:ea typeface="Meiryo UI" panose="020B0604030504040204" pitchFamily="50" charset="-128"/>
              </a:rPr>
              <a:t>画面では機器別の稼働時間別の稼働状況が分かる</a:t>
            </a:r>
            <a:r>
              <a:rPr lang="ja-JP" altLang="en-US" sz="1050" dirty="0" smtClean="0">
                <a:latin typeface="Meiryo UI" panose="020B0604030504040204" pitchFamily="50" charset="-128"/>
                <a:ea typeface="Meiryo UI" panose="020B0604030504040204" pitchFamily="50" charset="-128"/>
              </a:rPr>
              <a:t>ガントチャート</a:t>
            </a:r>
            <a:r>
              <a:rPr lang="ja-JP" altLang="en-US" sz="1050" dirty="0">
                <a:latin typeface="Meiryo UI" panose="020B0604030504040204" pitchFamily="50" charset="-128"/>
                <a:ea typeface="Meiryo UI" panose="020B0604030504040204" pitchFamily="50" charset="-128"/>
              </a:rPr>
              <a:t>や工場のレイアウトに似せて稼働状況を一目で見れる画面の有効性が</a:t>
            </a:r>
            <a:r>
              <a:rPr lang="ja-JP" altLang="en-US" sz="1050" dirty="0" smtClean="0">
                <a:latin typeface="Meiryo UI" panose="020B0604030504040204" pitchFamily="50" charset="-128"/>
                <a:ea typeface="Meiryo UI" panose="020B0604030504040204" pitchFamily="50" charset="-128"/>
              </a:rPr>
              <a:t>高い。</a:t>
            </a:r>
            <a:endParaRPr lang="ja-JP" altLang="en-US" sz="105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050" dirty="0" smtClean="0">
                <a:latin typeface="Meiryo UI" panose="020B0604030504040204" pitchFamily="50" charset="-128"/>
                <a:ea typeface="Meiryo UI" panose="020B0604030504040204" pitchFamily="50" charset="-128"/>
              </a:rPr>
              <a:t>ガントチャート</a:t>
            </a:r>
            <a:r>
              <a:rPr lang="ja-JP" altLang="en-US" sz="1050" dirty="0">
                <a:latin typeface="Meiryo UI" panose="020B0604030504040204" pitchFamily="50" charset="-128"/>
                <a:ea typeface="Meiryo UI" panose="020B0604030504040204" pitchFamily="50" charset="-128"/>
              </a:rPr>
              <a:t>は、稼働停止状況が時系列で把握でき、主要な機械がなぜ、この時間止まっているのかという気づきを得ることができる。主には段取り替えの時間となるが、この段取り替えの時間を短縮したり、段取り替え回数を減らしたりすることで、生産性の向上が可能になる。</a:t>
            </a:r>
          </a:p>
          <a:p>
            <a:pPr marL="285750" indent="-285750">
              <a:buFont typeface="Arial" panose="020B0604020202020204" pitchFamily="34" charset="0"/>
              <a:buChar char="•"/>
            </a:pPr>
            <a:endParaRPr lang="ja-JP" altLang="en-US" sz="105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050" dirty="0">
                <a:latin typeface="Meiryo UI" panose="020B0604030504040204" pitchFamily="50" charset="-128"/>
                <a:ea typeface="Meiryo UI" panose="020B0604030504040204" pitchFamily="50" charset="-128"/>
              </a:rPr>
              <a:t>一方で、工場のレイアウトの用に配置した稼働図では、現状動いていなければならない設備が止まっている場合に感覚的</a:t>
            </a:r>
            <a:r>
              <a:rPr lang="ja-JP" altLang="en-US" sz="1050" dirty="0" smtClean="0">
                <a:latin typeface="Meiryo UI" panose="020B0604030504040204" pitchFamily="50" charset="-128"/>
                <a:ea typeface="Meiryo UI" panose="020B0604030504040204" pitchFamily="50" charset="-128"/>
              </a:rPr>
              <a:t>に分かり、素早い異常検知、早期対応</a:t>
            </a:r>
            <a:r>
              <a:rPr lang="ja-JP" altLang="en-US" sz="1050" dirty="0">
                <a:latin typeface="Meiryo UI" panose="020B0604030504040204" pitchFamily="50" charset="-128"/>
                <a:ea typeface="Meiryo UI" panose="020B0604030504040204" pitchFamily="50" charset="-128"/>
              </a:rPr>
              <a:t>が可能な点で有用である</a:t>
            </a:r>
            <a:r>
              <a:rPr lang="ja-JP" altLang="en-US" sz="1050" dirty="0" smtClean="0">
                <a:latin typeface="Meiryo UI" panose="020B0604030504040204" pitchFamily="50" charset="-128"/>
                <a:ea typeface="Meiryo UI" panose="020B0604030504040204" pitchFamily="50" charset="-128"/>
              </a:rPr>
              <a:t>。</a:t>
            </a:r>
            <a:endParaRPr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8385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21369" y="1001947"/>
            <a:ext cx="2376264" cy="2520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HGP創英角ｺﾞｼｯｸUB" panose="020B0900000000000000" pitchFamily="50" charset="-128"/>
                <a:ea typeface="HGP創英角ｺﾞｼｯｸUB" panose="020B0900000000000000" pitchFamily="50" charset="-128"/>
              </a:rPr>
              <a:t>その他</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5" name="Text Box 413"/>
          <p:cNvSpPr txBox="1">
            <a:spLocks noChangeArrowheads="1"/>
          </p:cNvSpPr>
          <p:nvPr/>
        </p:nvSpPr>
        <p:spPr bwMode="auto">
          <a:xfrm>
            <a:off x="495300" y="179348"/>
            <a:ext cx="4017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kumimoji="1" sz="1000">
                <a:solidFill>
                  <a:schemeClr val="tx1"/>
                </a:solidFill>
                <a:latin typeface="Times New Roman" pitchFamily="18" charset="0"/>
                <a:ea typeface="ＭＳ Ｐゴシック" charset="-128"/>
              </a:defRPr>
            </a:lvl1pPr>
            <a:lvl2pPr marL="742950" indent="-285750" eaLnBrk="0" hangingPunct="0">
              <a:defRPr kumimoji="1" sz="1000">
                <a:solidFill>
                  <a:schemeClr val="tx1"/>
                </a:solidFill>
                <a:latin typeface="Times New Roman" pitchFamily="18" charset="0"/>
                <a:ea typeface="ＭＳ Ｐゴシック" charset="-128"/>
              </a:defRPr>
            </a:lvl2pPr>
            <a:lvl3pPr marL="1143000" indent="-228600" eaLnBrk="0" hangingPunct="0">
              <a:defRPr kumimoji="1" sz="1000">
                <a:solidFill>
                  <a:schemeClr val="tx1"/>
                </a:solidFill>
                <a:latin typeface="Times New Roman" pitchFamily="18" charset="0"/>
                <a:ea typeface="ＭＳ Ｐゴシック" charset="-128"/>
              </a:defRPr>
            </a:lvl3pPr>
            <a:lvl4pPr marL="1600200" indent="-228600" eaLnBrk="0" hangingPunct="0">
              <a:defRPr kumimoji="1" sz="1000">
                <a:solidFill>
                  <a:schemeClr val="tx1"/>
                </a:solidFill>
                <a:latin typeface="Times New Roman" pitchFamily="18" charset="0"/>
                <a:ea typeface="ＭＳ Ｐゴシック" charset="-128"/>
              </a:defRPr>
            </a:lvl4pPr>
            <a:lvl5pPr marL="2057400" indent="-228600" eaLnBrk="0" hangingPunct="0">
              <a:defRPr kumimoji="1" sz="10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9pPr>
          </a:lstStyle>
          <a:p>
            <a:pPr eaLnBrk="1" hangingPunct="1"/>
            <a:r>
              <a:rPr lang="ja-JP" altLang="en-US" sz="2400" dirty="0">
                <a:latin typeface="HGP創英角ｺﾞｼｯｸUB" panose="020B0900000000000000" pitchFamily="50" charset="-128"/>
                <a:ea typeface="HGP創英角ｺﾞｼｯｸUB" panose="020B0900000000000000" pitchFamily="50" charset="-128"/>
              </a:rPr>
              <a:t>③稼働アップ</a:t>
            </a:r>
            <a:r>
              <a:rPr lang="en-US" altLang="ja-JP" sz="2400" dirty="0" err="1">
                <a:latin typeface="HGP創英角ｺﾞｼｯｸUB" panose="020B0900000000000000" pitchFamily="50" charset="-128"/>
                <a:ea typeface="HGP創英角ｺﾞｼｯｸUB" panose="020B0900000000000000" pitchFamily="50" charset="-128"/>
              </a:rPr>
              <a:t>Navi</a:t>
            </a:r>
            <a:r>
              <a:rPr lang="ja-JP" altLang="en-US" sz="2400" dirty="0">
                <a:latin typeface="HGP創英角ｺﾞｼｯｸUB" panose="020B0900000000000000" pitchFamily="50" charset="-128"/>
                <a:ea typeface="HGP創英角ｺﾞｼｯｸUB" panose="020B0900000000000000" pitchFamily="50" charset="-128"/>
              </a:rPr>
              <a:t>（ジェイテクト</a:t>
            </a:r>
            <a:r>
              <a:rPr lang="ja-JP" altLang="en-US" sz="2400" dirty="0" smtClean="0">
                <a:latin typeface="HGP創英角ｺﾞｼｯｸUB" panose="020B0900000000000000" pitchFamily="50" charset="-128"/>
                <a:ea typeface="HGP創英角ｺﾞｼｯｸUB" panose="020B0900000000000000" pitchFamily="50" charset="-128"/>
              </a:rPr>
              <a:t>）</a:t>
            </a:r>
            <a:endParaRPr lang="ja-JP" altLang="en-US" sz="2400" dirty="0">
              <a:latin typeface="HGP創英角ｺﾞｼｯｸUB" panose="020B0900000000000000" pitchFamily="50" charset="-128"/>
              <a:ea typeface="HGP創英角ｺﾞｼｯｸUB" panose="020B0900000000000000" pitchFamily="50" charset="-128"/>
            </a:endParaRP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020" y="1556792"/>
            <a:ext cx="6523954" cy="4638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637692" y="6309320"/>
            <a:ext cx="2359941" cy="230832"/>
          </a:xfrm>
          <a:prstGeom prst="rect">
            <a:avLst/>
          </a:prstGeom>
        </p:spPr>
        <p:txBody>
          <a:bodyPr wrap="none">
            <a:spAutoFit/>
          </a:bodyPr>
          <a:lstStyle/>
          <a:p>
            <a:r>
              <a:rPr lang="ja-JP" altLang="en-US" sz="900" dirty="0" smtClean="0"/>
              <a:t>出所：</a:t>
            </a:r>
            <a:r>
              <a:rPr lang="en-US" altLang="ja-JP" sz="900" dirty="0" smtClean="0"/>
              <a:t>https</a:t>
            </a:r>
            <a:r>
              <a:rPr lang="en-US" altLang="ja-JP" sz="900" dirty="0"/>
              <a:t>://toyoda.jtekt.co.jp/products/ioe/</a:t>
            </a:r>
            <a:endParaRPr lang="ja-JP" altLang="en-US" sz="900" dirty="0"/>
          </a:p>
        </p:txBody>
      </p:sp>
      <p:sp>
        <p:nvSpPr>
          <p:cNvPr id="9" name="テキスト ボックス 8"/>
          <p:cNvSpPr txBox="1"/>
          <p:nvPr/>
        </p:nvSpPr>
        <p:spPr>
          <a:xfrm>
            <a:off x="6897216" y="1818108"/>
            <a:ext cx="2735734" cy="2031325"/>
          </a:xfrm>
          <a:prstGeom prst="rect">
            <a:avLst/>
          </a:prstGeom>
          <a:noFill/>
        </p:spPr>
        <p:txBody>
          <a:bodyPr wrap="square" rtlCol="0">
            <a:spAutoFit/>
          </a:bodyPr>
          <a:lstStyle/>
          <a:p>
            <a:pPr marL="171450" indent="-171450">
              <a:buFont typeface="Arial" panose="020B0604020202020204" pitchFamily="34" charset="0"/>
              <a:buChar char="•"/>
            </a:pPr>
            <a:r>
              <a:rPr lang="ja-JP" altLang="en-US" sz="1050" dirty="0">
                <a:latin typeface="Meiryo UI" panose="020B0604030504040204" pitchFamily="50" charset="-128"/>
                <a:ea typeface="Meiryo UI" panose="020B0604030504040204" pitchFamily="50" charset="-128"/>
              </a:rPr>
              <a:t>稼働</a:t>
            </a:r>
            <a:r>
              <a:rPr lang="ja-JP" altLang="en-US" sz="1050" dirty="0" smtClean="0">
                <a:latin typeface="Meiryo UI" panose="020B0604030504040204" pitchFamily="50" charset="-128"/>
                <a:ea typeface="Meiryo UI" panose="020B0604030504040204" pitchFamily="50" charset="-128"/>
              </a:rPr>
              <a:t>アップ</a:t>
            </a:r>
            <a:r>
              <a:rPr lang="en-US" altLang="ja-JP" sz="1050" dirty="0" err="1" smtClean="0">
                <a:latin typeface="Meiryo UI" panose="020B0604030504040204" pitchFamily="50" charset="-128"/>
                <a:ea typeface="Meiryo UI" panose="020B0604030504040204" pitchFamily="50" charset="-128"/>
              </a:rPr>
              <a:t>Navi</a:t>
            </a:r>
            <a:r>
              <a:rPr lang="ja-JP" altLang="en-US" sz="1050" dirty="0" smtClean="0">
                <a:latin typeface="Meiryo UI" panose="020B0604030504040204" pitchFamily="50" charset="-128"/>
                <a:ea typeface="Meiryo UI" panose="020B0604030504040204" pitchFamily="50" charset="-128"/>
              </a:rPr>
              <a:t>が</a:t>
            </a:r>
            <a:r>
              <a:rPr lang="en-US" altLang="ja-JP" sz="1050" dirty="0" err="1">
                <a:latin typeface="Meiryo UI" panose="020B0604030504040204" pitchFamily="50" charset="-128"/>
                <a:ea typeface="Meiryo UI" panose="020B0604030504040204" pitchFamily="50" charset="-128"/>
              </a:rPr>
              <a:t>IoT</a:t>
            </a:r>
            <a:r>
              <a:rPr lang="ja-JP" altLang="en-US" sz="1050" dirty="0">
                <a:latin typeface="Meiryo UI" panose="020B0604030504040204" pitchFamily="50" charset="-128"/>
                <a:ea typeface="Meiryo UI" panose="020B0604030504040204" pitchFamily="50" charset="-128"/>
              </a:rPr>
              <a:t>をスモールスタートするための製品・サービスとなっている。</a:t>
            </a:r>
          </a:p>
          <a:p>
            <a:pPr marL="171450" indent="-171450">
              <a:buFont typeface="Arial" panose="020B0604020202020204" pitchFamily="34" charset="0"/>
              <a:buChar char="•"/>
            </a:pPr>
            <a:r>
              <a:rPr lang="ja-JP" altLang="en-US" sz="1050" dirty="0">
                <a:latin typeface="Meiryo UI" panose="020B0604030504040204" pitchFamily="50" charset="-128"/>
                <a:ea typeface="Meiryo UI" panose="020B0604030504040204" pitchFamily="50" charset="-128"/>
              </a:rPr>
              <a:t>稼働アップナビをベースに顧客要望によって、</a:t>
            </a:r>
            <a:r>
              <a:rPr lang="en-US" altLang="ja-JP" sz="1050" dirty="0">
                <a:latin typeface="Meiryo UI" panose="020B0604030504040204" pitchFamily="50" charset="-128"/>
                <a:ea typeface="Meiryo UI" panose="020B0604030504040204" pitchFamily="50" charset="-128"/>
              </a:rPr>
              <a:t>Plus</a:t>
            </a:r>
            <a:r>
              <a:rPr lang="ja-JP" altLang="en-US" sz="1050" dirty="0" err="1">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Pro</a:t>
            </a:r>
            <a:r>
              <a:rPr lang="ja-JP" altLang="en-US" sz="1050" dirty="0">
                <a:latin typeface="Meiryo UI" panose="020B0604030504040204" pitchFamily="50" charset="-128"/>
                <a:ea typeface="Meiryo UI" panose="020B0604030504040204" pitchFamily="50" charset="-128"/>
              </a:rPr>
              <a:t>と</a:t>
            </a:r>
            <a:r>
              <a:rPr lang="en-US" altLang="ja-JP" sz="1050" dirty="0" err="1">
                <a:latin typeface="Meiryo UI" panose="020B0604030504040204" pitchFamily="50" charset="-128"/>
                <a:ea typeface="Meiryo UI" panose="020B0604030504040204" pitchFamily="50" charset="-128"/>
              </a:rPr>
              <a:t>IoT</a:t>
            </a:r>
            <a:r>
              <a:rPr lang="ja-JP" altLang="en-US" sz="1050" dirty="0">
                <a:latin typeface="Meiryo UI" panose="020B0604030504040204" pitchFamily="50" charset="-128"/>
                <a:ea typeface="Meiryo UI" panose="020B0604030504040204" pitchFamily="50" charset="-128"/>
              </a:rPr>
              <a:t>のレベルを上げていくことが出来る仕組みとしている。</a:t>
            </a:r>
          </a:p>
          <a:p>
            <a:pPr marL="171450" indent="-171450">
              <a:buFont typeface="Arial" panose="020B0604020202020204" pitchFamily="34" charset="0"/>
              <a:buChar char="•"/>
            </a:pPr>
            <a:r>
              <a:rPr lang="ja-JP" altLang="en-US" sz="1050" dirty="0" smtClean="0">
                <a:latin typeface="Meiryo UI" panose="020B0604030504040204" pitchFamily="50" charset="-128"/>
                <a:ea typeface="Meiryo UI" panose="020B0604030504040204" pitchFamily="50" charset="-128"/>
              </a:rPr>
              <a:t>スキルアップナビ</a:t>
            </a:r>
            <a:r>
              <a:rPr lang="ja-JP" altLang="en-US" sz="1050" dirty="0">
                <a:latin typeface="Meiryo UI" panose="020B0604030504040204" pitchFamily="50" charset="-128"/>
                <a:ea typeface="Meiryo UI" panose="020B0604030504040204" pitchFamily="50" charset="-128"/>
              </a:rPr>
              <a:t>は、作業員、人の見える化を実現する</a:t>
            </a:r>
            <a:r>
              <a:rPr lang="en-US" altLang="ja-JP" sz="1050" dirty="0" err="1">
                <a:latin typeface="Meiryo UI" panose="020B0604030504040204" pitchFamily="50" charset="-128"/>
                <a:ea typeface="Meiryo UI" panose="020B0604030504040204" pitchFamily="50" charset="-128"/>
              </a:rPr>
              <a:t>IoT</a:t>
            </a:r>
            <a:r>
              <a:rPr lang="ja-JP" altLang="en-US" sz="1050" dirty="0">
                <a:latin typeface="Meiryo UI" panose="020B0604030504040204" pitchFamily="50" charset="-128"/>
                <a:ea typeface="Meiryo UI" panose="020B0604030504040204" pitchFamily="50" charset="-128"/>
              </a:rPr>
              <a:t>ソリューションであり、どちらかというと大手企業向けの位置づけとなっている</a:t>
            </a:r>
            <a:r>
              <a:rPr lang="ja-JP" altLang="en-US" sz="1050" dirty="0" smtClean="0">
                <a:latin typeface="Meiryo UI" panose="020B0604030504040204" pitchFamily="50" charset="-128"/>
                <a:ea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050" dirty="0">
                <a:latin typeface="Meiryo UI" panose="020B0604030504040204" pitchFamily="50" charset="-128"/>
                <a:ea typeface="Meiryo UI" panose="020B0604030504040204" pitchFamily="50" charset="-128"/>
              </a:rPr>
              <a:t>ロングユースナビは、砥石や工具の寿命や摩耗性を企画学習によって判断するためのサービスであり、中小企業向けにもニーズが高いと考えているが、現状は開発</a:t>
            </a:r>
            <a:r>
              <a:rPr lang="ja-JP" altLang="en-US" sz="1050" dirty="0" smtClean="0">
                <a:latin typeface="Meiryo UI" panose="020B0604030504040204" pitchFamily="50" charset="-128"/>
                <a:ea typeface="Meiryo UI" panose="020B0604030504040204" pitchFamily="50" charset="-128"/>
              </a:rPr>
              <a:t>途上の位置づけ。</a:t>
            </a:r>
            <a:endParaRPr lang="en-US" altLang="ja-JP" sz="105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7364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13"/>
          <p:cNvSpPr txBox="1">
            <a:spLocks noChangeArrowheads="1"/>
          </p:cNvSpPr>
          <p:nvPr/>
        </p:nvSpPr>
        <p:spPr bwMode="auto">
          <a:xfrm>
            <a:off x="495300" y="179348"/>
            <a:ext cx="40411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kumimoji="1" sz="1000">
                <a:solidFill>
                  <a:schemeClr val="tx1"/>
                </a:solidFill>
                <a:latin typeface="Times New Roman" pitchFamily="18" charset="0"/>
                <a:ea typeface="ＭＳ Ｐゴシック" charset="-128"/>
              </a:defRPr>
            </a:lvl1pPr>
            <a:lvl2pPr marL="742950" indent="-285750" eaLnBrk="0" hangingPunct="0">
              <a:defRPr kumimoji="1" sz="1000">
                <a:solidFill>
                  <a:schemeClr val="tx1"/>
                </a:solidFill>
                <a:latin typeface="Times New Roman" pitchFamily="18" charset="0"/>
                <a:ea typeface="ＭＳ Ｐゴシック" charset="-128"/>
              </a:defRPr>
            </a:lvl2pPr>
            <a:lvl3pPr marL="1143000" indent="-228600" eaLnBrk="0" hangingPunct="0">
              <a:defRPr kumimoji="1" sz="1000">
                <a:solidFill>
                  <a:schemeClr val="tx1"/>
                </a:solidFill>
                <a:latin typeface="Times New Roman" pitchFamily="18" charset="0"/>
                <a:ea typeface="ＭＳ Ｐゴシック" charset="-128"/>
              </a:defRPr>
            </a:lvl3pPr>
            <a:lvl4pPr marL="1600200" indent="-228600" eaLnBrk="0" hangingPunct="0">
              <a:defRPr kumimoji="1" sz="1000">
                <a:solidFill>
                  <a:schemeClr val="tx1"/>
                </a:solidFill>
                <a:latin typeface="Times New Roman" pitchFamily="18" charset="0"/>
                <a:ea typeface="ＭＳ Ｐゴシック" charset="-128"/>
              </a:defRPr>
            </a:lvl4pPr>
            <a:lvl5pPr marL="2057400" indent="-228600" eaLnBrk="0" hangingPunct="0">
              <a:defRPr kumimoji="1" sz="10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9pPr>
          </a:lstStyle>
          <a:p>
            <a:pPr eaLnBrk="1" hangingPunct="1"/>
            <a:r>
              <a:rPr lang="ja-JP" altLang="en-US" sz="2400" dirty="0">
                <a:latin typeface="HGP創英角ｺﾞｼｯｸUB" panose="020B0900000000000000" pitchFamily="50" charset="-128"/>
                <a:ea typeface="HGP創英角ｺﾞｼｯｸUB" panose="020B0900000000000000" pitchFamily="50" charset="-128"/>
              </a:rPr>
              <a:t>④</a:t>
            </a:r>
            <a:r>
              <a:rPr lang="en-US" altLang="ja-JP" sz="2400" dirty="0" smtClean="0">
                <a:latin typeface="HGP創英角ｺﾞｼｯｸUB" panose="020B0900000000000000" pitchFamily="50" charset="-128"/>
                <a:ea typeface="HGP創英角ｺﾞｼｯｸUB" panose="020B0900000000000000" pitchFamily="50" charset="-128"/>
              </a:rPr>
              <a:t>MANUFACIA</a:t>
            </a:r>
            <a:r>
              <a:rPr lang="ja-JP" altLang="en-US" sz="2400" dirty="0">
                <a:latin typeface="HGP創英角ｺﾞｼｯｸUB" panose="020B0900000000000000" pitchFamily="50" charset="-128"/>
                <a:ea typeface="HGP創英角ｺﾞｼｯｸUB" panose="020B0900000000000000" pitchFamily="50" charset="-128"/>
              </a:rPr>
              <a:t>（クロスコンパス）</a:t>
            </a:r>
          </a:p>
        </p:txBody>
      </p:sp>
      <p:graphicFrame>
        <p:nvGraphicFramePr>
          <p:cNvPr id="3" name="表 2"/>
          <p:cNvGraphicFramePr>
            <a:graphicFrameLocks noGrp="1"/>
          </p:cNvGraphicFramePr>
          <p:nvPr>
            <p:extLst>
              <p:ext uri="{D42A27DB-BD31-4B8C-83A1-F6EECF244321}">
                <p14:modId xmlns:p14="http://schemas.microsoft.com/office/powerpoint/2010/main" val="1660075343"/>
              </p:ext>
            </p:extLst>
          </p:nvPr>
        </p:nvGraphicFramePr>
        <p:xfrm>
          <a:off x="415925" y="1124744"/>
          <a:ext cx="4366342" cy="4336460"/>
        </p:xfrm>
        <a:graphic>
          <a:graphicData uri="http://schemas.openxmlformats.org/drawingml/2006/table">
            <a:tbl>
              <a:tblPr/>
              <a:tblGrid>
                <a:gridCol w="979226">
                  <a:extLst>
                    <a:ext uri="{9D8B030D-6E8A-4147-A177-3AD203B41FA5}">
                      <a16:colId xmlns:a16="http://schemas.microsoft.com/office/drawing/2014/main" val="20000"/>
                    </a:ext>
                  </a:extLst>
                </a:gridCol>
                <a:gridCol w="3387116">
                  <a:extLst>
                    <a:ext uri="{9D8B030D-6E8A-4147-A177-3AD203B41FA5}">
                      <a16:colId xmlns:a16="http://schemas.microsoft.com/office/drawing/2014/main" val="20001"/>
                    </a:ext>
                  </a:extLst>
                </a:gridCol>
              </a:tblGrid>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企業名</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株式会社クロスコンパス</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サービス名称</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MANUFACIA</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（マニュファシア）</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0800">
                <a:tc>
                  <a:txBody>
                    <a:bodyPr/>
                    <a:lstStyle/>
                    <a:p>
                      <a:pPr algn="l" rtl="0" fontAlgn="ctr"/>
                      <a:r>
                        <a:rPr lang="en-US" altLang="ja-JP" sz="1050" b="1" i="0" u="none" strike="noStrike" dirty="0">
                          <a:solidFill>
                            <a:srgbClr val="FFFFFF"/>
                          </a:solidFill>
                          <a:effectLst/>
                          <a:latin typeface="Meiryo UI" panose="020B0604030504040204" pitchFamily="50" charset="-128"/>
                          <a:ea typeface="Meiryo UI" panose="020B0604030504040204" pitchFamily="50" charset="-128"/>
                        </a:rPr>
                        <a:t>URL</a:t>
                      </a:r>
                      <a:endParaRPr lang="ja-JP" altLang="en-US" sz="1050" b="1" i="0" u="none" strike="noStrike" dirty="0">
                        <a:solidFill>
                          <a:srgbClr val="FFFFFF"/>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https://www.cross-compass.com/manufacia/</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対象業界</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製造業</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対象業務</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生産現場</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対象設備</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生産設備全般</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（データをユーザーサイドで取得できていれば対応可能）</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サービス概要</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MANUFACIA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専門知識不要：</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AI</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の専門知識は必要なし。画面の操作に従うだけで誰でも簡単に</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AI</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生成が可能。生産現場で</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AI</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生成から精度向上まで完結可能。</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AI</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がすぐに使えるゼロからのスクラッチ開発だと数か月かかる開発期間も</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MANUFACIA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を使えば数分～数時間まで短縮ができる。</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効果</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異常検知</a:t>
                      </a:r>
                    </a:p>
                    <a:p>
                      <a:pPr algn="l" rtl="0"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予知保全</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振動／異音検査</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外観検査</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機能</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indent="0" algn="l" rtl="0" fontAlgn="ctr">
                        <a:buFont typeface="Arial" panose="020B0604020202020204" pitchFamily="34" charset="0"/>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異常検知・予知保全用</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AI</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開発</a:t>
                      </a:r>
                    </a:p>
                    <a:p>
                      <a:pPr marL="0" indent="0" algn="l" rtl="0" fontAlgn="ctr">
                        <a:buFont typeface="Arial" panose="020B0604020202020204" pitchFamily="34" charset="0"/>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振動・音解析</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marL="0" indent="0" algn="l" rtl="0" fontAlgn="ctr">
                        <a:buFont typeface="Arial" panose="020B0604020202020204" pitchFamily="34" charset="0"/>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画像解析</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marL="0" indent="0" algn="l" rtl="0" fontAlgn="ctr">
                        <a:buFont typeface="Arial" panose="020B0604020202020204" pitchFamily="34" charset="0"/>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時系列解析</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80975">
                <a:tc>
                  <a:txBody>
                    <a:bodyPr/>
                    <a:lstStyle/>
                    <a:p>
                      <a:pPr algn="l" rtl="0" fontAlgn="ctr"/>
                      <a:r>
                        <a:rPr lang="en-US" sz="1050" b="1" i="0" u="none" strike="noStrike">
                          <a:solidFill>
                            <a:srgbClr val="FFFFFF"/>
                          </a:solidFill>
                          <a:effectLst/>
                          <a:latin typeface="Meiryo UI" panose="020B0604030504040204" pitchFamily="50" charset="-128"/>
                          <a:ea typeface="Meiryo UI" panose="020B0604030504040204" pitchFamily="50" charset="-128"/>
                        </a:rPr>
                        <a:t>AI</a:t>
                      </a:r>
                      <a:r>
                        <a:rPr lang="ja-JP" altLang="en-US" sz="1050" b="1" i="0" u="none" strike="noStrike">
                          <a:solidFill>
                            <a:srgbClr val="FFFFFF"/>
                          </a:solidFill>
                          <a:effectLst/>
                          <a:latin typeface="Meiryo UI" panose="020B0604030504040204" pitchFamily="50" charset="-128"/>
                          <a:ea typeface="Meiryo UI" panose="020B0604030504040204" pitchFamily="50" charset="-128"/>
                        </a:rPr>
                        <a:t>対応</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有</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分析機能</a:t>
                      </a:r>
                      <a:endParaRPr lang="zh-TW" altLang="en-US" sz="1050" b="1" i="0" u="none" strike="noStrike" dirty="0">
                        <a:solidFill>
                          <a:srgbClr val="FFFFFF"/>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有</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 name="正方形/長方形 4"/>
          <p:cNvSpPr/>
          <p:nvPr/>
        </p:nvSpPr>
        <p:spPr>
          <a:xfrm>
            <a:off x="4953000" y="1124744"/>
            <a:ext cx="2376264" cy="2520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HGP創英角ｺﾞｼｯｸUB" panose="020B0900000000000000" pitchFamily="50" charset="-128"/>
                <a:ea typeface="HGP創英角ｺﾞｼｯｸUB" panose="020B0900000000000000" pitchFamily="50" charset="-128"/>
              </a:rPr>
              <a:t>導入方法・導入容易性</a:t>
            </a:r>
          </a:p>
        </p:txBody>
      </p:sp>
      <p:sp>
        <p:nvSpPr>
          <p:cNvPr id="6" name="正方形/長方形 5"/>
          <p:cNvSpPr/>
          <p:nvPr/>
        </p:nvSpPr>
        <p:spPr>
          <a:xfrm>
            <a:off x="4977778" y="3429000"/>
            <a:ext cx="2279478" cy="23493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HGP創英角ｺﾞｼｯｸUB" panose="020B0900000000000000" pitchFamily="50" charset="-128"/>
                <a:ea typeface="HGP創英角ｺﾞｼｯｸUB" panose="020B0900000000000000" pitchFamily="50" charset="-128"/>
              </a:rPr>
              <a:t>導入費用</a:t>
            </a:r>
          </a:p>
        </p:txBody>
      </p:sp>
      <p:graphicFrame>
        <p:nvGraphicFramePr>
          <p:cNvPr id="7" name="表 6"/>
          <p:cNvGraphicFramePr>
            <a:graphicFrameLocks noGrp="1"/>
          </p:cNvGraphicFramePr>
          <p:nvPr>
            <p:extLst>
              <p:ext uri="{D42A27DB-BD31-4B8C-83A1-F6EECF244321}">
                <p14:modId xmlns:p14="http://schemas.microsoft.com/office/powerpoint/2010/main" val="1344875390"/>
              </p:ext>
            </p:extLst>
          </p:nvPr>
        </p:nvGraphicFramePr>
        <p:xfrm>
          <a:off x="4996302" y="3965756"/>
          <a:ext cx="4435555" cy="1184900"/>
        </p:xfrm>
        <a:graphic>
          <a:graphicData uri="http://schemas.openxmlformats.org/drawingml/2006/table">
            <a:tbl>
              <a:tblPr/>
              <a:tblGrid>
                <a:gridCol w="1051179">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tblGrid>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トライアル</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実運用に向けた実証実験</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カ月最小単位</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・ツール本体評価：無償</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か月間</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a:t>
                      </a:r>
                    </a:p>
                    <a:p>
                      <a:pPr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・デプロイ評価　　：</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20</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万円</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ヶ月</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実費</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AI</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生成ツール本体：</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360</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万円（買い切り）</a:t>
                      </a:r>
                    </a:p>
                    <a:p>
                      <a:pPr algn="l" rtl="0"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年目以降（保守費）：</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120</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万円</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0800">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その他</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無償体験有り</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8" name="テキスト ボックス 7"/>
          <p:cNvSpPr txBox="1"/>
          <p:nvPr/>
        </p:nvSpPr>
        <p:spPr>
          <a:xfrm>
            <a:off x="4953000" y="1413123"/>
            <a:ext cx="4537075" cy="1869743"/>
          </a:xfrm>
          <a:prstGeom prst="rect">
            <a:avLst/>
          </a:prstGeom>
          <a:noFill/>
        </p:spPr>
        <p:txBody>
          <a:bodyPr wrap="square" rtlCol="0">
            <a:spAutoFit/>
          </a:bodyPr>
          <a:lstStyle/>
          <a:p>
            <a:pPr marL="285750" indent="-285750">
              <a:buFont typeface="Arial" panose="020B0604020202020204" pitchFamily="34" charset="0"/>
              <a:buChar char="•"/>
            </a:pPr>
            <a:r>
              <a:rPr lang="ja-JP" altLang="en-US" sz="1050" dirty="0">
                <a:latin typeface="Meiryo UI" panose="020B0604030504040204" pitchFamily="50" charset="-128"/>
                <a:ea typeface="Meiryo UI" panose="020B0604030504040204" pitchFamily="50" charset="-128"/>
              </a:rPr>
              <a:t>デモではなく、自社が保有する実際のデータを使用して、</a:t>
            </a:r>
            <a:r>
              <a:rPr lang="en-US" altLang="ja-JP" sz="1050" dirty="0">
                <a:latin typeface="Meiryo UI" panose="020B0604030504040204" pitchFamily="50" charset="-128"/>
                <a:ea typeface="Meiryo UI" panose="020B0604030504040204" pitchFamily="50" charset="-128"/>
              </a:rPr>
              <a:t>AI</a:t>
            </a:r>
            <a:r>
              <a:rPr lang="ja-JP" altLang="en-US" sz="1050" dirty="0">
                <a:latin typeface="Meiryo UI" panose="020B0604030504040204" pitchFamily="50" charset="-128"/>
                <a:ea typeface="Meiryo UI" panose="020B0604030504040204" pitchFamily="50" charset="-128"/>
              </a:rPr>
              <a:t>生成・評価をクロスコンパス社内の「</a:t>
            </a:r>
            <a:r>
              <a:rPr lang="en-US" altLang="ja-JP" sz="1050" dirty="0">
                <a:latin typeface="Meiryo UI" panose="020B0604030504040204" pitchFamily="50" charset="-128"/>
                <a:ea typeface="Meiryo UI" panose="020B0604030504040204" pitchFamily="50" charset="-128"/>
              </a:rPr>
              <a:t>AI FACTORY</a:t>
            </a:r>
            <a:r>
              <a:rPr lang="ja-JP" altLang="en-US" sz="1050" dirty="0">
                <a:latin typeface="Meiryo UI" panose="020B0604030504040204" pitchFamily="50" charset="-128"/>
                <a:ea typeface="Meiryo UI" panose="020B0604030504040204" pitchFamily="50" charset="-128"/>
              </a:rPr>
              <a:t>」にて無償体験できる（</a:t>
            </a:r>
            <a:r>
              <a:rPr lang="en-US" altLang="ja-JP" sz="1050" dirty="0">
                <a:latin typeface="Meiryo UI" panose="020B0604030504040204" pitchFamily="50" charset="-128"/>
                <a:ea typeface="Meiryo UI" panose="020B0604030504040204" pitchFamily="50" charset="-128"/>
              </a:rPr>
              <a:t>2</a:t>
            </a:r>
            <a:r>
              <a:rPr lang="ja-JP" altLang="en-US" sz="1050" dirty="0">
                <a:latin typeface="Meiryo UI" panose="020B0604030504040204" pitchFamily="50" charset="-128"/>
                <a:ea typeface="Meiryo UI" panose="020B0604030504040204" pitchFamily="50" charset="-128"/>
              </a:rPr>
              <a:t>時間程度）。</a:t>
            </a:r>
            <a:endParaRPr lang="en-US" altLang="ja-JP" sz="105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050" dirty="0">
                <a:latin typeface="Meiryo UI" panose="020B0604030504040204" pitchFamily="50" charset="-128"/>
                <a:ea typeface="Meiryo UI" panose="020B0604030504040204" pitchFamily="50" charset="-128"/>
              </a:rPr>
              <a:t>評価用ライセンス（</a:t>
            </a:r>
            <a:r>
              <a:rPr lang="en-US" altLang="ja-JP" sz="1050" dirty="0">
                <a:latin typeface="Meiryo UI" panose="020B0604030504040204" pitchFamily="50" charset="-128"/>
                <a:ea typeface="Meiryo UI" panose="020B0604030504040204" pitchFamily="50" charset="-128"/>
              </a:rPr>
              <a:t>1</a:t>
            </a:r>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3</a:t>
            </a:r>
            <a:r>
              <a:rPr lang="ja-JP" altLang="en-US" sz="1050" dirty="0">
                <a:latin typeface="Meiryo UI" panose="020B0604030504040204" pitchFamily="50" charset="-128"/>
                <a:ea typeface="Meiryo UI" panose="020B0604030504040204" pitchFamily="50" charset="-128"/>
              </a:rPr>
              <a:t>カ月）を購入し、本格導入に向けたトライアルを実施する。</a:t>
            </a:r>
            <a:endParaRPr lang="en-US" altLang="ja-JP" sz="105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050" dirty="0">
                <a:latin typeface="Meiryo UI" panose="020B0604030504040204" pitchFamily="50" charset="-128"/>
                <a:ea typeface="Meiryo UI" panose="020B0604030504040204" pitchFamily="50" charset="-128"/>
              </a:rPr>
              <a:t>ツール及びライセンスを購入し、現場で</a:t>
            </a:r>
            <a:r>
              <a:rPr lang="en-US" altLang="ja-JP" sz="1050" dirty="0">
                <a:latin typeface="Meiryo UI" panose="020B0604030504040204" pitchFamily="50" charset="-128"/>
                <a:ea typeface="Meiryo UI" panose="020B0604030504040204" pitchFamily="50" charset="-128"/>
              </a:rPr>
              <a:t>AI</a:t>
            </a:r>
            <a:r>
              <a:rPr lang="ja-JP" altLang="en-US" sz="1050" dirty="0">
                <a:latin typeface="Meiryo UI" panose="020B0604030504040204" pitchFamily="50" charset="-128"/>
                <a:ea typeface="Meiryo UI" panose="020B0604030504040204" pitchFamily="50" charset="-128"/>
              </a:rPr>
              <a:t>を生成し、</a:t>
            </a:r>
            <a:r>
              <a:rPr lang="en-US" altLang="ja-JP" sz="1050" dirty="0">
                <a:latin typeface="Meiryo UI" panose="020B0604030504040204" pitchFamily="50" charset="-128"/>
                <a:ea typeface="Meiryo UI" panose="020B0604030504040204" pitchFamily="50" charset="-128"/>
              </a:rPr>
              <a:t>MANUFACIA</a:t>
            </a:r>
            <a:r>
              <a:rPr lang="ja-JP" altLang="en-US" sz="1050" dirty="0">
                <a:latin typeface="Meiryo UI" panose="020B0604030504040204" pitchFamily="50" charset="-128"/>
                <a:ea typeface="Meiryo UI" panose="020B0604030504040204" pitchFamily="50" charset="-128"/>
              </a:rPr>
              <a:t>活用、実運用を開始する。</a:t>
            </a:r>
            <a:endParaRPr lang="en-US" altLang="ja-JP" sz="105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050" dirty="0">
                <a:latin typeface="Meiryo UI" panose="020B0604030504040204" pitchFamily="50" charset="-128"/>
                <a:ea typeface="Meiryo UI" panose="020B0604030504040204" pitchFamily="50" charset="-128"/>
              </a:rPr>
              <a:t>ユーザーサイドの課題としては、</a:t>
            </a:r>
            <a:r>
              <a:rPr lang="en-US" altLang="ja-JP" sz="1050" dirty="0">
                <a:latin typeface="Meiryo UI" panose="020B0604030504040204" pitchFamily="50" charset="-128"/>
                <a:ea typeface="Meiryo UI" panose="020B0604030504040204" pitchFamily="50" charset="-128"/>
              </a:rPr>
              <a:t>AI</a:t>
            </a:r>
            <a:r>
              <a:rPr lang="ja-JP" altLang="en-US" sz="1050" dirty="0">
                <a:latin typeface="Meiryo UI" panose="020B0604030504040204" pitchFamily="50" charset="-128"/>
                <a:ea typeface="Meiryo UI" panose="020B0604030504040204" pitchFamily="50" charset="-128"/>
              </a:rPr>
              <a:t>生成ツールの利用には、自社で振動・音、画像、時系列データを</a:t>
            </a:r>
            <a:r>
              <a:rPr lang="en-US" altLang="ja-JP" sz="1050" dirty="0" err="1">
                <a:latin typeface="Meiryo UI" panose="020B0604030504040204" pitchFamily="50" charset="-128"/>
                <a:ea typeface="Meiryo UI" panose="020B0604030504040204" pitchFamily="50" charset="-128"/>
              </a:rPr>
              <a:t>IoT</a:t>
            </a:r>
            <a:r>
              <a:rPr lang="ja-JP" altLang="en-US" sz="1050" dirty="0">
                <a:latin typeface="Meiryo UI" panose="020B0604030504040204" pitchFamily="50" charset="-128"/>
                <a:ea typeface="Meiryo UI" panose="020B0604030504040204" pitchFamily="50" charset="-128"/>
              </a:rPr>
              <a:t>化などにより取得し用意しておく必要性がある点である。</a:t>
            </a:r>
            <a:endParaRPr lang="en-US" altLang="ja-JP" sz="105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050" dirty="0">
                <a:latin typeface="Meiryo UI" panose="020B0604030504040204" pitchFamily="50" charset="-128"/>
                <a:ea typeface="Meiryo UI" panose="020B0604030504040204" pitchFamily="50" charset="-128"/>
              </a:rPr>
              <a:t>データ準備が行えれば、</a:t>
            </a:r>
            <a:r>
              <a:rPr lang="en-US" altLang="ja-JP" sz="1050" dirty="0">
                <a:latin typeface="Meiryo UI" panose="020B0604030504040204" pitchFamily="50" charset="-128"/>
                <a:ea typeface="Meiryo UI" panose="020B0604030504040204" pitchFamily="50" charset="-128"/>
              </a:rPr>
              <a:t>AI</a:t>
            </a:r>
            <a:r>
              <a:rPr lang="ja-JP" altLang="en-US" sz="1050" dirty="0">
                <a:latin typeface="Meiryo UI" panose="020B0604030504040204" pitchFamily="50" charset="-128"/>
                <a:ea typeface="Meiryo UI" panose="020B0604030504040204" pitchFamily="50" charset="-128"/>
              </a:rPr>
              <a:t>生成・評価（有効性）を無償で体験することが可能である。</a:t>
            </a:r>
            <a:endParaRPr lang="en-US" altLang="ja-JP" sz="1050" dirty="0">
              <a:latin typeface="Meiryo UI" panose="020B0604030504040204" pitchFamily="50" charset="-128"/>
              <a:ea typeface="Meiryo UI" panose="020B0604030504040204" pitchFamily="50" charset="-128"/>
            </a:endParaRPr>
          </a:p>
        </p:txBody>
      </p:sp>
      <p:sp>
        <p:nvSpPr>
          <p:cNvPr id="9" name="正方形/長方形 8"/>
          <p:cNvSpPr/>
          <p:nvPr/>
        </p:nvSpPr>
        <p:spPr>
          <a:xfrm>
            <a:off x="4977778" y="5424427"/>
            <a:ext cx="2376264" cy="2520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HGP創英角ｺﾞｼｯｸUB" panose="020B0900000000000000" pitchFamily="50" charset="-128"/>
                <a:ea typeface="HGP創英角ｺﾞｼｯｸUB" panose="020B0900000000000000" pitchFamily="50" charset="-128"/>
              </a:rPr>
              <a:t>問い合わせ先</a:t>
            </a:r>
          </a:p>
        </p:txBody>
      </p:sp>
      <p:graphicFrame>
        <p:nvGraphicFramePr>
          <p:cNvPr id="10" name="表 9"/>
          <p:cNvGraphicFramePr>
            <a:graphicFrameLocks noGrp="1"/>
          </p:cNvGraphicFramePr>
          <p:nvPr>
            <p:extLst>
              <p:ext uri="{D42A27DB-BD31-4B8C-83A1-F6EECF244321}">
                <p14:modId xmlns:p14="http://schemas.microsoft.com/office/powerpoint/2010/main" val="1730314870"/>
              </p:ext>
            </p:extLst>
          </p:nvPr>
        </p:nvGraphicFramePr>
        <p:xfrm>
          <a:off x="5002853" y="5784467"/>
          <a:ext cx="4493202" cy="392040"/>
        </p:xfrm>
        <a:graphic>
          <a:graphicData uri="http://schemas.openxmlformats.org/drawingml/2006/table">
            <a:tbl>
              <a:tblPr/>
              <a:tblGrid>
                <a:gridCol w="1828905">
                  <a:extLst>
                    <a:ext uri="{9D8B030D-6E8A-4147-A177-3AD203B41FA5}">
                      <a16:colId xmlns:a16="http://schemas.microsoft.com/office/drawing/2014/main" val="20000"/>
                    </a:ext>
                  </a:extLst>
                </a:gridCol>
                <a:gridCol w="2664297">
                  <a:extLst>
                    <a:ext uri="{9D8B030D-6E8A-4147-A177-3AD203B41FA5}">
                      <a16:colId xmlns:a16="http://schemas.microsoft.com/office/drawing/2014/main" val="20001"/>
                    </a:ext>
                  </a:extLst>
                </a:gridCol>
              </a:tblGrid>
              <a:tr h="180975">
                <a:tc>
                  <a:txBody>
                    <a:bodyPr/>
                    <a:lstStyle/>
                    <a:p>
                      <a:pPr algn="l"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株式会社クロスコンパス</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東京都​​​​​​中央区​​​​​​新川​​​​​​</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2-9-11 ​​​​​​​​​​​​</a:t>
                      </a:r>
                    </a:p>
                    <a:p>
                      <a:pPr algn="l" rtl="0"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03-6380-9729</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1" name="正方形/長方形 10"/>
          <p:cNvSpPr/>
          <p:nvPr/>
        </p:nvSpPr>
        <p:spPr>
          <a:xfrm>
            <a:off x="400010" y="5536625"/>
            <a:ext cx="4408528" cy="707886"/>
          </a:xfrm>
          <a:prstGeom prst="rect">
            <a:avLst/>
          </a:prstGeom>
        </p:spPr>
        <p:txBody>
          <a:bodyPr wrap="square">
            <a:spAutoFit/>
          </a:bodyPr>
          <a:lstStyle/>
          <a:p>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デプロイとは、「配置する」「配備する」「展開する」といった意味の英語の動詞。日本は、ソフトウェア開発の工程のうち、開発した機能やサービスを利用できる状態にする作業を指す語として用いられる。</a:t>
            </a:r>
          </a:p>
          <a:p>
            <a:r>
              <a:rPr lang="ja-JP" altLang="en-US" sz="800" dirty="0">
                <a:latin typeface="Meiryo UI" panose="020B0604030504040204" pitchFamily="50" charset="-128"/>
                <a:ea typeface="Meiryo UI" panose="020B0604030504040204" pitchFamily="50" charset="-128"/>
              </a:rPr>
              <a:t>デプロイに該当する作業として、ウェブアプリケーションの開発において、作製したプログラムをサーバーにアップロードし、当該のサーバー環境で利用可能にする、という手続きが挙げられる。</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本件では、生成した</a:t>
            </a:r>
            <a:r>
              <a:rPr lang="en-US" altLang="ja-JP" sz="800" dirty="0">
                <a:latin typeface="Meiryo UI" panose="020B0604030504040204" pitchFamily="50" charset="-128"/>
                <a:ea typeface="Meiryo UI" panose="020B0604030504040204" pitchFamily="50" charset="-128"/>
              </a:rPr>
              <a:t>AI</a:t>
            </a:r>
            <a:r>
              <a:rPr lang="ja-JP" altLang="en-US" sz="800" dirty="0">
                <a:latin typeface="Meiryo UI" panose="020B0604030504040204" pitchFamily="50" charset="-128"/>
                <a:ea typeface="Meiryo UI" panose="020B0604030504040204" pitchFamily="50" charset="-128"/>
              </a:rPr>
              <a:t>をエッジ装置や組込み機器にアップロードするライセンスをデプロイライセンスとしている。</a:t>
            </a:r>
          </a:p>
        </p:txBody>
      </p:sp>
      <p:sp>
        <p:nvSpPr>
          <p:cNvPr id="14" name="テキスト ボックス 13">
            <a:extLst>
              <a:ext uri="{FF2B5EF4-FFF2-40B4-BE49-F238E27FC236}">
                <a16:creationId xmlns:a16="http://schemas.microsoft.com/office/drawing/2014/main" id="{82685085-63AF-4B1E-89BF-525C8909FF60}"/>
              </a:ext>
            </a:extLst>
          </p:cNvPr>
          <p:cNvSpPr txBox="1"/>
          <p:nvPr/>
        </p:nvSpPr>
        <p:spPr>
          <a:xfrm>
            <a:off x="5007432" y="3671709"/>
            <a:ext cx="3877147" cy="261610"/>
          </a:xfrm>
          <a:prstGeom prst="rect">
            <a:avLst/>
          </a:prstGeom>
          <a:noFill/>
        </p:spPr>
        <p:txBody>
          <a:bodyPr wrap="square">
            <a:spAutoFit/>
          </a:bodyPr>
          <a:lstStyle/>
          <a:p>
            <a:r>
              <a:rPr kumimoji="1" lang="en-US" altLang="ja-JP" sz="1100" dirty="0" smtClean="0">
                <a:latin typeface="Meiryo UI" panose="020B0604030504040204" pitchFamily="50" charset="-128"/>
                <a:ea typeface="Meiryo UI" panose="020B0604030504040204" pitchFamily="50" charset="-128"/>
              </a:rPr>
              <a:t>2021/3/31</a:t>
            </a:r>
            <a:r>
              <a:rPr lang="ja-JP" altLang="en-US" sz="1100" dirty="0" smtClean="0">
                <a:latin typeface="Meiryo UI" panose="020B0604030504040204" pitchFamily="50" charset="-128"/>
                <a:ea typeface="Meiryo UI" panose="020B0604030504040204" pitchFamily="50" charset="-128"/>
              </a:rPr>
              <a:t>まで</a:t>
            </a:r>
            <a:r>
              <a:rPr lang="ja-JP" altLang="en-US" sz="1100" dirty="0">
                <a:latin typeface="Meiryo UI" panose="020B0604030504040204" pitchFamily="50" charset="-128"/>
                <a:ea typeface="Meiryo UI" panose="020B0604030504040204" pitchFamily="50" charset="-128"/>
              </a:rPr>
              <a:t>、コロナ応援特別価格キャンペーン実施中</a:t>
            </a:r>
          </a:p>
        </p:txBody>
      </p:sp>
    </p:spTree>
    <p:extLst>
      <p:ext uri="{BB962C8B-B14F-4D97-AF65-F5344CB8AC3E}">
        <p14:creationId xmlns:p14="http://schemas.microsoft.com/office/powerpoint/2010/main" val="2913675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31826" y="908720"/>
            <a:ext cx="7417518" cy="3000821"/>
          </a:xfrm>
          <a:prstGeom prst="rect">
            <a:avLst/>
          </a:prstGeom>
          <a:noFill/>
        </p:spPr>
        <p:txBody>
          <a:bodyPr wrap="square" rtlCol="0">
            <a:spAutoFit/>
          </a:bodyPr>
          <a:lstStyle/>
          <a:p>
            <a:pPr>
              <a:lnSpc>
                <a:spcPct val="150000"/>
              </a:lnSpc>
            </a:pPr>
            <a:r>
              <a:rPr lang="ja-JP" altLang="en-US" dirty="0" smtClean="0">
                <a:latin typeface="Meiryo UI" panose="020B0604030504040204" pitchFamily="50" charset="-128"/>
                <a:ea typeface="Meiryo UI" panose="020B0604030504040204" pitchFamily="50" charset="-128"/>
              </a:rPr>
              <a:t>■はじめに　・・・・・・・・・・・・・・・・・・・・・・・・・・・・・・・・・・・・・・・・・・・・</a:t>
            </a:r>
            <a:r>
              <a:rPr lang="en-US" altLang="ja-JP" dirty="0">
                <a:latin typeface="Meiryo UI" panose="020B0604030504040204" pitchFamily="50" charset="-128"/>
                <a:ea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endParaRPr>
          </a:p>
          <a:p>
            <a:pPr>
              <a:lnSpc>
                <a:spcPct val="150000"/>
              </a:lnSpc>
            </a:pPr>
            <a:r>
              <a:rPr lang="ja-JP" altLang="en-US" dirty="0" smtClean="0">
                <a:latin typeface="Meiryo UI" panose="020B0604030504040204" pitchFamily="50" charset="-128"/>
                <a:ea typeface="Meiryo UI" panose="020B0604030504040204" pitchFamily="50" charset="-128"/>
              </a:rPr>
              <a:t>■ご紹介</a:t>
            </a:r>
            <a:r>
              <a:rPr lang="ja-JP" altLang="en-US" dirty="0">
                <a:latin typeface="Meiryo UI" panose="020B0604030504040204" pitchFamily="50" charset="-128"/>
                <a:ea typeface="Meiryo UI" panose="020B0604030504040204" pitchFamily="50" charset="-128"/>
              </a:rPr>
              <a:t>する各ソリューションの効果と</a:t>
            </a:r>
            <a:r>
              <a:rPr lang="ja-JP" altLang="en-US" dirty="0" smtClean="0">
                <a:latin typeface="Meiryo UI" panose="020B0604030504040204" pitchFamily="50" charset="-128"/>
                <a:ea typeface="Meiryo UI" panose="020B0604030504040204" pitchFamily="50" charset="-128"/>
              </a:rPr>
              <a:t>特長　・・・・・・・・・・・・・・・・・・・</a:t>
            </a:r>
            <a:endParaRPr lang="ja-JP" altLang="en-US" dirty="0">
              <a:latin typeface="Meiryo UI" panose="020B0604030504040204" pitchFamily="50" charset="-128"/>
              <a:ea typeface="Meiryo UI" panose="020B0604030504040204" pitchFamily="50" charset="-128"/>
            </a:endParaRPr>
          </a:p>
          <a:p>
            <a:pPr lvl="1">
              <a:lnSpc>
                <a:spcPct val="150000"/>
              </a:lnSpc>
            </a:pPr>
            <a:r>
              <a:rPr lang="ja-JP" altLang="en-US" dirty="0" smtClean="0">
                <a:latin typeface="Meiryo UI" panose="020B0604030504040204" pitchFamily="50" charset="-128"/>
                <a:ea typeface="Meiryo UI" panose="020B0604030504040204" pitchFamily="50" charset="-128"/>
              </a:rPr>
              <a:t>①</a:t>
            </a:r>
            <a:r>
              <a:rPr lang="en-US" altLang="ja-JP" dirty="0" err="1" smtClean="0">
                <a:latin typeface="Meiryo UI" panose="020B0604030504040204" pitchFamily="50" charset="-128"/>
                <a:ea typeface="Meiryo UI" panose="020B0604030504040204" pitchFamily="50" charset="-128"/>
              </a:rPr>
              <a:t>e-F@ctory</a:t>
            </a:r>
            <a:r>
              <a:rPr lang="ja-JP" altLang="en-US" dirty="0">
                <a:latin typeface="Meiryo UI" panose="020B0604030504040204" pitchFamily="50" charset="-128"/>
                <a:ea typeface="Meiryo UI" panose="020B0604030504040204" pitchFamily="50" charset="-128"/>
              </a:rPr>
              <a:t>支援モジュール（三菱</a:t>
            </a:r>
            <a:r>
              <a:rPr lang="ja-JP" altLang="en-US" dirty="0" smtClean="0">
                <a:latin typeface="Meiryo UI" panose="020B0604030504040204" pitchFamily="50" charset="-128"/>
                <a:ea typeface="Meiryo UI" panose="020B0604030504040204" pitchFamily="50" charset="-128"/>
              </a:rPr>
              <a:t>電機） ・・・・・・・・・・・・・</a:t>
            </a:r>
            <a:endParaRPr lang="en-US" altLang="ja-JP" dirty="0" smtClean="0">
              <a:latin typeface="Meiryo UI" panose="020B0604030504040204" pitchFamily="50" charset="-128"/>
              <a:ea typeface="Meiryo UI" panose="020B0604030504040204" pitchFamily="50" charset="-128"/>
            </a:endParaRPr>
          </a:p>
          <a:p>
            <a:pPr lvl="1">
              <a:lnSpc>
                <a:spcPct val="150000"/>
              </a:lnSpc>
            </a:pPr>
            <a:r>
              <a:rPr lang="ja-JP" altLang="en-US" dirty="0" smtClean="0">
                <a:latin typeface="Meiryo UI" panose="020B0604030504040204" pitchFamily="50" charset="-128"/>
                <a:ea typeface="Meiryo UI" panose="020B0604030504040204" pitchFamily="50" charset="-128"/>
              </a:rPr>
              <a:t>②ライン</a:t>
            </a:r>
            <a:r>
              <a:rPr lang="ja-JP" altLang="en-US" dirty="0">
                <a:latin typeface="Meiryo UI" panose="020B0604030504040204" pitchFamily="50" charset="-128"/>
                <a:ea typeface="Meiryo UI" panose="020B0604030504040204" pitchFamily="50" charset="-128"/>
              </a:rPr>
              <a:t>稼働率チェック</a:t>
            </a:r>
            <a:r>
              <a:rPr lang="en-US" altLang="ja-JP" dirty="0" err="1">
                <a:latin typeface="Meiryo UI" panose="020B0604030504040204" pitchFamily="50" charset="-128"/>
                <a:ea typeface="Meiryo UI" panose="020B0604030504040204" pitchFamily="50" charset="-128"/>
              </a:rPr>
              <a:t>IoT</a:t>
            </a:r>
            <a:r>
              <a:rPr lang="ja-JP" altLang="en-US" dirty="0">
                <a:latin typeface="Meiryo UI" panose="020B0604030504040204" pitchFamily="50" charset="-128"/>
                <a:ea typeface="Meiryo UI" panose="020B0604030504040204" pitchFamily="50" charset="-128"/>
              </a:rPr>
              <a:t>簡単</a:t>
            </a:r>
            <a:r>
              <a:rPr lang="ja-JP" altLang="en-US" dirty="0" smtClean="0">
                <a:latin typeface="Meiryo UI" panose="020B0604030504040204" pitchFamily="50" charset="-128"/>
                <a:ea typeface="Meiryo UI" panose="020B0604030504040204" pitchFamily="50" charset="-128"/>
              </a:rPr>
              <a:t>キット（</a:t>
            </a:r>
            <a:r>
              <a:rPr lang="ja-JP" altLang="en-US" dirty="0">
                <a:latin typeface="Meiryo UI" panose="020B0604030504040204" pitchFamily="50" charset="-128"/>
                <a:ea typeface="Meiryo UI" panose="020B0604030504040204" pitchFamily="50" charset="-128"/>
              </a:rPr>
              <a:t>インフォコーパス</a:t>
            </a:r>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a:p>
            <a:pPr lvl="1">
              <a:lnSpc>
                <a:spcPct val="150000"/>
              </a:lnSpc>
            </a:pPr>
            <a:r>
              <a:rPr lang="ja-JP" altLang="en-US" dirty="0" smtClean="0">
                <a:latin typeface="Meiryo UI" panose="020B0604030504040204" pitchFamily="50" charset="-128"/>
                <a:ea typeface="Meiryo UI" panose="020B0604030504040204" pitchFamily="50" charset="-128"/>
              </a:rPr>
              <a:t>③稼働</a:t>
            </a:r>
            <a:r>
              <a:rPr lang="ja-JP" altLang="en-US" dirty="0">
                <a:latin typeface="Meiryo UI" panose="020B0604030504040204" pitchFamily="50" charset="-128"/>
                <a:ea typeface="Meiryo UI" panose="020B0604030504040204" pitchFamily="50" charset="-128"/>
              </a:rPr>
              <a:t>アップ</a:t>
            </a:r>
            <a:r>
              <a:rPr lang="en-US" altLang="ja-JP" dirty="0" err="1">
                <a:latin typeface="Meiryo UI" panose="020B0604030504040204" pitchFamily="50" charset="-128"/>
                <a:ea typeface="Meiryo UI" panose="020B0604030504040204" pitchFamily="50" charset="-128"/>
              </a:rPr>
              <a:t>Navi</a:t>
            </a:r>
            <a:r>
              <a:rPr lang="ja-JP" altLang="en-US" dirty="0">
                <a:latin typeface="Meiryo UI" panose="020B0604030504040204" pitchFamily="50" charset="-128"/>
                <a:ea typeface="Meiryo UI" panose="020B0604030504040204" pitchFamily="50" charset="-128"/>
              </a:rPr>
              <a:t>（ジェイテクト</a:t>
            </a:r>
            <a:r>
              <a:rPr lang="ja-JP" altLang="en-US" dirty="0" smtClean="0">
                <a:latin typeface="Meiryo UI" panose="020B0604030504040204" pitchFamily="50" charset="-128"/>
                <a:ea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endParaRPr>
          </a:p>
          <a:p>
            <a:pPr lvl="1">
              <a:lnSpc>
                <a:spcPct val="150000"/>
              </a:lnSpc>
            </a:pPr>
            <a:r>
              <a:rPr lang="ja-JP" altLang="en-US" dirty="0" smtClean="0">
                <a:latin typeface="Meiryo UI" panose="020B0604030504040204" pitchFamily="50" charset="-128"/>
                <a:ea typeface="Meiryo UI" panose="020B0604030504040204" pitchFamily="50" charset="-128"/>
              </a:rPr>
              <a:t>④</a:t>
            </a:r>
            <a:r>
              <a:rPr lang="en-US" altLang="ja-JP" dirty="0" smtClean="0">
                <a:latin typeface="Meiryo UI" panose="020B0604030504040204" pitchFamily="50" charset="-128"/>
                <a:ea typeface="Meiryo UI" panose="020B0604030504040204" pitchFamily="50" charset="-128"/>
              </a:rPr>
              <a:t>MANUFACIA</a:t>
            </a:r>
            <a:r>
              <a:rPr lang="ja-JP" altLang="en-US" dirty="0">
                <a:latin typeface="Meiryo UI" panose="020B0604030504040204" pitchFamily="50" charset="-128"/>
                <a:ea typeface="Meiryo UI" panose="020B0604030504040204" pitchFamily="50" charset="-128"/>
              </a:rPr>
              <a:t>（クロスコンパス</a:t>
            </a:r>
            <a:r>
              <a:rPr lang="ja-JP" altLang="en-US" dirty="0" smtClean="0">
                <a:latin typeface="Meiryo UI" panose="020B0604030504040204" pitchFamily="50" charset="-128"/>
                <a:ea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endParaRPr>
          </a:p>
          <a:p>
            <a:pPr>
              <a:lnSpc>
                <a:spcPct val="150000"/>
              </a:lnSpc>
            </a:pPr>
            <a:r>
              <a:rPr lang="ja-JP" altLang="en-US" dirty="0" smtClean="0">
                <a:latin typeface="Meiryo UI" panose="020B0604030504040204" pitchFamily="50" charset="-128"/>
                <a:ea typeface="Meiryo UI" panose="020B0604030504040204" pitchFamily="50" charset="-128"/>
              </a:rPr>
              <a:t>■その他ソリューションのご紹介 　・</a:t>
            </a:r>
            <a:r>
              <a:rPr lang="ja-JP" altLang="en-US" dirty="0">
                <a:latin typeface="Meiryo UI" panose="020B0604030504040204" pitchFamily="50" charset="-128"/>
                <a:ea typeface="Meiryo UI" panose="020B0604030504040204" pitchFamily="50" charset="-128"/>
              </a:rPr>
              <a:t>・・・・・・・・・・・・・・・・・・・・・・・・・・</a:t>
            </a:r>
          </a:p>
        </p:txBody>
      </p:sp>
      <p:sp>
        <p:nvSpPr>
          <p:cNvPr id="3" name="Text Box 413"/>
          <p:cNvSpPr txBox="1">
            <a:spLocks noChangeArrowheads="1"/>
          </p:cNvSpPr>
          <p:nvPr/>
        </p:nvSpPr>
        <p:spPr bwMode="auto">
          <a:xfrm>
            <a:off x="495300" y="179348"/>
            <a:ext cx="6155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kumimoji="1" sz="1000">
                <a:solidFill>
                  <a:schemeClr val="tx1"/>
                </a:solidFill>
                <a:latin typeface="Times New Roman" pitchFamily="18" charset="0"/>
                <a:ea typeface="ＭＳ Ｐゴシック" charset="-128"/>
              </a:defRPr>
            </a:lvl1pPr>
            <a:lvl2pPr marL="742950" indent="-285750" eaLnBrk="0" hangingPunct="0">
              <a:defRPr kumimoji="1" sz="1000">
                <a:solidFill>
                  <a:schemeClr val="tx1"/>
                </a:solidFill>
                <a:latin typeface="Times New Roman" pitchFamily="18" charset="0"/>
                <a:ea typeface="ＭＳ Ｐゴシック" charset="-128"/>
              </a:defRPr>
            </a:lvl2pPr>
            <a:lvl3pPr marL="1143000" indent="-228600" eaLnBrk="0" hangingPunct="0">
              <a:defRPr kumimoji="1" sz="1000">
                <a:solidFill>
                  <a:schemeClr val="tx1"/>
                </a:solidFill>
                <a:latin typeface="Times New Roman" pitchFamily="18" charset="0"/>
                <a:ea typeface="ＭＳ Ｐゴシック" charset="-128"/>
              </a:defRPr>
            </a:lvl3pPr>
            <a:lvl4pPr marL="1600200" indent="-228600" eaLnBrk="0" hangingPunct="0">
              <a:defRPr kumimoji="1" sz="1000">
                <a:solidFill>
                  <a:schemeClr val="tx1"/>
                </a:solidFill>
                <a:latin typeface="Times New Roman" pitchFamily="18" charset="0"/>
                <a:ea typeface="ＭＳ Ｐゴシック" charset="-128"/>
              </a:defRPr>
            </a:lvl4pPr>
            <a:lvl5pPr marL="2057400" indent="-228600" eaLnBrk="0" hangingPunct="0">
              <a:defRPr kumimoji="1" sz="10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9pPr>
          </a:lstStyle>
          <a:p>
            <a:pPr eaLnBrk="1" hangingPunct="1"/>
            <a:r>
              <a:rPr lang="ja-JP" altLang="en-US" sz="2400" dirty="0" smtClean="0">
                <a:latin typeface="HGP創英角ｺﾞｼｯｸUB" panose="020B0900000000000000" pitchFamily="50" charset="-128"/>
                <a:ea typeface="HGP創英角ｺﾞｼｯｸUB" panose="020B0900000000000000" pitchFamily="50" charset="-128"/>
              </a:rPr>
              <a:t>目次</a:t>
            </a:r>
            <a:endParaRPr lang="ja-JP" altLang="en-US" sz="2400" dirty="0">
              <a:latin typeface="HGP創英角ｺﾞｼｯｸUB" panose="020B0900000000000000" pitchFamily="50" charset="-128"/>
              <a:ea typeface="HGP創英角ｺﾞｼｯｸUB" panose="020B0900000000000000" pitchFamily="50" charset="-128"/>
            </a:endParaRPr>
          </a:p>
        </p:txBody>
      </p:sp>
      <p:sp>
        <p:nvSpPr>
          <p:cNvPr id="4" name="テキスト ボックス 3"/>
          <p:cNvSpPr txBox="1"/>
          <p:nvPr/>
        </p:nvSpPr>
        <p:spPr>
          <a:xfrm>
            <a:off x="6744816" y="908720"/>
            <a:ext cx="584448" cy="3831818"/>
          </a:xfrm>
          <a:prstGeom prst="rect">
            <a:avLst/>
          </a:prstGeom>
          <a:noFill/>
        </p:spPr>
        <p:txBody>
          <a:bodyPr wrap="square" rtlCol="0">
            <a:noAutofit/>
          </a:bodyPr>
          <a:lstStyle/>
          <a:p>
            <a:pPr algn="r">
              <a:lnSpc>
                <a:spcPct val="150000"/>
              </a:lnSpc>
            </a:pPr>
            <a:r>
              <a:rPr lang="en-US" altLang="ja-JP" dirty="0" smtClean="0">
                <a:latin typeface="Meiryo UI" panose="020B0604030504040204" pitchFamily="50" charset="-128"/>
                <a:ea typeface="Meiryo UI" panose="020B0604030504040204" pitchFamily="50" charset="-128"/>
              </a:rPr>
              <a:t>3</a:t>
            </a:r>
          </a:p>
          <a:p>
            <a:pPr algn="r">
              <a:lnSpc>
                <a:spcPct val="150000"/>
              </a:lnSpc>
            </a:pPr>
            <a:r>
              <a:rPr lang="en-US" altLang="ja-JP" dirty="0">
                <a:latin typeface="Meiryo UI" panose="020B0604030504040204" pitchFamily="50" charset="-128"/>
                <a:ea typeface="Meiryo UI" panose="020B0604030504040204" pitchFamily="50" charset="-128"/>
              </a:rPr>
              <a:t>4</a:t>
            </a:r>
            <a:endParaRPr lang="en-US" altLang="ja-JP" dirty="0" smtClean="0">
              <a:latin typeface="Meiryo UI" panose="020B0604030504040204" pitchFamily="50" charset="-128"/>
              <a:ea typeface="Meiryo UI" panose="020B0604030504040204" pitchFamily="50" charset="-128"/>
            </a:endParaRPr>
          </a:p>
          <a:p>
            <a:pPr algn="r">
              <a:lnSpc>
                <a:spcPct val="150000"/>
              </a:lnSpc>
            </a:pPr>
            <a:r>
              <a:rPr lang="en-US" altLang="ja-JP" dirty="0" smtClean="0">
                <a:latin typeface="Meiryo UI" panose="020B0604030504040204" pitchFamily="50" charset="-128"/>
                <a:ea typeface="Meiryo UI" panose="020B0604030504040204" pitchFamily="50" charset="-128"/>
              </a:rPr>
              <a:t>6</a:t>
            </a:r>
          </a:p>
          <a:p>
            <a:pPr algn="r">
              <a:lnSpc>
                <a:spcPct val="150000"/>
              </a:lnSpc>
            </a:pPr>
            <a:r>
              <a:rPr lang="en-US" altLang="ja-JP" dirty="0" smtClean="0">
                <a:latin typeface="Meiryo UI" panose="020B0604030504040204" pitchFamily="50" charset="-128"/>
                <a:ea typeface="Meiryo UI" panose="020B0604030504040204" pitchFamily="50" charset="-128"/>
              </a:rPr>
              <a:t>11</a:t>
            </a:r>
          </a:p>
          <a:p>
            <a:pPr algn="r">
              <a:lnSpc>
                <a:spcPct val="150000"/>
              </a:lnSpc>
            </a:pPr>
            <a:r>
              <a:rPr lang="en-US" altLang="ja-JP" dirty="0" smtClean="0">
                <a:latin typeface="Meiryo UI" panose="020B0604030504040204" pitchFamily="50" charset="-128"/>
                <a:ea typeface="Meiryo UI" panose="020B0604030504040204" pitchFamily="50" charset="-128"/>
              </a:rPr>
              <a:t>15</a:t>
            </a:r>
          </a:p>
          <a:p>
            <a:pPr algn="r">
              <a:lnSpc>
                <a:spcPct val="150000"/>
              </a:lnSpc>
            </a:pPr>
            <a:r>
              <a:rPr lang="en-US" altLang="ja-JP" dirty="0" smtClean="0">
                <a:latin typeface="Meiryo UI" panose="020B0604030504040204" pitchFamily="50" charset="-128"/>
                <a:ea typeface="Meiryo UI" panose="020B0604030504040204" pitchFamily="50" charset="-128"/>
              </a:rPr>
              <a:t>19</a:t>
            </a:r>
          </a:p>
          <a:p>
            <a:pPr algn="r">
              <a:lnSpc>
                <a:spcPct val="150000"/>
              </a:lnSpc>
            </a:pPr>
            <a:r>
              <a:rPr lang="en-US" altLang="ja-JP" dirty="0" smtClean="0">
                <a:latin typeface="Meiryo UI" panose="020B0604030504040204" pitchFamily="50" charset="-128"/>
                <a:ea typeface="Meiryo UI" panose="020B0604030504040204" pitchFamily="50" charset="-128"/>
              </a:rPr>
              <a:t>24</a:t>
            </a:r>
          </a:p>
          <a:p>
            <a:pPr algn="r">
              <a:lnSpc>
                <a:spcPct val="150000"/>
              </a:lnSpc>
            </a:pPr>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76525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21369" y="1001947"/>
            <a:ext cx="2376264" cy="2520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latin typeface="HGP創英角ｺﾞｼｯｸUB" panose="020B0900000000000000" pitchFamily="50" charset="-128"/>
                <a:ea typeface="HGP創英角ｺﾞｼｯｸUB" panose="020B0900000000000000" pitchFamily="50" charset="-128"/>
              </a:rPr>
              <a:t>特徴</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5" name="Text Box 413"/>
          <p:cNvSpPr txBox="1">
            <a:spLocks noChangeArrowheads="1"/>
          </p:cNvSpPr>
          <p:nvPr/>
        </p:nvSpPr>
        <p:spPr bwMode="auto">
          <a:xfrm>
            <a:off x="495300" y="179348"/>
            <a:ext cx="40411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kumimoji="1" sz="1000">
                <a:solidFill>
                  <a:schemeClr val="tx1"/>
                </a:solidFill>
                <a:latin typeface="Times New Roman" pitchFamily="18" charset="0"/>
                <a:ea typeface="ＭＳ Ｐゴシック" charset="-128"/>
              </a:defRPr>
            </a:lvl1pPr>
            <a:lvl2pPr marL="742950" indent="-285750" eaLnBrk="0" hangingPunct="0">
              <a:defRPr kumimoji="1" sz="1000">
                <a:solidFill>
                  <a:schemeClr val="tx1"/>
                </a:solidFill>
                <a:latin typeface="Times New Roman" pitchFamily="18" charset="0"/>
                <a:ea typeface="ＭＳ Ｐゴシック" charset="-128"/>
              </a:defRPr>
            </a:lvl2pPr>
            <a:lvl3pPr marL="1143000" indent="-228600" eaLnBrk="0" hangingPunct="0">
              <a:defRPr kumimoji="1" sz="1000">
                <a:solidFill>
                  <a:schemeClr val="tx1"/>
                </a:solidFill>
                <a:latin typeface="Times New Roman" pitchFamily="18" charset="0"/>
                <a:ea typeface="ＭＳ Ｐゴシック" charset="-128"/>
              </a:defRPr>
            </a:lvl3pPr>
            <a:lvl4pPr marL="1600200" indent="-228600" eaLnBrk="0" hangingPunct="0">
              <a:defRPr kumimoji="1" sz="1000">
                <a:solidFill>
                  <a:schemeClr val="tx1"/>
                </a:solidFill>
                <a:latin typeface="Times New Roman" pitchFamily="18" charset="0"/>
                <a:ea typeface="ＭＳ Ｐゴシック" charset="-128"/>
              </a:defRPr>
            </a:lvl4pPr>
            <a:lvl5pPr marL="2057400" indent="-228600" eaLnBrk="0" hangingPunct="0">
              <a:defRPr kumimoji="1" sz="10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9pPr>
          </a:lstStyle>
          <a:p>
            <a:pPr eaLnBrk="1" hangingPunct="1"/>
            <a:r>
              <a:rPr lang="ja-JP" altLang="en-US" sz="2400" dirty="0">
                <a:latin typeface="HGP創英角ｺﾞｼｯｸUB" panose="020B0900000000000000" pitchFamily="50" charset="-128"/>
                <a:ea typeface="HGP創英角ｺﾞｼｯｸUB" panose="020B0900000000000000" pitchFamily="50" charset="-128"/>
              </a:rPr>
              <a:t>④</a:t>
            </a:r>
            <a:r>
              <a:rPr lang="en-US" altLang="ja-JP" sz="2400" dirty="0" smtClean="0">
                <a:latin typeface="HGP創英角ｺﾞｼｯｸUB" panose="020B0900000000000000" pitchFamily="50" charset="-128"/>
                <a:ea typeface="HGP創英角ｺﾞｼｯｸUB" panose="020B0900000000000000" pitchFamily="50" charset="-128"/>
              </a:rPr>
              <a:t>MANUFACIA</a:t>
            </a:r>
            <a:r>
              <a:rPr lang="ja-JP" altLang="en-US" sz="2400" dirty="0">
                <a:latin typeface="HGP創英角ｺﾞｼｯｸUB" panose="020B0900000000000000" pitchFamily="50" charset="-128"/>
                <a:ea typeface="HGP創英角ｺﾞｼｯｸUB" panose="020B0900000000000000" pitchFamily="50" charset="-128"/>
              </a:rPr>
              <a:t>（クロスコンパス）</a:t>
            </a:r>
          </a:p>
        </p:txBody>
      </p:sp>
      <p:sp>
        <p:nvSpPr>
          <p:cNvPr id="7" name="正方形/長方形 6"/>
          <p:cNvSpPr/>
          <p:nvPr/>
        </p:nvSpPr>
        <p:spPr>
          <a:xfrm>
            <a:off x="765877" y="3436601"/>
            <a:ext cx="8710285" cy="1785104"/>
          </a:xfrm>
          <a:prstGeom prst="rect">
            <a:avLst/>
          </a:prstGeom>
        </p:spPr>
        <p:txBody>
          <a:bodyPr wrap="square">
            <a:spAutoFit/>
          </a:bodyPr>
          <a:lstStyle/>
          <a:p>
            <a:r>
              <a:rPr lang="en-US" altLang="ja-JP" sz="1100" b="1" dirty="0">
                <a:latin typeface="Meiryo UI" panose="020B0604030504040204" pitchFamily="50" charset="-128"/>
                <a:ea typeface="Meiryo UI" panose="020B0604030504040204" pitchFamily="50" charset="-128"/>
              </a:rPr>
              <a:t>①AI</a:t>
            </a:r>
            <a:r>
              <a:rPr lang="ja-JP" altLang="en-US" sz="1100" b="1" dirty="0">
                <a:latin typeface="Meiryo UI" panose="020B0604030504040204" pitchFamily="50" charset="-128"/>
                <a:ea typeface="Meiryo UI" panose="020B0604030504040204" pitchFamily="50" charset="-128"/>
              </a:rPr>
              <a:t>開発にかかるコストの大幅削減</a:t>
            </a:r>
          </a:p>
          <a:p>
            <a:pPr marL="285750" indent="-2857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マニュファシアにはクロスコンパスで実証済みの</a:t>
            </a:r>
            <a:r>
              <a:rPr lang="en-US" altLang="ja-JP" sz="1100" dirty="0">
                <a:latin typeface="Meiryo UI" panose="020B0604030504040204" pitchFamily="50" charset="-128"/>
                <a:ea typeface="Meiryo UI" panose="020B0604030504040204" pitchFamily="50" charset="-128"/>
              </a:rPr>
              <a:t>AI</a:t>
            </a:r>
            <a:r>
              <a:rPr lang="ja-JP" altLang="en-US" sz="1100" dirty="0">
                <a:latin typeface="Meiryo UI" panose="020B0604030504040204" pitchFamily="50" charset="-128"/>
                <a:ea typeface="Meiryo UI" panose="020B0604030504040204" pitchFamily="50" charset="-128"/>
              </a:rPr>
              <a:t>アルゴリズムが多数格納されており、データを入れるだけで簡単に</a:t>
            </a:r>
            <a:r>
              <a:rPr lang="en-US" altLang="ja-JP" sz="1100" dirty="0">
                <a:latin typeface="Meiryo UI" panose="020B0604030504040204" pitchFamily="50" charset="-128"/>
                <a:ea typeface="Meiryo UI" panose="020B0604030504040204" pitchFamily="50" charset="-128"/>
              </a:rPr>
              <a:t>AI</a:t>
            </a:r>
            <a:r>
              <a:rPr lang="ja-JP" altLang="en-US" sz="1100" dirty="0">
                <a:latin typeface="Meiryo UI" panose="020B0604030504040204" pitchFamily="50" charset="-128"/>
                <a:ea typeface="Meiryo UI" panose="020B0604030504040204" pitchFamily="50" charset="-128"/>
              </a:rPr>
              <a:t>を作ることができるため専門の</a:t>
            </a:r>
            <a:r>
              <a:rPr lang="en-US" altLang="ja-JP" sz="1100" dirty="0">
                <a:latin typeface="Meiryo UI" panose="020B0604030504040204" pitchFamily="50" charset="-128"/>
                <a:ea typeface="Meiryo UI" panose="020B0604030504040204" pitchFamily="50" charset="-128"/>
              </a:rPr>
              <a:t>AI</a:t>
            </a:r>
            <a:r>
              <a:rPr lang="ja-JP" altLang="en-US" sz="1100" dirty="0">
                <a:latin typeface="Meiryo UI" panose="020B0604030504040204" pitchFamily="50" charset="-128"/>
                <a:ea typeface="Meiryo UI" panose="020B0604030504040204" pitchFamily="50" charset="-128"/>
              </a:rPr>
              <a:t>エンジニアを雇う必要がない。</a:t>
            </a:r>
            <a:endParaRPr lang="en-US" altLang="ja-JP" sz="11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製造現場のスタッフが</a:t>
            </a:r>
            <a:r>
              <a:rPr lang="en-US" altLang="ja-JP" sz="1100" dirty="0">
                <a:latin typeface="Meiryo UI" panose="020B0604030504040204" pitchFamily="50" charset="-128"/>
                <a:ea typeface="Meiryo UI" panose="020B0604030504040204" pitchFamily="50" charset="-128"/>
              </a:rPr>
              <a:t>AI</a:t>
            </a:r>
            <a:r>
              <a:rPr lang="ja-JP" altLang="en-US" sz="1100" dirty="0">
                <a:latin typeface="Meiryo UI" panose="020B0604030504040204" pitchFamily="50" charset="-128"/>
                <a:ea typeface="Meiryo UI" panose="020B0604030504040204" pitchFamily="50" charset="-128"/>
              </a:rPr>
              <a:t>を生成できる上、定額制の料金で好きなだけ</a:t>
            </a:r>
            <a:r>
              <a:rPr lang="en-US" altLang="ja-JP" sz="1100" dirty="0">
                <a:latin typeface="Meiryo UI" panose="020B0604030504040204" pitchFamily="50" charset="-128"/>
                <a:ea typeface="Meiryo UI" panose="020B0604030504040204" pitchFamily="50" charset="-128"/>
              </a:rPr>
              <a:t>AI</a:t>
            </a:r>
            <a:r>
              <a:rPr lang="ja-JP" altLang="en-US" sz="1100" dirty="0">
                <a:latin typeface="Meiryo UI" panose="020B0604030504040204" pitchFamily="50" charset="-128"/>
                <a:ea typeface="Meiryo UI" panose="020B0604030504040204" pitchFamily="50" charset="-128"/>
              </a:rPr>
              <a:t>が作れる。</a:t>
            </a:r>
            <a:endParaRPr lang="en-US" altLang="ja-JP" sz="11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通常工場内ではラインごとや製品別に</a:t>
            </a:r>
            <a:r>
              <a:rPr lang="en-US" altLang="ja-JP" sz="1100" dirty="0">
                <a:latin typeface="Meiryo UI" panose="020B0604030504040204" pitchFamily="50" charset="-128"/>
                <a:ea typeface="Meiryo UI" panose="020B0604030504040204" pitchFamily="50" charset="-128"/>
              </a:rPr>
              <a:t>AI</a:t>
            </a:r>
            <a:r>
              <a:rPr lang="ja-JP" altLang="en-US" sz="1100" dirty="0">
                <a:latin typeface="Meiryo UI" panose="020B0604030504040204" pitchFamily="50" charset="-128"/>
                <a:ea typeface="Meiryo UI" panose="020B0604030504040204" pitchFamily="50" charset="-128"/>
              </a:rPr>
              <a:t>が必要となり開発コストが高いハードルとなっていたが、マニュファシアでラインにあった</a:t>
            </a:r>
            <a:r>
              <a:rPr lang="en-US" altLang="ja-JP" sz="1100" dirty="0">
                <a:latin typeface="Meiryo UI" panose="020B0604030504040204" pitchFamily="50" charset="-128"/>
                <a:ea typeface="Meiryo UI" panose="020B0604030504040204" pitchFamily="50" charset="-128"/>
              </a:rPr>
              <a:t>AI</a:t>
            </a:r>
            <a:r>
              <a:rPr lang="ja-JP" altLang="en-US" sz="1100" dirty="0">
                <a:latin typeface="Meiryo UI" panose="020B0604030504040204" pitchFamily="50" charset="-128"/>
                <a:ea typeface="Meiryo UI" panose="020B0604030504040204" pitchFamily="50" charset="-128"/>
              </a:rPr>
              <a:t>の生成が可能。</a:t>
            </a:r>
            <a:endParaRPr lang="en-US" altLang="ja-JP" sz="1100" dirty="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②</a:t>
            </a:r>
            <a:r>
              <a:rPr lang="en-US" altLang="ja-JP" sz="1100" b="1" dirty="0">
                <a:latin typeface="Meiryo UI" panose="020B0604030504040204" pitchFamily="50" charset="-128"/>
                <a:ea typeface="Meiryo UI" panose="020B0604030504040204" pitchFamily="50" charset="-128"/>
              </a:rPr>
              <a:t>AI</a:t>
            </a:r>
            <a:r>
              <a:rPr lang="ja-JP" altLang="en-US" sz="1100" b="1" dirty="0">
                <a:latin typeface="Meiryo UI" panose="020B0604030504040204" pitchFamily="50" charset="-128"/>
                <a:ea typeface="Meiryo UI" panose="020B0604030504040204" pitchFamily="50" charset="-128"/>
              </a:rPr>
              <a:t>がすぐに使える</a:t>
            </a:r>
          </a:p>
          <a:p>
            <a:pPr marL="285750" indent="-2857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ゼロからのスクラッチ開発であれば</a:t>
            </a:r>
            <a:r>
              <a:rPr lang="en-US" altLang="ja-JP" sz="1100" dirty="0">
                <a:latin typeface="Meiryo UI" panose="020B0604030504040204" pitchFamily="50" charset="-128"/>
                <a:ea typeface="Meiryo UI" panose="020B0604030504040204" pitchFamily="50" charset="-128"/>
              </a:rPr>
              <a:t>AI</a:t>
            </a:r>
            <a:r>
              <a:rPr lang="ja-JP" altLang="en-US" sz="1100" dirty="0">
                <a:latin typeface="Meiryo UI" panose="020B0604030504040204" pitchFamily="50" charset="-128"/>
                <a:ea typeface="Meiryo UI" panose="020B0604030504040204" pitchFamily="50" charset="-128"/>
              </a:rPr>
              <a:t>開発時間に数か月前後かかるのが現状だが、マニュファシアであれば数分～数時間で</a:t>
            </a:r>
            <a:r>
              <a:rPr lang="en-US" altLang="ja-JP" sz="1100" dirty="0">
                <a:latin typeface="Meiryo UI" panose="020B0604030504040204" pitchFamily="50" charset="-128"/>
                <a:ea typeface="Meiryo UI" panose="020B0604030504040204" pitchFamily="50" charset="-128"/>
              </a:rPr>
              <a:t>AI</a:t>
            </a:r>
            <a:r>
              <a:rPr lang="ja-JP" altLang="en-US" sz="1100" dirty="0">
                <a:latin typeface="Meiryo UI" panose="020B0604030504040204" pitchFamily="50" charset="-128"/>
                <a:ea typeface="Meiryo UI" panose="020B0604030504040204" pitchFamily="50" charset="-128"/>
              </a:rPr>
              <a:t>の生成が可能。一度に複数の</a:t>
            </a:r>
            <a:r>
              <a:rPr lang="en-US" altLang="ja-JP" sz="1100" dirty="0">
                <a:latin typeface="Meiryo UI" panose="020B0604030504040204" pitchFamily="50" charset="-128"/>
                <a:ea typeface="Meiryo UI" panose="020B0604030504040204" pitchFamily="50" charset="-128"/>
              </a:rPr>
              <a:t>AI</a:t>
            </a:r>
            <a:r>
              <a:rPr lang="ja-JP" altLang="en-US" sz="1100" dirty="0">
                <a:latin typeface="Meiryo UI" panose="020B0604030504040204" pitchFamily="50" charset="-128"/>
                <a:ea typeface="Meiryo UI" panose="020B0604030504040204" pitchFamily="50" charset="-128"/>
              </a:rPr>
              <a:t>を同時生成でき、性能やサイズ等ユーザーが使い易いモデルを選択できる。 </a:t>
            </a:r>
          </a:p>
          <a:p>
            <a:r>
              <a:rPr lang="ja-JP" altLang="en-US" sz="1100" b="1" dirty="0">
                <a:latin typeface="Meiryo UI" panose="020B0604030504040204" pitchFamily="50" charset="-128"/>
                <a:ea typeface="Meiryo UI" panose="020B0604030504040204" pitchFamily="50" charset="-128"/>
              </a:rPr>
              <a:t>③</a:t>
            </a:r>
            <a:r>
              <a:rPr lang="en-US" altLang="ja-JP" sz="1100" b="1" dirty="0">
                <a:latin typeface="Meiryo UI" panose="020B0604030504040204" pitchFamily="50" charset="-128"/>
                <a:ea typeface="Meiryo UI" panose="020B0604030504040204" pitchFamily="50" charset="-128"/>
              </a:rPr>
              <a:t>GUI</a:t>
            </a:r>
            <a:r>
              <a:rPr lang="ja-JP" altLang="en-US" sz="1100" b="1" dirty="0">
                <a:latin typeface="Meiryo UI" panose="020B0604030504040204" pitchFamily="50" charset="-128"/>
                <a:ea typeface="Meiryo UI" panose="020B0604030504040204" pitchFamily="50" charset="-128"/>
              </a:rPr>
              <a:t>操作・</a:t>
            </a:r>
            <a:r>
              <a:rPr lang="en-US" altLang="ja-JP" sz="1100" b="1" dirty="0">
                <a:latin typeface="Meiryo UI" panose="020B0604030504040204" pitchFamily="50" charset="-128"/>
                <a:ea typeface="Meiryo UI" panose="020B0604030504040204" pitchFamily="50" charset="-128"/>
              </a:rPr>
              <a:t>AI</a:t>
            </a:r>
            <a:r>
              <a:rPr lang="ja-JP" altLang="en-US" sz="1100" b="1" dirty="0">
                <a:latin typeface="Meiryo UI" panose="020B0604030504040204" pitchFamily="50" charset="-128"/>
                <a:ea typeface="Meiryo UI" panose="020B0604030504040204" pitchFamily="50" charset="-128"/>
              </a:rPr>
              <a:t>知見不要で簡単</a:t>
            </a:r>
            <a:r>
              <a:rPr lang="en-US" altLang="ja-JP" sz="1100" b="1" dirty="0">
                <a:latin typeface="Meiryo UI" panose="020B0604030504040204" pitchFamily="50" charset="-128"/>
                <a:ea typeface="Meiryo UI" panose="020B0604030504040204" pitchFamily="50" charset="-128"/>
              </a:rPr>
              <a:t>AI</a:t>
            </a:r>
            <a:r>
              <a:rPr lang="ja-JP" altLang="en-US" sz="1100" b="1" dirty="0">
                <a:latin typeface="Meiryo UI" panose="020B0604030504040204" pitchFamily="50" charset="-128"/>
                <a:ea typeface="Meiryo UI" panose="020B0604030504040204" pitchFamily="50" charset="-128"/>
              </a:rPr>
              <a:t>生成</a:t>
            </a:r>
          </a:p>
          <a:p>
            <a:pPr marL="285750" indent="-2857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直感的で画面の中だけで完結できる操作画面を実現し</a:t>
            </a:r>
            <a:r>
              <a:rPr lang="en-US" altLang="ja-JP" sz="1100" dirty="0">
                <a:latin typeface="Meiryo UI" panose="020B0604030504040204" pitchFamily="50" charset="-128"/>
                <a:ea typeface="Meiryo UI" panose="020B0604030504040204" pitchFamily="50" charset="-128"/>
              </a:rPr>
              <a:t>AI</a:t>
            </a:r>
            <a:r>
              <a:rPr lang="ja-JP" altLang="en-US" sz="1100" dirty="0" err="1">
                <a:latin typeface="Meiryo UI" panose="020B0604030504040204" pitchFamily="50" charset="-128"/>
                <a:ea typeface="Meiryo UI" panose="020B0604030504040204" pitchFamily="50" charset="-128"/>
              </a:rPr>
              <a:t>への</a:t>
            </a:r>
            <a:r>
              <a:rPr lang="ja-JP" altLang="en-US" sz="1100" dirty="0">
                <a:latin typeface="Meiryo UI" panose="020B0604030504040204" pitchFamily="50" charset="-128"/>
                <a:ea typeface="Meiryo UI" panose="020B0604030504040204" pitchFamily="50" charset="-128"/>
              </a:rPr>
              <a:t>難解なイメージを払拭。</a:t>
            </a:r>
          </a:p>
        </p:txBody>
      </p:sp>
      <p:sp>
        <p:nvSpPr>
          <p:cNvPr id="8" name="正方形/長方形 7"/>
          <p:cNvSpPr/>
          <p:nvPr/>
        </p:nvSpPr>
        <p:spPr>
          <a:xfrm>
            <a:off x="779790" y="1844824"/>
            <a:ext cx="8710285" cy="1361911"/>
          </a:xfrm>
          <a:prstGeom prst="rect">
            <a:avLst/>
          </a:prstGeom>
          <a:ln>
            <a:solidFill>
              <a:schemeClr val="accent1">
                <a:shade val="50000"/>
              </a:schemeClr>
            </a:solidFill>
          </a:ln>
        </p:spPr>
        <p:txBody>
          <a:bodyPr wrap="square">
            <a:spAutoFit/>
          </a:bodyPr>
          <a:lstStyle/>
          <a:p>
            <a:pPr marL="228600" indent="-228600">
              <a:lnSpc>
                <a:spcPct val="150000"/>
              </a:lnSpc>
              <a:buFont typeface="+mj-lt"/>
              <a:buAutoNum type="arabicPeriod"/>
            </a:pPr>
            <a:r>
              <a:rPr lang="ja-JP" altLang="en-US" sz="1100" b="1" dirty="0">
                <a:latin typeface="Meiryo UI" panose="020B0604030504040204" pitchFamily="50" charset="-128"/>
                <a:ea typeface="Meiryo UI" panose="020B0604030504040204" pitchFamily="50" charset="-128"/>
              </a:rPr>
              <a:t>実証済みアルゴリズムがテンプレートとしてツールに内蔵</a:t>
            </a:r>
            <a:endParaRPr lang="en-US" altLang="ja-JP" sz="1100" b="1" dirty="0">
              <a:latin typeface="Meiryo UI" panose="020B0604030504040204" pitchFamily="50" charset="-128"/>
              <a:ea typeface="Meiryo UI" panose="020B0604030504040204" pitchFamily="50" charset="-128"/>
            </a:endParaRPr>
          </a:p>
          <a:p>
            <a:pPr marL="228600" indent="-228600">
              <a:lnSpc>
                <a:spcPct val="150000"/>
              </a:lnSpc>
              <a:buFont typeface="+mj-lt"/>
              <a:buAutoNum type="arabicPeriod"/>
            </a:pPr>
            <a:r>
              <a:rPr lang="ja-JP" altLang="en-US" sz="1100" b="1" dirty="0">
                <a:latin typeface="Meiryo UI" panose="020B0604030504040204" pitchFamily="50" charset="-128"/>
                <a:ea typeface="Meiryo UI" panose="020B0604030504040204" pitchFamily="50" charset="-128"/>
              </a:rPr>
              <a:t>プログラム不要で、ツール</a:t>
            </a:r>
            <a:r>
              <a:rPr lang="en-US" altLang="ja-JP" sz="1100" b="1" dirty="0">
                <a:latin typeface="Meiryo UI" panose="020B0604030504040204" pitchFamily="50" charset="-128"/>
                <a:ea typeface="Meiryo UI" panose="020B0604030504040204" pitchFamily="50" charset="-128"/>
              </a:rPr>
              <a:t>GUI</a:t>
            </a:r>
            <a:r>
              <a:rPr lang="ja-JP" altLang="en-US" sz="1100" b="1" dirty="0">
                <a:latin typeface="Meiryo UI" panose="020B0604030504040204" pitchFamily="50" charset="-128"/>
                <a:ea typeface="Meiryo UI" panose="020B0604030504040204" pitchFamily="50" charset="-128"/>
              </a:rPr>
              <a:t>操作のみで複数</a:t>
            </a:r>
            <a:r>
              <a:rPr lang="en-US" altLang="ja-JP" sz="1100" b="1" dirty="0">
                <a:latin typeface="Meiryo UI" panose="020B0604030504040204" pitchFamily="50" charset="-128"/>
                <a:ea typeface="Meiryo UI" panose="020B0604030504040204" pitchFamily="50" charset="-128"/>
              </a:rPr>
              <a:t>AI</a:t>
            </a:r>
            <a:r>
              <a:rPr lang="ja-JP" altLang="en-US" sz="1100" b="1" dirty="0">
                <a:latin typeface="Meiryo UI" panose="020B0604030504040204" pitchFamily="50" charset="-128"/>
                <a:ea typeface="Meiryo UI" panose="020B0604030504040204" pitchFamily="50" charset="-128"/>
              </a:rPr>
              <a:t>を同時に生成し、検証データで評価</a:t>
            </a:r>
            <a:endParaRPr lang="en-US" altLang="ja-JP" sz="1100" b="1" dirty="0">
              <a:latin typeface="Meiryo UI" panose="020B0604030504040204" pitchFamily="50" charset="-128"/>
              <a:ea typeface="Meiryo UI" panose="020B0604030504040204" pitchFamily="50" charset="-128"/>
            </a:endParaRPr>
          </a:p>
          <a:p>
            <a:pPr marL="228600" indent="-228600">
              <a:lnSpc>
                <a:spcPct val="150000"/>
              </a:lnSpc>
              <a:buFont typeface="+mj-lt"/>
              <a:buAutoNum type="arabicPeriod"/>
            </a:pPr>
            <a:r>
              <a:rPr lang="ja-JP" altLang="en-US" sz="1100" b="1" dirty="0">
                <a:latin typeface="Meiryo UI" panose="020B0604030504040204" pitchFamily="50" charset="-128"/>
                <a:ea typeface="Meiryo UI" panose="020B0604030504040204" pitchFamily="50" charset="-128"/>
              </a:rPr>
              <a:t>生成</a:t>
            </a:r>
            <a:r>
              <a:rPr lang="en-US" altLang="ja-JP" sz="1100" b="1" dirty="0">
                <a:latin typeface="Meiryo UI" panose="020B0604030504040204" pitchFamily="50" charset="-128"/>
                <a:ea typeface="Meiryo UI" panose="020B0604030504040204" pitchFamily="50" charset="-128"/>
              </a:rPr>
              <a:t>AI</a:t>
            </a:r>
            <a:r>
              <a:rPr lang="ja-JP" altLang="en-US" sz="1100" b="1" dirty="0">
                <a:latin typeface="Meiryo UI" panose="020B0604030504040204" pitchFamily="50" charset="-128"/>
                <a:ea typeface="Meiryo UI" panose="020B0604030504040204" pitchFamily="50" charset="-128"/>
              </a:rPr>
              <a:t>をエッジ推論機器（</a:t>
            </a:r>
            <a:r>
              <a:rPr lang="en-US" altLang="ja-JP" sz="1100" b="1" dirty="0">
                <a:latin typeface="Meiryo UI" panose="020B0604030504040204" pitchFamily="50" charset="-128"/>
                <a:ea typeface="Meiryo UI" panose="020B0604030504040204" pitchFamily="50" charset="-128"/>
              </a:rPr>
              <a:t>ex </a:t>
            </a:r>
            <a:r>
              <a:rPr lang="ja-JP" altLang="en-US" sz="1100" b="1" dirty="0">
                <a:latin typeface="Meiryo UI" panose="020B0604030504040204" pitchFamily="50" charset="-128"/>
                <a:ea typeface="Meiryo UI" panose="020B0604030504040204" pitchFamily="50" charset="-128"/>
              </a:rPr>
              <a:t>産業用</a:t>
            </a:r>
            <a:r>
              <a:rPr lang="en-US" altLang="ja-JP" sz="1100" b="1" dirty="0">
                <a:latin typeface="Meiryo UI" panose="020B0604030504040204" pitchFamily="50" charset="-128"/>
                <a:ea typeface="Meiryo UI" panose="020B0604030504040204" pitchFamily="50" charset="-128"/>
              </a:rPr>
              <a:t>PC</a:t>
            </a:r>
            <a:r>
              <a:rPr lang="ja-JP" altLang="en-US" sz="1100" b="1" dirty="0">
                <a:latin typeface="Meiryo UI" panose="020B0604030504040204" pitchFamily="50" charset="-128"/>
                <a:ea typeface="Meiryo UI" panose="020B0604030504040204" pitchFamily="50" charset="-128"/>
              </a:rPr>
              <a:t>）に簡単にデプロイ</a:t>
            </a:r>
            <a:endParaRPr lang="en-US" altLang="ja-JP" sz="1100" b="1" dirty="0">
              <a:latin typeface="Meiryo UI" panose="020B0604030504040204" pitchFamily="50" charset="-128"/>
              <a:ea typeface="Meiryo UI" panose="020B0604030504040204" pitchFamily="50" charset="-128"/>
            </a:endParaRPr>
          </a:p>
          <a:p>
            <a:pPr marL="228600" indent="-228600">
              <a:lnSpc>
                <a:spcPct val="150000"/>
              </a:lnSpc>
              <a:buFont typeface="+mj-lt"/>
              <a:buAutoNum type="arabicPeriod"/>
            </a:pPr>
            <a:r>
              <a:rPr lang="en-US" altLang="ja-JP" sz="1100" b="1" dirty="0">
                <a:latin typeface="Meiryo UI" panose="020B0604030504040204" pitchFamily="50" charset="-128"/>
                <a:ea typeface="Meiryo UI" panose="020B0604030504040204" pitchFamily="50" charset="-128"/>
              </a:rPr>
              <a:t>AI</a:t>
            </a:r>
            <a:r>
              <a:rPr lang="ja-JP" altLang="en-US" sz="1100" b="1" dirty="0">
                <a:latin typeface="Meiryo UI" panose="020B0604030504040204" pitchFamily="50" charset="-128"/>
                <a:ea typeface="Meiryo UI" panose="020B0604030504040204" pitchFamily="50" charset="-128"/>
              </a:rPr>
              <a:t>の予測判断の寄与度を可視化</a:t>
            </a:r>
            <a:endParaRPr lang="en-US" altLang="ja-JP" sz="1100" b="1" dirty="0">
              <a:latin typeface="Meiryo UI" panose="020B0604030504040204" pitchFamily="50" charset="-128"/>
              <a:ea typeface="Meiryo UI" panose="020B0604030504040204" pitchFamily="50" charset="-128"/>
            </a:endParaRPr>
          </a:p>
          <a:p>
            <a:pPr marL="228600" indent="-228600">
              <a:lnSpc>
                <a:spcPct val="150000"/>
              </a:lnSpc>
              <a:buFont typeface="+mj-lt"/>
              <a:buAutoNum type="arabicPeriod"/>
            </a:pPr>
            <a:r>
              <a:rPr lang="ja-JP" altLang="en-US" sz="1100" b="1" dirty="0">
                <a:latin typeface="Meiryo UI" panose="020B0604030504040204" pitchFamily="50" charset="-128"/>
                <a:ea typeface="Meiryo UI" panose="020B0604030504040204" pitchFamily="50" charset="-128"/>
              </a:rPr>
              <a:t>定期バージョンアップにて最新アルゴリズムを順次提供</a:t>
            </a:r>
          </a:p>
        </p:txBody>
      </p:sp>
      <p:sp>
        <p:nvSpPr>
          <p:cNvPr id="9" name="テキスト ボックス 8"/>
          <p:cNvSpPr txBox="1"/>
          <p:nvPr/>
        </p:nvSpPr>
        <p:spPr>
          <a:xfrm>
            <a:off x="597149" y="1330779"/>
            <a:ext cx="8100764" cy="415498"/>
          </a:xfrm>
          <a:prstGeom prst="rect">
            <a:avLst/>
          </a:prstGeom>
          <a:noFill/>
        </p:spPr>
        <p:txBody>
          <a:bodyPr wrap="square" rtlCol="0">
            <a:spAutoFit/>
          </a:bodyPr>
          <a:lstStyle/>
          <a:p>
            <a:pPr marL="171450" indent="-171450">
              <a:buFont typeface="Arial" panose="020B0604020202020204" pitchFamily="34" charset="0"/>
              <a:buChar char="•"/>
            </a:pPr>
            <a:r>
              <a:rPr lang="ja-JP" altLang="en-US" sz="1050" dirty="0">
                <a:latin typeface="Meiryo UI" panose="020B0604030504040204" pitchFamily="50" charset="-128"/>
                <a:ea typeface="Meiryo UI" panose="020B0604030504040204" pitchFamily="50" charset="-128"/>
              </a:rPr>
              <a:t>クロスコンパスは、深層学習や機械学習を用いた</a:t>
            </a:r>
            <a:r>
              <a:rPr lang="en-US" altLang="ja-JP" sz="1050" dirty="0">
                <a:latin typeface="Meiryo UI" panose="020B0604030504040204" pitchFamily="50" charset="-128"/>
                <a:ea typeface="Meiryo UI" panose="020B0604030504040204" pitchFamily="50" charset="-128"/>
              </a:rPr>
              <a:t>AI</a:t>
            </a:r>
            <a:r>
              <a:rPr lang="ja-JP" altLang="en-US" sz="1050" dirty="0">
                <a:latin typeface="Meiryo UI" panose="020B0604030504040204" pitchFamily="50" charset="-128"/>
                <a:ea typeface="Meiryo UI" panose="020B0604030504040204" pitchFamily="50" charset="-128"/>
              </a:rPr>
              <a:t>技術を提供する会社として</a:t>
            </a:r>
            <a:r>
              <a:rPr lang="en-US" altLang="ja-JP" sz="1050" dirty="0">
                <a:latin typeface="Meiryo UI" panose="020B0604030504040204" pitchFamily="50" charset="-128"/>
                <a:ea typeface="Meiryo UI" panose="020B0604030504040204" pitchFamily="50" charset="-128"/>
              </a:rPr>
              <a:t>2011</a:t>
            </a:r>
            <a:r>
              <a:rPr lang="ja-JP" altLang="en-US" sz="1050" dirty="0">
                <a:latin typeface="Meiryo UI" panose="020B0604030504040204" pitchFamily="50" charset="-128"/>
                <a:ea typeface="Meiryo UI" panose="020B0604030504040204" pitchFamily="50" charset="-128"/>
              </a:rPr>
              <a:t>年に設立されている。</a:t>
            </a:r>
            <a:r>
              <a:rPr lang="en-US" altLang="ja-JP" sz="1050" dirty="0">
                <a:latin typeface="Meiryo UI" panose="020B0604030504040204" pitchFamily="50" charset="-128"/>
                <a:ea typeface="Meiryo UI" panose="020B0604030504040204" pitchFamily="50" charset="-128"/>
              </a:rPr>
              <a:t>AI</a:t>
            </a:r>
            <a:r>
              <a:rPr lang="ja-JP" altLang="en-US" sz="1050" dirty="0">
                <a:latin typeface="Meiryo UI" panose="020B0604030504040204" pitchFamily="50" charset="-128"/>
                <a:ea typeface="Meiryo UI" panose="020B0604030504040204" pitchFamily="50" charset="-128"/>
              </a:rPr>
              <a:t>に関する受託開発実績は</a:t>
            </a:r>
            <a:r>
              <a:rPr lang="en-US" altLang="ja-JP" sz="1050" dirty="0">
                <a:latin typeface="Meiryo UI" panose="020B0604030504040204" pitchFamily="50" charset="-128"/>
                <a:ea typeface="Meiryo UI" panose="020B0604030504040204" pitchFamily="50" charset="-128"/>
              </a:rPr>
              <a:t>200</a:t>
            </a:r>
            <a:r>
              <a:rPr lang="ja-JP" altLang="en-US" sz="1050" dirty="0">
                <a:latin typeface="Meiryo UI" panose="020B0604030504040204" pitchFamily="50" charset="-128"/>
                <a:ea typeface="Meiryo UI" panose="020B0604030504040204" pitchFamily="50" charset="-128"/>
              </a:rPr>
              <a:t>件を超え、主に製造分野のお客様の課題を解決してきた。その知見とノウハウを結集して汎用なソフトウェアとしたのが</a:t>
            </a:r>
            <a:r>
              <a:rPr lang="en-US" altLang="ja-JP" sz="1050" dirty="0">
                <a:latin typeface="Meiryo UI" panose="020B0604030504040204" pitchFamily="50" charset="-128"/>
                <a:ea typeface="Meiryo UI" panose="020B0604030504040204" pitchFamily="50" charset="-128"/>
              </a:rPr>
              <a:t>MANUFACIA</a:t>
            </a:r>
            <a:r>
              <a:rPr lang="ja-JP" altLang="en-US" sz="1050" dirty="0">
                <a:latin typeface="Meiryo UI" panose="020B0604030504040204" pitchFamily="50" charset="-128"/>
                <a:ea typeface="Meiryo UI" panose="020B0604030504040204" pitchFamily="50" charset="-128"/>
              </a:rPr>
              <a:t>とされる。</a:t>
            </a:r>
          </a:p>
        </p:txBody>
      </p:sp>
    </p:spTree>
    <p:extLst>
      <p:ext uri="{BB962C8B-B14F-4D97-AF65-F5344CB8AC3E}">
        <p14:creationId xmlns:p14="http://schemas.microsoft.com/office/powerpoint/2010/main" val="3824851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525526" y="1562276"/>
            <a:ext cx="2566023" cy="276999"/>
          </a:xfrm>
          <a:prstGeom prst="rect">
            <a:avLst/>
          </a:prstGeom>
        </p:spPr>
        <p:txBody>
          <a:bodyPr wrap="none">
            <a:spAutoFit/>
          </a:bodyPr>
          <a:lstStyle/>
          <a:p>
            <a:r>
              <a:rPr lang="en-US" altLang="ja-JP" sz="1200" b="1" dirty="0">
                <a:latin typeface="Meiryo UI" panose="020B0604030504040204" pitchFamily="50" charset="-128"/>
                <a:ea typeface="Meiryo UI" panose="020B0604030504040204" pitchFamily="50" charset="-128"/>
              </a:rPr>
              <a:t>MANUFACIA</a:t>
            </a:r>
            <a:r>
              <a:rPr lang="ja-JP" altLang="en-US" sz="1200" b="1" dirty="0">
                <a:latin typeface="Meiryo UI" panose="020B0604030504040204" pitchFamily="50" charset="-128"/>
                <a:ea typeface="Meiryo UI" panose="020B0604030504040204" pitchFamily="50" charset="-128"/>
              </a:rPr>
              <a:t>を使った</a:t>
            </a:r>
            <a:r>
              <a:rPr lang="en-US" altLang="ja-JP" sz="1200" b="1" dirty="0">
                <a:latin typeface="Meiryo UI" panose="020B0604030504040204" pitchFamily="50" charset="-128"/>
                <a:ea typeface="Meiryo UI" panose="020B0604030504040204" pitchFamily="50" charset="-128"/>
              </a:rPr>
              <a:t>AI</a:t>
            </a:r>
            <a:r>
              <a:rPr lang="ja-JP" altLang="en-US" sz="1200" b="1" dirty="0">
                <a:latin typeface="Meiryo UI" panose="020B0604030504040204" pitchFamily="50" charset="-128"/>
                <a:ea typeface="Meiryo UI" panose="020B0604030504040204" pitchFamily="50" charset="-128"/>
              </a:rPr>
              <a:t>生成フロー</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501" y="1916832"/>
            <a:ext cx="6296025"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1928664" y="5638500"/>
            <a:ext cx="3092513"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rPr>
              <a:t>出所：</a:t>
            </a:r>
            <a:r>
              <a:rPr lang="en-US" altLang="ja-JP" sz="900" dirty="0" smtClean="0">
                <a:latin typeface="Meiryo UI" panose="020B0604030504040204" pitchFamily="50" charset="-128"/>
                <a:ea typeface="Meiryo UI" panose="020B0604030504040204" pitchFamily="50" charset="-128"/>
              </a:rPr>
              <a:t>https</a:t>
            </a:r>
            <a:r>
              <a:rPr lang="en-US" altLang="ja-JP" sz="900" dirty="0">
                <a:latin typeface="Meiryo UI" panose="020B0604030504040204" pitchFamily="50" charset="-128"/>
                <a:ea typeface="Meiryo UI" panose="020B0604030504040204" pitchFamily="50" charset="-128"/>
              </a:rPr>
              <a:t>://www.cross-compass.com/manufacia/</a:t>
            </a:r>
            <a:endParaRPr lang="ja-JP" altLang="en-US" sz="900" dirty="0">
              <a:latin typeface="Meiryo UI" panose="020B0604030504040204" pitchFamily="50" charset="-128"/>
              <a:ea typeface="Meiryo UI" panose="020B0604030504040204" pitchFamily="50" charset="-128"/>
            </a:endParaRPr>
          </a:p>
        </p:txBody>
      </p:sp>
      <p:sp>
        <p:nvSpPr>
          <p:cNvPr id="8" name="正方形/長方形 7"/>
          <p:cNvSpPr/>
          <p:nvPr/>
        </p:nvSpPr>
        <p:spPr>
          <a:xfrm>
            <a:off x="621369" y="1001947"/>
            <a:ext cx="2376264" cy="2520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HGP創英角ｺﾞｼｯｸUB" panose="020B0900000000000000" pitchFamily="50" charset="-128"/>
                <a:ea typeface="HGP創英角ｺﾞｼｯｸUB" panose="020B0900000000000000" pitchFamily="50" charset="-128"/>
              </a:rPr>
              <a:t>活用フロー</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9" name="Text Box 413"/>
          <p:cNvSpPr txBox="1">
            <a:spLocks noChangeArrowheads="1"/>
          </p:cNvSpPr>
          <p:nvPr/>
        </p:nvSpPr>
        <p:spPr bwMode="auto">
          <a:xfrm>
            <a:off x="495300" y="179348"/>
            <a:ext cx="40411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kumimoji="1" sz="1000">
                <a:solidFill>
                  <a:schemeClr val="tx1"/>
                </a:solidFill>
                <a:latin typeface="Times New Roman" pitchFamily="18" charset="0"/>
                <a:ea typeface="ＭＳ Ｐゴシック" charset="-128"/>
              </a:defRPr>
            </a:lvl1pPr>
            <a:lvl2pPr marL="742950" indent="-285750" eaLnBrk="0" hangingPunct="0">
              <a:defRPr kumimoji="1" sz="1000">
                <a:solidFill>
                  <a:schemeClr val="tx1"/>
                </a:solidFill>
                <a:latin typeface="Times New Roman" pitchFamily="18" charset="0"/>
                <a:ea typeface="ＭＳ Ｐゴシック" charset="-128"/>
              </a:defRPr>
            </a:lvl2pPr>
            <a:lvl3pPr marL="1143000" indent="-228600" eaLnBrk="0" hangingPunct="0">
              <a:defRPr kumimoji="1" sz="1000">
                <a:solidFill>
                  <a:schemeClr val="tx1"/>
                </a:solidFill>
                <a:latin typeface="Times New Roman" pitchFamily="18" charset="0"/>
                <a:ea typeface="ＭＳ Ｐゴシック" charset="-128"/>
              </a:defRPr>
            </a:lvl3pPr>
            <a:lvl4pPr marL="1600200" indent="-228600" eaLnBrk="0" hangingPunct="0">
              <a:defRPr kumimoji="1" sz="1000">
                <a:solidFill>
                  <a:schemeClr val="tx1"/>
                </a:solidFill>
                <a:latin typeface="Times New Roman" pitchFamily="18" charset="0"/>
                <a:ea typeface="ＭＳ Ｐゴシック" charset="-128"/>
              </a:defRPr>
            </a:lvl4pPr>
            <a:lvl5pPr marL="2057400" indent="-228600" eaLnBrk="0" hangingPunct="0">
              <a:defRPr kumimoji="1" sz="10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9pPr>
          </a:lstStyle>
          <a:p>
            <a:pPr eaLnBrk="1" hangingPunct="1"/>
            <a:r>
              <a:rPr lang="ja-JP" altLang="en-US" sz="2400" dirty="0">
                <a:latin typeface="HGP創英角ｺﾞｼｯｸUB" panose="020B0900000000000000" pitchFamily="50" charset="-128"/>
                <a:ea typeface="HGP創英角ｺﾞｼｯｸUB" panose="020B0900000000000000" pitchFamily="50" charset="-128"/>
              </a:rPr>
              <a:t>④</a:t>
            </a:r>
            <a:r>
              <a:rPr lang="en-US" altLang="ja-JP" sz="2400" dirty="0" smtClean="0">
                <a:latin typeface="HGP創英角ｺﾞｼｯｸUB" panose="020B0900000000000000" pitchFamily="50" charset="-128"/>
                <a:ea typeface="HGP創英角ｺﾞｼｯｸUB" panose="020B0900000000000000" pitchFamily="50" charset="-128"/>
              </a:rPr>
              <a:t>MANUFACIA</a:t>
            </a:r>
            <a:r>
              <a:rPr lang="ja-JP" altLang="en-US" sz="2400" dirty="0">
                <a:latin typeface="HGP創英角ｺﾞｼｯｸUB" panose="020B0900000000000000" pitchFamily="50" charset="-128"/>
                <a:ea typeface="HGP創英角ｺﾞｼｯｸUB" panose="020B0900000000000000" pitchFamily="50" charset="-128"/>
              </a:rPr>
              <a:t>（クロスコンパス）</a:t>
            </a:r>
          </a:p>
        </p:txBody>
      </p:sp>
      <p:sp>
        <p:nvSpPr>
          <p:cNvPr id="6" name="正方形/長方形 5"/>
          <p:cNvSpPr/>
          <p:nvPr/>
        </p:nvSpPr>
        <p:spPr>
          <a:xfrm>
            <a:off x="495301" y="2648142"/>
            <a:ext cx="1073149"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latin typeface="Meiryo UI" panose="020B0604030504040204" pitchFamily="50" charset="-128"/>
                <a:ea typeface="Meiryo UI" panose="020B0604030504040204" pitchFamily="50" charset="-128"/>
              </a:rPr>
              <a:t>振動データ</a:t>
            </a:r>
            <a:endParaRPr kumimoji="1" lang="ja-JP" altLang="en-US" sz="1200" b="1" dirty="0">
              <a:latin typeface="Meiryo UI" panose="020B0604030504040204" pitchFamily="50" charset="-128"/>
              <a:ea typeface="Meiryo UI" panose="020B0604030504040204" pitchFamily="50" charset="-128"/>
            </a:endParaRPr>
          </a:p>
        </p:txBody>
      </p:sp>
      <p:sp>
        <p:nvSpPr>
          <p:cNvPr id="11" name="正方形/長方形 10"/>
          <p:cNvSpPr/>
          <p:nvPr/>
        </p:nvSpPr>
        <p:spPr>
          <a:xfrm>
            <a:off x="495300" y="3573016"/>
            <a:ext cx="1073149"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Meiryo UI" panose="020B0604030504040204" pitchFamily="50" charset="-128"/>
                <a:ea typeface="Meiryo UI" panose="020B0604030504040204" pitchFamily="50" charset="-128"/>
              </a:rPr>
              <a:t>画像</a:t>
            </a:r>
            <a:r>
              <a:rPr kumimoji="1" lang="ja-JP" altLang="en-US" sz="1200" b="1" dirty="0" smtClean="0">
                <a:latin typeface="Meiryo UI" panose="020B0604030504040204" pitchFamily="50" charset="-128"/>
                <a:ea typeface="Meiryo UI" panose="020B0604030504040204" pitchFamily="50" charset="-128"/>
              </a:rPr>
              <a:t>データ</a:t>
            </a:r>
            <a:endParaRPr kumimoji="1" lang="ja-JP" altLang="en-US" sz="1200" b="1" dirty="0">
              <a:latin typeface="Meiryo UI" panose="020B0604030504040204" pitchFamily="50" charset="-128"/>
              <a:ea typeface="Meiryo UI" panose="020B0604030504040204" pitchFamily="50" charset="-128"/>
            </a:endParaRPr>
          </a:p>
        </p:txBody>
      </p:sp>
      <p:sp>
        <p:nvSpPr>
          <p:cNvPr id="12" name="正方形/長方形 11"/>
          <p:cNvSpPr/>
          <p:nvPr/>
        </p:nvSpPr>
        <p:spPr>
          <a:xfrm>
            <a:off x="500364" y="4448342"/>
            <a:ext cx="1073149"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latin typeface="Meiryo UI" panose="020B0604030504040204" pitchFamily="50" charset="-128"/>
                <a:ea typeface="Meiryo UI" panose="020B0604030504040204" pitchFamily="50" charset="-128"/>
              </a:rPr>
              <a:t>時系列データ</a:t>
            </a:r>
            <a:endParaRPr kumimoji="1" lang="ja-JP" altLang="en-US" sz="1200" b="1" dirty="0">
              <a:latin typeface="Meiryo UI" panose="020B0604030504040204" pitchFamily="50" charset="-128"/>
              <a:ea typeface="Meiryo UI" panose="020B0604030504040204" pitchFamily="50" charset="-128"/>
            </a:endParaRPr>
          </a:p>
        </p:txBody>
      </p:sp>
      <p:sp>
        <p:nvSpPr>
          <p:cNvPr id="13" name="正方形/長方形 12"/>
          <p:cNvSpPr/>
          <p:nvPr/>
        </p:nvSpPr>
        <p:spPr>
          <a:xfrm>
            <a:off x="1941981" y="6091479"/>
            <a:ext cx="5315275" cy="230832"/>
          </a:xfrm>
          <a:prstGeom prst="rect">
            <a:avLst/>
          </a:prstGeom>
        </p:spPr>
        <p:txBody>
          <a:bodyPr wrap="square">
            <a:spAutoFit/>
          </a:bodyPr>
          <a:lstStyle/>
          <a:p>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時系列データは、温度、トルク、回転数など</a:t>
            </a:r>
            <a:endParaRPr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11778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3412" y="1700808"/>
            <a:ext cx="6206183" cy="4297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1716025" y="6121896"/>
            <a:ext cx="3092513"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rPr>
              <a:t>出所：</a:t>
            </a:r>
            <a:r>
              <a:rPr lang="en-US" altLang="ja-JP" sz="900" dirty="0" smtClean="0">
                <a:latin typeface="Meiryo UI" panose="020B0604030504040204" pitchFamily="50" charset="-128"/>
                <a:ea typeface="Meiryo UI" panose="020B0604030504040204" pitchFamily="50" charset="-128"/>
              </a:rPr>
              <a:t>https</a:t>
            </a:r>
            <a:r>
              <a:rPr lang="en-US" altLang="ja-JP" sz="900" dirty="0">
                <a:latin typeface="Meiryo UI" panose="020B0604030504040204" pitchFamily="50" charset="-128"/>
                <a:ea typeface="Meiryo UI" panose="020B0604030504040204" pitchFamily="50" charset="-128"/>
              </a:rPr>
              <a:t>://www.cross-compass.com/manufacia/</a:t>
            </a:r>
            <a:endParaRPr lang="ja-JP" altLang="en-US" sz="900" dirty="0">
              <a:latin typeface="Meiryo UI" panose="020B0604030504040204" pitchFamily="50" charset="-128"/>
              <a:ea typeface="Meiryo UI" panose="020B0604030504040204" pitchFamily="50" charset="-128"/>
            </a:endParaRPr>
          </a:p>
        </p:txBody>
      </p:sp>
      <p:sp>
        <p:nvSpPr>
          <p:cNvPr id="5" name="Text Box 413"/>
          <p:cNvSpPr txBox="1">
            <a:spLocks noChangeArrowheads="1"/>
          </p:cNvSpPr>
          <p:nvPr/>
        </p:nvSpPr>
        <p:spPr bwMode="auto">
          <a:xfrm>
            <a:off x="495300" y="179348"/>
            <a:ext cx="40411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kumimoji="1" sz="1000">
                <a:solidFill>
                  <a:schemeClr val="tx1"/>
                </a:solidFill>
                <a:latin typeface="Times New Roman" pitchFamily="18" charset="0"/>
                <a:ea typeface="ＭＳ Ｐゴシック" charset="-128"/>
              </a:defRPr>
            </a:lvl1pPr>
            <a:lvl2pPr marL="742950" indent="-285750" eaLnBrk="0" hangingPunct="0">
              <a:defRPr kumimoji="1" sz="1000">
                <a:solidFill>
                  <a:schemeClr val="tx1"/>
                </a:solidFill>
                <a:latin typeface="Times New Roman" pitchFamily="18" charset="0"/>
                <a:ea typeface="ＭＳ Ｐゴシック" charset="-128"/>
              </a:defRPr>
            </a:lvl2pPr>
            <a:lvl3pPr marL="1143000" indent="-228600" eaLnBrk="0" hangingPunct="0">
              <a:defRPr kumimoji="1" sz="1000">
                <a:solidFill>
                  <a:schemeClr val="tx1"/>
                </a:solidFill>
                <a:latin typeface="Times New Roman" pitchFamily="18" charset="0"/>
                <a:ea typeface="ＭＳ Ｐゴシック" charset="-128"/>
              </a:defRPr>
            </a:lvl3pPr>
            <a:lvl4pPr marL="1600200" indent="-228600" eaLnBrk="0" hangingPunct="0">
              <a:defRPr kumimoji="1" sz="1000">
                <a:solidFill>
                  <a:schemeClr val="tx1"/>
                </a:solidFill>
                <a:latin typeface="Times New Roman" pitchFamily="18" charset="0"/>
                <a:ea typeface="ＭＳ Ｐゴシック" charset="-128"/>
              </a:defRPr>
            </a:lvl4pPr>
            <a:lvl5pPr marL="2057400" indent="-228600" eaLnBrk="0" hangingPunct="0">
              <a:defRPr kumimoji="1" sz="10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9pPr>
          </a:lstStyle>
          <a:p>
            <a:pPr eaLnBrk="1" hangingPunct="1"/>
            <a:r>
              <a:rPr lang="ja-JP" altLang="en-US" sz="2400" dirty="0">
                <a:latin typeface="HGP創英角ｺﾞｼｯｸUB" panose="020B0900000000000000" pitchFamily="50" charset="-128"/>
                <a:ea typeface="HGP創英角ｺﾞｼｯｸUB" panose="020B0900000000000000" pitchFamily="50" charset="-128"/>
              </a:rPr>
              <a:t>④</a:t>
            </a:r>
            <a:r>
              <a:rPr lang="en-US" altLang="ja-JP" sz="2400" dirty="0" smtClean="0">
                <a:latin typeface="HGP創英角ｺﾞｼｯｸUB" panose="020B0900000000000000" pitchFamily="50" charset="-128"/>
                <a:ea typeface="HGP創英角ｺﾞｼｯｸUB" panose="020B0900000000000000" pitchFamily="50" charset="-128"/>
              </a:rPr>
              <a:t>MANUFACIA</a:t>
            </a:r>
            <a:r>
              <a:rPr lang="ja-JP" altLang="en-US" sz="2400" dirty="0">
                <a:latin typeface="HGP創英角ｺﾞｼｯｸUB" panose="020B0900000000000000" pitchFamily="50" charset="-128"/>
                <a:ea typeface="HGP創英角ｺﾞｼｯｸUB" panose="020B0900000000000000" pitchFamily="50" charset="-128"/>
              </a:rPr>
              <a:t>（クロスコンパス）</a:t>
            </a:r>
          </a:p>
        </p:txBody>
      </p:sp>
      <p:sp>
        <p:nvSpPr>
          <p:cNvPr id="6" name="正方形/長方形 5"/>
          <p:cNvSpPr/>
          <p:nvPr/>
        </p:nvSpPr>
        <p:spPr>
          <a:xfrm>
            <a:off x="621369" y="1001947"/>
            <a:ext cx="2376264" cy="2520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HGP創英角ｺﾞｼｯｸUB" panose="020B0900000000000000" pitchFamily="50" charset="-128"/>
                <a:ea typeface="HGP創英角ｺﾞｼｯｸUB" panose="020B0900000000000000" pitchFamily="50" charset="-128"/>
              </a:rPr>
              <a:t>対応可能領域</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513406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21369" y="1001947"/>
            <a:ext cx="2376264" cy="2520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HGP創英角ｺﾞｼｯｸUB" panose="020B0900000000000000" pitchFamily="50" charset="-128"/>
                <a:ea typeface="HGP創英角ｺﾞｼｯｸUB" panose="020B0900000000000000" pitchFamily="50" charset="-128"/>
              </a:rPr>
              <a:t>無償でＡＩ生成・評価体験</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3" name="Text Box 413"/>
          <p:cNvSpPr txBox="1">
            <a:spLocks noChangeArrowheads="1"/>
          </p:cNvSpPr>
          <p:nvPr/>
        </p:nvSpPr>
        <p:spPr bwMode="auto">
          <a:xfrm>
            <a:off x="495300" y="179348"/>
            <a:ext cx="40411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kumimoji="1" sz="1000">
                <a:solidFill>
                  <a:schemeClr val="tx1"/>
                </a:solidFill>
                <a:latin typeface="Times New Roman" pitchFamily="18" charset="0"/>
                <a:ea typeface="ＭＳ Ｐゴシック" charset="-128"/>
              </a:defRPr>
            </a:lvl1pPr>
            <a:lvl2pPr marL="742950" indent="-285750" eaLnBrk="0" hangingPunct="0">
              <a:defRPr kumimoji="1" sz="1000">
                <a:solidFill>
                  <a:schemeClr val="tx1"/>
                </a:solidFill>
                <a:latin typeface="Times New Roman" pitchFamily="18" charset="0"/>
                <a:ea typeface="ＭＳ Ｐゴシック" charset="-128"/>
              </a:defRPr>
            </a:lvl2pPr>
            <a:lvl3pPr marL="1143000" indent="-228600" eaLnBrk="0" hangingPunct="0">
              <a:defRPr kumimoji="1" sz="1000">
                <a:solidFill>
                  <a:schemeClr val="tx1"/>
                </a:solidFill>
                <a:latin typeface="Times New Roman" pitchFamily="18" charset="0"/>
                <a:ea typeface="ＭＳ Ｐゴシック" charset="-128"/>
              </a:defRPr>
            </a:lvl3pPr>
            <a:lvl4pPr marL="1600200" indent="-228600" eaLnBrk="0" hangingPunct="0">
              <a:defRPr kumimoji="1" sz="1000">
                <a:solidFill>
                  <a:schemeClr val="tx1"/>
                </a:solidFill>
                <a:latin typeface="Times New Roman" pitchFamily="18" charset="0"/>
                <a:ea typeface="ＭＳ Ｐゴシック" charset="-128"/>
              </a:defRPr>
            </a:lvl4pPr>
            <a:lvl5pPr marL="2057400" indent="-228600" eaLnBrk="0" hangingPunct="0">
              <a:defRPr kumimoji="1" sz="10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9pPr>
          </a:lstStyle>
          <a:p>
            <a:pPr eaLnBrk="1" hangingPunct="1"/>
            <a:r>
              <a:rPr lang="ja-JP" altLang="en-US" sz="2400" dirty="0">
                <a:latin typeface="HGP創英角ｺﾞｼｯｸUB" panose="020B0900000000000000" pitchFamily="50" charset="-128"/>
                <a:ea typeface="HGP創英角ｺﾞｼｯｸUB" panose="020B0900000000000000" pitchFamily="50" charset="-128"/>
              </a:rPr>
              <a:t>④</a:t>
            </a:r>
            <a:r>
              <a:rPr lang="en-US" altLang="ja-JP" sz="2400" dirty="0" smtClean="0">
                <a:latin typeface="HGP創英角ｺﾞｼｯｸUB" panose="020B0900000000000000" pitchFamily="50" charset="-128"/>
                <a:ea typeface="HGP創英角ｺﾞｼｯｸUB" panose="020B0900000000000000" pitchFamily="50" charset="-128"/>
              </a:rPr>
              <a:t>MANUFACIA</a:t>
            </a:r>
            <a:r>
              <a:rPr lang="ja-JP" altLang="en-US" sz="2400" dirty="0">
                <a:latin typeface="HGP創英角ｺﾞｼｯｸUB" panose="020B0900000000000000" pitchFamily="50" charset="-128"/>
                <a:ea typeface="HGP創英角ｺﾞｼｯｸUB" panose="020B0900000000000000" pitchFamily="50" charset="-128"/>
              </a:rPr>
              <a:t>（クロスコンパス）</a:t>
            </a: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501" y="2085651"/>
            <a:ext cx="6040657" cy="4328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621369" y="1340768"/>
            <a:ext cx="8868706" cy="577081"/>
          </a:xfrm>
          <a:prstGeom prst="rect">
            <a:avLst/>
          </a:prstGeom>
        </p:spPr>
        <p:txBody>
          <a:bodyPr wrap="square">
            <a:spAutoFit/>
          </a:bodyPr>
          <a:lstStyle/>
          <a:p>
            <a:pPr marL="171450" indent="-171450">
              <a:buFont typeface="Arial" panose="020B0604020202020204" pitchFamily="34" charset="0"/>
              <a:buChar char="•"/>
            </a:pPr>
            <a:r>
              <a:rPr lang="en-US" altLang="ja-JP" sz="1050" dirty="0">
                <a:latin typeface="Meiryo UI" panose="020B0604030504040204" pitchFamily="50" charset="-128"/>
                <a:ea typeface="Meiryo UI" panose="020B0604030504040204" pitchFamily="50" charset="-128"/>
              </a:rPr>
              <a:t>AI</a:t>
            </a:r>
            <a:r>
              <a:rPr lang="ja-JP" altLang="en-US" sz="1050" dirty="0">
                <a:latin typeface="Meiryo UI" panose="020B0604030504040204" pitchFamily="50" charset="-128"/>
                <a:ea typeface="Meiryo UI" panose="020B0604030504040204" pitchFamily="50" charset="-128"/>
              </a:rPr>
              <a:t>導入支援</a:t>
            </a:r>
            <a:r>
              <a:rPr lang="ja-JP" altLang="en-US" sz="1050" dirty="0" smtClean="0">
                <a:latin typeface="Meiryo UI" panose="020B0604030504040204" pitchFamily="50" charset="-128"/>
                <a:ea typeface="Meiryo UI" panose="020B0604030504040204" pitchFamily="50" charset="-128"/>
              </a:rPr>
              <a:t>の</a:t>
            </a:r>
            <a:r>
              <a:rPr lang="ja-JP" altLang="en-US" sz="1050" dirty="0">
                <a:latin typeface="Meiryo UI" panose="020B0604030504040204" pitchFamily="50" charset="-128"/>
                <a:ea typeface="Meiryo UI" panose="020B0604030504040204" pitchFamily="50" charset="-128"/>
              </a:rPr>
              <a:t>無償</a:t>
            </a:r>
            <a:r>
              <a:rPr lang="ja-JP" altLang="en-US" sz="1050" dirty="0" smtClean="0">
                <a:latin typeface="Meiryo UI" panose="020B0604030504040204" pitchFamily="50" charset="-128"/>
                <a:ea typeface="Meiryo UI" panose="020B0604030504040204" pitchFamily="50" charset="-128"/>
              </a:rPr>
              <a:t>トライアル</a:t>
            </a:r>
            <a:r>
              <a:rPr lang="ja-JP" altLang="en-US" sz="1050" dirty="0">
                <a:latin typeface="Meiryo UI" panose="020B0604030504040204" pitchFamily="50" charset="-128"/>
                <a:ea typeface="Meiryo UI" panose="020B0604030504040204" pitchFamily="50" charset="-128"/>
              </a:rPr>
              <a:t>が可能であり人気となっている。</a:t>
            </a:r>
          </a:p>
          <a:p>
            <a:pPr marL="171450" indent="-171450">
              <a:buFont typeface="Arial" panose="020B0604020202020204" pitchFamily="34" charset="0"/>
              <a:buChar char="•"/>
            </a:pPr>
            <a:r>
              <a:rPr lang="ja-JP" altLang="en-US" sz="1050" dirty="0">
                <a:latin typeface="Meiryo UI" panose="020B0604030504040204" pitchFamily="50" charset="-128"/>
                <a:ea typeface="Meiryo UI" panose="020B0604030504040204" pitchFamily="50" charset="-128"/>
              </a:rPr>
              <a:t>遠方や時間が無い場合は、データをクロスコンパスに送って、一定の結果や表かを出してもらいその後に面談することも可能で</a:t>
            </a:r>
            <a:r>
              <a:rPr lang="ja-JP" altLang="en-US" sz="1050" dirty="0" smtClean="0">
                <a:latin typeface="Meiryo UI" panose="020B0604030504040204" pitchFamily="50" charset="-128"/>
                <a:ea typeface="Meiryo UI" panose="020B0604030504040204" pitchFamily="50" charset="-128"/>
              </a:rPr>
              <a:t>ある（場所はクロスコンパス本社：東京都　）。</a:t>
            </a:r>
            <a:endParaRPr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8455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630960971"/>
              </p:ext>
            </p:extLst>
          </p:nvPr>
        </p:nvGraphicFramePr>
        <p:xfrm>
          <a:off x="480400" y="836712"/>
          <a:ext cx="9001571" cy="5658140"/>
        </p:xfrm>
        <a:graphic>
          <a:graphicData uri="http://schemas.openxmlformats.org/drawingml/2006/table">
            <a:tbl>
              <a:tblPr/>
              <a:tblGrid>
                <a:gridCol w="979226">
                  <a:extLst>
                    <a:ext uri="{9D8B030D-6E8A-4147-A177-3AD203B41FA5}">
                      <a16:colId xmlns:a16="http://schemas.microsoft.com/office/drawing/2014/main" val="20000"/>
                    </a:ext>
                  </a:extLst>
                </a:gridCol>
                <a:gridCol w="2674115">
                  <a:extLst>
                    <a:ext uri="{9D8B030D-6E8A-4147-A177-3AD203B41FA5}">
                      <a16:colId xmlns:a16="http://schemas.microsoft.com/office/drawing/2014/main" val="20001"/>
                    </a:ext>
                  </a:extLst>
                </a:gridCol>
                <a:gridCol w="2674115">
                  <a:extLst>
                    <a:ext uri="{9D8B030D-6E8A-4147-A177-3AD203B41FA5}">
                      <a16:colId xmlns:a16="http://schemas.microsoft.com/office/drawing/2014/main" val="20002"/>
                    </a:ext>
                  </a:extLst>
                </a:gridCol>
                <a:gridCol w="2674115">
                  <a:extLst>
                    <a:ext uri="{9D8B030D-6E8A-4147-A177-3AD203B41FA5}">
                      <a16:colId xmlns:a16="http://schemas.microsoft.com/office/drawing/2014/main" val="20003"/>
                    </a:ext>
                  </a:extLst>
                </a:gridCol>
              </a:tblGrid>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企業名</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三菱電機株式会社</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株式会社インフォコーパス</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飯山精器株式会社</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サービス名称</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MELIPC</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＋リアルタイムデータアナライザ</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SensorCorpus </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（センサーコーパス）</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is-Look Plus</a:t>
                      </a:r>
                      <a:endPar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0800">
                <a:tc>
                  <a:txBody>
                    <a:bodyPr/>
                    <a:lstStyle/>
                    <a:p>
                      <a:pPr algn="l" rtl="0" fontAlgn="ctr"/>
                      <a:r>
                        <a:rPr lang="en-US" altLang="ja-JP" sz="1050" b="1" i="0" u="none" strike="noStrike" dirty="0" smtClean="0">
                          <a:solidFill>
                            <a:srgbClr val="FFFFFF"/>
                          </a:solidFill>
                          <a:effectLst/>
                          <a:latin typeface="Meiryo UI" panose="020B0604030504040204" pitchFamily="50" charset="-128"/>
                          <a:ea typeface="Meiryo UI" panose="020B0604030504040204" pitchFamily="50" charset="-128"/>
                        </a:rPr>
                        <a:t>URL</a:t>
                      </a:r>
                      <a:endParaRPr lang="ja-JP" altLang="en-US" sz="1050" b="1" i="0" u="none" strike="noStrike" dirty="0">
                        <a:solidFill>
                          <a:srgbClr val="FFFFFF"/>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en-US" altLang="ja-JP" sz="800" b="0" i="0" u="none" strike="noStrike" dirty="0" smtClean="0">
                          <a:solidFill>
                            <a:srgbClr val="000000"/>
                          </a:solidFill>
                          <a:effectLst/>
                          <a:latin typeface="Meiryo UI" panose="020B0604030504040204" pitchFamily="50" charset="-128"/>
                          <a:ea typeface="Meiryo UI" panose="020B0604030504040204" pitchFamily="50" charset="-128"/>
                        </a:rPr>
                        <a:t>https://www.mitsubishielectric.co.jp/fa/products/edge/edgsw/pmerit/rda/index.html</a:t>
                      </a:r>
                    </a:p>
                    <a:p>
                      <a:pPr algn="l" rtl="0" fontAlgn="ctr"/>
                      <a:r>
                        <a:rPr lang="en-US" altLang="ja-JP" sz="800" b="0" i="0" u="none" strike="noStrike" dirty="0" smtClean="0">
                          <a:solidFill>
                            <a:srgbClr val="000000"/>
                          </a:solidFill>
                          <a:effectLst/>
                          <a:latin typeface="Meiryo UI" panose="020B0604030504040204" pitchFamily="50" charset="-128"/>
                          <a:ea typeface="Meiryo UI" panose="020B0604030504040204" pitchFamily="50" charset="-128"/>
                        </a:rPr>
                        <a:t>https://www.mitsubishielectric.co.jp/fa/products/edge/melipc/index.html</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https://www.sensorcorpus.com/</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http://iiyamaseiki.co.jp/</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対象業界</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製造業</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製造業、他</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製造業</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対象業務</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生産現場</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生産現場、各種施設</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生産現場</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6040">
                <a:tc>
                  <a:txBody>
                    <a:bodyPr/>
                    <a:lstStyle/>
                    <a:p>
                      <a:pPr algn="l" rtl="0" fontAlgn="ctr"/>
                      <a:r>
                        <a:rPr lang="ja-JP" altLang="en-US" sz="1050" b="1" i="0" u="none" strike="noStrike" dirty="0" smtClean="0">
                          <a:solidFill>
                            <a:srgbClr val="FFFFFF"/>
                          </a:solidFill>
                          <a:effectLst/>
                          <a:latin typeface="Meiryo UI" panose="020B0604030504040204" pitchFamily="50" charset="-128"/>
                          <a:ea typeface="Meiryo UI" panose="020B0604030504040204" pitchFamily="50" charset="-128"/>
                        </a:rPr>
                        <a:t>対象設備</a:t>
                      </a:r>
                      <a:endParaRPr lang="ja-JP" altLang="en-US" sz="1050" b="1" i="0" u="none" strike="noStrike" dirty="0">
                        <a:solidFill>
                          <a:srgbClr val="FFFFFF"/>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メカ系機械全般</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機械設備、作業員、施設</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工作機械</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サービス概要</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リアルタイムデータアナライザは、</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FA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の現場で予防保全、品質向上等を</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GUI</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により簡単に実現できるデータ分析・診断ソフトウェア。分析・診断機能により生産現場の可視化・分析・改善を実現</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ハードウェアとして産業用</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PC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である</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MELIPC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を利用</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ユニバーサル</a:t>
                      </a:r>
                      <a:r>
                        <a:rPr lang="en-US" altLang="ja-JP" sz="1050" b="0" i="0" u="none" strike="noStrike" dirty="0" err="1" smtClean="0">
                          <a:solidFill>
                            <a:srgbClr val="000000"/>
                          </a:solidFill>
                          <a:effectLst/>
                          <a:latin typeface="Meiryo UI" panose="020B0604030504040204" pitchFamily="50" charset="-128"/>
                          <a:ea typeface="Meiryo UI" panose="020B0604030504040204" pitchFamily="50" charset="-128"/>
                        </a:rPr>
                        <a:t>IoT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プラットフォーム「</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SensorCorpus</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」は、業種や目的を限定せず、またセンサーや機械の種類に関係なく、</a:t>
                      </a:r>
                      <a:r>
                        <a:rPr lang="en-US" altLang="ja-JP" sz="1050" b="0" i="0" u="none" strike="noStrike" dirty="0" err="1" smtClean="0">
                          <a:solidFill>
                            <a:srgbClr val="000000"/>
                          </a:solidFill>
                          <a:effectLst/>
                          <a:latin typeface="Meiryo UI" panose="020B0604030504040204" pitchFamily="50" charset="-128"/>
                          <a:ea typeface="Meiryo UI" panose="020B0604030504040204" pitchFamily="50" charset="-128"/>
                        </a:rPr>
                        <a:t>IoT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データの収集・蓄積・活用ができるプラットフォームソフトウェア（ミドルウェア）。</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工作機械に後付け外付けで稼働情報・製品出来高・異常理由収集をする設備管理システム。工場設備</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3</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色灯の光をセンサで検知し、設備の状態をデータとしてサーバーに送信。スモールスタートに対応、最大</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100</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台までの設備が一度に管理可能。</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特徴はデータ収集端末</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タブレット</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生産管理などのデータ連携により、製造ロットごとの管理や、生産スケジュールといったシステムにデータを渡し、つながることができる点</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効果</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予防保全</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品質管理・改善</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部品交換時期の最適化</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歩留まり向上</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コスト削減</a:t>
                      </a:r>
                      <a:endPar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生産性向上</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品質改善</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コスト削減</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監視</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健康管理</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稼働率向上</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人作業効率化</a:t>
                      </a:r>
                      <a:endPar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80975">
                <a:tc>
                  <a:txBody>
                    <a:bodyPr/>
                    <a:lstStyle/>
                    <a:p>
                      <a:pPr algn="l" rtl="0" fontAlgn="ctr"/>
                      <a:r>
                        <a:rPr lang="ja-JP" altLang="en-US" sz="1050" b="1" i="0" u="none" strike="noStrike" dirty="0" smtClean="0">
                          <a:solidFill>
                            <a:srgbClr val="FFFFFF"/>
                          </a:solidFill>
                          <a:effectLst/>
                          <a:latin typeface="Meiryo UI" panose="020B0604030504040204" pitchFamily="50" charset="-128"/>
                          <a:ea typeface="Meiryo UI" panose="020B0604030504040204" pitchFamily="50" charset="-128"/>
                        </a:rPr>
                        <a:t>機能</a:t>
                      </a:r>
                      <a:endParaRPr lang="ja-JP" altLang="en-US" sz="1050" b="1" i="0" u="none" strike="noStrike" dirty="0">
                        <a:solidFill>
                          <a:srgbClr val="FFFFFF"/>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indent="0" algn="l" rtl="0" fontAlgn="ctr">
                        <a:buFont typeface="Arial" panose="020B0604020202020204" pitchFamily="34" charset="0"/>
                        <a:buNone/>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データ分析・診断</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endParaRPr>
                    </a:p>
                    <a:p>
                      <a:pPr marL="0" indent="0" algn="l" rtl="0" fontAlgn="ctr">
                        <a:buFont typeface="Arial" panose="020B0604020202020204" pitchFamily="34" charset="0"/>
                        <a:buNone/>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AI</a:t>
                      </a:r>
                    </a:p>
                    <a:p>
                      <a:pPr marL="0" indent="0" algn="l" rtl="0" fontAlgn="ctr">
                        <a:buFont typeface="Arial" panose="020B0604020202020204" pitchFamily="34" charset="0"/>
                        <a:buNone/>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MT</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法</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endParaRPr>
                    </a:p>
                    <a:p>
                      <a:pPr marL="0" indent="0" algn="l" rtl="0" fontAlgn="ctr">
                        <a:buFont typeface="Arial" panose="020B0604020202020204" pitchFamily="34" charset="0"/>
                        <a:buNone/>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　重回帰分析</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l" rtl="0" fontAlgn="ctr">
                        <a:buFont typeface="Arial" panose="020B0604020202020204" pitchFamily="34" charset="0"/>
                        <a:buNone/>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分析機能、フィードバック等制御機能、ダッシュボード機能、通知機能、ユーザー管理機能、センサー＆ゲートウェイ機能、セキュリティ機能、データ管理機能（データベース）</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l" rtl="0" fontAlgn="ctr">
                        <a:buFont typeface="Arial" panose="020B0604020202020204" pitchFamily="34" charset="0"/>
                        <a:buNone/>
                      </a:pP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QCD</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分析に利用できる設備生産情報取得</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endParaRPr>
                    </a:p>
                    <a:p>
                      <a:pPr marL="0" indent="0" algn="l" rtl="0" fontAlgn="ctr">
                        <a:buFont typeface="Arial" panose="020B0604020202020204" pitchFamily="34" charset="0"/>
                        <a:buNone/>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実績数、目標数、アラート、稼働時間、予定数等</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80975">
                <a:tc>
                  <a:txBody>
                    <a:bodyPr/>
                    <a:lstStyle/>
                    <a:p>
                      <a:pPr algn="l" rtl="0" fontAlgn="ctr"/>
                      <a:r>
                        <a:rPr lang="en-US" sz="1050" b="1" i="0" u="none" strike="noStrike" dirty="0">
                          <a:solidFill>
                            <a:srgbClr val="FFFFFF"/>
                          </a:solidFill>
                          <a:effectLst/>
                          <a:latin typeface="Meiryo UI" panose="020B0604030504040204" pitchFamily="50" charset="-128"/>
                          <a:ea typeface="Meiryo UI" panose="020B0604030504040204" pitchFamily="50" charset="-128"/>
                        </a:rPr>
                        <a:t>AI</a:t>
                      </a: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対応</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有</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80975">
                <a:tc>
                  <a:txBody>
                    <a:bodyPr/>
                    <a:lstStyle/>
                    <a:p>
                      <a:pPr algn="l" rtl="0" fontAlgn="ctr"/>
                      <a:r>
                        <a:rPr lang="ja-JP" altLang="en-US" sz="1050" b="1" i="0" u="none" strike="noStrike" dirty="0" smtClean="0">
                          <a:solidFill>
                            <a:srgbClr val="FFFFFF"/>
                          </a:solidFill>
                          <a:effectLst/>
                          <a:latin typeface="Meiryo UI" panose="020B0604030504040204" pitchFamily="50" charset="-128"/>
                          <a:ea typeface="Meiryo UI" panose="020B0604030504040204" pitchFamily="50" charset="-128"/>
                        </a:rPr>
                        <a:t>分析機能</a:t>
                      </a:r>
                      <a:endParaRPr lang="ja-JP" altLang="en-US" sz="1050" b="1" i="0" u="none" strike="noStrike" dirty="0">
                        <a:solidFill>
                          <a:srgbClr val="FFFFFF"/>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有</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有</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有</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80975">
                <a:tc>
                  <a:txBody>
                    <a:bodyPr/>
                    <a:lstStyle/>
                    <a:p>
                      <a:pPr algn="l" rtl="0" fontAlgn="ctr"/>
                      <a:r>
                        <a:rPr lang="ja-JP" altLang="en-US" sz="1050" b="1" i="0" u="none" strike="noStrike" dirty="0" smtClean="0">
                          <a:solidFill>
                            <a:srgbClr val="FFFFFF"/>
                          </a:solidFill>
                          <a:effectLst/>
                          <a:latin typeface="Meiryo UI" panose="020B0604030504040204" pitchFamily="50" charset="-128"/>
                          <a:ea typeface="Meiryo UI" panose="020B0604030504040204" pitchFamily="50" charset="-128"/>
                        </a:rPr>
                        <a:t>費用感</a:t>
                      </a:r>
                      <a:endParaRPr lang="ja-JP" altLang="en-US" sz="1050" b="1" i="0" u="none" strike="noStrike" dirty="0">
                        <a:solidFill>
                          <a:srgbClr val="FFFFFF"/>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120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万円～（初期費用）</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5</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万円</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月～（従量課金制）</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is-Look Plus:1,600,000/10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台</a:t>
                      </a:r>
                    </a:p>
                    <a:p>
                      <a:pPr algn="l" rtl="0" fontAlgn="ct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is-Look mini:62,000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円</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台</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4" name="Text Box 413"/>
          <p:cNvSpPr txBox="1">
            <a:spLocks noChangeArrowheads="1"/>
          </p:cNvSpPr>
          <p:nvPr/>
        </p:nvSpPr>
        <p:spPr bwMode="auto">
          <a:xfrm>
            <a:off x="495300" y="179348"/>
            <a:ext cx="36981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kumimoji="1" sz="1000">
                <a:solidFill>
                  <a:schemeClr val="tx1"/>
                </a:solidFill>
                <a:latin typeface="Times New Roman" pitchFamily="18" charset="0"/>
                <a:ea typeface="ＭＳ Ｐゴシック" charset="-128"/>
              </a:defRPr>
            </a:lvl1pPr>
            <a:lvl2pPr marL="742950" indent="-285750" eaLnBrk="0" hangingPunct="0">
              <a:defRPr kumimoji="1" sz="1000">
                <a:solidFill>
                  <a:schemeClr val="tx1"/>
                </a:solidFill>
                <a:latin typeface="Times New Roman" pitchFamily="18" charset="0"/>
                <a:ea typeface="ＭＳ Ｐゴシック" charset="-128"/>
              </a:defRPr>
            </a:lvl2pPr>
            <a:lvl3pPr marL="1143000" indent="-228600" eaLnBrk="0" hangingPunct="0">
              <a:defRPr kumimoji="1" sz="1000">
                <a:solidFill>
                  <a:schemeClr val="tx1"/>
                </a:solidFill>
                <a:latin typeface="Times New Roman" pitchFamily="18" charset="0"/>
                <a:ea typeface="ＭＳ Ｐゴシック" charset="-128"/>
              </a:defRPr>
            </a:lvl3pPr>
            <a:lvl4pPr marL="1600200" indent="-228600" eaLnBrk="0" hangingPunct="0">
              <a:defRPr kumimoji="1" sz="1000">
                <a:solidFill>
                  <a:schemeClr val="tx1"/>
                </a:solidFill>
                <a:latin typeface="Times New Roman" pitchFamily="18" charset="0"/>
                <a:ea typeface="ＭＳ Ｐゴシック" charset="-128"/>
              </a:defRPr>
            </a:lvl4pPr>
            <a:lvl5pPr marL="2057400" indent="-228600" eaLnBrk="0" hangingPunct="0">
              <a:defRPr kumimoji="1" sz="10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9pPr>
          </a:lstStyle>
          <a:p>
            <a:pPr eaLnBrk="1" hangingPunct="1"/>
            <a:r>
              <a:rPr lang="ja-JP" altLang="en-US" sz="2400" dirty="0" smtClean="0">
                <a:latin typeface="HGP創英角ｺﾞｼｯｸUB" panose="020B0900000000000000" pitchFamily="50" charset="-128"/>
                <a:ea typeface="HGP創英角ｺﾞｼｯｸUB" panose="020B0900000000000000" pitchFamily="50" charset="-128"/>
              </a:rPr>
              <a:t>その他</a:t>
            </a:r>
            <a:r>
              <a:rPr lang="ja-JP" altLang="en-US" sz="2400" dirty="0">
                <a:latin typeface="HGP創英角ｺﾞｼｯｸUB" panose="020B0900000000000000" pitchFamily="50" charset="-128"/>
                <a:ea typeface="HGP創英角ｺﾞｼｯｸUB" panose="020B0900000000000000" pitchFamily="50" charset="-128"/>
              </a:rPr>
              <a:t>ソリューションの</a:t>
            </a:r>
            <a:r>
              <a:rPr lang="ja-JP" altLang="en-US" sz="2400" dirty="0" smtClean="0">
                <a:latin typeface="HGP創英角ｺﾞｼｯｸUB" panose="020B0900000000000000" pitchFamily="50" charset="-128"/>
                <a:ea typeface="HGP創英角ｺﾞｼｯｸUB" panose="020B0900000000000000" pitchFamily="50" charset="-128"/>
              </a:rPr>
              <a:t>ご紹介</a:t>
            </a:r>
            <a:endParaRPr lang="ja-JP" altLang="en-US" sz="2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98321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455623040"/>
              </p:ext>
            </p:extLst>
          </p:nvPr>
        </p:nvGraphicFramePr>
        <p:xfrm>
          <a:off x="480400" y="836712"/>
          <a:ext cx="9001571" cy="5490500"/>
        </p:xfrm>
        <a:graphic>
          <a:graphicData uri="http://schemas.openxmlformats.org/drawingml/2006/table">
            <a:tbl>
              <a:tblPr/>
              <a:tblGrid>
                <a:gridCol w="979226">
                  <a:extLst>
                    <a:ext uri="{9D8B030D-6E8A-4147-A177-3AD203B41FA5}">
                      <a16:colId xmlns:a16="http://schemas.microsoft.com/office/drawing/2014/main" val="20000"/>
                    </a:ext>
                  </a:extLst>
                </a:gridCol>
                <a:gridCol w="2674115">
                  <a:extLst>
                    <a:ext uri="{9D8B030D-6E8A-4147-A177-3AD203B41FA5}">
                      <a16:colId xmlns:a16="http://schemas.microsoft.com/office/drawing/2014/main" val="20001"/>
                    </a:ext>
                  </a:extLst>
                </a:gridCol>
                <a:gridCol w="2674115">
                  <a:extLst>
                    <a:ext uri="{9D8B030D-6E8A-4147-A177-3AD203B41FA5}">
                      <a16:colId xmlns:a16="http://schemas.microsoft.com/office/drawing/2014/main" val="20002"/>
                    </a:ext>
                  </a:extLst>
                </a:gridCol>
                <a:gridCol w="2674115">
                  <a:extLst>
                    <a:ext uri="{9D8B030D-6E8A-4147-A177-3AD203B41FA5}">
                      <a16:colId xmlns:a16="http://schemas.microsoft.com/office/drawing/2014/main" val="20003"/>
                    </a:ext>
                  </a:extLst>
                </a:gridCol>
              </a:tblGrid>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企業名</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株式会社アルファＴＫＧ</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ユニアデックス株式会社</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KDDI</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株式会社</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サービス名称</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alfaDOCK</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IoT</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スタートキット</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KDDI IoT</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クラウド ～工場パッケージ～</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0800">
                <a:tc>
                  <a:txBody>
                    <a:bodyPr/>
                    <a:lstStyle/>
                    <a:p>
                      <a:pPr algn="l" rtl="0" fontAlgn="ctr"/>
                      <a:r>
                        <a:rPr lang="en-US" altLang="ja-JP" sz="1050" b="1" i="0" u="none" strike="noStrike" dirty="0" smtClean="0">
                          <a:solidFill>
                            <a:srgbClr val="FFFFFF"/>
                          </a:solidFill>
                          <a:effectLst/>
                          <a:latin typeface="Meiryo UI" panose="020B0604030504040204" pitchFamily="50" charset="-128"/>
                          <a:ea typeface="Meiryo UI" panose="020B0604030504040204" pitchFamily="50" charset="-128"/>
                        </a:rPr>
                        <a:t>URL</a:t>
                      </a:r>
                      <a:endParaRPr lang="ja-JP" altLang="en-US" sz="1050" b="1" i="0" u="none" strike="noStrike" dirty="0">
                        <a:solidFill>
                          <a:srgbClr val="FFFFFF"/>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https://a-tkg.com/</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https://www.uniadex.co.jp/service/product/iot-startkit.html</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https://www.kddi.com/business/mobile/m2m-solution/iot-cloud-factory/</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対象業界</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製造業、他</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製造業、他</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製造業</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対象業務</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業務管理（データ管理、生産管理）</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生産現場</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生産現場、保守・点検</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6040">
                <a:tc>
                  <a:txBody>
                    <a:bodyPr/>
                    <a:lstStyle/>
                    <a:p>
                      <a:pPr algn="l" rtl="0" fontAlgn="ctr"/>
                      <a:r>
                        <a:rPr lang="ja-JP" altLang="en-US" sz="1050" b="1" i="0" u="none" strike="noStrike" dirty="0" smtClean="0">
                          <a:solidFill>
                            <a:srgbClr val="FFFFFF"/>
                          </a:solidFill>
                          <a:effectLst/>
                          <a:latin typeface="Meiryo UI" panose="020B0604030504040204" pitchFamily="50" charset="-128"/>
                          <a:ea typeface="Meiryo UI" panose="020B0604030504040204" pitchFamily="50" charset="-128"/>
                        </a:rPr>
                        <a:t>対象設備</a:t>
                      </a:r>
                      <a:endParaRPr lang="ja-JP" altLang="en-US" sz="1050" b="1" i="0" u="none" strike="noStrike" dirty="0">
                        <a:solidFill>
                          <a:srgbClr val="FFFFFF"/>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各種製造設備　他</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工場内の装置</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04840">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サービス概要</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工場に散在する各種情報</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ﾄﾞｷｭﾒﾝﾄ・図面・</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CAD/CAM</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等</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をｸﾗｳﾄﾞの</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alfaDOCK</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に自動保存し</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情報の</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5S</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化</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を推進</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ja-JP" sz="1050" b="0" i="0" u="none" strike="noStrike" dirty="0" err="1" smtClean="0">
                          <a:solidFill>
                            <a:srgbClr val="000000"/>
                          </a:solidFill>
                          <a:effectLst/>
                          <a:latin typeface="Meiryo UI" panose="020B0604030504040204" pitchFamily="50" charset="-128"/>
                          <a:ea typeface="Meiryo UI" panose="020B0604030504040204" pitchFamily="50" charset="-128"/>
                        </a:rPr>
                        <a:t>IoT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の検討・評価に必要な「マルチセンサー」「</a:t>
                      </a:r>
                      <a:r>
                        <a:rPr lang="en-US" altLang="ja-JP" sz="1050" b="0" i="0" u="none" strike="noStrike" dirty="0" err="1" smtClean="0">
                          <a:solidFill>
                            <a:srgbClr val="000000"/>
                          </a:solidFill>
                          <a:effectLst/>
                          <a:latin typeface="Meiryo UI" panose="020B0604030504040204" pitchFamily="50" charset="-128"/>
                          <a:ea typeface="Meiryo UI" panose="020B0604030504040204" pitchFamily="50" charset="-128"/>
                        </a:rPr>
                        <a:t>IoT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ゲートウェイ」「回線」「</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Azure</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クラウドサービス」「センサーデータを保存・表示するための</a:t>
                      </a:r>
                      <a:r>
                        <a:rPr lang="en-US" altLang="ja-JP" sz="1050" b="0" i="0" u="none" strike="noStrike" dirty="0" err="1" smtClean="0">
                          <a:solidFill>
                            <a:srgbClr val="000000"/>
                          </a:solidFill>
                          <a:effectLst/>
                          <a:latin typeface="Meiryo UI" panose="020B0604030504040204" pitchFamily="50" charset="-128"/>
                          <a:ea typeface="Meiryo UI" panose="020B0604030504040204" pitchFamily="50" charset="-128"/>
                        </a:rPr>
                        <a:t>IoT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可視化ソフトウエア」をワンパッケージで提供する評価用キット。各製品や回線・クラウドサービスは、ユニアデックスが実際の実証実験やインテグレーションで使用している実績のある製品を組み合わせ。顧客へは動作確認を行った上で出荷するため、開梱して電源に接続するだけで利用可能</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⼯場の⽣産設備状態の可視化や故障予兆検知を可能とするパッケージサービス</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センサーは、「電流センサー」「温度センサー」「振動センサー」の取りつけが可能</a:t>
                      </a:r>
                    </a:p>
                    <a:p>
                      <a:pPr marL="0" marR="0" indent="0" algn="l" defTabSz="914400" rtl="0" eaLnBrk="1" fontAlgn="ctr" latinLnBrk="0" hangingPunct="1">
                        <a:lnSpc>
                          <a:spcPct val="100000"/>
                        </a:lnSpc>
                        <a:spcBef>
                          <a:spcPts val="0"/>
                        </a:spcBef>
                        <a:spcAft>
                          <a:spcPts val="0"/>
                        </a:spcAft>
                        <a:buClrTx/>
                        <a:buSzTx/>
                        <a:buFontTx/>
                        <a:buNone/>
                        <a:tabLst/>
                        <a:defRPr/>
                      </a:pPr>
                      <a:endPar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効果</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データ管理</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コスト削減</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作業員のミス削減</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稼働率向上</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人作業、業務の効率化</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zh-TW" sz="1100" b="0" i="0" u="none" strike="noStrike" dirty="0" err="1" smtClean="0">
                          <a:solidFill>
                            <a:srgbClr val="000000"/>
                          </a:solidFill>
                          <a:effectLst/>
                          <a:latin typeface="Meiryo UI" panose="020B0604030504040204" pitchFamily="50" charset="-128"/>
                          <a:ea typeface="Meiryo UI" panose="020B0604030504040204" pitchFamily="50" charset="-128"/>
                        </a:rPr>
                        <a:t>IoT</a:t>
                      </a:r>
                      <a:r>
                        <a:rPr lang="zh-TW" altLang="en-US" sz="1100" b="0" i="0" u="none" strike="noStrike" dirty="0" smtClean="0">
                          <a:solidFill>
                            <a:srgbClr val="000000"/>
                          </a:solidFill>
                          <a:effectLst/>
                          <a:latin typeface="Meiryo UI" panose="020B0604030504040204" pitchFamily="50" charset="-128"/>
                          <a:ea typeface="Meiryo UI" panose="020B0604030504040204" pitchFamily="50" charset="-128"/>
                        </a:rPr>
                        <a:t>導入推進</a:t>
                      </a:r>
                      <a:endParaRPr lang="en-US" altLang="zh-TW" sz="11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予防・予知保全（設備保全）</a:t>
                      </a:r>
                    </a:p>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点検に関わる作業⼯数の削減によるコスト削減や、設備故障を未然に防ぐ</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80975">
                <a:tc>
                  <a:txBody>
                    <a:bodyPr/>
                    <a:lstStyle/>
                    <a:p>
                      <a:pPr algn="l" rtl="0" fontAlgn="ctr"/>
                      <a:r>
                        <a:rPr lang="ja-JP" altLang="en-US" sz="1050" b="1" i="0" u="none" strike="noStrike" dirty="0" smtClean="0">
                          <a:solidFill>
                            <a:srgbClr val="FFFFFF"/>
                          </a:solidFill>
                          <a:effectLst/>
                          <a:latin typeface="Meiryo UI" panose="020B0604030504040204" pitchFamily="50" charset="-128"/>
                          <a:ea typeface="Meiryo UI" panose="020B0604030504040204" pitchFamily="50" charset="-128"/>
                        </a:rPr>
                        <a:t>機能</a:t>
                      </a:r>
                      <a:endParaRPr lang="ja-JP" altLang="en-US" sz="1050" b="1" i="0" u="none" strike="noStrike" dirty="0">
                        <a:solidFill>
                          <a:srgbClr val="FFFFFF"/>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データ収集、蓄積、製品・部品情報管理、データ活用、工程管理、実績管理</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設備機器監視、データ可視化、データダウンロード</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l" rtl="0" fontAlgn="ctr">
                        <a:buFont typeface="Arial" panose="020B0604020202020204" pitchFamily="34" charset="0"/>
                        <a:buNone/>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データ収集、データ蓄積（クラウド）・分析、故障余地・検知</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80975">
                <a:tc>
                  <a:txBody>
                    <a:bodyPr/>
                    <a:lstStyle/>
                    <a:p>
                      <a:pPr algn="l" rtl="0" fontAlgn="ctr"/>
                      <a:r>
                        <a:rPr lang="en-US" sz="1050" b="1" i="0" u="none" strike="noStrike" dirty="0">
                          <a:solidFill>
                            <a:srgbClr val="FFFFFF"/>
                          </a:solidFill>
                          <a:effectLst/>
                          <a:latin typeface="Meiryo UI" panose="020B0604030504040204" pitchFamily="50" charset="-128"/>
                          <a:ea typeface="Meiryo UI" panose="020B0604030504040204" pitchFamily="50" charset="-128"/>
                        </a:rPr>
                        <a:t>AI</a:t>
                      </a: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対応</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有</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無</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有：高度分析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(AI)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オプション</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80975">
                <a:tc>
                  <a:txBody>
                    <a:bodyPr/>
                    <a:lstStyle/>
                    <a:p>
                      <a:pPr algn="l" rtl="0" fontAlgn="ctr"/>
                      <a:r>
                        <a:rPr lang="ja-JP" altLang="en-US" sz="1050" b="1" i="0" u="none" strike="noStrike" dirty="0" smtClean="0">
                          <a:solidFill>
                            <a:srgbClr val="FFFFFF"/>
                          </a:solidFill>
                          <a:effectLst/>
                          <a:latin typeface="Meiryo UI" panose="020B0604030504040204" pitchFamily="50" charset="-128"/>
                          <a:ea typeface="Meiryo UI" panose="020B0604030504040204" pitchFamily="50" charset="-128"/>
                        </a:rPr>
                        <a:t>分析機能</a:t>
                      </a:r>
                      <a:endParaRPr lang="ja-JP" altLang="en-US" sz="1050" b="1" i="0" u="none" strike="noStrike" dirty="0">
                        <a:solidFill>
                          <a:srgbClr val="FFFFFF"/>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無</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有</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有：「</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ARISE Intelligent Factory - ARISE Predictive Maintenance</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」の分析エンジン</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80975">
                <a:tc>
                  <a:txBody>
                    <a:bodyPr/>
                    <a:lstStyle/>
                    <a:p>
                      <a:pPr algn="l" rtl="0" fontAlgn="ctr"/>
                      <a:r>
                        <a:rPr lang="ja-JP" altLang="en-US" sz="1050" b="1" i="0" u="none" strike="noStrike" dirty="0" smtClean="0">
                          <a:solidFill>
                            <a:srgbClr val="FFFFFF"/>
                          </a:solidFill>
                          <a:effectLst/>
                          <a:latin typeface="Meiryo UI" panose="020B0604030504040204" pitchFamily="50" charset="-128"/>
                          <a:ea typeface="Meiryo UI" panose="020B0604030504040204" pitchFamily="50" charset="-128"/>
                        </a:rPr>
                        <a:t>費用感</a:t>
                      </a:r>
                      <a:endParaRPr lang="ja-JP" altLang="en-US" sz="1050" b="1" i="0" u="none" strike="noStrike" dirty="0">
                        <a:solidFill>
                          <a:srgbClr val="FFFFFF"/>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初期費用</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300</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万円</a:t>
                      </a:r>
                    </a:p>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ランニングコスト</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60</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万円</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399,800</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円～（税別、保守別）</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19</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万円</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月～</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4" name="Text Box 413"/>
          <p:cNvSpPr txBox="1">
            <a:spLocks noChangeArrowheads="1"/>
          </p:cNvSpPr>
          <p:nvPr/>
        </p:nvSpPr>
        <p:spPr bwMode="auto">
          <a:xfrm>
            <a:off x="495300" y="179348"/>
            <a:ext cx="36981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kumimoji="1" sz="1000">
                <a:solidFill>
                  <a:schemeClr val="tx1"/>
                </a:solidFill>
                <a:latin typeface="Times New Roman" pitchFamily="18" charset="0"/>
                <a:ea typeface="ＭＳ Ｐゴシック" charset="-128"/>
              </a:defRPr>
            </a:lvl1pPr>
            <a:lvl2pPr marL="742950" indent="-285750" eaLnBrk="0" hangingPunct="0">
              <a:defRPr kumimoji="1" sz="1000">
                <a:solidFill>
                  <a:schemeClr val="tx1"/>
                </a:solidFill>
                <a:latin typeface="Times New Roman" pitchFamily="18" charset="0"/>
                <a:ea typeface="ＭＳ Ｐゴシック" charset="-128"/>
              </a:defRPr>
            </a:lvl2pPr>
            <a:lvl3pPr marL="1143000" indent="-228600" eaLnBrk="0" hangingPunct="0">
              <a:defRPr kumimoji="1" sz="1000">
                <a:solidFill>
                  <a:schemeClr val="tx1"/>
                </a:solidFill>
                <a:latin typeface="Times New Roman" pitchFamily="18" charset="0"/>
                <a:ea typeface="ＭＳ Ｐゴシック" charset="-128"/>
              </a:defRPr>
            </a:lvl3pPr>
            <a:lvl4pPr marL="1600200" indent="-228600" eaLnBrk="0" hangingPunct="0">
              <a:defRPr kumimoji="1" sz="1000">
                <a:solidFill>
                  <a:schemeClr val="tx1"/>
                </a:solidFill>
                <a:latin typeface="Times New Roman" pitchFamily="18" charset="0"/>
                <a:ea typeface="ＭＳ Ｐゴシック" charset="-128"/>
              </a:defRPr>
            </a:lvl4pPr>
            <a:lvl5pPr marL="2057400" indent="-228600" eaLnBrk="0" hangingPunct="0">
              <a:defRPr kumimoji="1" sz="10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9pPr>
          </a:lstStyle>
          <a:p>
            <a:pPr eaLnBrk="1" hangingPunct="1"/>
            <a:r>
              <a:rPr lang="ja-JP" altLang="en-US" sz="2400" dirty="0" smtClean="0">
                <a:latin typeface="HGP創英角ｺﾞｼｯｸUB" panose="020B0900000000000000" pitchFamily="50" charset="-128"/>
                <a:ea typeface="HGP創英角ｺﾞｼｯｸUB" panose="020B0900000000000000" pitchFamily="50" charset="-128"/>
              </a:rPr>
              <a:t>その他</a:t>
            </a:r>
            <a:r>
              <a:rPr lang="ja-JP" altLang="en-US" sz="2400" dirty="0">
                <a:latin typeface="HGP創英角ｺﾞｼｯｸUB" panose="020B0900000000000000" pitchFamily="50" charset="-128"/>
                <a:ea typeface="HGP創英角ｺﾞｼｯｸUB" panose="020B0900000000000000" pitchFamily="50" charset="-128"/>
              </a:rPr>
              <a:t>ソリューションの</a:t>
            </a:r>
            <a:r>
              <a:rPr lang="ja-JP" altLang="en-US" sz="2400" dirty="0" smtClean="0">
                <a:latin typeface="HGP創英角ｺﾞｼｯｸUB" panose="020B0900000000000000" pitchFamily="50" charset="-128"/>
                <a:ea typeface="HGP創英角ｺﾞｼｯｸUB" panose="020B0900000000000000" pitchFamily="50" charset="-128"/>
              </a:rPr>
              <a:t>ご紹介</a:t>
            </a:r>
            <a:endParaRPr lang="ja-JP" altLang="en-US" sz="2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4273472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090399552"/>
              </p:ext>
            </p:extLst>
          </p:nvPr>
        </p:nvGraphicFramePr>
        <p:xfrm>
          <a:off x="480400" y="836712"/>
          <a:ext cx="9001571" cy="5580780"/>
        </p:xfrm>
        <a:graphic>
          <a:graphicData uri="http://schemas.openxmlformats.org/drawingml/2006/table">
            <a:tbl>
              <a:tblPr/>
              <a:tblGrid>
                <a:gridCol w="979226">
                  <a:extLst>
                    <a:ext uri="{9D8B030D-6E8A-4147-A177-3AD203B41FA5}">
                      <a16:colId xmlns:a16="http://schemas.microsoft.com/office/drawing/2014/main" val="20000"/>
                    </a:ext>
                  </a:extLst>
                </a:gridCol>
                <a:gridCol w="2674115">
                  <a:extLst>
                    <a:ext uri="{9D8B030D-6E8A-4147-A177-3AD203B41FA5}">
                      <a16:colId xmlns:a16="http://schemas.microsoft.com/office/drawing/2014/main" val="20001"/>
                    </a:ext>
                  </a:extLst>
                </a:gridCol>
                <a:gridCol w="2674115">
                  <a:extLst>
                    <a:ext uri="{9D8B030D-6E8A-4147-A177-3AD203B41FA5}">
                      <a16:colId xmlns:a16="http://schemas.microsoft.com/office/drawing/2014/main" val="20002"/>
                    </a:ext>
                  </a:extLst>
                </a:gridCol>
                <a:gridCol w="2674115">
                  <a:extLst>
                    <a:ext uri="{9D8B030D-6E8A-4147-A177-3AD203B41FA5}">
                      <a16:colId xmlns:a16="http://schemas.microsoft.com/office/drawing/2014/main" val="20003"/>
                    </a:ext>
                  </a:extLst>
                </a:gridCol>
              </a:tblGrid>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企業名</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KDDI</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株式会社</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TW" altLang="en-US" sz="1100" b="1" i="0" u="none" strike="noStrike" dirty="0" smtClean="0">
                          <a:solidFill>
                            <a:srgbClr val="000000"/>
                          </a:solidFill>
                          <a:effectLst/>
                          <a:latin typeface="Meiryo UI" panose="020B0604030504040204" pitchFamily="50" charset="-128"/>
                          <a:ea typeface="Meiryo UI" panose="020B0604030504040204" pitchFamily="50" charset="-128"/>
                        </a:rPr>
                        <a:t>東日本電信電話株式会社</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株式会社</a:t>
                      </a: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YE DIGITAL</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サービス名称</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KDDI IoT</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クラウド ～作業員みまもり～</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工場向けＩｏＴパッケージ</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ja-JP" sz="1100" b="1" i="0" u="none" strike="noStrike" dirty="0" err="1" smtClean="0">
                          <a:solidFill>
                            <a:srgbClr val="000000"/>
                          </a:solidFill>
                          <a:effectLst/>
                          <a:latin typeface="Meiryo UI" panose="020B0604030504040204" pitchFamily="50" charset="-128"/>
                          <a:ea typeface="Meiryo UI" panose="020B0604030504040204" pitchFamily="50" charset="-128"/>
                        </a:rPr>
                        <a:t>IoT</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スターターパック</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0800">
                <a:tc>
                  <a:txBody>
                    <a:bodyPr/>
                    <a:lstStyle/>
                    <a:p>
                      <a:pPr algn="l" rtl="0" fontAlgn="ctr"/>
                      <a:r>
                        <a:rPr lang="en-US" altLang="ja-JP" sz="1050" b="1" i="0" u="none" strike="noStrike" dirty="0" smtClean="0">
                          <a:solidFill>
                            <a:srgbClr val="FFFFFF"/>
                          </a:solidFill>
                          <a:effectLst/>
                          <a:latin typeface="Meiryo UI" panose="020B0604030504040204" pitchFamily="50" charset="-128"/>
                          <a:ea typeface="Meiryo UI" panose="020B0604030504040204" pitchFamily="50" charset="-128"/>
                        </a:rPr>
                        <a:t>URL</a:t>
                      </a:r>
                      <a:endParaRPr lang="ja-JP" altLang="en-US" sz="1050" b="1" i="0" u="none" strike="noStrike" dirty="0">
                        <a:solidFill>
                          <a:srgbClr val="FFFFFF"/>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https://www.kddi.com/business/mobile/m2m-solution/iot-cloud-mimamori/</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https://business.ntt-east.co.jp/service/gigarakuwifi/iot/iot_factory.html</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https://www.ye-digital.com/jp/product/iotm2m/iot_startarpack/</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対象業界</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製造業、建設業</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製造業</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製造業</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対象業務</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生産現場、建設現場の作業員向け</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生産現場</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生産現場</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6040">
                <a:tc>
                  <a:txBody>
                    <a:bodyPr/>
                    <a:lstStyle/>
                    <a:p>
                      <a:pPr algn="l" rtl="0" fontAlgn="ctr"/>
                      <a:r>
                        <a:rPr lang="ja-JP" altLang="en-US" sz="1050" b="1" i="0" u="none" strike="noStrike" dirty="0" smtClean="0">
                          <a:solidFill>
                            <a:srgbClr val="FFFFFF"/>
                          </a:solidFill>
                          <a:effectLst/>
                          <a:latin typeface="Meiryo UI" panose="020B0604030504040204" pitchFamily="50" charset="-128"/>
                          <a:ea typeface="Meiryo UI" panose="020B0604030504040204" pitchFamily="50" charset="-128"/>
                        </a:rPr>
                        <a:t>対象設備</a:t>
                      </a:r>
                      <a:endParaRPr lang="ja-JP" altLang="en-US" sz="1050" b="1" i="0" u="none" strike="noStrike" dirty="0">
                        <a:solidFill>
                          <a:srgbClr val="FFFFFF"/>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信号灯付き製造設備</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各種生産設備</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（対象設備が持つインタフェースに合わせた接続が可能）</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04840">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サービス概要</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作業員の装着するウェアラブルデバイスより危険状態を作業管理者へ通知し、作業員の安全管理に貢献</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製造機械の稼働データを蓄積することやアラート通知により異常停止を早期発見すること、異常停止時にネットワークカメラが連動して現場状況や従業員の動きを映像で記録することが可能。</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稼働状況は、センサーで信号灯の点灯状態を検知する形</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短期かつ低コストで工場設備の見える化／</a:t>
                      </a:r>
                      <a:r>
                        <a:rPr lang="en-US" altLang="ja-JP" sz="1000" b="0" i="0" u="none" strike="noStrike" dirty="0" err="1" smtClean="0">
                          <a:solidFill>
                            <a:srgbClr val="000000"/>
                          </a:solidFill>
                          <a:effectLst/>
                          <a:latin typeface="Meiryo UI" panose="020B0604030504040204" pitchFamily="50" charset="-128"/>
                          <a:ea typeface="Meiryo UI" panose="020B0604030504040204" pitchFamily="50" charset="-128"/>
                        </a:rPr>
                        <a:t>IoT</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化を実現。</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当該社の通信アダプタ「</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MMLink-3G</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」や</a:t>
                      </a:r>
                      <a:r>
                        <a:rPr lang="en-US" altLang="ja-JP" sz="1000" b="0" i="0" u="none" strike="noStrike" dirty="0" err="1" smtClean="0">
                          <a:solidFill>
                            <a:srgbClr val="000000"/>
                          </a:solidFill>
                          <a:effectLst/>
                          <a:latin typeface="Meiryo UI" panose="020B0604030504040204" pitchFamily="50" charset="-128"/>
                          <a:ea typeface="Meiryo UI" panose="020B0604030504040204" pitchFamily="50" charset="-128"/>
                        </a:rPr>
                        <a:t>IoT</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クラウドサービス「</a:t>
                      </a:r>
                      <a:r>
                        <a:rPr lang="en-US" altLang="ja-JP" sz="1000" b="0" i="0" u="none" strike="noStrike" dirty="0" err="1" smtClean="0">
                          <a:solidFill>
                            <a:srgbClr val="000000"/>
                          </a:solidFill>
                          <a:effectLst/>
                          <a:latin typeface="Meiryo UI" panose="020B0604030504040204" pitchFamily="50" charset="-128"/>
                          <a:ea typeface="Meiryo UI" panose="020B0604030504040204" pitchFamily="50" charset="-128"/>
                        </a:rPr>
                        <a:t>MMCloud</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」、データ収集ゲートウェイなどをパックで提供。</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各種設定作業もサポート。短期かつ低コストで設備の見える化を実現でき、</a:t>
                      </a:r>
                      <a:r>
                        <a:rPr lang="en-US" altLang="ja-JP" sz="1000" b="0" i="0" u="none" strike="noStrike" dirty="0" err="1" smtClean="0">
                          <a:solidFill>
                            <a:srgbClr val="000000"/>
                          </a:solidFill>
                          <a:effectLst/>
                          <a:latin typeface="Meiryo UI" panose="020B0604030504040204" pitchFamily="50" charset="-128"/>
                          <a:ea typeface="Meiryo UI" panose="020B0604030504040204" pitchFamily="50" charset="-128"/>
                        </a:rPr>
                        <a:t>IoT</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技術導入に最適</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効果</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予防・予知（安全管理）</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生産性向上</a:t>
                      </a:r>
                    </a:p>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コスト削減</a:t>
                      </a:r>
                    </a:p>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人材育成</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短期かつ低コストで工場設備のデータを蓄積・見える化</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80975">
                <a:tc>
                  <a:txBody>
                    <a:bodyPr/>
                    <a:lstStyle/>
                    <a:p>
                      <a:pPr algn="l" rtl="0" fontAlgn="ctr"/>
                      <a:r>
                        <a:rPr lang="ja-JP" altLang="en-US" sz="1050" b="1" i="0" u="none" strike="noStrike" dirty="0" smtClean="0">
                          <a:solidFill>
                            <a:srgbClr val="FFFFFF"/>
                          </a:solidFill>
                          <a:effectLst/>
                          <a:latin typeface="Meiryo UI" panose="020B0604030504040204" pitchFamily="50" charset="-128"/>
                          <a:ea typeface="Meiryo UI" panose="020B0604030504040204" pitchFamily="50" charset="-128"/>
                        </a:rPr>
                        <a:t>機能</a:t>
                      </a:r>
                      <a:endParaRPr lang="ja-JP" altLang="en-US" sz="1050" b="1" i="0" u="none" strike="noStrike" dirty="0">
                        <a:solidFill>
                          <a:srgbClr val="FFFFFF"/>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熱ストレスレベル推定</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転倒・転落検知</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気象予測　等</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設備稼働状況の見える化</a:t>
                      </a:r>
                    </a:p>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映像記録</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l" rtl="0" fontAlgn="ctr">
                        <a:buFont typeface="Arial" panose="020B0604020202020204" pitchFamily="34" charset="0"/>
                        <a:buNone/>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データ蓄積・活用、データ通信（</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M2M</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通信機器）、データ収集</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80975">
                <a:tc>
                  <a:txBody>
                    <a:bodyPr/>
                    <a:lstStyle/>
                    <a:p>
                      <a:pPr algn="l" rtl="0" fontAlgn="ctr"/>
                      <a:r>
                        <a:rPr lang="en-US" sz="1050" b="1" i="0" u="none" strike="noStrike" dirty="0">
                          <a:solidFill>
                            <a:srgbClr val="FFFFFF"/>
                          </a:solidFill>
                          <a:effectLst/>
                          <a:latin typeface="Meiryo UI" panose="020B0604030504040204" pitchFamily="50" charset="-128"/>
                          <a:ea typeface="Meiryo UI" panose="020B0604030504040204" pitchFamily="50" charset="-128"/>
                        </a:rPr>
                        <a:t>AI</a:t>
                      </a: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対応</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無</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無</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無（同社他製品と組み合わせれば可）</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80975">
                <a:tc>
                  <a:txBody>
                    <a:bodyPr/>
                    <a:lstStyle/>
                    <a:p>
                      <a:pPr algn="l" rtl="0" fontAlgn="ctr"/>
                      <a:r>
                        <a:rPr lang="ja-JP" altLang="en-US" sz="1050" b="1" i="0" u="none" strike="noStrike" dirty="0" smtClean="0">
                          <a:solidFill>
                            <a:srgbClr val="FFFFFF"/>
                          </a:solidFill>
                          <a:effectLst/>
                          <a:latin typeface="Meiryo UI" panose="020B0604030504040204" pitchFamily="50" charset="-128"/>
                          <a:ea typeface="Meiryo UI" panose="020B0604030504040204" pitchFamily="50" charset="-128"/>
                        </a:rPr>
                        <a:t>分析機能</a:t>
                      </a:r>
                      <a:endParaRPr lang="ja-JP" altLang="en-US" sz="1050" b="1" i="0" u="none" strike="noStrike" dirty="0">
                        <a:solidFill>
                          <a:srgbClr val="FFFFFF"/>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100" dirty="0" smtClean="0">
                          <a:latin typeface="Meiryo UI" panose="020B0604030504040204" pitchFamily="50" charset="-128"/>
                          <a:ea typeface="Meiryo UI" panose="020B0604030504040204" pitchFamily="50" charset="-128"/>
                        </a:rPr>
                        <a:t>無</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無（同社他製品と組み合わせれば可）</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80975">
                <a:tc>
                  <a:txBody>
                    <a:bodyPr/>
                    <a:lstStyle/>
                    <a:p>
                      <a:pPr algn="l" rtl="0" fontAlgn="ctr"/>
                      <a:r>
                        <a:rPr lang="ja-JP" altLang="en-US" sz="1050" b="1" i="0" u="none" strike="noStrike" dirty="0" smtClean="0">
                          <a:solidFill>
                            <a:srgbClr val="FFFFFF"/>
                          </a:solidFill>
                          <a:effectLst/>
                          <a:latin typeface="Meiryo UI" panose="020B0604030504040204" pitchFamily="50" charset="-128"/>
                          <a:ea typeface="Meiryo UI" panose="020B0604030504040204" pitchFamily="50" charset="-128"/>
                        </a:rPr>
                        <a:t>費用感</a:t>
                      </a:r>
                      <a:endParaRPr lang="ja-JP" altLang="en-US" sz="1050" b="1" i="0" u="none" strike="noStrike" dirty="0">
                        <a:solidFill>
                          <a:srgbClr val="FFFFFF"/>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 +</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バイタルセンシング：</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65</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万円～</a:t>
                      </a:r>
                    </a:p>
                    <a:p>
                      <a:pPr algn="l" rtl="0"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 +</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転倒検知：</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14</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万円～</a:t>
                      </a:r>
                    </a:p>
                    <a:p>
                      <a:pPr algn="l" rtl="0"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3. +</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天候予測：</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18</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万円～</a:t>
                      </a:r>
                    </a:p>
                    <a:p>
                      <a:pPr algn="l" rtl="0"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初期投資額総計、月額支払いはヘルプデスク費がある。</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初期費用：</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132</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万円～</a:t>
                      </a:r>
                    </a:p>
                    <a:p>
                      <a:pPr algn="l" rtl="0" fontAlgn="ct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月額費用：</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3</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万円～</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オープンプライス</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4" name="Text Box 413"/>
          <p:cNvSpPr txBox="1">
            <a:spLocks noChangeArrowheads="1"/>
          </p:cNvSpPr>
          <p:nvPr/>
        </p:nvSpPr>
        <p:spPr bwMode="auto">
          <a:xfrm>
            <a:off x="495300" y="179348"/>
            <a:ext cx="36981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kumimoji="1" sz="1000">
                <a:solidFill>
                  <a:schemeClr val="tx1"/>
                </a:solidFill>
                <a:latin typeface="Times New Roman" pitchFamily="18" charset="0"/>
                <a:ea typeface="ＭＳ Ｐゴシック" charset="-128"/>
              </a:defRPr>
            </a:lvl1pPr>
            <a:lvl2pPr marL="742950" indent="-285750" eaLnBrk="0" hangingPunct="0">
              <a:defRPr kumimoji="1" sz="1000">
                <a:solidFill>
                  <a:schemeClr val="tx1"/>
                </a:solidFill>
                <a:latin typeface="Times New Roman" pitchFamily="18" charset="0"/>
                <a:ea typeface="ＭＳ Ｐゴシック" charset="-128"/>
              </a:defRPr>
            </a:lvl2pPr>
            <a:lvl3pPr marL="1143000" indent="-228600" eaLnBrk="0" hangingPunct="0">
              <a:defRPr kumimoji="1" sz="1000">
                <a:solidFill>
                  <a:schemeClr val="tx1"/>
                </a:solidFill>
                <a:latin typeface="Times New Roman" pitchFamily="18" charset="0"/>
                <a:ea typeface="ＭＳ Ｐゴシック" charset="-128"/>
              </a:defRPr>
            </a:lvl3pPr>
            <a:lvl4pPr marL="1600200" indent="-228600" eaLnBrk="0" hangingPunct="0">
              <a:defRPr kumimoji="1" sz="1000">
                <a:solidFill>
                  <a:schemeClr val="tx1"/>
                </a:solidFill>
                <a:latin typeface="Times New Roman" pitchFamily="18" charset="0"/>
                <a:ea typeface="ＭＳ Ｐゴシック" charset="-128"/>
              </a:defRPr>
            </a:lvl4pPr>
            <a:lvl5pPr marL="2057400" indent="-228600" eaLnBrk="0" hangingPunct="0">
              <a:defRPr kumimoji="1" sz="10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9pPr>
          </a:lstStyle>
          <a:p>
            <a:pPr eaLnBrk="1" hangingPunct="1"/>
            <a:r>
              <a:rPr lang="ja-JP" altLang="en-US" sz="2400" dirty="0" smtClean="0">
                <a:latin typeface="HGP創英角ｺﾞｼｯｸUB" panose="020B0900000000000000" pitchFamily="50" charset="-128"/>
                <a:ea typeface="HGP創英角ｺﾞｼｯｸUB" panose="020B0900000000000000" pitchFamily="50" charset="-128"/>
              </a:rPr>
              <a:t>その他</a:t>
            </a:r>
            <a:r>
              <a:rPr lang="ja-JP" altLang="en-US" sz="2400" dirty="0">
                <a:latin typeface="HGP創英角ｺﾞｼｯｸUB" panose="020B0900000000000000" pitchFamily="50" charset="-128"/>
                <a:ea typeface="HGP創英角ｺﾞｼｯｸUB" panose="020B0900000000000000" pitchFamily="50" charset="-128"/>
              </a:rPr>
              <a:t>ソリューションの</a:t>
            </a:r>
            <a:r>
              <a:rPr lang="ja-JP" altLang="en-US" sz="2400" dirty="0" smtClean="0">
                <a:latin typeface="HGP創英角ｺﾞｼｯｸUB" panose="020B0900000000000000" pitchFamily="50" charset="-128"/>
                <a:ea typeface="HGP創英角ｺﾞｼｯｸUB" panose="020B0900000000000000" pitchFamily="50" charset="-128"/>
              </a:rPr>
              <a:t>ご紹介</a:t>
            </a:r>
            <a:endParaRPr lang="ja-JP" altLang="en-US" sz="2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318544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944613506"/>
              </p:ext>
            </p:extLst>
          </p:nvPr>
        </p:nvGraphicFramePr>
        <p:xfrm>
          <a:off x="480400" y="836712"/>
          <a:ext cx="6327456" cy="5406680"/>
        </p:xfrm>
        <a:graphic>
          <a:graphicData uri="http://schemas.openxmlformats.org/drawingml/2006/table">
            <a:tbl>
              <a:tblPr/>
              <a:tblGrid>
                <a:gridCol w="979226">
                  <a:extLst>
                    <a:ext uri="{9D8B030D-6E8A-4147-A177-3AD203B41FA5}">
                      <a16:colId xmlns:a16="http://schemas.microsoft.com/office/drawing/2014/main" val="20000"/>
                    </a:ext>
                  </a:extLst>
                </a:gridCol>
                <a:gridCol w="2674115">
                  <a:extLst>
                    <a:ext uri="{9D8B030D-6E8A-4147-A177-3AD203B41FA5}">
                      <a16:colId xmlns:a16="http://schemas.microsoft.com/office/drawing/2014/main" val="20001"/>
                    </a:ext>
                  </a:extLst>
                </a:gridCol>
                <a:gridCol w="2674115">
                  <a:extLst>
                    <a:ext uri="{9D8B030D-6E8A-4147-A177-3AD203B41FA5}">
                      <a16:colId xmlns:a16="http://schemas.microsoft.com/office/drawing/2014/main" val="20002"/>
                    </a:ext>
                  </a:extLst>
                </a:gridCol>
              </a:tblGrid>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企業名</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株式会社</a:t>
                      </a: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YE DIGITAL</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SB</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テクノロジー株式会社</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サービス名称</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MMPredict</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IoT </a:t>
                      </a: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導入支援サービス</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0800">
                <a:tc>
                  <a:txBody>
                    <a:bodyPr/>
                    <a:lstStyle/>
                    <a:p>
                      <a:pPr algn="l" rtl="0" fontAlgn="ctr"/>
                      <a:r>
                        <a:rPr lang="en-US" altLang="ja-JP" sz="1050" b="1" i="0" u="none" strike="noStrike" dirty="0" smtClean="0">
                          <a:solidFill>
                            <a:srgbClr val="FFFFFF"/>
                          </a:solidFill>
                          <a:effectLst/>
                          <a:latin typeface="Meiryo UI" panose="020B0604030504040204" pitchFamily="50" charset="-128"/>
                          <a:ea typeface="Meiryo UI" panose="020B0604030504040204" pitchFamily="50" charset="-128"/>
                        </a:rPr>
                        <a:t>URL</a:t>
                      </a:r>
                      <a:endParaRPr lang="ja-JP" altLang="en-US" sz="1050" b="1" i="0" u="none" strike="noStrike" dirty="0">
                        <a:solidFill>
                          <a:srgbClr val="FFFFFF"/>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https://www.ye-digital.com/jp/product/ai/mmpredict/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https://www.softbanktech.co.jp/service/list/azure-iot/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対象業界</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製造業</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製造業、建設業等</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対象業務</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生産現場</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生産現場、ビル等計装設備、ヘルスケア</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6040">
                <a:tc>
                  <a:txBody>
                    <a:bodyPr/>
                    <a:lstStyle/>
                    <a:p>
                      <a:pPr algn="l" rtl="0" fontAlgn="ctr"/>
                      <a:r>
                        <a:rPr lang="ja-JP" altLang="en-US" sz="1050" b="1" i="0" u="none" strike="noStrike" dirty="0" smtClean="0">
                          <a:solidFill>
                            <a:srgbClr val="FFFFFF"/>
                          </a:solidFill>
                          <a:effectLst/>
                          <a:latin typeface="Meiryo UI" panose="020B0604030504040204" pitchFamily="50" charset="-128"/>
                          <a:ea typeface="Meiryo UI" panose="020B0604030504040204" pitchFamily="50" charset="-128"/>
                        </a:rPr>
                        <a:t>対象設備</a:t>
                      </a:r>
                      <a:endParaRPr lang="ja-JP" altLang="en-US" sz="1050" b="1" i="0" u="none" strike="noStrike" dirty="0">
                        <a:solidFill>
                          <a:srgbClr val="FFFFFF"/>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設備全般</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設備全般、人・作業員</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04840">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サービス概要</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AI</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・機械学習による、故障予知サービス</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産業用製造・検査装置等のセンサ情報を蓄積・学習し、複数のセンサデータの相関から故障の兆候を読み取ることで　従来、担当者の勘や経験への依存度が高かったものを故障前に適切な対応を可能とした。</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異常に起因する箇所を推定でき、製造計画に合わせ効果的に対策を打つことで、保守コストを削減。</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Microsoft Azure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上に </a:t>
                      </a:r>
                      <a:r>
                        <a:rPr lang="en-US" altLang="ja-JP" sz="1050" b="0" i="0" u="none" strike="noStrike" dirty="0" err="1" smtClean="0">
                          <a:solidFill>
                            <a:srgbClr val="000000"/>
                          </a:solidFill>
                          <a:effectLst/>
                          <a:latin typeface="Meiryo UI" panose="020B0604030504040204" pitchFamily="50" charset="-128"/>
                          <a:ea typeface="Meiryo UI" panose="020B0604030504040204" pitchFamily="50" charset="-128"/>
                        </a:rPr>
                        <a:t>IoT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基盤を構築し、顧客の既存システムを最大限に活用</a:t>
                      </a:r>
                    </a:p>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センサーによるデータ取得及び</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AI/BI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技術などの活用によって、収集・蓄積した膨大なデータを多角的に可視化・分析</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効果</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予知保全</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保守コスト削減</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予知保全</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設備監視</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ヘルスケア</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80975">
                <a:tc>
                  <a:txBody>
                    <a:bodyPr/>
                    <a:lstStyle/>
                    <a:p>
                      <a:pPr algn="l" rtl="0" fontAlgn="ctr"/>
                      <a:r>
                        <a:rPr lang="ja-JP" altLang="en-US" sz="1050" b="1" i="0" u="none" strike="noStrike" dirty="0" smtClean="0">
                          <a:solidFill>
                            <a:srgbClr val="FFFFFF"/>
                          </a:solidFill>
                          <a:effectLst/>
                          <a:latin typeface="Meiryo UI" panose="020B0604030504040204" pitchFamily="50" charset="-128"/>
                          <a:ea typeface="Meiryo UI" panose="020B0604030504040204" pitchFamily="50" charset="-128"/>
                        </a:rPr>
                        <a:t>機能</a:t>
                      </a:r>
                      <a:endParaRPr lang="ja-JP" altLang="en-US" sz="1050" b="1" i="0" u="none" strike="noStrike" dirty="0">
                        <a:solidFill>
                          <a:srgbClr val="FFFFFF"/>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高精度の予知が可能</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故障箇所を推定</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データ取得</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データ活用（分析）、故障予測、消費電力予測等</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80975">
                <a:tc>
                  <a:txBody>
                    <a:bodyPr/>
                    <a:lstStyle/>
                    <a:p>
                      <a:pPr algn="l" rtl="0" fontAlgn="ctr"/>
                      <a:r>
                        <a:rPr lang="en-US" sz="1050" b="1" i="0" u="none" strike="noStrike" dirty="0">
                          <a:solidFill>
                            <a:srgbClr val="FFFFFF"/>
                          </a:solidFill>
                          <a:effectLst/>
                          <a:latin typeface="Meiryo UI" panose="020B0604030504040204" pitchFamily="50" charset="-128"/>
                          <a:ea typeface="Meiryo UI" panose="020B0604030504040204" pitchFamily="50" charset="-128"/>
                        </a:rPr>
                        <a:t>AI</a:t>
                      </a: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対応</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有</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有（機械学習導入支援サービス）</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80975">
                <a:tc>
                  <a:txBody>
                    <a:bodyPr/>
                    <a:lstStyle/>
                    <a:p>
                      <a:pPr algn="l" rtl="0" fontAlgn="ctr"/>
                      <a:r>
                        <a:rPr lang="ja-JP" altLang="en-US" sz="1050" b="1" i="0" u="none" strike="noStrike" dirty="0" smtClean="0">
                          <a:solidFill>
                            <a:srgbClr val="FFFFFF"/>
                          </a:solidFill>
                          <a:effectLst/>
                          <a:latin typeface="Meiryo UI" panose="020B0604030504040204" pitchFamily="50" charset="-128"/>
                          <a:ea typeface="Meiryo UI" panose="020B0604030504040204" pitchFamily="50" charset="-128"/>
                        </a:rPr>
                        <a:t>分析機能</a:t>
                      </a:r>
                      <a:endParaRPr lang="ja-JP" altLang="en-US" sz="1050" b="1" i="0" u="none" strike="noStrike" dirty="0">
                        <a:solidFill>
                          <a:srgbClr val="FFFFFF"/>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有</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有</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80975">
                <a:tc>
                  <a:txBody>
                    <a:bodyPr/>
                    <a:lstStyle/>
                    <a:p>
                      <a:pPr algn="l" rtl="0" fontAlgn="ctr"/>
                      <a:r>
                        <a:rPr lang="ja-JP" altLang="en-US" sz="1050" b="1" i="0" u="none" strike="noStrike" dirty="0" smtClean="0">
                          <a:solidFill>
                            <a:srgbClr val="FFFFFF"/>
                          </a:solidFill>
                          <a:effectLst/>
                          <a:latin typeface="Meiryo UI" panose="020B0604030504040204" pitchFamily="50" charset="-128"/>
                          <a:ea typeface="Meiryo UI" panose="020B0604030504040204" pitchFamily="50" charset="-128"/>
                        </a:rPr>
                        <a:t>費用感</a:t>
                      </a:r>
                      <a:endParaRPr lang="ja-JP" altLang="en-US" sz="1050" b="1" i="0" u="none" strike="noStrike" dirty="0">
                        <a:solidFill>
                          <a:srgbClr val="FFFFFF"/>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規模により変動。コンサルティング＋初期導入費＋運用（月額）費用＋ベースサービス</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100" b="0" i="0" u="none" strike="noStrike" dirty="0" err="1" smtClean="0">
                          <a:solidFill>
                            <a:srgbClr val="000000"/>
                          </a:solidFill>
                          <a:effectLst/>
                          <a:latin typeface="Meiryo UI" panose="020B0604030504040204" pitchFamily="50" charset="-128"/>
                          <a:ea typeface="Meiryo UI" panose="020B0604030504040204" pitchFamily="50" charset="-128"/>
                        </a:rPr>
                        <a:t>MMCloud</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費用</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4" name="Text Box 413"/>
          <p:cNvSpPr txBox="1">
            <a:spLocks noChangeArrowheads="1"/>
          </p:cNvSpPr>
          <p:nvPr/>
        </p:nvSpPr>
        <p:spPr bwMode="auto">
          <a:xfrm>
            <a:off x="495300" y="179348"/>
            <a:ext cx="36981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kumimoji="1" sz="1000">
                <a:solidFill>
                  <a:schemeClr val="tx1"/>
                </a:solidFill>
                <a:latin typeface="Times New Roman" pitchFamily="18" charset="0"/>
                <a:ea typeface="ＭＳ Ｐゴシック" charset="-128"/>
              </a:defRPr>
            </a:lvl1pPr>
            <a:lvl2pPr marL="742950" indent="-285750" eaLnBrk="0" hangingPunct="0">
              <a:defRPr kumimoji="1" sz="1000">
                <a:solidFill>
                  <a:schemeClr val="tx1"/>
                </a:solidFill>
                <a:latin typeface="Times New Roman" pitchFamily="18" charset="0"/>
                <a:ea typeface="ＭＳ Ｐゴシック" charset="-128"/>
              </a:defRPr>
            </a:lvl2pPr>
            <a:lvl3pPr marL="1143000" indent="-228600" eaLnBrk="0" hangingPunct="0">
              <a:defRPr kumimoji="1" sz="1000">
                <a:solidFill>
                  <a:schemeClr val="tx1"/>
                </a:solidFill>
                <a:latin typeface="Times New Roman" pitchFamily="18" charset="0"/>
                <a:ea typeface="ＭＳ Ｐゴシック" charset="-128"/>
              </a:defRPr>
            </a:lvl3pPr>
            <a:lvl4pPr marL="1600200" indent="-228600" eaLnBrk="0" hangingPunct="0">
              <a:defRPr kumimoji="1" sz="1000">
                <a:solidFill>
                  <a:schemeClr val="tx1"/>
                </a:solidFill>
                <a:latin typeface="Times New Roman" pitchFamily="18" charset="0"/>
                <a:ea typeface="ＭＳ Ｐゴシック" charset="-128"/>
              </a:defRPr>
            </a:lvl4pPr>
            <a:lvl5pPr marL="2057400" indent="-228600" eaLnBrk="0" hangingPunct="0">
              <a:defRPr kumimoji="1" sz="10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9pPr>
          </a:lstStyle>
          <a:p>
            <a:pPr eaLnBrk="1" hangingPunct="1"/>
            <a:r>
              <a:rPr lang="ja-JP" altLang="en-US" sz="2400" dirty="0" smtClean="0">
                <a:latin typeface="HGP創英角ｺﾞｼｯｸUB" panose="020B0900000000000000" pitchFamily="50" charset="-128"/>
                <a:ea typeface="HGP創英角ｺﾞｼｯｸUB" panose="020B0900000000000000" pitchFamily="50" charset="-128"/>
              </a:rPr>
              <a:t>その他</a:t>
            </a:r>
            <a:r>
              <a:rPr lang="ja-JP" altLang="en-US" sz="2400" dirty="0">
                <a:latin typeface="HGP創英角ｺﾞｼｯｸUB" panose="020B0900000000000000" pitchFamily="50" charset="-128"/>
                <a:ea typeface="HGP創英角ｺﾞｼｯｸUB" panose="020B0900000000000000" pitchFamily="50" charset="-128"/>
              </a:rPr>
              <a:t>ソリューションの</a:t>
            </a:r>
            <a:r>
              <a:rPr lang="ja-JP" altLang="en-US" sz="2400" dirty="0" smtClean="0">
                <a:latin typeface="HGP創英角ｺﾞｼｯｸUB" panose="020B0900000000000000" pitchFamily="50" charset="-128"/>
                <a:ea typeface="HGP創英角ｺﾞｼｯｸUB" panose="020B0900000000000000" pitchFamily="50" charset="-128"/>
              </a:rPr>
              <a:t>ご紹介</a:t>
            </a:r>
            <a:endParaRPr lang="ja-JP" altLang="en-US" sz="2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789374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13"/>
          <p:cNvSpPr txBox="1">
            <a:spLocks noChangeArrowheads="1"/>
          </p:cNvSpPr>
          <p:nvPr/>
        </p:nvSpPr>
        <p:spPr bwMode="auto">
          <a:xfrm>
            <a:off x="495300" y="179348"/>
            <a:ext cx="18466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kumimoji="1" sz="1000">
                <a:solidFill>
                  <a:schemeClr val="tx1"/>
                </a:solidFill>
                <a:latin typeface="Times New Roman" pitchFamily="18" charset="0"/>
                <a:ea typeface="ＭＳ Ｐゴシック" charset="-128"/>
              </a:defRPr>
            </a:lvl1pPr>
            <a:lvl2pPr marL="742950" indent="-285750" eaLnBrk="0" hangingPunct="0">
              <a:defRPr kumimoji="1" sz="1000">
                <a:solidFill>
                  <a:schemeClr val="tx1"/>
                </a:solidFill>
                <a:latin typeface="Times New Roman" pitchFamily="18" charset="0"/>
                <a:ea typeface="ＭＳ Ｐゴシック" charset="-128"/>
              </a:defRPr>
            </a:lvl2pPr>
            <a:lvl3pPr marL="1143000" indent="-228600" eaLnBrk="0" hangingPunct="0">
              <a:defRPr kumimoji="1" sz="1000">
                <a:solidFill>
                  <a:schemeClr val="tx1"/>
                </a:solidFill>
                <a:latin typeface="Times New Roman" pitchFamily="18" charset="0"/>
                <a:ea typeface="ＭＳ Ｐゴシック" charset="-128"/>
              </a:defRPr>
            </a:lvl3pPr>
            <a:lvl4pPr marL="1600200" indent="-228600" eaLnBrk="0" hangingPunct="0">
              <a:defRPr kumimoji="1" sz="1000">
                <a:solidFill>
                  <a:schemeClr val="tx1"/>
                </a:solidFill>
                <a:latin typeface="Times New Roman" pitchFamily="18" charset="0"/>
                <a:ea typeface="ＭＳ Ｐゴシック" charset="-128"/>
              </a:defRPr>
            </a:lvl4pPr>
            <a:lvl5pPr marL="2057400" indent="-228600" eaLnBrk="0" hangingPunct="0">
              <a:defRPr kumimoji="1" sz="10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9pPr>
          </a:lstStyle>
          <a:p>
            <a:pPr eaLnBrk="1" hangingPunct="1"/>
            <a:r>
              <a:rPr lang="ja-JP" altLang="en-US" sz="2400" dirty="0" smtClean="0">
                <a:latin typeface="HGP創英角ｺﾞｼｯｸUB" panose="020B0900000000000000" pitchFamily="50" charset="-128"/>
                <a:ea typeface="HGP創英角ｺﾞｼｯｸUB" panose="020B0900000000000000" pitchFamily="50" charset="-128"/>
              </a:rPr>
              <a:t>本資料作成者</a:t>
            </a:r>
            <a:endParaRPr lang="ja-JP" altLang="en-US" sz="2400" dirty="0">
              <a:latin typeface="HGP創英角ｺﾞｼｯｸUB" panose="020B0900000000000000" pitchFamily="50" charset="-128"/>
              <a:ea typeface="HGP創英角ｺﾞｼｯｸUB" panose="020B0900000000000000" pitchFamily="50" charset="-128"/>
            </a:endParaRPr>
          </a:p>
        </p:txBody>
      </p:sp>
      <p:sp>
        <p:nvSpPr>
          <p:cNvPr id="3" name="正方形/長方形 2"/>
          <p:cNvSpPr/>
          <p:nvPr/>
        </p:nvSpPr>
        <p:spPr>
          <a:xfrm>
            <a:off x="523708" y="836712"/>
            <a:ext cx="8168640" cy="2308324"/>
          </a:xfrm>
          <a:prstGeom prst="rect">
            <a:avLst/>
          </a:prstGeom>
        </p:spPr>
        <p:txBody>
          <a:bodyPr wrap="square">
            <a:spAutoFit/>
          </a:bodyPr>
          <a:lstStyle/>
          <a:p>
            <a:pPr>
              <a:lnSpc>
                <a:spcPct val="150000"/>
              </a:lnSpc>
              <a:buClr>
                <a:schemeClr val="bg1">
                  <a:lumMod val="75000"/>
                </a:schemeClr>
              </a:buClr>
            </a:pP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株式</a:t>
            </a:r>
            <a:r>
              <a:rPr lang="ja-JP" altLang="en-US" sz="1200" dirty="0" smtClean="0">
                <a:latin typeface="Meiryo UI" panose="020B0604030504040204" pitchFamily="50" charset="-128"/>
                <a:ea typeface="Meiryo UI" panose="020B0604030504040204" pitchFamily="50" charset="-128"/>
                <a:cs typeface="メイリオ" panose="020B0604030504040204" pitchFamily="50" charset="-128"/>
              </a:rPr>
              <a:t>会社工業市場研究所</a:t>
            </a:r>
            <a:endParaRPr lang="en-US" altLang="ja-JP" sz="1200" dirty="0" smtClean="0">
              <a:latin typeface="Meiryo UI" panose="020B0604030504040204" pitchFamily="50" charset="-128"/>
              <a:ea typeface="Meiryo UI" panose="020B0604030504040204" pitchFamily="50" charset="-128"/>
              <a:cs typeface="メイリオ" panose="020B0604030504040204" pitchFamily="50" charset="-128"/>
            </a:endParaRPr>
          </a:p>
          <a:p>
            <a:pPr>
              <a:lnSpc>
                <a:spcPct val="150000"/>
              </a:lnSpc>
              <a:buClr>
                <a:schemeClr val="bg1">
                  <a:lumMod val="75000"/>
                </a:schemeClr>
              </a:buClr>
            </a:pPr>
            <a:r>
              <a:rPr lang="ja-JP" altLang="en-US" sz="1200" dirty="0" smtClean="0">
                <a:latin typeface="Meiryo UI" panose="020B0604030504040204" pitchFamily="50" charset="-128"/>
                <a:ea typeface="Meiryo UI" panose="020B0604030504040204" pitchFamily="50" charset="-128"/>
                <a:cs typeface="メイリオ" panose="020B0604030504040204" pitchFamily="50" charset="-128"/>
              </a:rPr>
              <a:t>　第一事業本部　課長代理　大内　勝正</a:t>
            </a:r>
            <a:endParaRPr lang="en-US" altLang="ja-JP" sz="1200" dirty="0" smtClean="0">
              <a:latin typeface="Meiryo UI" panose="020B0604030504040204" pitchFamily="50" charset="-128"/>
              <a:ea typeface="Meiryo UI" panose="020B0604030504040204" pitchFamily="50" charset="-128"/>
              <a:cs typeface="メイリオ" panose="020B0604030504040204" pitchFamily="50" charset="-128"/>
            </a:endParaRPr>
          </a:p>
          <a:p>
            <a:pPr>
              <a:lnSpc>
                <a:spcPct val="150000"/>
              </a:lnSpc>
              <a:buClr>
                <a:schemeClr val="bg1">
                  <a:lumMod val="75000"/>
                </a:schemeClr>
              </a:buClr>
            </a:pP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a:p>
            <a:pPr>
              <a:lnSpc>
                <a:spcPct val="150000"/>
              </a:lnSpc>
              <a:buClr>
                <a:schemeClr val="bg1">
                  <a:lumMod val="75000"/>
                </a:schemeClr>
              </a:buClr>
            </a:pPr>
            <a:r>
              <a:rPr lang="en-US" altLang="ja-JP" sz="1200" dirty="0" smtClean="0">
                <a:latin typeface="Meiryo UI" panose="020B0604030504040204" pitchFamily="50" charset="-128"/>
                <a:ea typeface="Meiryo UI" panose="020B0604030504040204" pitchFamily="50" charset="-128"/>
                <a:cs typeface="メイリオ"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メイリオ" panose="020B0604030504040204" pitchFamily="50" charset="-128"/>
              </a:rPr>
              <a:t>ご連絡先</a:t>
            </a:r>
            <a:r>
              <a:rPr lang="en-US" altLang="ja-JP" sz="1200" dirty="0" smtClean="0">
                <a:latin typeface="Meiryo UI" panose="020B0604030504040204" pitchFamily="50" charset="-128"/>
                <a:ea typeface="Meiryo UI" panose="020B0604030504040204" pitchFamily="50" charset="-128"/>
                <a:cs typeface="メイリオ" panose="020B0604030504040204" pitchFamily="50" charset="-128"/>
              </a:rPr>
              <a:t>】</a:t>
            </a:r>
          </a:p>
          <a:p>
            <a:pPr>
              <a:lnSpc>
                <a:spcPct val="150000"/>
              </a:lnSpc>
              <a:buClr>
                <a:schemeClr val="bg1">
                  <a:lumMod val="75000"/>
                </a:schemeClr>
              </a:buClr>
            </a:pP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メイリオ" panose="020B0604030504040204" pitchFamily="50" charset="-128"/>
              </a:rPr>
              <a:t>　住所</a:t>
            </a:r>
            <a:r>
              <a:rPr lang="en-US" altLang="ja-JP" sz="1200" dirty="0" smtClean="0">
                <a:latin typeface="Meiryo UI" panose="020B0604030504040204" pitchFamily="50" charset="-128"/>
                <a:ea typeface="Meiryo UI" panose="020B0604030504040204" pitchFamily="50" charset="-128"/>
                <a:cs typeface="メイリオ"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メイリオ"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メイリオ" panose="020B0604030504040204" pitchFamily="50" charset="-128"/>
              </a:rPr>
              <a:t>105-0003</a:t>
            </a:r>
            <a:r>
              <a:rPr lang="ja-JP" altLang="en-US" sz="1200" dirty="0" smtClean="0">
                <a:latin typeface="Meiryo UI" panose="020B0604030504040204" pitchFamily="50" charset="-128"/>
                <a:ea typeface="Meiryo UI" panose="020B0604030504040204" pitchFamily="50" charset="-128"/>
                <a:cs typeface="メイリオ" panose="020B0604030504040204" pitchFamily="50" charset="-128"/>
              </a:rPr>
              <a:t>　東京都港区</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西新橋</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3-6-10 </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マストライフ西新橋ビル</a:t>
            </a:r>
            <a:endParaRPr lang="en-US" altLang="ja-JP" sz="1200" dirty="0" smtClean="0">
              <a:latin typeface="Meiryo UI" panose="020B0604030504040204" pitchFamily="50" charset="-128"/>
              <a:ea typeface="Meiryo UI" panose="020B0604030504040204" pitchFamily="50" charset="-128"/>
              <a:cs typeface="メイリオ" panose="020B0604030504040204" pitchFamily="50" charset="-128"/>
            </a:endParaRPr>
          </a:p>
          <a:p>
            <a:pPr>
              <a:lnSpc>
                <a:spcPct val="150000"/>
              </a:lnSpc>
              <a:buClr>
                <a:schemeClr val="bg1">
                  <a:lumMod val="75000"/>
                </a:schemeClr>
              </a:buClr>
            </a:pP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メイリオ"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メイリオ" panose="020B0604030504040204" pitchFamily="50" charset="-128"/>
              </a:rPr>
              <a:t>TEL	03-6459-0165</a:t>
            </a:r>
          </a:p>
          <a:p>
            <a:pPr>
              <a:lnSpc>
                <a:spcPct val="150000"/>
              </a:lnSpc>
              <a:buClr>
                <a:schemeClr val="bg1">
                  <a:lumMod val="75000"/>
                </a:schemeClr>
              </a:buClr>
            </a:pPr>
            <a:r>
              <a:rPr lang="en-US" altLang="ja-JP" sz="1200" dirty="0" smtClean="0">
                <a:latin typeface="Meiryo UI" panose="020B0604030504040204" pitchFamily="50" charset="-128"/>
                <a:ea typeface="Meiryo UI" panose="020B0604030504040204" pitchFamily="50" charset="-128"/>
                <a:cs typeface="メイリオ"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メイリオ"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メイリオ" panose="020B0604030504040204" pitchFamily="50" charset="-128"/>
              </a:rPr>
              <a:t>Mail</a:t>
            </a:r>
            <a:r>
              <a:rPr lang="ja-JP" altLang="en-US" sz="1200" dirty="0" smtClean="0">
                <a:latin typeface="Meiryo UI" panose="020B0604030504040204" pitchFamily="50" charset="-128"/>
                <a:ea typeface="Meiryo UI" panose="020B0604030504040204" pitchFamily="50" charset="-128"/>
                <a:cs typeface="メイリオ"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メイリオ" panose="020B0604030504040204" pitchFamily="50" charset="-128"/>
              </a:rPr>
              <a:t>	k-ouchi@kohken-net.co.jp</a:t>
            </a:r>
          </a:p>
          <a:p>
            <a:pPr>
              <a:lnSpc>
                <a:spcPct val="150000"/>
              </a:lnSpc>
              <a:buClr>
                <a:schemeClr val="bg1">
                  <a:lumMod val="75000"/>
                </a:schemeClr>
              </a:buClr>
            </a:pP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メイリオ"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114836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95300" y="828288"/>
            <a:ext cx="8994776" cy="2462213"/>
          </a:xfrm>
          <a:prstGeom prst="rect">
            <a:avLst/>
          </a:prstGeom>
          <a:noFill/>
        </p:spPr>
        <p:txBody>
          <a:bodyPr wrap="square" rtlCol="0">
            <a:spAutoFit/>
          </a:bodyPr>
          <a:lstStyle/>
          <a:p>
            <a:pPr marL="285750" indent="-285750">
              <a:buFont typeface="Wingdings" panose="05000000000000000000" pitchFamily="2" charset="2"/>
              <a:buChar char="u"/>
            </a:pPr>
            <a:r>
              <a:rPr lang="en-US" altLang="ja-JP" sz="1400" dirty="0" err="1">
                <a:latin typeface="Meiryo UI" panose="020B0604030504040204" pitchFamily="50" charset="-128"/>
                <a:ea typeface="Meiryo UI" panose="020B0604030504040204" pitchFamily="50" charset="-128"/>
              </a:rPr>
              <a:t>IoT</a:t>
            </a:r>
            <a:r>
              <a:rPr lang="ja-JP" altLang="en-US" sz="1400" dirty="0">
                <a:latin typeface="Meiryo UI" panose="020B0604030504040204" pitchFamily="50" charset="-128"/>
                <a:ea typeface="Meiryo UI" panose="020B0604030504040204" pitchFamily="50" charset="-128"/>
              </a:rPr>
              <a:t>や</a:t>
            </a:r>
            <a:r>
              <a:rPr lang="en-US" altLang="ja-JP" sz="1400" dirty="0">
                <a:latin typeface="Meiryo UI" panose="020B0604030504040204" pitchFamily="50" charset="-128"/>
                <a:ea typeface="Meiryo UI" panose="020B0604030504040204" pitchFamily="50" charset="-128"/>
              </a:rPr>
              <a:t>AI</a:t>
            </a:r>
            <a:r>
              <a:rPr lang="ja-JP" altLang="en-US" sz="1400" dirty="0">
                <a:latin typeface="Meiryo UI" panose="020B0604030504040204" pitchFamily="50" charset="-128"/>
                <a:ea typeface="Meiryo UI" panose="020B0604030504040204" pitchFamily="50" charset="-128"/>
              </a:rPr>
              <a:t>が企業活動においても利用され始めており、</a:t>
            </a:r>
            <a:r>
              <a:rPr lang="en-US" altLang="ja-JP" sz="1400" dirty="0" err="1">
                <a:latin typeface="Meiryo UI" panose="020B0604030504040204" pitchFamily="50" charset="-128"/>
                <a:ea typeface="Meiryo UI" panose="020B0604030504040204" pitchFamily="50" charset="-128"/>
              </a:rPr>
              <a:t>IoT</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AI</a:t>
            </a:r>
            <a:r>
              <a:rPr lang="ja-JP" altLang="en-US" sz="1400" dirty="0">
                <a:latin typeface="Meiryo UI" panose="020B0604030504040204" pitchFamily="50" charset="-128"/>
                <a:ea typeface="Meiryo UI" panose="020B0604030504040204" pitchFamily="50" charset="-128"/>
              </a:rPr>
              <a:t>をうまく利活用することができれば、生産性向上やコスト削減、売上向上につなげていくことが</a:t>
            </a:r>
            <a:r>
              <a:rPr lang="ja-JP" altLang="en-US" sz="1400" dirty="0" smtClean="0">
                <a:latin typeface="Meiryo UI" panose="020B0604030504040204" pitchFamily="50" charset="-128"/>
                <a:ea typeface="Meiryo UI" panose="020B0604030504040204" pitchFamily="50" charset="-128"/>
              </a:rPr>
              <a:t>できます。</a:t>
            </a:r>
            <a:endParaRPr lang="ja-JP" altLang="en-US"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400" dirty="0">
                <a:latin typeface="Meiryo UI" panose="020B0604030504040204" pitchFamily="50" charset="-128"/>
                <a:ea typeface="Meiryo UI" panose="020B0604030504040204" pitchFamily="50" charset="-128"/>
              </a:rPr>
              <a:t>一方、中</a:t>
            </a:r>
            <a:r>
              <a:rPr lang="ja-JP" altLang="en-US" sz="1400" dirty="0" smtClean="0">
                <a:latin typeface="Meiryo UI" panose="020B0604030504040204" pitchFamily="50" charset="-128"/>
                <a:ea typeface="Meiryo UI" panose="020B0604030504040204" pitchFamily="50" charset="-128"/>
              </a:rPr>
              <a:t>小企業では</a:t>
            </a:r>
            <a:r>
              <a:rPr lang="ja-JP" altLang="en-US" sz="1400" dirty="0">
                <a:latin typeface="Meiryo UI" panose="020B0604030504040204" pitchFamily="50" charset="-128"/>
                <a:ea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rPr>
              <a:t>IoT</a:t>
            </a:r>
            <a:r>
              <a:rPr lang="ja-JP" altLang="en-US" sz="1400" dirty="0" err="1">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AI</a:t>
            </a:r>
            <a:r>
              <a:rPr lang="ja-JP" altLang="en-US" sz="1400" dirty="0">
                <a:latin typeface="Meiryo UI" panose="020B0604030504040204" pitchFamily="50" charset="-128"/>
                <a:ea typeface="Meiryo UI" panose="020B0604030504040204" pitchFamily="50" charset="-128"/>
              </a:rPr>
              <a:t>の導入による生産性向上に関心はあるものの、自社でのシステム導入や活用の要否が判断できないなど、その対応が遅れているところがある他、資本に限りがあることから、どこから手を付けてよいのか分からない</a:t>
            </a:r>
            <a:r>
              <a:rPr lang="ja-JP" altLang="en-US" sz="1400" dirty="0" smtClean="0">
                <a:latin typeface="Meiryo UI" panose="020B0604030504040204" pitchFamily="50" charset="-128"/>
                <a:ea typeface="Meiryo UI" panose="020B0604030504040204" pitchFamily="50" charset="-128"/>
              </a:rPr>
              <a:t>状況がみられます。</a:t>
            </a:r>
            <a:endParaRPr lang="ja-JP" altLang="en-US"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400" dirty="0" smtClean="0">
                <a:latin typeface="Meiryo UI" panose="020B0604030504040204" pitchFamily="50" charset="-128"/>
                <a:ea typeface="Meiryo UI" panose="020B0604030504040204" pitchFamily="50" charset="-128"/>
              </a:rPr>
              <a:t>本資料は、</a:t>
            </a:r>
            <a:r>
              <a:rPr lang="en-US" altLang="ja-JP" sz="1400" dirty="0" err="1" smtClean="0">
                <a:latin typeface="Meiryo UI" panose="020B0604030504040204" pitchFamily="50" charset="-128"/>
                <a:ea typeface="Meiryo UI" panose="020B0604030504040204" pitchFamily="50" charset="-128"/>
              </a:rPr>
              <a:t>IoT</a:t>
            </a:r>
            <a:r>
              <a:rPr lang="ja-JP" altLang="en-US" sz="1400" dirty="0" smtClean="0">
                <a:latin typeface="Meiryo UI" panose="020B0604030504040204" pitchFamily="50" charset="-128"/>
                <a:ea typeface="Meiryo UI" panose="020B0604030504040204" pitchFamily="50" charset="-128"/>
              </a:rPr>
              <a:t>や</a:t>
            </a:r>
            <a:r>
              <a:rPr lang="en-US" altLang="ja-JP" sz="1400" dirty="0" smtClean="0">
                <a:latin typeface="Meiryo UI" panose="020B0604030504040204" pitchFamily="50" charset="-128"/>
                <a:ea typeface="Meiryo UI" panose="020B0604030504040204" pitchFamily="50" charset="-128"/>
              </a:rPr>
              <a:t>AI</a:t>
            </a:r>
            <a:r>
              <a:rPr lang="ja-JP" altLang="en-US" sz="1400" dirty="0" smtClean="0">
                <a:latin typeface="Meiryo UI" panose="020B0604030504040204" pitchFamily="50" charset="-128"/>
                <a:ea typeface="Meiryo UI" panose="020B0604030504040204" pitchFamily="50" charset="-128"/>
              </a:rPr>
              <a:t>利活用をスモールスタートするために、中小企業（特に製造業）を対象とし、見える化を中心</a:t>
            </a:r>
            <a:r>
              <a:rPr lang="ja-JP" altLang="en-US" sz="1400" dirty="0">
                <a:latin typeface="Meiryo UI" panose="020B0604030504040204" pitchFamily="50" charset="-128"/>
                <a:ea typeface="Meiryo UI" panose="020B0604030504040204" pitchFamily="50" charset="-128"/>
              </a:rPr>
              <a:t>とした</a:t>
            </a:r>
            <a:r>
              <a:rPr lang="ja-JP" altLang="en-US" sz="1400" dirty="0" smtClean="0">
                <a:latin typeface="Meiryo UI" panose="020B0604030504040204" pitchFamily="50" charset="-128"/>
                <a:ea typeface="Meiryo UI" panose="020B0604030504040204" pitchFamily="50" charset="-128"/>
              </a:rPr>
              <a:t>安価に導入が可能なソリューションを取りまとめました。</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en-US" altLang="ja-JP" sz="1400" dirty="0" err="1" smtClean="0">
                <a:latin typeface="Meiryo UI" panose="020B0604030504040204" pitchFamily="50" charset="-128"/>
                <a:ea typeface="Meiryo UI" panose="020B0604030504040204" pitchFamily="50" charset="-128"/>
              </a:rPr>
              <a:t>IoT</a:t>
            </a:r>
            <a:r>
              <a:rPr lang="ja-JP" altLang="en-US" sz="1400" dirty="0" smtClean="0">
                <a:latin typeface="Meiryo UI" panose="020B0604030504040204" pitchFamily="50" charset="-128"/>
                <a:ea typeface="Meiryo UI" panose="020B0604030504040204" pitchFamily="50" charset="-128"/>
              </a:rPr>
              <a:t>を始めるにあたり、多額な投資は費用対効果の側面から見てもリスクとなる可能性が高いと思われます。よって、スモールスタートが基本であり、まずは試しに低コスト・低工数で導入が可能な</a:t>
            </a:r>
            <a:r>
              <a:rPr lang="ja-JP" altLang="en-US" sz="1400" dirty="0">
                <a:latin typeface="Meiryo UI" panose="020B0604030504040204" pitchFamily="50" charset="-128"/>
                <a:ea typeface="Meiryo UI" panose="020B0604030504040204" pitchFamily="50" charset="-128"/>
              </a:rPr>
              <a:t>ソリューションで</a:t>
            </a:r>
            <a:r>
              <a:rPr lang="ja-JP" altLang="en-US" sz="1400" dirty="0" smtClean="0">
                <a:latin typeface="Meiryo UI" panose="020B0604030504040204" pitchFamily="50" charset="-128"/>
                <a:ea typeface="Meiryo UI" panose="020B0604030504040204" pitchFamily="50" charset="-128"/>
              </a:rPr>
              <a:t>見える化を実施してみることが好ましいと思われます。本資料がその一助となれば幸いです。</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endParaRPr lang="en-US" altLang="ja-JP" sz="1400" dirty="0" smtClean="0">
              <a:latin typeface="Meiryo UI" panose="020B0604030504040204" pitchFamily="50" charset="-128"/>
              <a:ea typeface="Meiryo UI" panose="020B0604030504040204" pitchFamily="50" charset="-128"/>
            </a:endParaRPr>
          </a:p>
        </p:txBody>
      </p:sp>
      <p:sp>
        <p:nvSpPr>
          <p:cNvPr id="3" name="Text Box 413"/>
          <p:cNvSpPr txBox="1">
            <a:spLocks noChangeArrowheads="1"/>
          </p:cNvSpPr>
          <p:nvPr/>
        </p:nvSpPr>
        <p:spPr bwMode="auto">
          <a:xfrm>
            <a:off x="495300" y="179348"/>
            <a:ext cx="10900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kumimoji="1" sz="1000">
                <a:solidFill>
                  <a:schemeClr val="tx1"/>
                </a:solidFill>
                <a:latin typeface="Times New Roman" pitchFamily="18" charset="0"/>
                <a:ea typeface="ＭＳ Ｐゴシック" charset="-128"/>
              </a:defRPr>
            </a:lvl1pPr>
            <a:lvl2pPr marL="742950" indent="-285750" eaLnBrk="0" hangingPunct="0">
              <a:defRPr kumimoji="1" sz="1000">
                <a:solidFill>
                  <a:schemeClr val="tx1"/>
                </a:solidFill>
                <a:latin typeface="Times New Roman" pitchFamily="18" charset="0"/>
                <a:ea typeface="ＭＳ Ｐゴシック" charset="-128"/>
              </a:defRPr>
            </a:lvl2pPr>
            <a:lvl3pPr marL="1143000" indent="-228600" eaLnBrk="0" hangingPunct="0">
              <a:defRPr kumimoji="1" sz="1000">
                <a:solidFill>
                  <a:schemeClr val="tx1"/>
                </a:solidFill>
                <a:latin typeface="Times New Roman" pitchFamily="18" charset="0"/>
                <a:ea typeface="ＭＳ Ｐゴシック" charset="-128"/>
              </a:defRPr>
            </a:lvl3pPr>
            <a:lvl4pPr marL="1600200" indent="-228600" eaLnBrk="0" hangingPunct="0">
              <a:defRPr kumimoji="1" sz="1000">
                <a:solidFill>
                  <a:schemeClr val="tx1"/>
                </a:solidFill>
                <a:latin typeface="Times New Roman" pitchFamily="18" charset="0"/>
                <a:ea typeface="ＭＳ Ｐゴシック" charset="-128"/>
              </a:defRPr>
            </a:lvl4pPr>
            <a:lvl5pPr marL="2057400" indent="-228600" eaLnBrk="0" hangingPunct="0">
              <a:defRPr kumimoji="1" sz="10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9pPr>
          </a:lstStyle>
          <a:p>
            <a:pPr eaLnBrk="1" hangingPunct="1"/>
            <a:r>
              <a:rPr lang="ja-JP" altLang="en-US" sz="2400" dirty="0">
                <a:latin typeface="HGP創英角ｺﾞｼｯｸUB" panose="020B0900000000000000" pitchFamily="50" charset="-128"/>
                <a:ea typeface="HGP創英角ｺﾞｼｯｸUB" panose="020B0900000000000000" pitchFamily="50" charset="-128"/>
              </a:rPr>
              <a:t>はじめに</a:t>
            </a:r>
          </a:p>
        </p:txBody>
      </p:sp>
      <p:sp>
        <p:nvSpPr>
          <p:cNvPr id="5" name="正方形/長方形 4"/>
          <p:cNvSpPr/>
          <p:nvPr/>
        </p:nvSpPr>
        <p:spPr>
          <a:xfrm>
            <a:off x="688572" y="6016812"/>
            <a:ext cx="8449755"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rPr>
              <a:t>出所：第４次産業革命期におけるＩｏＴ・ロボット導入促進調査 「 ものづくりスマート化ロードマップ調査 」 調査報告書（</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rPr>
              <a:t>3</a:t>
            </a:r>
            <a:r>
              <a:rPr lang="ja-JP" altLang="en-US" sz="900" dirty="0" smtClean="0">
                <a:latin typeface="Meiryo UI" panose="020B0604030504040204" pitchFamily="50" charset="-128"/>
                <a:ea typeface="Meiryo UI" panose="020B0604030504040204" pitchFamily="50" charset="-128"/>
              </a:rPr>
              <a:t>月）を基に作成</a:t>
            </a:r>
            <a:endParaRPr lang="ja-JP" altLang="en-US" sz="900" dirty="0">
              <a:latin typeface="Meiryo UI" panose="020B0604030504040204" pitchFamily="50" charset="-128"/>
              <a:ea typeface="Meiryo UI" panose="020B0604030504040204" pitchFamily="50" charset="-128"/>
            </a:endParaRPr>
          </a:p>
        </p:txBody>
      </p:sp>
      <p:sp>
        <p:nvSpPr>
          <p:cNvPr id="7" name="正方形/長方形 6"/>
          <p:cNvSpPr/>
          <p:nvPr/>
        </p:nvSpPr>
        <p:spPr>
          <a:xfrm>
            <a:off x="2332038" y="3681899"/>
            <a:ext cx="4953000" cy="307777"/>
          </a:xfrm>
          <a:prstGeom prst="rect">
            <a:avLst/>
          </a:prstGeom>
        </p:spPr>
        <p:txBody>
          <a:bodyPr>
            <a:spAutoFit/>
          </a:bodyPr>
          <a:lstStyle/>
          <a:p>
            <a:pPr algn="ctr"/>
            <a:r>
              <a:rPr lang="en-US" altLang="ja-JP" sz="1400" dirty="0" smtClean="0">
                <a:latin typeface="HGP創英角ｺﾞｼｯｸUB" panose="020B0900000000000000" pitchFamily="50" charset="-128"/>
                <a:ea typeface="HGP創英角ｺﾞｼｯｸUB" panose="020B0900000000000000" pitchFamily="50" charset="-128"/>
              </a:rPr>
              <a:t>《</a:t>
            </a:r>
            <a:r>
              <a:rPr lang="ja-JP" altLang="en-US" sz="1400" dirty="0" smtClean="0">
                <a:latin typeface="HGP創英角ｺﾞｼｯｸUB" panose="020B0900000000000000" pitchFamily="50" charset="-128"/>
                <a:ea typeface="HGP創英角ｺﾞｼｯｸUB" panose="020B0900000000000000" pitchFamily="50" charset="-128"/>
              </a:rPr>
              <a:t>ＩｏＴ活用に</a:t>
            </a:r>
            <a:r>
              <a:rPr lang="ja-JP" altLang="en-US" sz="1400" dirty="0">
                <a:latin typeface="HGP創英角ｺﾞｼｯｸUB" panose="020B0900000000000000" pitchFamily="50" charset="-128"/>
                <a:ea typeface="HGP創英角ｺﾞｼｯｸUB" panose="020B0900000000000000" pitchFamily="50" charset="-128"/>
              </a:rPr>
              <a:t>よるスマート化の基本的な</a:t>
            </a:r>
            <a:r>
              <a:rPr lang="ja-JP" altLang="en-US" sz="1400" dirty="0" smtClean="0">
                <a:latin typeface="HGP創英角ｺﾞｼｯｸUB" panose="020B0900000000000000" pitchFamily="50" charset="-128"/>
                <a:ea typeface="HGP創英角ｺﾞｼｯｸUB" panose="020B0900000000000000" pitchFamily="50" charset="-128"/>
              </a:rPr>
              <a:t>ステップ例</a:t>
            </a:r>
            <a:r>
              <a:rPr lang="en-US" altLang="ja-JP" sz="1400" dirty="0" smtClean="0">
                <a:latin typeface="HGP創英角ｺﾞｼｯｸUB" panose="020B0900000000000000" pitchFamily="50" charset="-128"/>
                <a:ea typeface="HGP創英角ｺﾞｼｯｸUB" panose="020B0900000000000000" pitchFamily="50" charset="-128"/>
              </a:rPr>
              <a:t>》</a:t>
            </a:r>
            <a:endParaRPr lang="ja-JP" altLang="en-US" sz="1400" dirty="0">
              <a:latin typeface="HGP創英角ｺﾞｼｯｸUB" panose="020B0900000000000000" pitchFamily="50" charset="-128"/>
              <a:ea typeface="HGP創英角ｺﾞｼｯｸUB" panose="020B0900000000000000" pitchFamily="50" charset="-128"/>
            </a:endParaRPr>
          </a:p>
        </p:txBody>
      </p:sp>
      <p:sp>
        <p:nvSpPr>
          <p:cNvPr id="11" name="ホームベース 10"/>
          <p:cNvSpPr/>
          <p:nvPr/>
        </p:nvSpPr>
        <p:spPr>
          <a:xfrm>
            <a:off x="5753404" y="4140140"/>
            <a:ext cx="3384923" cy="1080120"/>
          </a:xfrm>
          <a:prstGeom prst="homePlate">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レベル</a:t>
            </a:r>
            <a:r>
              <a:rPr lang="en-US" altLang="ja-JP" sz="1400" b="1" dirty="0">
                <a:latin typeface="Meiryo UI" panose="020B0604030504040204" pitchFamily="50" charset="-128"/>
                <a:ea typeface="Meiryo UI" panose="020B0604030504040204" pitchFamily="50" charset="-128"/>
              </a:rPr>
              <a:t>3</a:t>
            </a:r>
          </a:p>
          <a:p>
            <a:pPr marL="539750"/>
            <a:r>
              <a:rPr lang="ja-JP" altLang="en-US" sz="1050" dirty="0">
                <a:latin typeface="Meiryo UI" panose="020B0604030504040204" pitchFamily="50" charset="-128"/>
                <a:ea typeface="Meiryo UI" panose="020B0604030504040204" pitchFamily="50" charset="-128"/>
              </a:rPr>
              <a:t>蓄積した知見・ノウハウや、構築したモデルによる将来予測を基に最適な判断・実行が</a:t>
            </a:r>
            <a:r>
              <a:rPr lang="ja-JP" altLang="en-US" sz="1050" dirty="0" smtClean="0">
                <a:latin typeface="Meiryo UI" panose="020B0604030504040204" pitchFamily="50" charset="-128"/>
                <a:ea typeface="Meiryo UI" panose="020B0604030504040204" pitchFamily="50" charset="-128"/>
              </a:rPr>
              <a:t>できる</a:t>
            </a:r>
            <a:endParaRPr lang="en-US" altLang="ja-JP" sz="1050" dirty="0" smtClean="0">
              <a:latin typeface="Meiryo UI" panose="020B0604030504040204" pitchFamily="50" charset="-128"/>
              <a:ea typeface="Meiryo UI" panose="020B0604030504040204" pitchFamily="50" charset="-128"/>
            </a:endParaRPr>
          </a:p>
          <a:p>
            <a:pPr marL="539750"/>
            <a:endParaRPr lang="en-US" altLang="ja-JP" sz="1050" dirty="0">
              <a:latin typeface="Meiryo UI" panose="020B0604030504040204" pitchFamily="50" charset="-128"/>
              <a:ea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rPr>
              <a:t>（データによる制御・最適化</a:t>
            </a:r>
            <a:r>
              <a:rPr lang="ja-JP" altLang="en-US" sz="1200" b="1" dirty="0" smtClean="0">
                <a:latin typeface="Meiryo UI" panose="020B0604030504040204" pitchFamily="50" charset="-128"/>
                <a:ea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endParaRPr>
          </a:p>
        </p:txBody>
      </p:sp>
      <p:sp>
        <p:nvSpPr>
          <p:cNvPr id="8" name="ホームベース 7"/>
          <p:cNvSpPr/>
          <p:nvPr/>
        </p:nvSpPr>
        <p:spPr>
          <a:xfrm>
            <a:off x="2945564" y="4149080"/>
            <a:ext cx="3384923" cy="1080120"/>
          </a:xfrm>
          <a:prstGeom prst="homePlate">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9750" algn="ctr"/>
            <a:r>
              <a:rPr kumimoji="1" lang="ja-JP" altLang="en-US" sz="1400" b="1" dirty="0" smtClean="0">
                <a:latin typeface="Meiryo UI" panose="020B0604030504040204" pitchFamily="50" charset="-128"/>
                <a:ea typeface="Meiryo UI" panose="020B0604030504040204" pitchFamily="50" charset="-128"/>
              </a:rPr>
              <a:t>レベル</a:t>
            </a:r>
            <a:r>
              <a:rPr kumimoji="1" lang="en-US" altLang="ja-JP" sz="1400" b="1" dirty="0" smtClean="0">
                <a:latin typeface="Meiryo UI" panose="020B0604030504040204" pitchFamily="50" charset="-128"/>
                <a:ea typeface="Meiryo UI" panose="020B0604030504040204" pitchFamily="50" charset="-128"/>
              </a:rPr>
              <a:t>2</a:t>
            </a:r>
          </a:p>
          <a:p>
            <a:pPr marL="539750"/>
            <a:r>
              <a:rPr lang="ja-JP" altLang="en-US" sz="1050" dirty="0">
                <a:latin typeface="Meiryo UI" panose="020B0604030504040204" pitchFamily="50" charset="-128"/>
                <a:ea typeface="Meiryo UI" panose="020B0604030504040204" pitchFamily="50" charset="-128"/>
              </a:rPr>
              <a:t>膨大</a:t>
            </a:r>
            <a:r>
              <a:rPr lang="ja-JP" altLang="en-US" sz="1050" dirty="0" smtClean="0">
                <a:latin typeface="Meiryo UI" panose="020B0604030504040204" pitchFamily="50" charset="-128"/>
                <a:ea typeface="Meiryo UI" panose="020B0604030504040204" pitchFamily="50" charset="-128"/>
              </a:rPr>
              <a:t>な情報を分析・学習し、目的に寄与する因子の抽出や、事象のモデル化・将来予測ができる</a:t>
            </a:r>
            <a:endParaRPr lang="en-US" altLang="ja-JP" sz="1050" dirty="0" smtClean="0">
              <a:latin typeface="Meiryo UI" panose="020B0604030504040204" pitchFamily="50" charset="-128"/>
              <a:ea typeface="Meiryo UI" panose="020B0604030504040204" pitchFamily="50" charset="-128"/>
            </a:endParaRPr>
          </a:p>
          <a:p>
            <a:pPr marL="539750" algn="ctr"/>
            <a:r>
              <a:rPr kumimoji="1" lang="ja-JP" altLang="en-US" sz="1200" b="1" dirty="0" smtClean="0">
                <a:latin typeface="Meiryo UI" panose="020B0604030504040204" pitchFamily="50" charset="-128"/>
                <a:ea typeface="Meiryo UI" panose="020B0604030504040204" pitchFamily="50" charset="-128"/>
              </a:rPr>
              <a:t>（データによる分析・予測）</a:t>
            </a:r>
            <a:endParaRPr kumimoji="1" lang="ja-JP" altLang="en-US" sz="1200" b="1" dirty="0">
              <a:latin typeface="Meiryo UI" panose="020B0604030504040204" pitchFamily="50" charset="-128"/>
              <a:ea typeface="Meiryo UI" panose="020B0604030504040204" pitchFamily="50" charset="-128"/>
            </a:endParaRPr>
          </a:p>
        </p:txBody>
      </p:sp>
      <p:sp>
        <p:nvSpPr>
          <p:cNvPr id="6" name="ホームベース 5"/>
          <p:cNvSpPr/>
          <p:nvPr/>
        </p:nvSpPr>
        <p:spPr>
          <a:xfrm>
            <a:off x="704528" y="4149080"/>
            <a:ext cx="2817175" cy="1080120"/>
          </a:xfrm>
          <a:prstGeom prst="homePlat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レベル</a:t>
            </a:r>
            <a:r>
              <a:rPr kumimoji="1" lang="en-US" altLang="ja-JP" sz="1400" b="1" dirty="0" smtClean="0">
                <a:latin typeface="Meiryo UI" panose="020B0604030504040204" pitchFamily="50" charset="-128"/>
                <a:ea typeface="Meiryo UI" panose="020B0604030504040204" pitchFamily="50" charset="-128"/>
              </a:rPr>
              <a:t>1</a:t>
            </a:r>
          </a:p>
          <a:p>
            <a:r>
              <a:rPr lang="ja-JP" altLang="en-US" sz="1050" dirty="0">
                <a:latin typeface="Meiryo UI" panose="020B0604030504040204" pitchFamily="50" charset="-128"/>
                <a:ea typeface="Meiryo UI" panose="020B0604030504040204" pitchFamily="50" charset="-128"/>
              </a:rPr>
              <a:t>有益</a:t>
            </a:r>
            <a:r>
              <a:rPr lang="ja-JP" altLang="en-US" sz="1050" dirty="0" smtClean="0">
                <a:latin typeface="Meiryo UI" panose="020B0604030504040204" pitchFamily="50" charset="-128"/>
                <a:ea typeface="Meiryo UI" panose="020B0604030504040204" pitchFamily="50" charset="-128"/>
              </a:rPr>
              <a:t>な情報を見極めて収集して状態を見える化し、得られた気づきを知見・ノウハウとして蓄積できる</a:t>
            </a:r>
            <a:endParaRPr lang="en-US" altLang="ja-JP" sz="1050" dirty="0" smtClean="0">
              <a:latin typeface="Meiryo UI" panose="020B0604030504040204" pitchFamily="50" charset="-128"/>
              <a:ea typeface="Meiryo UI" panose="020B0604030504040204" pitchFamily="50" charset="-128"/>
            </a:endParaRPr>
          </a:p>
          <a:p>
            <a:pPr algn="ctr"/>
            <a:r>
              <a:rPr kumimoji="1" lang="ja-JP" altLang="en-US" sz="1200" b="1" dirty="0" smtClean="0">
                <a:latin typeface="Meiryo UI" panose="020B0604030504040204" pitchFamily="50" charset="-128"/>
                <a:ea typeface="Meiryo UI" panose="020B0604030504040204" pitchFamily="50" charset="-128"/>
              </a:rPr>
              <a:t>（データの収集・蓄積）</a:t>
            </a:r>
            <a:endParaRPr kumimoji="1" lang="ja-JP" altLang="en-US" sz="1200" b="1"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710956" y="5253274"/>
            <a:ext cx="2520280" cy="276999"/>
          </a:xfrm>
          <a:prstGeom prst="rect">
            <a:avLst/>
          </a:prstGeom>
          <a:noFill/>
        </p:spPr>
        <p:txBody>
          <a:bodyPr wrap="square" rtlCol="0">
            <a:spAutoFit/>
          </a:bodyPr>
          <a:lstStyle/>
          <a:p>
            <a:pPr algn="ctr"/>
            <a:r>
              <a:rPr lang="ja-JP" altLang="en-US" sz="1200" b="1" dirty="0" smtClean="0">
                <a:solidFill>
                  <a:schemeClr val="bg1">
                    <a:lumMod val="50000"/>
                  </a:schemeClr>
                </a:solidFill>
                <a:latin typeface="Meiryo UI" panose="020B0604030504040204" pitchFamily="50" charset="-128"/>
                <a:ea typeface="Meiryo UI" panose="020B0604030504040204" pitchFamily="50" charset="-128"/>
              </a:rPr>
              <a:t>見える化</a:t>
            </a:r>
            <a:endParaRPr kumimoji="1" lang="ja-JP" altLang="en-US" sz="1200" b="1" dirty="0">
              <a:solidFill>
                <a:schemeClr val="bg1">
                  <a:lumMod val="50000"/>
                </a:schemeClr>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3008784" y="5243100"/>
            <a:ext cx="3096344" cy="276999"/>
          </a:xfrm>
          <a:prstGeom prst="rect">
            <a:avLst/>
          </a:prstGeom>
          <a:noFill/>
        </p:spPr>
        <p:txBody>
          <a:bodyPr wrap="square" rtlCol="0">
            <a:spAutoFit/>
          </a:bodyPr>
          <a:lstStyle/>
          <a:p>
            <a:pPr algn="ctr"/>
            <a:r>
              <a:rPr kumimoji="1" lang="en-US" altLang="ja-JP" sz="1200" b="1" dirty="0" smtClean="0">
                <a:solidFill>
                  <a:schemeClr val="bg1">
                    <a:lumMod val="50000"/>
                  </a:schemeClr>
                </a:solidFill>
                <a:latin typeface="Meiryo UI" panose="020B0604030504040204" pitchFamily="50" charset="-128"/>
                <a:ea typeface="Meiryo UI" panose="020B0604030504040204" pitchFamily="50" charset="-128"/>
              </a:rPr>
              <a:t>AI</a:t>
            </a:r>
            <a:r>
              <a:rPr kumimoji="1" lang="ja-JP" altLang="en-US" sz="1200" b="1" dirty="0" smtClean="0">
                <a:solidFill>
                  <a:schemeClr val="bg1">
                    <a:lumMod val="50000"/>
                  </a:schemeClr>
                </a:solidFill>
                <a:latin typeface="Meiryo UI" panose="020B0604030504040204" pitchFamily="50" charset="-128"/>
                <a:ea typeface="Meiryo UI" panose="020B0604030504040204" pitchFamily="50" charset="-128"/>
              </a:rPr>
              <a:t>・各種分析活用</a:t>
            </a:r>
            <a:endParaRPr kumimoji="1" lang="ja-JP" altLang="en-US" sz="1200" b="1" dirty="0">
              <a:solidFill>
                <a:schemeClr val="bg1">
                  <a:lumMod val="50000"/>
                </a:schemeClr>
              </a:solidFill>
              <a:latin typeface="Meiryo UI" panose="020B0604030504040204" pitchFamily="50" charset="-128"/>
              <a:ea typeface="Meiryo UI" panose="020B0604030504040204" pitchFamily="50" charset="-128"/>
            </a:endParaRPr>
          </a:p>
        </p:txBody>
      </p:sp>
      <p:cxnSp>
        <p:nvCxnSpPr>
          <p:cNvPr id="14" name="直線矢印コネクタ 13"/>
          <p:cNvCxnSpPr/>
          <p:nvPr/>
        </p:nvCxnSpPr>
        <p:spPr>
          <a:xfrm>
            <a:off x="776536" y="5661248"/>
            <a:ext cx="511256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2727179" y="5559043"/>
            <a:ext cx="1008113" cy="246221"/>
          </a:xfrm>
          <a:prstGeom prst="rect">
            <a:avLst/>
          </a:prstGeom>
          <a:solidFill>
            <a:schemeClr val="bg1"/>
          </a:solidFill>
        </p:spPr>
        <p:txBody>
          <a:bodyPr wrap="square" rtlCol="0">
            <a:spAutoFit/>
          </a:bodyPr>
          <a:lstStyle/>
          <a:p>
            <a:pPr algn="ctr"/>
            <a:r>
              <a:rPr kumimoji="1" lang="ja-JP" altLang="en-US" sz="1000" b="1" dirty="0" smtClean="0">
                <a:latin typeface="Meiryo UI" panose="020B0604030504040204" pitchFamily="50" charset="-128"/>
                <a:ea typeface="Meiryo UI" panose="020B0604030504040204" pitchFamily="50" charset="-128"/>
              </a:rPr>
              <a:t>本資料範囲</a:t>
            </a:r>
            <a:endParaRPr kumimoji="1" lang="ja-JP" altLang="en-US" sz="1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45948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13"/>
          <p:cNvSpPr txBox="1">
            <a:spLocks noChangeArrowheads="1"/>
          </p:cNvSpPr>
          <p:nvPr/>
        </p:nvSpPr>
        <p:spPr bwMode="auto">
          <a:xfrm>
            <a:off x="495300" y="179348"/>
            <a:ext cx="51488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kumimoji="1" sz="1000">
                <a:solidFill>
                  <a:schemeClr val="tx1"/>
                </a:solidFill>
                <a:latin typeface="Times New Roman" pitchFamily="18" charset="0"/>
                <a:ea typeface="ＭＳ Ｐゴシック" charset="-128"/>
              </a:defRPr>
            </a:lvl1pPr>
            <a:lvl2pPr marL="742950" indent="-285750" eaLnBrk="0" hangingPunct="0">
              <a:defRPr kumimoji="1" sz="1000">
                <a:solidFill>
                  <a:schemeClr val="tx1"/>
                </a:solidFill>
                <a:latin typeface="Times New Roman" pitchFamily="18" charset="0"/>
                <a:ea typeface="ＭＳ Ｐゴシック" charset="-128"/>
              </a:defRPr>
            </a:lvl2pPr>
            <a:lvl3pPr marL="1143000" indent="-228600" eaLnBrk="0" hangingPunct="0">
              <a:defRPr kumimoji="1" sz="1000">
                <a:solidFill>
                  <a:schemeClr val="tx1"/>
                </a:solidFill>
                <a:latin typeface="Times New Roman" pitchFamily="18" charset="0"/>
                <a:ea typeface="ＭＳ Ｐゴシック" charset="-128"/>
              </a:defRPr>
            </a:lvl3pPr>
            <a:lvl4pPr marL="1600200" indent="-228600" eaLnBrk="0" hangingPunct="0">
              <a:defRPr kumimoji="1" sz="1000">
                <a:solidFill>
                  <a:schemeClr val="tx1"/>
                </a:solidFill>
                <a:latin typeface="Times New Roman" pitchFamily="18" charset="0"/>
                <a:ea typeface="ＭＳ Ｐゴシック" charset="-128"/>
              </a:defRPr>
            </a:lvl4pPr>
            <a:lvl5pPr marL="2057400" indent="-228600" eaLnBrk="0" hangingPunct="0">
              <a:defRPr kumimoji="1" sz="10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9pPr>
          </a:lstStyle>
          <a:p>
            <a:pPr eaLnBrk="1" hangingPunct="1"/>
            <a:r>
              <a:rPr lang="ja-JP" altLang="en-US" sz="2400" dirty="0">
                <a:latin typeface="HGP創英角ｺﾞｼｯｸUB" panose="020B0900000000000000" pitchFamily="50" charset="-128"/>
                <a:ea typeface="HGP創英角ｺﾞｼｯｸUB" panose="020B0900000000000000" pitchFamily="50" charset="-128"/>
              </a:rPr>
              <a:t>ご紹介する各ソリューション</a:t>
            </a:r>
            <a:r>
              <a:rPr lang="ja-JP" altLang="en-US" sz="2400" dirty="0" smtClean="0">
                <a:latin typeface="HGP創英角ｺﾞｼｯｸUB" panose="020B0900000000000000" pitchFamily="50" charset="-128"/>
                <a:ea typeface="HGP創英角ｺﾞｼｯｸUB" panose="020B0900000000000000" pitchFamily="50" charset="-128"/>
              </a:rPr>
              <a:t>の効果と特長</a:t>
            </a:r>
            <a:endParaRPr lang="ja-JP" altLang="en-US" sz="2400" dirty="0">
              <a:latin typeface="HGP創英角ｺﾞｼｯｸUB" panose="020B0900000000000000" pitchFamily="50" charset="-128"/>
              <a:ea typeface="HGP創英角ｺﾞｼｯｸUB" panose="020B09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553445870"/>
              </p:ext>
            </p:extLst>
          </p:nvPr>
        </p:nvGraphicFramePr>
        <p:xfrm>
          <a:off x="511716" y="1284750"/>
          <a:ext cx="8857108" cy="4288500"/>
        </p:xfrm>
        <a:graphic>
          <a:graphicData uri="http://schemas.openxmlformats.org/drawingml/2006/table">
            <a:tbl>
              <a:tblPr/>
              <a:tblGrid>
                <a:gridCol w="1435137">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819899">
                  <a:extLst>
                    <a:ext uri="{9D8B030D-6E8A-4147-A177-3AD203B41FA5}">
                      <a16:colId xmlns:a16="http://schemas.microsoft.com/office/drawing/2014/main" val="20002"/>
                    </a:ext>
                  </a:extLst>
                </a:gridCol>
                <a:gridCol w="3285092">
                  <a:extLst>
                    <a:ext uri="{9D8B030D-6E8A-4147-A177-3AD203B41FA5}">
                      <a16:colId xmlns:a16="http://schemas.microsoft.com/office/drawing/2014/main" val="20003"/>
                    </a:ext>
                  </a:extLst>
                </a:gridCol>
                <a:gridCol w="546422">
                  <a:extLst>
                    <a:ext uri="{9D8B030D-6E8A-4147-A177-3AD203B41FA5}">
                      <a16:colId xmlns:a16="http://schemas.microsoft.com/office/drawing/2014/main" val="20004"/>
                    </a:ext>
                  </a:extLst>
                </a:gridCol>
                <a:gridCol w="546422">
                  <a:extLst>
                    <a:ext uri="{9D8B030D-6E8A-4147-A177-3AD203B41FA5}">
                      <a16:colId xmlns:a16="http://schemas.microsoft.com/office/drawing/2014/main" val="20005"/>
                    </a:ext>
                  </a:extLst>
                </a:gridCol>
              </a:tblGrid>
              <a:tr h="180975">
                <a:tc>
                  <a:txBody>
                    <a:bodyPr/>
                    <a:lstStyle/>
                    <a:p>
                      <a:pPr algn="ctr" rtl="0" fontAlgn="ctr"/>
                      <a:r>
                        <a:rPr lang="ja-JP" altLang="en-US" sz="1050" b="1" i="0" u="none" strike="noStrike" dirty="0" smtClean="0">
                          <a:solidFill>
                            <a:schemeClr val="bg1"/>
                          </a:solidFill>
                          <a:effectLst/>
                          <a:latin typeface="Meiryo UI" panose="020B0604030504040204" pitchFamily="50" charset="-128"/>
                          <a:ea typeface="Meiryo UI" panose="020B0604030504040204" pitchFamily="50" charset="-128"/>
                        </a:rPr>
                        <a:t>ソリューション名</a:t>
                      </a:r>
                      <a:endParaRPr lang="en-US" altLang="ja-JP" sz="1050" b="1" i="0" u="none" strike="noStrike" dirty="0" smtClean="0">
                        <a:solidFill>
                          <a:schemeClr val="bg1"/>
                        </a:solidFill>
                        <a:effectLst/>
                        <a:latin typeface="Meiryo UI" panose="020B0604030504040204" pitchFamily="50" charset="-128"/>
                        <a:ea typeface="Meiryo UI" panose="020B0604030504040204" pitchFamily="50" charset="-128"/>
                      </a:endParaRPr>
                    </a:p>
                    <a:p>
                      <a:pPr algn="ctr" rtl="0" fontAlgn="ctr"/>
                      <a:r>
                        <a:rPr lang="ja-JP" altLang="en-US" sz="1050" b="1" i="0" u="none" strike="noStrike" dirty="0" smtClean="0">
                          <a:solidFill>
                            <a:schemeClr val="bg1"/>
                          </a:solidFill>
                          <a:effectLst/>
                          <a:latin typeface="Meiryo UI" panose="020B0604030504040204" pitchFamily="50" charset="-128"/>
                          <a:ea typeface="Meiryo UI" panose="020B0604030504040204" pitchFamily="50" charset="-128"/>
                        </a:rPr>
                        <a:t>（企業名）</a:t>
                      </a:r>
                      <a:endParaRPr lang="ja-JP" altLang="en-US" sz="105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ja-JP" altLang="en-US" sz="1050" b="1" i="0" u="none" strike="noStrike" dirty="0" smtClean="0">
                          <a:solidFill>
                            <a:schemeClr val="bg1"/>
                          </a:solidFill>
                          <a:effectLst/>
                          <a:latin typeface="Meiryo UI" panose="020B0604030504040204" pitchFamily="50" charset="-128"/>
                          <a:ea typeface="Meiryo UI" panose="020B0604030504040204" pitchFamily="50" charset="-128"/>
                        </a:rPr>
                        <a:t>効果</a:t>
                      </a:r>
                      <a:endParaRPr lang="ja-JP" altLang="en-US" sz="105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ja-JP" altLang="en-US" sz="1050" b="1" i="0" u="none" strike="noStrike" dirty="0" smtClean="0">
                          <a:solidFill>
                            <a:schemeClr val="bg1"/>
                          </a:solidFill>
                          <a:effectLst/>
                          <a:latin typeface="Meiryo UI" panose="020B0604030504040204" pitchFamily="50" charset="-128"/>
                          <a:ea typeface="Meiryo UI" panose="020B0604030504040204" pitchFamily="50" charset="-128"/>
                        </a:rPr>
                        <a:t>機能</a:t>
                      </a:r>
                      <a:endParaRPr lang="ja-JP" altLang="en-US" sz="105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ja-JP" altLang="en-US" sz="1050" b="1" i="0" u="none" strike="noStrike" dirty="0" smtClean="0">
                          <a:solidFill>
                            <a:schemeClr val="bg1"/>
                          </a:solidFill>
                          <a:effectLst/>
                          <a:latin typeface="Meiryo UI" panose="020B0604030504040204" pitchFamily="50" charset="-128"/>
                          <a:ea typeface="Meiryo UI" panose="020B0604030504040204" pitchFamily="50" charset="-128"/>
                        </a:rPr>
                        <a:t>特長</a:t>
                      </a:r>
                      <a:endParaRPr lang="ja-JP" altLang="en-US" sz="105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altLang="ja-JP" sz="1050" b="1" i="0" u="none" strike="noStrike" dirty="0" smtClean="0">
                          <a:solidFill>
                            <a:schemeClr val="bg1"/>
                          </a:solidFill>
                          <a:effectLst/>
                          <a:latin typeface="Meiryo UI" panose="020B0604030504040204" pitchFamily="50" charset="-128"/>
                          <a:ea typeface="Meiryo UI" panose="020B0604030504040204" pitchFamily="50" charset="-128"/>
                        </a:rPr>
                        <a:t>AI</a:t>
                      </a:r>
                      <a:endParaRPr lang="ja-JP" altLang="en-US" sz="105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ja-JP" altLang="en-US" sz="1050" b="1" i="0" u="none" strike="noStrike" dirty="0" smtClean="0">
                          <a:solidFill>
                            <a:schemeClr val="bg1"/>
                          </a:solidFill>
                          <a:effectLst/>
                          <a:latin typeface="Meiryo UI" panose="020B0604030504040204" pitchFamily="50" charset="-128"/>
                          <a:ea typeface="Meiryo UI" panose="020B0604030504040204" pitchFamily="50" charset="-128"/>
                        </a:rPr>
                        <a:t>分析</a:t>
                      </a:r>
                      <a:endParaRPr lang="en-US" altLang="ja-JP" sz="1050" b="1" i="0" u="none" strike="noStrike" dirty="0" smtClean="0">
                        <a:solidFill>
                          <a:schemeClr val="bg1"/>
                        </a:solidFill>
                        <a:effectLst/>
                        <a:latin typeface="Meiryo UI" panose="020B0604030504040204" pitchFamily="50" charset="-128"/>
                        <a:ea typeface="Meiryo UI" panose="020B0604030504040204" pitchFamily="50" charset="-128"/>
                      </a:endParaRPr>
                    </a:p>
                    <a:p>
                      <a:pPr algn="ctr" rtl="0" fontAlgn="ctr"/>
                      <a:r>
                        <a:rPr lang="ja-JP" altLang="en-US" sz="1050" b="1" i="0" u="none" strike="noStrike" dirty="0" smtClean="0">
                          <a:solidFill>
                            <a:schemeClr val="bg1"/>
                          </a:solidFill>
                          <a:effectLst/>
                          <a:latin typeface="Meiryo UI" panose="020B0604030504040204" pitchFamily="50" charset="-128"/>
                          <a:ea typeface="Meiryo UI" panose="020B0604030504040204" pitchFamily="50" charset="-128"/>
                        </a:rPr>
                        <a:t>機能</a:t>
                      </a:r>
                      <a:endParaRPr lang="ja-JP" altLang="en-US" sz="105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80975">
                <a:tc>
                  <a:txBody>
                    <a:bodyPr/>
                    <a:lstStyle/>
                    <a:p>
                      <a:pPr algn="l" rtl="0" fontAlgn="ctr"/>
                      <a:r>
                        <a:rPr lang="en-US" altLang="ja-JP" sz="1050" b="1" i="0" u="none" strike="noStrike" dirty="0" err="1" smtClean="0">
                          <a:solidFill>
                            <a:schemeClr val="tx1"/>
                          </a:solidFill>
                          <a:effectLst/>
                          <a:latin typeface="Meiryo UI" panose="020B0604030504040204" pitchFamily="50" charset="-128"/>
                          <a:ea typeface="Meiryo UI" panose="020B0604030504040204" pitchFamily="50" charset="-128"/>
                        </a:rPr>
                        <a:t>e-F@ctory</a:t>
                      </a:r>
                      <a:r>
                        <a:rPr lang="ja-JP" altLang="en-US" sz="1050" b="1" i="0" u="none" strike="noStrike" dirty="0" smtClean="0">
                          <a:solidFill>
                            <a:schemeClr val="tx1"/>
                          </a:solidFill>
                          <a:effectLst/>
                          <a:latin typeface="Meiryo UI" panose="020B0604030504040204" pitchFamily="50" charset="-128"/>
                          <a:ea typeface="Meiryo UI" panose="020B0604030504040204" pitchFamily="50" charset="-128"/>
                        </a:rPr>
                        <a:t>支援モジュール（三菱電機）</a:t>
                      </a:r>
                      <a:endParaRPr lang="ja-JP" altLang="en-US" sz="105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indent="0" algn="l" rtl="0" fontAlgn="ctr">
                        <a:buFont typeface="Arial" panose="020B0604020202020204" pitchFamily="34" charset="0"/>
                        <a:buNone/>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稼働率</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UP</a:t>
                      </a:r>
                      <a:endParaRPr lang="en-US" altLang="zh-TW" sz="1050" b="0" i="0" u="none" strike="noStrike" dirty="0" smtClean="0">
                        <a:solidFill>
                          <a:schemeClr val="tx1"/>
                        </a:solidFill>
                        <a:effectLst/>
                        <a:latin typeface="Meiryo UI" panose="020B0604030504040204" pitchFamily="50" charset="-128"/>
                        <a:ea typeface="Meiryo UI" panose="020B0604030504040204" pitchFamily="50" charset="-128"/>
                      </a:endParaRPr>
                    </a:p>
                    <a:p>
                      <a:pPr marL="0" indent="0" algn="l" rtl="0" fontAlgn="ctr">
                        <a:buFont typeface="Arial" panose="020B0604020202020204" pitchFamily="34" charset="0"/>
                        <a:buNone/>
                      </a:pPr>
                      <a:r>
                        <a:rPr lang="zh-TW" altLang="en-US" sz="1050" b="0" i="0" u="none" strike="noStrike" dirty="0" smtClean="0">
                          <a:solidFill>
                            <a:schemeClr val="tx1"/>
                          </a:solidFill>
                          <a:effectLst/>
                          <a:latin typeface="Meiryo UI" panose="020B0604030504040204" pitchFamily="50" charset="-128"/>
                          <a:ea typeface="Meiryo UI" panose="020B0604030504040204" pitchFamily="50" charset="-128"/>
                        </a:rPr>
                        <a:t>予防保全</a:t>
                      </a:r>
                      <a:endParaRPr lang="en-US" altLang="zh-TW" sz="1050" b="0" i="0" u="none" strike="noStrike" dirty="0" smtClean="0">
                        <a:solidFill>
                          <a:schemeClr val="tx1"/>
                        </a:solidFill>
                        <a:effectLst/>
                        <a:latin typeface="Meiryo UI" panose="020B0604030504040204" pitchFamily="50" charset="-128"/>
                        <a:ea typeface="Meiryo UI" panose="020B0604030504040204" pitchFamily="50" charset="-128"/>
                      </a:endParaRPr>
                    </a:p>
                    <a:p>
                      <a:pPr marL="0" indent="0" algn="l" rtl="0" fontAlgn="ctr">
                        <a:buFont typeface="Arial" panose="020B0604020202020204" pitchFamily="34" charset="0"/>
                        <a:buNone/>
                      </a:pPr>
                      <a:r>
                        <a:rPr lang="zh-TW" altLang="en-US" sz="1050" b="0" i="0" u="none" strike="noStrike" dirty="0" smtClean="0">
                          <a:solidFill>
                            <a:schemeClr val="tx1"/>
                          </a:solidFill>
                          <a:effectLst/>
                          <a:latin typeface="Meiryo UI" panose="020B0604030504040204" pitchFamily="50" charset="-128"/>
                          <a:ea typeface="Meiryo UI" panose="020B0604030504040204" pitchFamily="50" charset="-128"/>
                        </a:rPr>
                        <a:t>品質</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改善</a:t>
                      </a:r>
                      <a:endParaRPr lang="en-US" altLang="zh-TW" sz="1050" b="0" i="0" u="none" strike="noStrike" dirty="0" smtClean="0">
                        <a:solidFill>
                          <a:schemeClr val="tx1"/>
                        </a:solidFill>
                        <a:effectLst/>
                        <a:latin typeface="Meiryo UI" panose="020B0604030504040204" pitchFamily="50" charset="-128"/>
                        <a:ea typeface="Meiryo UI" panose="020B0604030504040204" pitchFamily="50" charset="-128"/>
                      </a:endParaRPr>
                    </a:p>
                    <a:p>
                      <a:pPr marL="0" indent="0" algn="l" rtl="0" fontAlgn="ctr">
                        <a:buFont typeface="Arial" panose="020B0604020202020204" pitchFamily="34" charset="0"/>
                        <a:buNone/>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コスト削減（入力削減他）</a:t>
                      </a:r>
                      <a:endParaRPr lang="zh-TW" altLang="en-US" sz="1050" b="0" i="0" u="none" strike="noStrike" dirty="0" smtClean="0">
                        <a:solidFill>
                          <a:schemeClr val="tx1"/>
                        </a:solidFill>
                        <a:effectLst/>
                        <a:latin typeface="Meiryo UI" panose="020B0604030504040204" pitchFamily="50" charset="-128"/>
                        <a:ea typeface="Meiryo UI" panose="020B0604030504040204" pitchFamily="50" charset="-128"/>
                      </a:endParaRPr>
                    </a:p>
                    <a:p>
                      <a:pPr marL="0" indent="0" algn="l" rtl="0" fontAlgn="ctr">
                        <a:buFont typeface="Arial" panose="020B0604020202020204" pitchFamily="34" charset="0"/>
                        <a:buNone/>
                      </a:pP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l" rtl="0" fontAlgn="ctr">
                        <a:buFont typeface="Arial" panose="020B0604020202020204" pitchFamily="34" charset="0"/>
                        <a:buNone/>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①単体機能（分析）</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endParaRPr>
                    </a:p>
                    <a:p>
                      <a:pPr marL="0" indent="0" algn="l" rtl="0" fontAlgn="ctr">
                        <a:buFont typeface="Arial" panose="020B0604020202020204" pitchFamily="34" charset="0"/>
                        <a:buNone/>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振動解析</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endParaRPr>
                    </a:p>
                    <a:p>
                      <a:pPr marL="0" indent="0" algn="l" rtl="0" fontAlgn="ctr">
                        <a:buFont typeface="Arial" panose="020B0604020202020204" pitchFamily="34" charset="0"/>
                        <a:buNone/>
                      </a:pP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MT</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法</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endParaRPr>
                    </a:p>
                    <a:p>
                      <a:pPr marL="0" indent="0" algn="l" rtl="0" fontAlgn="ctr">
                        <a:buFont typeface="Arial" panose="020B0604020202020204" pitchFamily="34" charset="0"/>
                        <a:buNone/>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波形ガードバンド監視等</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endParaRPr>
                    </a:p>
                    <a:p>
                      <a:pPr marL="0" indent="0" algn="l" rtl="0" fontAlgn="ctr">
                        <a:buFont typeface="Arial" panose="020B0604020202020204" pitchFamily="34" charset="0"/>
                        <a:buNone/>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②複数機能（設備稼働監視）</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endParaRPr>
                    </a:p>
                    <a:p>
                      <a:pPr marL="0" indent="0" algn="l" rtl="0" fontAlgn="ctr">
                        <a:buFont typeface="Arial" panose="020B0604020202020204" pitchFamily="34" charset="0"/>
                        <a:buNone/>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生産状況の見える化・安定管理</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endParaRPr>
                    </a:p>
                    <a:p>
                      <a:pPr marL="0" indent="0" algn="l" rtl="0" fontAlgn="ctr">
                        <a:buFont typeface="Arial" panose="020B0604020202020204" pitchFamily="34" charset="0"/>
                        <a:buNone/>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設備異常検知・保全</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endParaRPr>
                    </a:p>
                    <a:p>
                      <a:pPr marL="0" indent="0" algn="l" rtl="0" fontAlgn="ctr">
                        <a:buFont typeface="Arial" panose="020B0604020202020204" pitchFamily="34" charset="0"/>
                        <a:buNone/>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生産設備工程管理・改善ポイント分析</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85750" indent="-285750" algn="l" rtl="0" fontAlgn="ctr">
                        <a:buFont typeface="Arial" panose="020B0604020202020204" pitchFamily="34" charset="0"/>
                        <a:buChar char="•"/>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生産現場レベルの「見える化」「簡易分析」など</a:t>
                      </a:r>
                      <a:r>
                        <a:rPr lang="en-US" altLang="ja-JP" sz="1050" b="0" i="0" u="none" strike="noStrike" dirty="0" err="1" smtClean="0">
                          <a:solidFill>
                            <a:schemeClr val="tx1"/>
                          </a:solidFill>
                          <a:effectLst/>
                          <a:latin typeface="Meiryo UI" panose="020B0604030504040204" pitchFamily="50" charset="-128"/>
                          <a:ea typeface="Meiryo UI" panose="020B0604030504040204" pitchFamily="50" charset="-128"/>
                        </a:rPr>
                        <a:t>IoT</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を実現するための機能を提供。</a:t>
                      </a:r>
                    </a:p>
                    <a:p>
                      <a:pPr marL="285750" indent="-285750" algn="l" rtl="0" fontAlgn="ctr">
                        <a:buFont typeface="Arial" panose="020B0604020202020204" pitchFamily="34" charset="0"/>
                        <a:buChar char="•"/>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シーケンサの基本設定（デバイス割付、パラメータ設定）のみで、設備への機能追加がかんたんに行える。</a:t>
                      </a:r>
                    </a:p>
                    <a:p>
                      <a:pPr marL="285750" indent="-285750" algn="l" rtl="0" fontAlgn="ctr">
                        <a:buFont typeface="Arial" panose="020B0604020202020204" pitchFamily="34" charset="0"/>
                        <a:buChar char="•"/>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各種機能を実現するためのプログラム・画面データを無償で提供。開発コストを大幅に削減可能（同機能実現ケースの</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70%</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コスト減）。</a:t>
                      </a:r>
                    </a:p>
                    <a:p>
                      <a:pPr marL="285750" indent="-285750" algn="l" rtl="0" fontAlgn="ctr">
                        <a:buFont typeface="Arial" panose="020B0604020202020204" pitchFamily="34" charset="0"/>
                        <a:buChar char="•"/>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初期導入費</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50</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100</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万円程度で見える化だけでなく、分析も行えて便利。</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ctr" rtl="0" fontAlgn="ctr">
                        <a:buFont typeface="Arial" panose="020B0604020202020204" pitchFamily="34" charset="0"/>
                        <a:buNone/>
                      </a:pP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ctr" rtl="0" fontAlgn="ctr">
                        <a:buFont typeface="Arial" panose="020B0604020202020204" pitchFamily="34" charset="0"/>
                        <a:buNone/>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〇</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0975">
                <a:tc>
                  <a:txBody>
                    <a:bodyPr/>
                    <a:lstStyle/>
                    <a:p>
                      <a:pPr algn="l" rtl="0" fontAlgn="ctr"/>
                      <a:r>
                        <a:rPr lang="ja-JP" altLang="en-US" sz="1050" b="1" i="0" u="none" strike="noStrike" dirty="0" smtClean="0">
                          <a:solidFill>
                            <a:schemeClr val="tx1"/>
                          </a:solidFill>
                          <a:effectLst/>
                          <a:latin typeface="Meiryo UI" panose="020B0604030504040204" pitchFamily="50" charset="-128"/>
                          <a:ea typeface="Meiryo UI" panose="020B0604030504040204" pitchFamily="50" charset="-128"/>
                        </a:rPr>
                        <a:t>ライン稼働率チェック</a:t>
                      </a:r>
                      <a:r>
                        <a:rPr lang="en-US" altLang="ja-JP" sz="1050" b="1" i="0" u="none" strike="noStrike" dirty="0" err="1" smtClean="0">
                          <a:solidFill>
                            <a:schemeClr val="tx1"/>
                          </a:solidFill>
                          <a:effectLst/>
                          <a:latin typeface="Meiryo UI" panose="020B0604030504040204" pitchFamily="50" charset="-128"/>
                          <a:ea typeface="Meiryo UI" panose="020B0604030504040204" pitchFamily="50" charset="-128"/>
                        </a:rPr>
                        <a:t>IoT</a:t>
                      </a:r>
                      <a:r>
                        <a:rPr lang="ja-JP" altLang="en-US" sz="1050" b="1" i="0" u="none" strike="noStrike" dirty="0" smtClean="0">
                          <a:solidFill>
                            <a:schemeClr val="tx1"/>
                          </a:solidFill>
                          <a:effectLst/>
                          <a:latin typeface="Meiryo UI" panose="020B0604030504040204" pitchFamily="50" charset="-128"/>
                          <a:ea typeface="Meiryo UI" panose="020B0604030504040204" pitchFamily="50" charset="-128"/>
                        </a:rPr>
                        <a:t>簡単キット</a:t>
                      </a:r>
                      <a:endParaRPr lang="en-US" altLang="ja-JP" sz="1050" b="1"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50" b="1" i="0" u="none" strike="noStrike" dirty="0" smtClean="0">
                          <a:solidFill>
                            <a:schemeClr val="tx1"/>
                          </a:solidFill>
                          <a:effectLst/>
                          <a:latin typeface="Meiryo UI" panose="020B0604030504040204" pitchFamily="50" charset="-128"/>
                          <a:ea typeface="Meiryo UI" panose="020B0604030504040204" pitchFamily="50" charset="-128"/>
                        </a:rPr>
                        <a:t>（インフォコーパス）</a:t>
                      </a:r>
                      <a:endParaRPr lang="ja-JP" altLang="en-US" sz="105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indent="0" algn="l" rtl="0" fontAlgn="ctr">
                        <a:buFont typeface="Arial" panose="020B0604020202020204" pitchFamily="34" charset="0"/>
                        <a:buNone/>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稼働率</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UP</a:t>
                      </a:r>
                    </a:p>
                    <a:p>
                      <a:pPr marL="0" indent="0" algn="l" rtl="0" fontAlgn="ctr">
                        <a:buFont typeface="Arial" panose="020B0604020202020204" pitchFamily="34" charset="0"/>
                        <a:buNone/>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生産実績管理</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endParaRPr>
                    </a:p>
                    <a:p>
                      <a:pPr marL="0" indent="0" algn="l" rtl="0" fontAlgn="ctr">
                        <a:buFont typeface="Arial" panose="020B0604020202020204" pitchFamily="34" charset="0"/>
                        <a:buNone/>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人的コスト削減（入力削減、段取替え時間短縮）</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l" rtl="0" fontAlgn="ctr">
                        <a:buFont typeface="Arial" panose="020B0604020202020204" pitchFamily="34" charset="0"/>
                        <a:buNone/>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①機械の稼働状況モニタリング（電源</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ON/OFF</a:t>
                      </a:r>
                      <a:r>
                        <a:rPr lang="ja-JP" altLang="en-US" sz="1050" b="0" i="0" u="none" strike="noStrike" dirty="0" err="1" smtClean="0">
                          <a:solidFill>
                            <a:schemeClr val="tx1"/>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運転モード等）</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endParaRPr>
                    </a:p>
                    <a:p>
                      <a:pPr marL="0" indent="0" algn="l" rtl="0" fontAlgn="ctr">
                        <a:buFont typeface="Arial" panose="020B0604020202020204" pitchFamily="34" charset="0"/>
                        <a:buNone/>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②ショット数のカウント、生産実績のカウント等</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85750" indent="-285750" algn="l" rtl="0" fontAlgn="ctr">
                        <a:buFont typeface="Arial" panose="020B0604020202020204" pitchFamily="34" charset="0"/>
                        <a:buChar char="•"/>
                      </a:pPr>
                      <a:r>
                        <a:rPr lang="en-US" altLang="ja-JP" sz="1050" b="0" i="0" u="none" strike="noStrike" dirty="0" err="1" smtClean="0">
                          <a:solidFill>
                            <a:schemeClr val="tx1"/>
                          </a:solidFill>
                          <a:effectLst/>
                          <a:latin typeface="Meiryo UI" panose="020B0604030504040204" pitchFamily="50" charset="-128"/>
                          <a:ea typeface="Meiryo UI" panose="020B0604030504040204" pitchFamily="50" charset="-128"/>
                        </a:rPr>
                        <a:t>IoT</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をスモールスタートするためにラインナップされた製品。</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endParaRPr>
                    </a:p>
                    <a:p>
                      <a:pPr marL="285750" indent="-285750" algn="l" rtl="0" fontAlgn="ctr">
                        <a:buFont typeface="Arial" panose="020B0604020202020204" pitchFamily="34" charset="0"/>
                        <a:buChar char="•"/>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クランプ式の電流センサーで挟むだけで、新旧の様々な機械の機器を止めることなく取付が可能である。同社の</a:t>
                      </a:r>
                      <a:r>
                        <a:rPr lang="en-US" altLang="ja-JP" sz="1050" b="0" i="0" u="none" strike="noStrike" dirty="0" err="1" smtClean="0">
                          <a:solidFill>
                            <a:schemeClr val="tx1"/>
                          </a:solidFill>
                          <a:effectLst/>
                          <a:latin typeface="Meiryo UI" panose="020B0604030504040204" pitchFamily="50" charset="-128"/>
                          <a:ea typeface="Meiryo UI" panose="020B0604030504040204" pitchFamily="50" charset="-128"/>
                        </a:rPr>
                        <a:t>IoT</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プラットフォーム「センサーコーパス」によりその他センサーの追加にも安価に対応。</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endParaRPr>
                    </a:p>
                    <a:p>
                      <a:pPr marL="285750" indent="-285750" algn="l" rtl="0" fontAlgn="ctr">
                        <a:buFont typeface="Arial" panose="020B0604020202020204" pitchFamily="34" charset="0"/>
                        <a:buChar char="•"/>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安価である（月額</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2.5</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万円、初期導入費</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15</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万円）。</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ctr" rtl="0" fontAlgn="ctr">
                        <a:buFont typeface="Arial" panose="020B0604020202020204" pitchFamily="34" charset="0"/>
                        <a:buNone/>
                      </a:pP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ctr" rtl="0" fontAlgn="ctr">
                        <a:buFont typeface="Arial" panose="020B0604020202020204" pitchFamily="34" charset="0"/>
                        <a:buNone/>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〇</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0975">
                <a:tc>
                  <a:txBody>
                    <a:bodyPr/>
                    <a:lstStyle/>
                    <a:p>
                      <a:pPr algn="l" rtl="0" fontAlgn="ctr"/>
                      <a:r>
                        <a:rPr lang="ja-JP" altLang="en-US" sz="1050" b="1" i="0" u="none" strike="noStrike" dirty="0" smtClean="0">
                          <a:solidFill>
                            <a:schemeClr val="tx1"/>
                          </a:solidFill>
                          <a:effectLst/>
                          <a:latin typeface="Meiryo UI" panose="020B0604030504040204" pitchFamily="50" charset="-128"/>
                          <a:ea typeface="Meiryo UI" panose="020B0604030504040204" pitchFamily="50" charset="-128"/>
                        </a:rPr>
                        <a:t>稼働アップ</a:t>
                      </a:r>
                      <a:r>
                        <a:rPr lang="en-US" altLang="ja-JP" sz="1050" b="1" i="0" u="none" strike="noStrike" dirty="0" err="1" smtClean="0">
                          <a:solidFill>
                            <a:schemeClr val="tx1"/>
                          </a:solidFill>
                          <a:effectLst/>
                          <a:latin typeface="Meiryo UI" panose="020B0604030504040204" pitchFamily="50" charset="-128"/>
                          <a:ea typeface="Meiryo UI" panose="020B0604030504040204" pitchFamily="50" charset="-128"/>
                        </a:rPr>
                        <a:t>Navi</a:t>
                      </a:r>
                      <a:r>
                        <a:rPr lang="ja-JP" altLang="en-US" sz="1050" b="1" i="0" u="none" strike="noStrike" dirty="0" smtClean="0">
                          <a:solidFill>
                            <a:schemeClr val="tx1"/>
                          </a:solidFill>
                          <a:effectLst/>
                          <a:latin typeface="Meiryo UI" panose="020B0604030504040204" pitchFamily="50" charset="-128"/>
                          <a:ea typeface="Meiryo UI" panose="020B0604030504040204" pitchFamily="50" charset="-128"/>
                        </a:rPr>
                        <a:t>（ジェイテクト）</a:t>
                      </a:r>
                      <a:endParaRPr lang="en-US" altLang="ja-JP" sz="1050" b="1"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indent="0" algn="l" rtl="0" fontAlgn="ctr">
                        <a:buFont typeface="Arial" panose="020B0604020202020204" pitchFamily="34" charset="0"/>
                        <a:buNone/>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稼働率</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UP</a:t>
                      </a:r>
                    </a:p>
                    <a:p>
                      <a:pPr marL="0" indent="0" algn="l" rtl="0" fontAlgn="ctr">
                        <a:buFont typeface="Arial" panose="020B0604020202020204" pitchFamily="34" charset="0"/>
                        <a:buNone/>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人的コスト削減（入力削減、段取替え時間短縮）</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l" rtl="0" fontAlgn="ctr">
                        <a:buFont typeface="Arial" panose="020B0604020202020204" pitchFamily="34" charset="0"/>
                        <a:buNone/>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設備稼働状況の見える化</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85750" marR="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信号灯の情報を用いて設備稼働と人の作業情報を簡単にリアルタイムで収集。設備稼働と人の作業を関連付けて見える化。</a:t>
                      </a:r>
                    </a:p>
                    <a:p>
                      <a:pPr marL="285750" indent="-285750" algn="l" rtl="0" fontAlgn="ctr">
                        <a:buFont typeface="Arial" panose="020B0604020202020204" pitchFamily="34" charset="0"/>
                        <a:buChar char="•"/>
                      </a:pPr>
                      <a:r>
                        <a:rPr lang="en-US" altLang="ja-JP" sz="1050" b="0" i="0" u="none" strike="noStrike" dirty="0" err="1" smtClean="0">
                          <a:solidFill>
                            <a:schemeClr val="tx1"/>
                          </a:solidFill>
                          <a:effectLst/>
                          <a:latin typeface="Meiryo UI" panose="020B0604030504040204" pitchFamily="50" charset="-128"/>
                          <a:ea typeface="Meiryo UI" panose="020B0604030504040204" pitchFamily="50" charset="-128"/>
                        </a:rPr>
                        <a:t>IoT</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をスモールスタートするための製品・サービス。</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endParaRPr>
                    </a:p>
                    <a:p>
                      <a:pPr marL="285750" indent="-285750" algn="l" rtl="0" fontAlgn="ctr">
                        <a:buFont typeface="Arial" panose="020B0604020202020204" pitchFamily="34" charset="0"/>
                        <a:buChar char="•"/>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特長として最たるものは電気工事レスである点。</a:t>
                      </a:r>
                    </a:p>
                    <a:p>
                      <a:pPr marL="285750" indent="-285750" algn="l" rtl="0" fontAlgn="ctr">
                        <a:buFont typeface="Arial" panose="020B0604020202020204" pitchFamily="34" charset="0"/>
                        <a:buChar char="•"/>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電気工事がないことで外注費が掛からないと共に設備を止める必要性もない。</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endParaRPr>
                    </a:p>
                    <a:p>
                      <a:pPr marL="285750" indent="-285750" algn="l" rtl="0" fontAlgn="ctr">
                        <a:buFont typeface="Arial" panose="020B0604020202020204" pitchFamily="34" charset="0"/>
                        <a:buChar char="•"/>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比較的安価（</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70</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万円～）かつランニングコスト無し。</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ctr" rtl="0" fontAlgn="ctr">
                        <a:buFont typeface="Arial" panose="020B0604020202020204" pitchFamily="34" charset="0"/>
                        <a:buNone/>
                      </a:pP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ctr" rtl="0" fontAlgn="ctr">
                        <a:buFont typeface="Arial" panose="020B0604020202020204" pitchFamily="34" charset="0"/>
                        <a:buNone/>
                      </a:pP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60574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4091031879"/>
              </p:ext>
            </p:extLst>
          </p:nvPr>
        </p:nvGraphicFramePr>
        <p:xfrm>
          <a:off x="511716" y="1284750"/>
          <a:ext cx="8857108" cy="3344400"/>
        </p:xfrm>
        <a:graphic>
          <a:graphicData uri="http://schemas.openxmlformats.org/drawingml/2006/table">
            <a:tbl>
              <a:tblPr/>
              <a:tblGrid>
                <a:gridCol w="1435137">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819899">
                  <a:extLst>
                    <a:ext uri="{9D8B030D-6E8A-4147-A177-3AD203B41FA5}">
                      <a16:colId xmlns:a16="http://schemas.microsoft.com/office/drawing/2014/main" val="20002"/>
                    </a:ext>
                  </a:extLst>
                </a:gridCol>
                <a:gridCol w="3285092">
                  <a:extLst>
                    <a:ext uri="{9D8B030D-6E8A-4147-A177-3AD203B41FA5}">
                      <a16:colId xmlns:a16="http://schemas.microsoft.com/office/drawing/2014/main" val="20003"/>
                    </a:ext>
                  </a:extLst>
                </a:gridCol>
                <a:gridCol w="546422">
                  <a:extLst>
                    <a:ext uri="{9D8B030D-6E8A-4147-A177-3AD203B41FA5}">
                      <a16:colId xmlns:a16="http://schemas.microsoft.com/office/drawing/2014/main" val="20004"/>
                    </a:ext>
                  </a:extLst>
                </a:gridCol>
                <a:gridCol w="546422">
                  <a:extLst>
                    <a:ext uri="{9D8B030D-6E8A-4147-A177-3AD203B41FA5}">
                      <a16:colId xmlns:a16="http://schemas.microsoft.com/office/drawing/2014/main" val="20005"/>
                    </a:ext>
                  </a:extLst>
                </a:gridCol>
              </a:tblGrid>
              <a:tr h="180975">
                <a:tc>
                  <a:txBody>
                    <a:bodyPr/>
                    <a:lstStyle/>
                    <a:p>
                      <a:pPr algn="ctr" rtl="0" fontAlgn="ctr"/>
                      <a:r>
                        <a:rPr lang="ja-JP" altLang="en-US" sz="1050" b="1" i="0" u="none" strike="noStrike" dirty="0" smtClean="0">
                          <a:solidFill>
                            <a:schemeClr val="bg1"/>
                          </a:solidFill>
                          <a:effectLst/>
                          <a:latin typeface="Meiryo UI" panose="020B0604030504040204" pitchFamily="50" charset="-128"/>
                          <a:ea typeface="Meiryo UI" panose="020B0604030504040204" pitchFamily="50" charset="-128"/>
                        </a:rPr>
                        <a:t>ソリューション名</a:t>
                      </a:r>
                      <a:endParaRPr lang="en-US" altLang="ja-JP" sz="1050" b="1" i="0" u="none" strike="noStrike" dirty="0" smtClean="0">
                        <a:solidFill>
                          <a:schemeClr val="bg1"/>
                        </a:solidFill>
                        <a:effectLst/>
                        <a:latin typeface="Meiryo UI" panose="020B0604030504040204" pitchFamily="50" charset="-128"/>
                        <a:ea typeface="Meiryo UI" panose="020B0604030504040204" pitchFamily="50" charset="-128"/>
                      </a:endParaRPr>
                    </a:p>
                    <a:p>
                      <a:pPr algn="ctr" rtl="0" fontAlgn="ctr"/>
                      <a:r>
                        <a:rPr lang="ja-JP" altLang="en-US" sz="1050" b="1" i="0" u="none" strike="noStrike" dirty="0" smtClean="0">
                          <a:solidFill>
                            <a:schemeClr val="bg1"/>
                          </a:solidFill>
                          <a:effectLst/>
                          <a:latin typeface="Meiryo UI" panose="020B0604030504040204" pitchFamily="50" charset="-128"/>
                          <a:ea typeface="Meiryo UI" panose="020B0604030504040204" pitchFamily="50" charset="-128"/>
                        </a:rPr>
                        <a:t>（企業名）</a:t>
                      </a:r>
                      <a:endParaRPr lang="ja-JP" altLang="en-US" sz="105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ja-JP" altLang="en-US" sz="1050" b="1" i="0" u="none" strike="noStrike" dirty="0" smtClean="0">
                          <a:solidFill>
                            <a:schemeClr val="bg1"/>
                          </a:solidFill>
                          <a:effectLst/>
                          <a:latin typeface="Meiryo UI" panose="020B0604030504040204" pitchFamily="50" charset="-128"/>
                          <a:ea typeface="Meiryo UI" panose="020B0604030504040204" pitchFamily="50" charset="-128"/>
                        </a:rPr>
                        <a:t>効果</a:t>
                      </a:r>
                      <a:endParaRPr lang="ja-JP" altLang="en-US" sz="105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ja-JP" altLang="en-US" sz="1050" b="1" i="0" u="none" strike="noStrike" dirty="0" smtClean="0">
                          <a:solidFill>
                            <a:schemeClr val="bg1"/>
                          </a:solidFill>
                          <a:effectLst/>
                          <a:latin typeface="Meiryo UI" panose="020B0604030504040204" pitchFamily="50" charset="-128"/>
                          <a:ea typeface="Meiryo UI" panose="020B0604030504040204" pitchFamily="50" charset="-128"/>
                        </a:rPr>
                        <a:t>機能</a:t>
                      </a:r>
                      <a:endParaRPr lang="ja-JP" altLang="en-US" sz="105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ja-JP" altLang="en-US" sz="1050" b="1" i="0" u="none" strike="noStrike" dirty="0" smtClean="0">
                          <a:solidFill>
                            <a:schemeClr val="bg1"/>
                          </a:solidFill>
                          <a:effectLst/>
                          <a:latin typeface="Meiryo UI" panose="020B0604030504040204" pitchFamily="50" charset="-128"/>
                          <a:ea typeface="Meiryo UI" panose="020B0604030504040204" pitchFamily="50" charset="-128"/>
                        </a:rPr>
                        <a:t>特長</a:t>
                      </a:r>
                      <a:endParaRPr lang="ja-JP" altLang="en-US" sz="105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altLang="ja-JP" sz="1050" b="1" i="0" u="none" strike="noStrike" dirty="0" smtClean="0">
                          <a:solidFill>
                            <a:schemeClr val="bg1"/>
                          </a:solidFill>
                          <a:effectLst/>
                          <a:latin typeface="Meiryo UI" panose="020B0604030504040204" pitchFamily="50" charset="-128"/>
                          <a:ea typeface="Meiryo UI" panose="020B0604030504040204" pitchFamily="50" charset="-128"/>
                        </a:rPr>
                        <a:t>AI</a:t>
                      </a:r>
                      <a:endParaRPr lang="ja-JP" altLang="en-US" sz="105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ja-JP" altLang="en-US" sz="1050" b="1" i="0" u="none" strike="noStrike" dirty="0" smtClean="0">
                          <a:solidFill>
                            <a:schemeClr val="bg1"/>
                          </a:solidFill>
                          <a:effectLst/>
                          <a:latin typeface="Meiryo UI" panose="020B0604030504040204" pitchFamily="50" charset="-128"/>
                          <a:ea typeface="Meiryo UI" panose="020B0604030504040204" pitchFamily="50" charset="-128"/>
                        </a:rPr>
                        <a:t>分析</a:t>
                      </a:r>
                      <a:endParaRPr lang="en-US" altLang="ja-JP" sz="1050" b="1" i="0" u="none" strike="noStrike" dirty="0" smtClean="0">
                        <a:solidFill>
                          <a:schemeClr val="bg1"/>
                        </a:solidFill>
                        <a:effectLst/>
                        <a:latin typeface="Meiryo UI" panose="020B0604030504040204" pitchFamily="50" charset="-128"/>
                        <a:ea typeface="Meiryo UI" panose="020B0604030504040204" pitchFamily="50" charset="-128"/>
                      </a:endParaRPr>
                    </a:p>
                    <a:p>
                      <a:pPr algn="ctr" rtl="0" fontAlgn="ctr"/>
                      <a:r>
                        <a:rPr lang="ja-JP" altLang="en-US" sz="1050" b="1" i="0" u="none" strike="noStrike" dirty="0" smtClean="0">
                          <a:solidFill>
                            <a:schemeClr val="bg1"/>
                          </a:solidFill>
                          <a:effectLst/>
                          <a:latin typeface="Meiryo UI" panose="020B0604030504040204" pitchFamily="50" charset="-128"/>
                          <a:ea typeface="Meiryo UI" panose="020B0604030504040204" pitchFamily="50" charset="-128"/>
                        </a:rPr>
                        <a:t>機能</a:t>
                      </a:r>
                      <a:endParaRPr lang="ja-JP" altLang="en-US" sz="105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80975">
                <a:tc>
                  <a:txBody>
                    <a:bodyPr/>
                    <a:lstStyle/>
                    <a:p>
                      <a:pPr algn="l" rtl="0" fontAlgn="ctr"/>
                      <a:r>
                        <a:rPr lang="en-US" altLang="ja-JP" sz="1050" b="1" i="0" u="none" strike="noStrike" dirty="0" smtClean="0">
                          <a:solidFill>
                            <a:schemeClr val="tx1"/>
                          </a:solidFill>
                          <a:effectLst/>
                          <a:latin typeface="Meiryo UI" panose="020B0604030504040204" pitchFamily="50" charset="-128"/>
                          <a:ea typeface="Meiryo UI" panose="020B0604030504040204" pitchFamily="50" charset="-128"/>
                        </a:rPr>
                        <a:t>MANUFACIA</a:t>
                      </a:r>
                      <a:r>
                        <a:rPr lang="ja-JP" altLang="en-US" sz="1050" b="1" i="0" u="none" strike="noStrike" dirty="0" smtClean="0">
                          <a:solidFill>
                            <a:schemeClr val="tx1"/>
                          </a:solidFill>
                          <a:effectLst/>
                          <a:latin typeface="Meiryo UI" panose="020B0604030504040204" pitchFamily="50" charset="-128"/>
                          <a:ea typeface="Meiryo UI" panose="020B0604030504040204" pitchFamily="50" charset="-128"/>
                        </a:rPr>
                        <a:t>（クロスコンパス）</a:t>
                      </a:r>
                      <a:endParaRPr lang="en-US" altLang="ja-JP" sz="1050" b="1"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endParaRPr lang="en-US" altLang="ja-JP" sz="1050" b="1"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1050" b="1"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chemeClr val="tx1"/>
                          </a:solidFill>
                          <a:effectLst/>
                          <a:latin typeface="Meiryo UI" panose="020B0604030504040204" pitchFamily="50" charset="-128"/>
                          <a:ea typeface="Meiryo UI" panose="020B0604030504040204" pitchFamily="50" charset="-128"/>
                        </a:rPr>
                        <a:t>マニュファシア</a:t>
                      </a:r>
                      <a:endParaRPr lang="ja-JP" altLang="en-US" sz="105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indent="0" algn="l" rtl="0" fontAlgn="ctr">
                        <a:buFont typeface="Arial" panose="020B0604020202020204" pitchFamily="34" charset="0"/>
                        <a:buNone/>
                      </a:pPr>
                      <a:r>
                        <a:rPr lang="zh-TW" altLang="en-US" sz="1050" b="0" i="0" u="none" strike="noStrike" dirty="0" smtClean="0">
                          <a:solidFill>
                            <a:schemeClr val="tx1"/>
                          </a:solidFill>
                          <a:effectLst/>
                          <a:latin typeface="Meiryo UI" panose="020B0604030504040204" pitchFamily="50" charset="-128"/>
                          <a:ea typeface="Meiryo UI" panose="020B0604030504040204" pitchFamily="50" charset="-128"/>
                        </a:rPr>
                        <a:t>異常検知</a:t>
                      </a:r>
                    </a:p>
                    <a:p>
                      <a:pPr marL="0" indent="0" algn="l" rtl="0" fontAlgn="ctr">
                        <a:buFont typeface="Arial" panose="020B0604020202020204" pitchFamily="34" charset="0"/>
                        <a:buNone/>
                      </a:pPr>
                      <a:r>
                        <a:rPr lang="zh-TW" altLang="en-US" sz="1050" b="0" i="0" u="none" strike="noStrike" dirty="0" smtClean="0">
                          <a:solidFill>
                            <a:schemeClr val="tx1"/>
                          </a:solidFill>
                          <a:effectLst/>
                          <a:latin typeface="Meiryo UI" panose="020B0604030504040204" pitchFamily="50" charset="-128"/>
                          <a:ea typeface="Meiryo UI" panose="020B0604030504040204" pitchFamily="50" charset="-128"/>
                        </a:rPr>
                        <a:t>予知保全</a:t>
                      </a:r>
                    </a:p>
                    <a:p>
                      <a:pPr marL="0" indent="0" algn="l" rtl="0" fontAlgn="ctr">
                        <a:buFont typeface="Arial" panose="020B0604020202020204" pitchFamily="34" charset="0"/>
                        <a:buNone/>
                      </a:pPr>
                      <a:r>
                        <a:rPr lang="zh-TW" altLang="en-US" sz="1050" b="0" i="0" u="none" strike="noStrike" dirty="0" smtClean="0">
                          <a:solidFill>
                            <a:schemeClr val="tx1"/>
                          </a:solidFill>
                          <a:effectLst/>
                          <a:latin typeface="Meiryo UI" panose="020B0604030504040204" pitchFamily="50" charset="-128"/>
                          <a:ea typeface="Meiryo UI" panose="020B0604030504040204" pitchFamily="50" charset="-128"/>
                        </a:rPr>
                        <a:t>振動／異音検査</a:t>
                      </a:r>
                    </a:p>
                    <a:p>
                      <a:pPr marL="0" indent="0" algn="l" rtl="0" fontAlgn="ctr">
                        <a:buFont typeface="Arial" panose="020B0604020202020204" pitchFamily="34" charset="0"/>
                        <a:buNone/>
                      </a:pPr>
                      <a:r>
                        <a:rPr lang="zh-TW" altLang="en-US" sz="1050" b="0" i="0" u="none" strike="noStrike" dirty="0" smtClean="0">
                          <a:solidFill>
                            <a:schemeClr val="tx1"/>
                          </a:solidFill>
                          <a:effectLst/>
                          <a:latin typeface="Meiryo UI" panose="020B0604030504040204" pitchFamily="50" charset="-128"/>
                          <a:ea typeface="Meiryo UI" panose="020B0604030504040204" pitchFamily="50" charset="-128"/>
                        </a:rPr>
                        <a:t>外観検査</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l" rtl="0" fontAlgn="ctr">
                        <a:buFont typeface="Arial" panose="020B0604020202020204" pitchFamily="34" charset="0"/>
                        <a:buNone/>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異常検知・予知保全用</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AI</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開発</a:t>
                      </a:r>
                    </a:p>
                    <a:p>
                      <a:pPr marL="0" indent="0" algn="l" rtl="0" fontAlgn="ctr">
                        <a:buFont typeface="Arial" panose="020B0604020202020204" pitchFamily="34" charset="0"/>
                        <a:buNone/>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　振動・音解析</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endParaRPr>
                    </a:p>
                    <a:p>
                      <a:pPr marL="0" indent="0" algn="l" rtl="0" fontAlgn="ctr">
                        <a:buFont typeface="Arial" panose="020B0604020202020204" pitchFamily="34" charset="0"/>
                        <a:buNone/>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　画像解析</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endParaRPr>
                    </a:p>
                    <a:p>
                      <a:pPr marL="0" indent="0" algn="l" rtl="0" fontAlgn="ctr">
                        <a:buFont typeface="Arial" panose="020B0604020202020204" pitchFamily="34" charset="0"/>
                        <a:buNone/>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　時系列解析</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85750" indent="-285750" algn="l" rtl="0" fontAlgn="ctr">
                        <a:buFont typeface="Arial" panose="020B0604020202020204" pitchFamily="34" charset="0"/>
                        <a:buChar char="•"/>
                      </a:pP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AI</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導入のパッケージ化を目指した意欲的なソリューション。</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endParaRPr>
                    </a:p>
                    <a:p>
                      <a:pPr marL="285750" indent="-285750" algn="l" rtl="0" fontAlgn="ctr">
                        <a:buFont typeface="Arial" panose="020B0604020202020204" pitchFamily="34" charset="0"/>
                        <a:buChar char="•"/>
                      </a:pP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AI</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の専門知識は必要なし。画面の操作に従うだけで誰でも簡単に</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AI</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生成が可能。生産現場で</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AI</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生成から精度向上まで完結可能。</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AI</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がすぐに使える。ゼロからのスクラッチ開発だと数か月かかる開発期間も数分～数時間まで短縮が可能。</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endParaRPr>
                    </a:p>
                    <a:p>
                      <a:pPr marL="285750" indent="-285750" algn="l" rtl="0" fontAlgn="ctr">
                        <a:buFont typeface="Arial" panose="020B0604020202020204" pitchFamily="34" charset="0"/>
                        <a:buChar char="•"/>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現場で</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AI</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を作って、現場で運用できるようなツールの開発を目指したもの。</a:t>
                      </a:r>
                    </a:p>
                    <a:p>
                      <a:pPr marL="285750" indent="-285750" algn="l" rtl="0" fontAlgn="ctr">
                        <a:buFont typeface="Arial" panose="020B0604020202020204" pitchFamily="34" charset="0"/>
                        <a:buChar char="•"/>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パソコン（特定スペックサーバ）で</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AI</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を作ってエッジデバイスに組み込んで（デプロイして）活用。</a:t>
                      </a:r>
                    </a:p>
                    <a:p>
                      <a:pPr marL="285750" indent="-285750" algn="l" rtl="0" fontAlgn="ctr">
                        <a:buFont typeface="Arial" panose="020B0604020202020204" pitchFamily="34" charset="0"/>
                        <a:buChar char="•"/>
                      </a:pP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AI</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導入支援の無料トライアルが可能であり人気。</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endParaRPr>
                    </a:p>
                    <a:p>
                      <a:pPr marL="285750" indent="-285750" algn="l" rtl="0" fontAlgn="ctr">
                        <a:buFont typeface="Arial" panose="020B0604020202020204" pitchFamily="34" charset="0"/>
                        <a:buChar char="•"/>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本格導入に向けては中小企業向けとしては高価。</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endParaRPr>
                    </a:p>
                    <a:p>
                      <a:pPr marL="285750" indent="-285750" algn="l" rtl="0" fontAlgn="ctr">
                        <a:buFont typeface="Arial" panose="020B0604020202020204" pitchFamily="34" charset="0"/>
                        <a:buChar char="•"/>
                      </a:pP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2021/3/31</a:t>
                      </a:r>
                      <a:r>
                        <a:rPr lang="ja-JP" altLang="en-US" sz="1050" b="0" i="0" u="none" strike="noStrike" dirty="0" err="1" smtClean="0">
                          <a:solidFill>
                            <a:schemeClr val="tx1"/>
                          </a:solidFill>
                          <a:effectLst/>
                          <a:latin typeface="Meiryo UI" panose="020B0604030504040204" pitchFamily="50" charset="-128"/>
                          <a:ea typeface="Meiryo UI" panose="020B0604030504040204" pitchFamily="50" charset="-128"/>
                        </a:rPr>
                        <a:t>までの</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期間限定で、コロナ応援特別価格キャンペーン中。その間の申し込みであれば、</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1</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か月間の本体評価は無償。</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デプロイ評価も</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20</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万で</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2</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か月間実施可能</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050" b="0" i="0" u="none" strike="noStrike" dirty="0" err="1" smtClean="0">
                          <a:solidFill>
                            <a:schemeClr val="tx1"/>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ツール購入価格は</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360</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万円。次年度以降は</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120</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万円</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年で保守サービスやツールのアップデートの対応が受けられる。</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ctr" rtl="0" fontAlgn="ctr">
                        <a:buFont typeface="Arial" panose="020B0604020202020204" pitchFamily="34" charset="0"/>
                        <a:buNone/>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〇</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ctr" rtl="0" fontAlgn="ctr">
                        <a:buFont typeface="Arial" panose="020B0604020202020204" pitchFamily="34" charset="0"/>
                        <a:buNone/>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〇</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 name="Text Box 413"/>
          <p:cNvSpPr txBox="1">
            <a:spLocks noChangeArrowheads="1"/>
          </p:cNvSpPr>
          <p:nvPr/>
        </p:nvSpPr>
        <p:spPr bwMode="auto">
          <a:xfrm>
            <a:off x="495300" y="179348"/>
            <a:ext cx="51488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kumimoji="1" sz="1000">
                <a:solidFill>
                  <a:schemeClr val="tx1"/>
                </a:solidFill>
                <a:latin typeface="Times New Roman" pitchFamily="18" charset="0"/>
                <a:ea typeface="ＭＳ Ｐゴシック" charset="-128"/>
              </a:defRPr>
            </a:lvl1pPr>
            <a:lvl2pPr marL="742950" indent="-285750" eaLnBrk="0" hangingPunct="0">
              <a:defRPr kumimoji="1" sz="1000">
                <a:solidFill>
                  <a:schemeClr val="tx1"/>
                </a:solidFill>
                <a:latin typeface="Times New Roman" pitchFamily="18" charset="0"/>
                <a:ea typeface="ＭＳ Ｐゴシック" charset="-128"/>
              </a:defRPr>
            </a:lvl2pPr>
            <a:lvl3pPr marL="1143000" indent="-228600" eaLnBrk="0" hangingPunct="0">
              <a:defRPr kumimoji="1" sz="1000">
                <a:solidFill>
                  <a:schemeClr val="tx1"/>
                </a:solidFill>
                <a:latin typeface="Times New Roman" pitchFamily="18" charset="0"/>
                <a:ea typeface="ＭＳ Ｐゴシック" charset="-128"/>
              </a:defRPr>
            </a:lvl3pPr>
            <a:lvl4pPr marL="1600200" indent="-228600" eaLnBrk="0" hangingPunct="0">
              <a:defRPr kumimoji="1" sz="1000">
                <a:solidFill>
                  <a:schemeClr val="tx1"/>
                </a:solidFill>
                <a:latin typeface="Times New Roman" pitchFamily="18" charset="0"/>
                <a:ea typeface="ＭＳ Ｐゴシック" charset="-128"/>
              </a:defRPr>
            </a:lvl4pPr>
            <a:lvl5pPr marL="2057400" indent="-228600" eaLnBrk="0" hangingPunct="0">
              <a:defRPr kumimoji="1" sz="10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9pPr>
          </a:lstStyle>
          <a:p>
            <a:pPr eaLnBrk="1" hangingPunct="1"/>
            <a:r>
              <a:rPr lang="ja-JP" altLang="en-US" sz="2400" dirty="0">
                <a:latin typeface="HGP創英角ｺﾞｼｯｸUB" panose="020B0900000000000000" pitchFamily="50" charset="-128"/>
                <a:ea typeface="HGP創英角ｺﾞｼｯｸUB" panose="020B0900000000000000" pitchFamily="50" charset="-128"/>
              </a:rPr>
              <a:t>ご紹介する各ソリューション</a:t>
            </a:r>
            <a:r>
              <a:rPr lang="ja-JP" altLang="en-US" sz="2400" dirty="0" smtClean="0">
                <a:latin typeface="HGP創英角ｺﾞｼｯｸUB" panose="020B0900000000000000" pitchFamily="50" charset="-128"/>
                <a:ea typeface="HGP創英角ｺﾞｼｯｸUB" panose="020B0900000000000000" pitchFamily="50" charset="-128"/>
              </a:rPr>
              <a:t>の効果と特長</a:t>
            </a:r>
            <a:endParaRPr lang="ja-JP" altLang="en-US" sz="2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720821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13"/>
          <p:cNvSpPr txBox="1">
            <a:spLocks noChangeArrowheads="1"/>
          </p:cNvSpPr>
          <p:nvPr/>
        </p:nvSpPr>
        <p:spPr bwMode="auto">
          <a:xfrm>
            <a:off x="495300" y="179348"/>
            <a:ext cx="51793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kumimoji="1" sz="1000">
                <a:solidFill>
                  <a:schemeClr val="tx1"/>
                </a:solidFill>
                <a:latin typeface="Times New Roman" pitchFamily="18" charset="0"/>
                <a:ea typeface="ＭＳ Ｐゴシック" charset="-128"/>
              </a:defRPr>
            </a:lvl1pPr>
            <a:lvl2pPr marL="742950" indent="-285750" eaLnBrk="0" hangingPunct="0">
              <a:defRPr kumimoji="1" sz="1000">
                <a:solidFill>
                  <a:schemeClr val="tx1"/>
                </a:solidFill>
                <a:latin typeface="Times New Roman" pitchFamily="18" charset="0"/>
                <a:ea typeface="ＭＳ Ｐゴシック" charset="-128"/>
              </a:defRPr>
            </a:lvl2pPr>
            <a:lvl3pPr marL="1143000" indent="-228600" eaLnBrk="0" hangingPunct="0">
              <a:defRPr kumimoji="1" sz="1000">
                <a:solidFill>
                  <a:schemeClr val="tx1"/>
                </a:solidFill>
                <a:latin typeface="Times New Roman" pitchFamily="18" charset="0"/>
                <a:ea typeface="ＭＳ Ｐゴシック" charset="-128"/>
              </a:defRPr>
            </a:lvl3pPr>
            <a:lvl4pPr marL="1600200" indent="-228600" eaLnBrk="0" hangingPunct="0">
              <a:defRPr kumimoji="1" sz="1000">
                <a:solidFill>
                  <a:schemeClr val="tx1"/>
                </a:solidFill>
                <a:latin typeface="Times New Roman" pitchFamily="18" charset="0"/>
                <a:ea typeface="ＭＳ Ｐゴシック" charset="-128"/>
              </a:defRPr>
            </a:lvl4pPr>
            <a:lvl5pPr marL="2057400" indent="-228600" eaLnBrk="0" hangingPunct="0">
              <a:defRPr kumimoji="1" sz="10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9pPr>
          </a:lstStyle>
          <a:p>
            <a:pPr eaLnBrk="1" hangingPunct="1"/>
            <a:r>
              <a:rPr lang="en-US" altLang="ja-JP" sz="2400" dirty="0">
                <a:latin typeface="HGP創英角ｺﾞｼｯｸUB" panose="020B0900000000000000" pitchFamily="50" charset="-128"/>
                <a:ea typeface="HGP創英角ｺﾞｼｯｸUB" panose="020B0900000000000000" pitchFamily="50" charset="-128"/>
              </a:rPr>
              <a:t>①</a:t>
            </a:r>
            <a:r>
              <a:rPr lang="en-US" altLang="ja-JP" sz="2400" dirty="0" err="1">
                <a:latin typeface="HGP創英角ｺﾞｼｯｸUB" panose="020B0900000000000000" pitchFamily="50" charset="-128"/>
                <a:ea typeface="HGP創英角ｺﾞｼｯｸUB" panose="020B0900000000000000" pitchFamily="50" charset="-128"/>
              </a:rPr>
              <a:t>e-F@ctory</a:t>
            </a:r>
            <a:r>
              <a:rPr lang="ja-JP" altLang="en-US" sz="2400" dirty="0">
                <a:latin typeface="HGP創英角ｺﾞｼｯｸUB" panose="020B0900000000000000" pitchFamily="50" charset="-128"/>
                <a:ea typeface="HGP創英角ｺﾞｼｯｸUB" panose="020B0900000000000000" pitchFamily="50" charset="-128"/>
              </a:rPr>
              <a:t>支援モジュール（三菱電機</a:t>
            </a:r>
            <a:r>
              <a:rPr lang="ja-JP" altLang="en-US" sz="2400" dirty="0" smtClean="0">
                <a:latin typeface="HGP創英角ｺﾞｼｯｸUB" panose="020B0900000000000000" pitchFamily="50" charset="-128"/>
                <a:ea typeface="HGP創英角ｺﾞｼｯｸUB" panose="020B0900000000000000" pitchFamily="50" charset="-128"/>
              </a:rPr>
              <a:t>）</a:t>
            </a:r>
            <a:endParaRPr lang="ja-JP" altLang="en-US" sz="2400" dirty="0">
              <a:latin typeface="HGP創英角ｺﾞｼｯｸUB" panose="020B0900000000000000" pitchFamily="50" charset="-128"/>
              <a:ea typeface="HGP創英角ｺﾞｼｯｸUB" panose="020B09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352967866"/>
              </p:ext>
            </p:extLst>
          </p:nvPr>
        </p:nvGraphicFramePr>
        <p:xfrm>
          <a:off x="415925" y="1052736"/>
          <a:ext cx="4366342" cy="4961300"/>
        </p:xfrm>
        <a:graphic>
          <a:graphicData uri="http://schemas.openxmlformats.org/drawingml/2006/table">
            <a:tbl>
              <a:tblPr/>
              <a:tblGrid>
                <a:gridCol w="979226">
                  <a:extLst>
                    <a:ext uri="{9D8B030D-6E8A-4147-A177-3AD203B41FA5}">
                      <a16:colId xmlns:a16="http://schemas.microsoft.com/office/drawing/2014/main" val="20000"/>
                    </a:ext>
                  </a:extLst>
                </a:gridCol>
                <a:gridCol w="3387116">
                  <a:extLst>
                    <a:ext uri="{9D8B030D-6E8A-4147-A177-3AD203B41FA5}">
                      <a16:colId xmlns:a16="http://schemas.microsoft.com/office/drawing/2014/main" val="20001"/>
                    </a:ext>
                  </a:extLst>
                </a:gridCol>
              </a:tblGrid>
              <a:tr h="0">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企業名</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三菱電機株式会社</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サービス名称</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en-US" altLang="ja-JP" sz="1050" b="1" i="0" u="none" strike="noStrike" dirty="0" err="1" smtClean="0">
                          <a:solidFill>
                            <a:srgbClr val="000000"/>
                          </a:solidFill>
                          <a:effectLst/>
                          <a:latin typeface="Meiryo UI" panose="020B0604030504040204" pitchFamily="50" charset="-128"/>
                          <a:ea typeface="Meiryo UI" panose="020B0604030504040204" pitchFamily="50" charset="-128"/>
                        </a:rPr>
                        <a:t>e-F@ctory</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支援モジュール</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0800">
                <a:tc>
                  <a:txBody>
                    <a:bodyPr/>
                    <a:lstStyle/>
                    <a:p>
                      <a:pPr algn="l" rtl="0" fontAlgn="ctr"/>
                      <a:r>
                        <a:rPr lang="en-US" altLang="ja-JP" sz="1050" b="1" i="0" u="none" strike="noStrike" dirty="0" smtClean="0">
                          <a:solidFill>
                            <a:srgbClr val="FFFFFF"/>
                          </a:solidFill>
                          <a:effectLst/>
                          <a:latin typeface="Meiryo UI" panose="020B0604030504040204" pitchFamily="50" charset="-128"/>
                          <a:ea typeface="Meiryo UI" panose="020B0604030504040204" pitchFamily="50" charset="-128"/>
                        </a:rPr>
                        <a:t>URL</a:t>
                      </a:r>
                      <a:endParaRPr lang="ja-JP" altLang="en-US" sz="1050" b="1" i="0" u="none" strike="noStrike" dirty="0">
                        <a:solidFill>
                          <a:srgbClr val="FFFFFF"/>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https://www.mitsubishielectric.co.jp/fa/sols/</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対象業界</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製造業</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対象業務</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生産現場</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0975">
                <a:tc>
                  <a:txBody>
                    <a:bodyPr/>
                    <a:lstStyle/>
                    <a:p>
                      <a:pPr algn="l" rtl="0" fontAlgn="ctr"/>
                      <a:r>
                        <a:rPr lang="ja-JP" altLang="en-US" sz="1050" b="1" i="0" u="none" strike="noStrike" dirty="0" smtClean="0">
                          <a:solidFill>
                            <a:srgbClr val="FFFFFF"/>
                          </a:solidFill>
                          <a:effectLst/>
                          <a:latin typeface="Meiryo UI" panose="020B0604030504040204" pitchFamily="50" charset="-128"/>
                          <a:ea typeface="Meiryo UI" panose="020B0604030504040204" pitchFamily="50" charset="-128"/>
                        </a:rPr>
                        <a:t>対象設備</a:t>
                      </a:r>
                      <a:endParaRPr lang="ja-JP" altLang="en-US" sz="1050" b="1" i="0" u="none" strike="noStrike" dirty="0">
                        <a:solidFill>
                          <a:srgbClr val="FFFFFF"/>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メカ系機械全般</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炉など化学系生産設備にはそぐわない</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サービス概要</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生産現場レベルの「見える化」「簡易分析」など</a:t>
                      </a:r>
                      <a:r>
                        <a:rPr lang="en-US" altLang="ja-JP" sz="1050" b="0" i="0" u="none" strike="noStrike" dirty="0" err="1" smtClean="0">
                          <a:solidFill>
                            <a:srgbClr val="000000"/>
                          </a:solidFill>
                          <a:effectLst/>
                          <a:latin typeface="Meiryo UI" panose="020B0604030504040204" pitchFamily="50" charset="-128"/>
                          <a:ea typeface="Meiryo UI" panose="020B0604030504040204" pitchFamily="50" charset="-128"/>
                        </a:rPr>
                        <a:t>IoT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を実現するための機能を提供する。</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シーケンサの基本設定（デバイス割付、パラメータ設定）のみで、設備への機能追加がかんたんに行える。</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各種機能を実現するためのプログラム・画面データを無償で提供。開発コストを大幅に削減可能（同機能実現ケースの</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70%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コスト減）。</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0975">
                <a:tc>
                  <a:txBody>
                    <a:bodyPr/>
                    <a:lstStyle/>
                    <a:p>
                      <a:pPr algn="l" rtl="0"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効果</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indent="0" algn="l" rtl="0" fontAlgn="ctr">
                        <a:buFont typeface="Arial" panose="020B0604020202020204" pitchFamily="34" charset="0"/>
                        <a:buNone/>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稼働率</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UP</a:t>
                      </a:r>
                      <a:r>
                        <a:rPr lang="ja-JP" altLang="en-US" sz="1050" b="0" i="0" u="none" strike="noStrike" dirty="0" err="1" smtClean="0">
                          <a:solidFill>
                            <a:schemeClr val="tx1"/>
                          </a:solidFill>
                          <a:effectLst/>
                          <a:latin typeface="Meiryo UI" panose="020B0604030504040204" pitchFamily="50" charset="-128"/>
                          <a:ea typeface="Meiryo UI" panose="020B0604030504040204" pitchFamily="50" charset="-128"/>
                        </a:rPr>
                        <a:t>、</a:t>
                      </a:r>
                      <a:r>
                        <a:rPr lang="zh-TW" altLang="en-US" sz="1050" b="0" i="0" u="none" strike="noStrike" dirty="0" smtClean="0">
                          <a:solidFill>
                            <a:schemeClr val="tx1"/>
                          </a:solidFill>
                          <a:effectLst/>
                          <a:latin typeface="Meiryo UI" panose="020B0604030504040204" pitchFamily="50" charset="-128"/>
                          <a:ea typeface="Meiryo UI" panose="020B0604030504040204" pitchFamily="50" charset="-128"/>
                        </a:rPr>
                        <a:t>予防保全</a:t>
                      </a:r>
                      <a:r>
                        <a:rPr lang="ja-JP" altLang="en-US" sz="1050" b="0" i="0" u="none" strike="noStrike" dirty="0" err="1" smtClean="0">
                          <a:solidFill>
                            <a:schemeClr val="tx1"/>
                          </a:solidFill>
                          <a:effectLst/>
                          <a:latin typeface="Meiryo UI" panose="020B0604030504040204" pitchFamily="50" charset="-128"/>
                          <a:ea typeface="Meiryo UI" panose="020B0604030504040204" pitchFamily="50" charset="-128"/>
                        </a:rPr>
                        <a:t>、</a:t>
                      </a:r>
                      <a:r>
                        <a:rPr lang="zh-TW" altLang="en-US" sz="1050" b="0" i="0" u="none" strike="noStrike" dirty="0" smtClean="0">
                          <a:solidFill>
                            <a:schemeClr val="tx1"/>
                          </a:solidFill>
                          <a:effectLst/>
                          <a:latin typeface="Meiryo UI" panose="020B0604030504040204" pitchFamily="50" charset="-128"/>
                          <a:ea typeface="Meiryo UI" panose="020B0604030504040204" pitchFamily="50" charset="-128"/>
                        </a:rPr>
                        <a:t>品質</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改善、コスト削減（入力削減他）</a:t>
                      </a:r>
                      <a:endParaRPr lang="zh-TW" altLang="en-US" sz="105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80975">
                <a:tc>
                  <a:txBody>
                    <a:bodyPr/>
                    <a:lstStyle/>
                    <a:p>
                      <a:pPr algn="l" rtl="0" fontAlgn="ctr"/>
                      <a:r>
                        <a:rPr lang="ja-JP" altLang="en-US" sz="1050" b="1" i="0" u="none" strike="noStrike" dirty="0" smtClean="0">
                          <a:solidFill>
                            <a:srgbClr val="FFFFFF"/>
                          </a:solidFill>
                          <a:effectLst/>
                          <a:latin typeface="Meiryo UI" panose="020B0604030504040204" pitchFamily="50" charset="-128"/>
                          <a:ea typeface="Meiryo UI" panose="020B0604030504040204" pitchFamily="50" charset="-128"/>
                        </a:rPr>
                        <a:t>機能</a:t>
                      </a:r>
                      <a:endParaRPr lang="ja-JP" altLang="en-US" sz="1050" b="1" i="0" u="none" strike="noStrike" dirty="0">
                        <a:solidFill>
                          <a:srgbClr val="FFFFFF"/>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indent="0" algn="l" rtl="0" fontAlgn="ctr">
                        <a:buFont typeface="Arial" panose="020B0604020202020204" pitchFamily="34" charset="0"/>
                        <a:buNone/>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①単体機能（分析）</a:t>
                      </a:r>
                    </a:p>
                    <a:p>
                      <a:pPr marL="171450" indent="-171450" algn="l" rtl="0" fontAlgn="ctr">
                        <a:buFont typeface="Arial" panose="020B0604020202020204" pitchFamily="34" charset="0"/>
                        <a:buChar char="•"/>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振動解析</a:t>
                      </a:r>
                    </a:p>
                    <a:p>
                      <a:pPr marL="171450" indent="-171450" algn="l" rtl="0" fontAlgn="ctr">
                        <a:buFont typeface="Arial" panose="020B0604020202020204" pitchFamily="34" charset="0"/>
                        <a:buChar char="•"/>
                      </a:pP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MT</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法</a:t>
                      </a:r>
                    </a:p>
                    <a:p>
                      <a:pPr marL="171450" indent="-171450" algn="l" rtl="0" fontAlgn="ctr">
                        <a:buFont typeface="Arial" panose="020B0604020202020204" pitchFamily="34" charset="0"/>
                        <a:buChar char="•"/>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波形ガードバンド監視等</a:t>
                      </a:r>
                    </a:p>
                    <a:p>
                      <a:pPr marL="0" indent="0" algn="l" rtl="0" fontAlgn="ctr">
                        <a:buFont typeface="Arial" panose="020B0604020202020204" pitchFamily="34" charset="0"/>
                        <a:buNone/>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②複数機能（設備稼働監視）</a:t>
                      </a:r>
                    </a:p>
                    <a:p>
                      <a:pPr marL="171450" indent="-171450" algn="l" rtl="0" fontAlgn="ctr">
                        <a:buFont typeface="Arial" panose="020B0604020202020204" pitchFamily="34" charset="0"/>
                        <a:buChar char="•"/>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生産状況の見える化・安定管理</a:t>
                      </a:r>
                    </a:p>
                    <a:p>
                      <a:pPr marL="171450" indent="-171450" algn="l" rtl="0" fontAlgn="ctr">
                        <a:buFont typeface="Arial" panose="020B0604020202020204" pitchFamily="34" charset="0"/>
                        <a:buChar char="•"/>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設備異常検知・保全</a:t>
                      </a:r>
                    </a:p>
                    <a:p>
                      <a:pPr marL="171450" indent="-171450" algn="l" rtl="0" fontAlgn="ctr">
                        <a:buFont typeface="Arial" panose="020B0604020202020204" pitchFamily="34" charset="0"/>
                        <a:buChar char="•"/>
                      </a:pP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生産設備工程管理・改善ポイント分析</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80975">
                <a:tc>
                  <a:txBody>
                    <a:bodyPr/>
                    <a:lstStyle/>
                    <a:p>
                      <a:pPr algn="l" rtl="0" fontAlgn="ctr"/>
                      <a:r>
                        <a:rPr lang="en-US" sz="1050" b="1" i="0" u="none" strike="noStrike" dirty="0">
                          <a:solidFill>
                            <a:srgbClr val="FFFFFF"/>
                          </a:solidFill>
                          <a:effectLst/>
                          <a:latin typeface="Meiryo UI" panose="020B0604030504040204" pitchFamily="50" charset="-128"/>
                          <a:ea typeface="Meiryo UI" panose="020B0604030504040204" pitchFamily="50" charset="-128"/>
                        </a:rPr>
                        <a:t>AI</a:t>
                      </a: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対応</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80975">
                <a:tc>
                  <a:txBody>
                    <a:bodyPr/>
                    <a:lstStyle/>
                    <a:p>
                      <a:pPr algn="l" rtl="0" fontAlgn="ctr"/>
                      <a:r>
                        <a:rPr lang="ja-JP" altLang="en-US" sz="1050" b="1" i="0" u="none" strike="noStrike" dirty="0" smtClean="0">
                          <a:solidFill>
                            <a:srgbClr val="FFFFFF"/>
                          </a:solidFill>
                          <a:effectLst/>
                          <a:latin typeface="Meiryo UI" panose="020B0604030504040204" pitchFamily="50" charset="-128"/>
                          <a:ea typeface="Meiryo UI" panose="020B0604030504040204" pitchFamily="50" charset="-128"/>
                        </a:rPr>
                        <a:t>分析機能</a:t>
                      </a:r>
                      <a:endParaRPr lang="ja-JP" altLang="en-US" sz="1050" b="1" i="0" u="none" strike="noStrike" dirty="0">
                        <a:solidFill>
                          <a:srgbClr val="FFFFFF"/>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有</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 name="正方形/長方形 4"/>
          <p:cNvSpPr/>
          <p:nvPr/>
        </p:nvSpPr>
        <p:spPr>
          <a:xfrm>
            <a:off x="4953000" y="1052736"/>
            <a:ext cx="2376264" cy="2520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HGP創英角ｺﾞｼｯｸUB" panose="020B0900000000000000" pitchFamily="50" charset="-128"/>
                <a:ea typeface="HGP創英角ｺﾞｼｯｸUB" panose="020B0900000000000000" pitchFamily="50" charset="-128"/>
              </a:rPr>
              <a:t>導入方法・導入容易性</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6" name="正方形/長方形 5"/>
          <p:cNvSpPr/>
          <p:nvPr/>
        </p:nvSpPr>
        <p:spPr>
          <a:xfrm>
            <a:off x="4977778" y="3825001"/>
            <a:ext cx="2376264" cy="2520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HGP創英角ｺﾞｼｯｸUB" panose="020B0900000000000000" pitchFamily="50" charset="-128"/>
                <a:ea typeface="HGP創英角ｺﾞｼｯｸUB" panose="020B0900000000000000" pitchFamily="50" charset="-128"/>
              </a:rPr>
              <a:t>導入費用</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4291823953"/>
              </p:ext>
            </p:extLst>
          </p:nvPr>
        </p:nvGraphicFramePr>
        <p:xfrm>
          <a:off x="4981941" y="4134272"/>
          <a:ext cx="4435555" cy="1176120"/>
        </p:xfrm>
        <a:graphic>
          <a:graphicData uri="http://schemas.openxmlformats.org/drawingml/2006/table">
            <a:tbl>
              <a:tblPr/>
              <a:tblGrid>
                <a:gridCol w="1051179">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tblGrid>
              <a:tr h="180975">
                <a:tc>
                  <a:txBody>
                    <a:bodyPr/>
                    <a:lstStyle/>
                    <a:p>
                      <a:pPr algn="l" rtl="0" fontAlgn="ctr"/>
                      <a:r>
                        <a:rPr lang="ja-JP" altLang="en-US" sz="1050" b="1" i="0" u="none" strike="noStrike" dirty="0" smtClean="0">
                          <a:solidFill>
                            <a:srgbClr val="FFFFFF"/>
                          </a:solidFill>
                          <a:effectLst/>
                          <a:latin typeface="Meiryo UI" panose="020B0604030504040204" pitchFamily="50" charset="-128"/>
                          <a:ea typeface="Meiryo UI" panose="020B0604030504040204" pitchFamily="50" charset="-128"/>
                        </a:rPr>
                        <a:t>初期費用</a:t>
                      </a:r>
                      <a:endParaRPr lang="ja-JP" altLang="en-US" sz="1050" b="1" i="0" u="none" strike="noStrike" dirty="0">
                        <a:solidFill>
                          <a:srgbClr val="FFFFFF"/>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50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万円～</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（設備稼働監視ソリューションを実現する最小構成）</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0975">
                <a:tc>
                  <a:txBody>
                    <a:bodyPr/>
                    <a:lstStyle/>
                    <a:p>
                      <a:pPr algn="l" rtl="0" fontAlgn="ctr"/>
                      <a:r>
                        <a:rPr lang="ja-JP" altLang="en-US" sz="1050" b="1" i="0" u="none" strike="noStrike" dirty="0" smtClean="0">
                          <a:solidFill>
                            <a:srgbClr val="FFFFFF"/>
                          </a:solidFill>
                          <a:effectLst/>
                          <a:latin typeface="Meiryo UI" panose="020B0604030504040204" pitchFamily="50" charset="-128"/>
                          <a:ea typeface="Meiryo UI" panose="020B0604030504040204" pitchFamily="50" charset="-128"/>
                        </a:rPr>
                        <a:t>ランニングコスト</a:t>
                      </a:r>
                      <a:endParaRPr lang="ja-JP" altLang="en-US" sz="1050" b="1" i="0" u="none" strike="noStrike" dirty="0">
                        <a:solidFill>
                          <a:srgbClr val="FFFFFF"/>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要件無き際は発生しない</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0800">
                <a:tc>
                  <a:txBody>
                    <a:bodyPr/>
                    <a:lstStyle/>
                    <a:p>
                      <a:pPr algn="l" rtl="0" fontAlgn="ctr"/>
                      <a:r>
                        <a:rPr lang="ja-JP" altLang="en-US" sz="1050" b="1" i="0" u="none" strike="noStrike" dirty="0" smtClean="0">
                          <a:solidFill>
                            <a:srgbClr val="FFFFFF"/>
                          </a:solidFill>
                          <a:effectLst/>
                          <a:latin typeface="Meiryo UI" panose="020B0604030504040204" pitchFamily="50" charset="-128"/>
                          <a:ea typeface="Meiryo UI" panose="020B0604030504040204" pitchFamily="50" charset="-128"/>
                        </a:rPr>
                        <a:t>その他</a:t>
                      </a:r>
                      <a:endParaRPr lang="ja-JP" altLang="en-US" sz="1050" b="1" i="0" u="none" strike="noStrike" dirty="0">
                        <a:solidFill>
                          <a:srgbClr val="FFFFFF"/>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構築を依頼する際は別途</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SI</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費が発生</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実際の購入先である三菱電機の代理店によって多少価格が異なってくる</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8" name="テキスト ボックス 7"/>
          <p:cNvSpPr txBox="1"/>
          <p:nvPr/>
        </p:nvSpPr>
        <p:spPr>
          <a:xfrm>
            <a:off x="4953000" y="1388383"/>
            <a:ext cx="4537075" cy="2400657"/>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050" dirty="0" smtClean="0">
                <a:latin typeface="Meiryo UI" panose="020B0604030504040204" pitchFamily="50" charset="-128"/>
                <a:ea typeface="Meiryo UI" panose="020B0604030504040204" pitchFamily="50" charset="-128"/>
              </a:rPr>
              <a:t>顧客が用意（購入）するのは、シーケンサ（</a:t>
            </a:r>
            <a:r>
              <a:rPr kumimoji="1" lang="en-US" altLang="ja-JP" sz="1050" dirty="0" smtClean="0">
                <a:latin typeface="Meiryo UI" panose="020B0604030504040204" pitchFamily="50" charset="-128"/>
                <a:ea typeface="Meiryo UI" panose="020B0604030504040204" pitchFamily="50" charset="-128"/>
              </a:rPr>
              <a:t>PLC</a:t>
            </a:r>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err="1" smtClean="0">
                <a:latin typeface="Meiryo UI" panose="020B0604030504040204" pitchFamily="50" charset="-128"/>
                <a:ea typeface="Meiryo UI" panose="020B0604030504040204" pitchFamily="50" charset="-128"/>
              </a:rPr>
              <a:t>i</a:t>
            </a:r>
            <a:r>
              <a:rPr lang="en-US" altLang="ja-JP" sz="1050" dirty="0" err="1" smtClean="0">
                <a:latin typeface="Meiryo UI" panose="020B0604030504040204" pitchFamily="50" charset="-128"/>
                <a:ea typeface="Meiryo UI" panose="020B0604030504040204" pitchFamily="50" charset="-128"/>
              </a:rPr>
              <a:t>Q</a:t>
            </a:r>
            <a:r>
              <a:rPr lang="en-US" altLang="ja-JP" sz="1050" dirty="0" smtClean="0">
                <a:latin typeface="Meiryo UI" panose="020B0604030504040204" pitchFamily="50" charset="-128"/>
                <a:ea typeface="Meiryo UI" panose="020B0604030504040204" pitchFamily="50" charset="-128"/>
              </a:rPr>
              <a:t>-R</a:t>
            </a:r>
            <a:r>
              <a:rPr lang="ja-JP" altLang="en-US" sz="1050" dirty="0" smtClean="0">
                <a:latin typeface="Meiryo UI" panose="020B0604030504040204" pitchFamily="50" charset="-128"/>
                <a:ea typeface="Meiryo UI" panose="020B0604030504040204" pitchFamily="50" charset="-128"/>
              </a:rPr>
              <a:t>」シリーズとタッチパネル「</a:t>
            </a:r>
            <a:r>
              <a:rPr lang="en-US" altLang="ja-JP" sz="1050" dirty="0" smtClean="0">
                <a:latin typeface="Meiryo UI" panose="020B0604030504040204" pitchFamily="50" charset="-128"/>
                <a:ea typeface="Meiryo UI" panose="020B0604030504040204" pitchFamily="50" charset="-128"/>
              </a:rPr>
              <a:t>GOT2000</a:t>
            </a:r>
            <a:r>
              <a:rPr lang="ja-JP" altLang="en-US" sz="1050" dirty="0" smtClean="0">
                <a:latin typeface="Meiryo UI" panose="020B0604030504040204" pitchFamily="50" charset="-128"/>
                <a:ea typeface="Meiryo UI" panose="020B0604030504040204" pitchFamily="50" charset="-128"/>
              </a:rPr>
              <a:t>シリーズ」のみ。従来</a:t>
            </a:r>
            <a:r>
              <a:rPr lang="en-US" altLang="ja-JP" sz="1050" dirty="0" err="1" smtClean="0">
                <a:latin typeface="Meiryo UI" panose="020B0604030504040204" pitchFamily="50" charset="-128"/>
                <a:ea typeface="Meiryo UI" panose="020B0604030504040204" pitchFamily="50" charset="-128"/>
              </a:rPr>
              <a:t>IoT</a:t>
            </a:r>
            <a:r>
              <a:rPr lang="ja-JP" altLang="en-US" sz="1050" dirty="0" smtClean="0">
                <a:latin typeface="Meiryo UI" panose="020B0604030504040204" pitchFamily="50" charset="-128"/>
                <a:ea typeface="Meiryo UI" panose="020B0604030504040204" pitchFamily="50" charset="-128"/>
              </a:rPr>
              <a:t>化に取り組む際は、ハードウェア非の他にソフトウェアを開発するための工数や外注費が必要であったが、当該品ではソフトウェア開発費を殆ど必要としないため、同等機能を開発するためのコスト</a:t>
            </a:r>
            <a:r>
              <a:rPr lang="en-US" altLang="ja-JP" sz="1050" dirty="0" smtClean="0">
                <a:latin typeface="Meiryo UI" panose="020B0604030504040204" pitchFamily="50" charset="-128"/>
                <a:ea typeface="Meiryo UI" panose="020B0604030504040204" pitchFamily="50" charset="-128"/>
              </a:rPr>
              <a:t>70%</a:t>
            </a:r>
            <a:r>
              <a:rPr lang="ja-JP" altLang="en-US" sz="1050" dirty="0" smtClean="0">
                <a:latin typeface="Meiryo UI" panose="020B0604030504040204" pitchFamily="50" charset="-128"/>
                <a:ea typeface="Meiryo UI" panose="020B0604030504040204" pitchFamily="50" charset="-128"/>
              </a:rPr>
              <a:t>も抑えることに成功している。</a:t>
            </a:r>
            <a:endParaRPr lang="en-US" altLang="ja-JP" sz="105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050" dirty="0" smtClean="0">
                <a:latin typeface="Meiryo UI" panose="020B0604030504040204" pitchFamily="50" charset="-128"/>
                <a:ea typeface="Meiryo UI" panose="020B0604030504040204" pitchFamily="50" charset="-128"/>
              </a:rPr>
              <a:t>ソフトウェア開発を殆ど必要としない理由は、サンプルプロジェクトの作りにあるとする。当該品では動作に必要なプログラムは全て既述されており、使用の際に行うのは必要なデータの割り付け作業のみ。また、割り付け設定が必要なデータがどのようなデータでどこに割り付けするのか等は取扱説明書に全て記載されている。</a:t>
            </a:r>
            <a:endParaRPr lang="en-US" altLang="ja-JP" sz="1050" dirty="0" smtClean="0">
              <a:latin typeface="Meiryo UI" panose="020B0604030504040204" pitchFamily="50" charset="-128"/>
              <a:ea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rPr>
              <a:t>※PLC</a:t>
            </a:r>
            <a:r>
              <a:rPr lang="ja-JP" altLang="en-US" sz="900" dirty="0" smtClean="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 Programmable Logic </a:t>
            </a:r>
            <a:r>
              <a:rPr lang="en-US" altLang="ja-JP" sz="900" dirty="0" smtClean="0">
                <a:latin typeface="Meiryo UI" panose="020B0604030504040204" pitchFamily="50" charset="-128"/>
                <a:ea typeface="Meiryo UI" panose="020B0604030504040204" pitchFamily="50" charset="-128"/>
              </a:rPr>
              <a:t>Controller</a:t>
            </a:r>
            <a:r>
              <a:rPr lang="ja-JP" altLang="en-US" sz="900" dirty="0" smtClean="0">
                <a:latin typeface="Meiryo UI" panose="020B0604030504040204" pitchFamily="50" charset="-128"/>
                <a:ea typeface="Meiryo UI" panose="020B0604030504040204" pitchFamily="50" charset="-128"/>
              </a:rPr>
              <a:t>）は</a:t>
            </a:r>
            <a:r>
              <a:rPr lang="ja-JP" altLang="en-US" sz="900" dirty="0">
                <a:latin typeface="Meiryo UI" panose="020B0604030504040204" pitchFamily="50" charset="-128"/>
                <a:ea typeface="Meiryo UI" panose="020B0604030504040204" pitchFamily="50" charset="-128"/>
              </a:rPr>
              <a:t>、機械を自動的に制御する</a:t>
            </a:r>
            <a:r>
              <a:rPr lang="ja-JP" altLang="en-US" sz="900" dirty="0" smtClean="0">
                <a:latin typeface="Meiryo UI" panose="020B0604030504040204" pitchFamily="50" charset="-128"/>
                <a:ea typeface="Meiryo UI" panose="020B0604030504040204" pitchFamily="50" charset="-128"/>
              </a:rPr>
              <a:t>装置。三菱電機は「</a:t>
            </a:r>
            <a:r>
              <a:rPr lang="ja-JP" altLang="en-US" sz="900" dirty="0">
                <a:latin typeface="Meiryo UI" panose="020B0604030504040204" pitchFamily="50" charset="-128"/>
                <a:ea typeface="Meiryo UI" panose="020B0604030504040204" pitchFamily="50" charset="-128"/>
              </a:rPr>
              <a:t>シーケンサ」という商品名で販売して</a:t>
            </a:r>
            <a:r>
              <a:rPr lang="ja-JP" altLang="en-US" sz="900" dirty="0" smtClean="0">
                <a:latin typeface="Meiryo UI" panose="020B0604030504040204" pitchFamily="50" charset="-128"/>
                <a:ea typeface="Meiryo UI" panose="020B0604030504040204" pitchFamily="50" charset="-128"/>
              </a:rPr>
              <a:t>いるが</a:t>
            </a:r>
            <a:r>
              <a:rPr lang="ja-JP" altLang="en-US" sz="900" dirty="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用途は同じ</a:t>
            </a:r>
            <a:endParaRPr lang="en-US" altLang="ja-JP" sz="900" dirty="0" smtClean="0">
              <a:latin typeface="Meiryo UI" panose="020B0604030504040204" pitchFamily="50" charset="-128"/>
              <a:ea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rPr>
              <a:t>※GOT</a:t>
            </a:r>
            <a:r>
              <a:rPr lang="ja-JP" altLang="en-US" sz="900" dirty="0" smtClean="0">
                <a:latin typeface="Meiryo UI" panose="020B0604030504040204" pitchFamily="50" charset="-128"/>
                <a:ea typeface="Meiryo UI" panose="020B0604030504040204" pitchFamily="50" charset="-128"/>
              </a:rPr>
              <a:t>は、</a:t>
            </a:r>
            <a:r>
              <a:rPr lang="en-US" altLang="ja-JP" sz="900" dirty="0" smtClean="0">
                <a:latin typeface="Meiryo UI" panose="020B0604030504040204" pitchFamily="50" charset="-128"/>
                <a:ea typeface="Meiryo UI" panose="020B0604030504040204" pitchFamily="50" charset="-128"/>
              </a:rPr>
              <a:t>Graphic Operation Terminal</a:t>
            </a:r>
            <a:r>
              <a:rPr lang="ja-JP" altLang="en-US" sz="900" dirty="0" smtClean="0">
                <a:latin typeface="Meiryo UI" panose="020B0604030504040204" pitchFamily="50" charset="-128"/>
                <a:ea typeface="Meiryo UI" panose="020B0604030504040204" pitchFamily="50" charset="-128"/>
              </a:rPr>
              <a:t>（グラフィック オペレーション ターミナル）の略。 従来、操作盤に取り付けていたハードウェア的なスイッチ、ランプなどをソフトウェアにより実現し、モニタ画面上でこれらの表示・操作が可能なタッチパネル付の表示器</a:t>
            </a:r>
            <a:endParaRPr lang="en-US" altLang="ja-JP" sz="900" dirty="0" smtClean="0">
              <a:latin typeface="Meiryo UI" panose="020B0604030504040204" pitchFamily="50" charset="-128"/>
              <a:ea typeface="Meiryo UI" panose="020B0604030504040204" pitchFamily="50" charset="-128"/>
            </a:endParaRPr>
          </a:p>
        </p:txBody>
      </p:sp>
      <p:sp>
        <p:nvSpPr>
          <p:cNvPr id="9" name="正方形/長方形 8"/>
          <p:cNvSpPr/>
          <p:nvPr/>
        </p:nvSpPr>
        <p:spPr>
          <a:xfrm>
            <a:off x="4971227" y="5466420"/>
            <a:ext cx="2376264" cy="2520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HGP創英角ｺﾞｼｯｸUB" panose="020B0900000000000000" pitchFamily="50" charset="-128"/>
                <a:ea typeface="HGP創英角ｺﾞｼｯｸUB" panose="020B0900000000000000" pitchFamily="50" charset="-128"/>
              </a:rPr>
              <a:t>問い合わせ先</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984983762"/>
              </p:ext>
            </p:extLst>
          </p:nvPr>
        </p:nvGraphicFramePr>
        <p:xfrm>
          <a:off x="4924295" y="5821305"/>
          <a:ext cx="4493202" cy="392040"/>
        </p:xfrm>
        <a:graphic>
          <a:graphicData uri="http://schemas.openxmlformats.org/drawingml/2006/table">
            <a:tbl>
              <a:tblPr/>
              <a:tblGrid>
                <a:gridCol w="1828905">
                  <a:extLst>
                    <a:ext uri="{9D8B030D-6E8A-4147-A177-3AD203B41FA5}">
                      <a16:colId xmlns:a16="http://schemas.microsoft.com/office/drawing/2014/main" val="20000"/>
                    </a:ext>
                  </a:extLst>
                </a:gridCol>
                <a:gridCol w="2664297">
                  <a:extLst>
                    <a:ext uri="{9D8B030D-6E8A-4147-A177-3AD203B41FA5}">
                      <a16:colId xmlns:a16="http://schemas.microsoft.com/office/drawing/2014/main" val="20001"/>
                    </a:ext>
                  </a:extLst>
                </a:gridCol>
              </a:tblGrid>
              <a:tr h="180975">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三菱電機株式会社　東北支社　　　　　</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宮城県仙台市青葉区花京院</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1-1-20</a:t>
                      </a:r>
                    </a:p>
                    <a:p>
                      <a:pPr algn="l" rtl="0" fontAlgn="ct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022-216-4511</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1" name="テキスト ボックス 10"/>
          <p:cNvSpPr txBox="1"/>
          <p:nvPr/>
        </p:nvSpPr>
        <p:spPr>
          <a:xfrm>
            <a:off x="4953000" y="6222504"/>
            <a:ext cx="4320480" cy="230832"/>
          </a:xfrm>
          <a:prstGeom prst="rect">
            <a:avLst/>
          </a:prstGeom>
          <a:noFill/>
        </p:spPr>
        <p:txBody>
          <a:bodyPr wrap="square" rtlCol="0">
            <a:spAutoFit/>
          </a:bodyPr>
          <a:lstStyle/>
          <a:p>
            <a:r>
              <a:rPr kumimoji="1" lang="en-US" altLang="ja-JP" sz="900" dirty="0" smtClean="0">
                <a:latin typeface="Meiryo UI" panose="020B0604030504040204" pitchFamily="50" charset="-128"/>
                <a:ea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rPr>
              <a:t>直接の取引は代理店経由となる</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28034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21369" y="1001947"/>
            <a:ext cx="2376264" cy="2520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HGP創英角ｺﾞｼｯｸUB" panose="020B0900000000000000" pitchFamily="50" charset="-128"/>
                <a:ea typeface="HGP創英角ｺﾞｼｯｸUB" panose="020B0900000000000000" pitchFamily="50" charset="-128"/>
              </a:rPr>
              <a:t>システム構成</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3" name="Text Box 413"/>
          <p:cNvSpPr txBox="1">
            <a:spLocks noChangeArrowheads="1"/>
          </p:cNvSpPr>
          <p:nvPr/>
        </p:nvSpPr>
        <p:spPr bwMode="auto">
          <a:xfrm>
            <a:off x="495300" y="179348"/>
            <a:ext cx="51793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kumimoji="1" sz="1000">
                <a:solidFill>
                  <a:schemeClr val="tx1"/>
                </a:solidFill>
                <a:latin typeface="Times New Roman" pitchFamily="18" charset="0"/>
                <a:ea typeface="ＭＳ Ｐゴシック" charset="-128"/>
              </a:defRPr>
            </a:lvl1pPr>
            <a:lvl2pPr marL="742950" indent="-285750" eaLnBrk="0" hangingPunct="0">
              <a:defRPr kumimoji="1" sz="1000">
                <a:solidFill>
                  <a:schemeClr val="tx1"/>
                </a:solidFill>
                <a:latin typeface="Times New Roman" pitchFamily="18" charset="0"/>
                <a:ea typeface="ＭＳ Ｐゴシック" charset="-128"/>
              </a:defRPr>
            </a:lvl2pPr>
            <a:lvl3pPr marL="1143000" indent="-228600" eaLnBrk="0" hangingPunct="0">
              <a:defRPr kumimoji="1" sz="1000">
                <a:solidFill>
                  <a:schemeClr val="tx1"/>
                </a:solidFill>
                <a:latin typeface="Times New Roman" pitchFamily="18" charset="0"/>
                <a:ea typeface="ＭＳ Ｐゴシック" charset="-128"/>
              </a:defRPr>
            </a:lvl3pPr>
            <a:lvl4pPr marL="1600200" indent="-228600" eaLnBrk="0" hangingPunct="0">
              <a:defRPr kumimoji="1" sz="1000">
                <a:solidFill>
                  <a:schemeClr val="tx1"/>
                </a:solidFill>
                <a:latin typeface="Times New Roman" pitchFamily="18" charset="0"/>
                <a:ea typeface="ＭＳ Ｐゴシック" charset="-128"/>
              </a:defRPr>
            </a:lvl4pPr>
            <a:lvl5pPr marL="2057400" indent="-228600" eaLnBrk="0" hangingPunct="0">
              <a:defRPr kumimoji="1" sz="10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9pPr>
          </a:lstStyle>
          <a:p>
            <a:pPr eaLnBrk="1" hangingPunct="1"/>
            <a:r>
              <a:rPr lang="en-US" altLang="ja-JP" sz="2400" dirty="0">
                <a:latin typeface="HGP創英角ｺﾞｼｯｸUB" panose="020B0900000000000000" pitchFamily="50" charset="-128"/>
                <a:ea typeface="HGP創英角ｺﾞｼｯｸUB" panose="020B0900000000000000" pitchFamily="50" charset="-128"/>
              </a:rPr>
              <a:t>①</a:t>
            </a:r>
            <a:r>
              <a:rPr lang="en-US" altLang="ja-JP" sz="2400" dirty="0" err="1">
                <a:latin typeface="HGP創英角ｺﾞｼｯｸUB" panose="020B0900000000000000" pitchFamily="50" charset="-128"/>
                <a:ea typeface="HGP創英角ｺﾞｼｯｸUB" panose="020B0900000000000000" pitchFamily="50" charset="-128"/>
              </a:rPr>
              <a:t>e-F@ctory</a:t>
            </a:r>
            <a:r>
              <a:rPr lang="ja-JP" altLang="en-US" sz="2400" dirty="0">
                <a:latin typeface="HGP創英角ｺﾞｼｯｸUB" panose="020B0900000000000000" pitchFamily="50" charset="-128"/>
                <a:ea typeface="HGP創英角ｺﾞｼｯｸUB" panose="020B0900000000000000" pitchFamily="50" charset="-128"/>
              </a:rPr>
              <a:t>支援モジュール（三菱電機</a:t>
            </a:r>
            <a:r>
              <a:rPr lang="ja-JP" altLang="en-US" sz="2400" dirty="0" smtClean="0">
                <a:latin typeface="HGP創英角ｺﾞｼｯｸUB" panose="020B0900000000000000" pitchFamily="50" charset="-128"/>
                <a:ea typeface="HGP創英角ｺﾞｼｯｸUB" panose="020B0900000000000000" pitchFamily="50" charset="-128"/>
              </a:rPr>
              <a:t>）</a:t>
            </a:r>
            <a:endParaRPr lang="ja-JP" altLang="en-US" sz="2400" dirty="0">
              <a:latin typeface="HGP創英角ｺﾞｼｯｸUB" panose="020B0900000000000000" pitchFamily="50" charset="-128"/>
              <a:ea typeface="HGP創英角ｺﾞｼｯｸUB" panose="020B0900000000000000" pitchFamily="50" charset="-128"/>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369" y="1364515"/>
            <a:ext cx="6023249"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6465888" y="1700808"/>
            <a:ext cx="3024187" cy="2354491"/>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rPr>
              <a:t>①新規設備導入の場合</a:t>
            </a:r>
            <a:endParaRPr lang="en-US" altLang="ja-JP" sz="105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050" dirty="0" smtClean="0">
                <a:latin typeface="Meiryo UI" panose="020B0604030504040204" pitchFamily="50" charset="-128"/>
                <a:ea typeface="Meiryo UI" panose="020B0604030504040204" pitchFamily="50" charset="-128"/>
              </a:rPr>
              <a:t>新規設備を設計する際に三菱電機の</a:t>
            </a:r>
            <a:r>
              <a:rPr lang="en-US" altLang="ja-JP" sz="1050" dirty="0" err="1" smtClean="0">
                <a:latin typeface="Meiryo UI" panose="020B0604030504040204" pitchFamily="50" charset="-128"/>
                <a:ea typeface="Meiryo UI" panose="020B0604030504040204" pitchFamily="50" charset="-128"/>
              </a:rPr>
              <a:t>iQ</a:t>
            </a:r>
            <a:r>
              <a:rPr lang="en-US" altLang="ja-JP" sz="1050" dirty="0" smtClean="0">
                <a:latin typeface="Meiryo UI" panose="020B0604030504040204" pitchFamily="50" charset="-128"/>
                <a:ea typeface="Meiryo UI" panose="020B0604030504040204" pitchFamily="50" charset="-128"/>
              </a:rPr>
              <a:t>-R</a:t>
            </a:r>
            <a:r>
              <a:rPr lang="ja-JP" altLang="en-US" sz="1050" dirty="0" smtClean="0">
                <a:latin typeface="Meiryo UI" panose="020B0604030504040204" pitchFamily="50" charset="-128"/>
                <a:ea typeface="Meiryo UI" panose="020B0604030504040204" pitchFamily="50" charset="-128"/>
              </a:rPr>
              <a:t>シリーズシーケンサを導入すれば、当該品の機能をあらかじめ付与することが可能。この構成であれば</a:t>
            </a:r>
            <a:r>
              <a:rPr lang="en-US" altLang="ja-JP" sz="1050" dirty="0" err="1" smtClean="0">
                <a:latin typeface="Meiryo UI" panose="020B0604030504040204" pitchFamily="50" charset="-128"/>
                <a:ea typeface="Meiryo UI" panose="020B0604030504040204" pitchFamily="50" charset="-128"/>
              </a:rPr>
              <a:t>IoT</a:t>
            </a:r>
            <a:r>
              <a:rPr lang="ja-JP" altLang="en-US" sz="1050" dirty="0" smtClean="0">
                <a:latin typeface="Meiryo UI" panose="020B0604030504040204" pitchFamily="50" charset="-128"/>
                <a:ea typeface="Meiryo UI" panose="020B0604030504040204" pitchFamily="50" charset="-128"/>
              </a:rPr>
              <a:t>用のハードウェアを別置きする必要が無い。</a:t>
            </a:r>
            <a:endParaRPr lang="en-US" altLang="ja-JP" sz="105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050" dirty="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②既存設備に後付けする場合</a:t>
            </a:r>
            <a:endParaRPr lang="en-US" altLang="ja-JP" sz="105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050" dirty="0">
                <a:latin typeface="Meiryo UI" panose="020B0604030504040204" pitchFamily="50" charset="-128"/>
                <a:ea typeface="Meiryo UI" panose="020B0604030504040204" pitchFamily="50" charset="-128"/>
              </a:rPr>
              <a:t>既存</a:t>
            </a:r>
            <a:r>
              <a:rPr lang="ja-JP" altLang="en-US" sz="1050" dirty="0" smtClean="0">
                <a:latin typeface="Meiryo UI" panose="020B0604030504040204" pitchFamily="50" charset="-128"/>
                <a:ea typeface="Meiryo UI" panose="020B0604030504040204" pitchFamily="50" charset="-128"/>
              </a:rPr>
              <a:t>設備のプログラムはできるだけ改造せず、設備動作に影響を与えないようにする必要がある。</a:t>
            </a:r>
            <a:endParaRPr lang="en-US" altLang="ja-JP" sz="105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050" dirty="0">
                <a:latin typeface="Meiryo UI" panose="020B0604030504040204" pitchFamily="50" charset="-128"/>
                <a:ea typeface="Meiryo UI" panose="020B0604030504040204" pitchFamily="50" charset="-128"/>
              </a:rPr>
              <a:t>そこ</a:t>
            </a:r>
            <a:r>
              <a:rPr lang="ja-JP" altLang="en-US" sz="1050" dirty="0" smtClean="0">
                <a:latin typeface="Meiryo UI" panose="020B0604030504040204" pitchFamily="50" charset="-128"/>
                <a:ea typeface="Meiryo UI" panose="020B0604030504040204" pitchFamily="50" charset="-128"/>
              </a:rPr>
              <a:t>で、新しくデータ統括用の</a:t>
            </a:r>
            <a:r>
              <a:rPr lang="en-US" altLang="ja-JP" sz="1050" dirty="0" err="1" smtClean="0">
                <a:latin typeface="Meiryo UI" panose="020B0604030504040204" pitchFamily="50" charset="-128"/>
                <a:ea typeface="Meiryo UI" panose="020B0604030504040204" pitchFamily="50" charset="-128"/>
              </a:rPr>
              <a:t>iQ</a:t>
            </a:r>
            <a:r>
              <a:rPr lang="en-US" altLang="ja-JP" sz="1050" dirty="0" smtClean="0">
                <a:latin typeface="Meiryo UI" panose="020B0604030504040204" pitchFamily="50" charset="-128"/>
                <a:ea typeface="Meiryo UI" panose="020B0604030504040204" pitchFamily="50" charset="-128"/>
              </a:rPr>
              <a:t>-R</a:t>
            </a:r>
            <a:r>
              <a:rPr lang="ja-JP" altLang="en-US" sz="1050" dirty="0" smtClean="0">
                <a:latin typeface="Meiryo UI" panose="020B0604030504040204" pitchFamily="50" charset="-128"/>
                <a:ea typeface="Meiryo UI" panose="020B0604030504040204" pitchFamily="50" charset="-128"/>
              </a:rPr>
              <a:t>シリーズのシーケンサ（</a:t>
            </a:r>
            <a:r>
              <a:rPr lang="en-US" altLang="ja-JP" sz="1050" dirty="0" smtClean="0">
                <a:latin typeface="Meiryo UI" panose="020B0604030504040204" pitchFamily="50" charset="-128"/>
                <a:ea typeface="Meiryo UI" panose="020B0604030504040204" pitchFamily="50" charset="-128"/>
              </a:rPr>
              <a:t>PLC</a:t>
            </a:r>
            <a:r>
              <a:rPr lang="ja-JP" altLang="en-US" sz="1050" dirty="0" smtClean="0">
                <a:latin typeface="Meiryo UI" panose="020B0604030504040204" pitchFamily="50" charset="-128"/>
                <a:ea typeface="Meiryo UI" panose="020B0604030504040204" pitchFamily="50" charset="-128"/>
              </a:rPr>
              <a:t>）を増設し、既存設備からデータを集約する構成で</a:t>
            </a:r>
            <a:r>
              <a:rPr lang="en-US" altLang="ja-JP" sz="1050" dirty="0" err="1" smtClean="0">
                <a:latin typeface="Meiryo UI" panose="020B0604030504040204" pitchFamily="50" charset="-128"/>
                <a:ea typeface="Meiryo UI" panose="020B0604030504040204" pitchFamily="50" charset="-128"/>
              </a:rPr>
              <a:t>IoT</a:t>
            </a:r>
            <a:r>
              <a:rPr lang="ja-JP" altLang="en-US" sz="1050" dirty="0" smtClean="0">
                <a:latin typeface="Meiryo UI" panose="020B0604030504040204" pitchFamily="50" charset="-128"/>
                <a:ea typeface="Meiryo UI" panose="020B0604030504040204" pitchFamily="50" charset="-128"/>
              </a:rPr>
              <a:t>化を実現する。</a:t>
            </a:r>
            <a:endParaRPr lang="en-US" altLang="ja-JP" sz="105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050" dirty="0">
                <a:latin typeface="Meiryo UI" panose="020B0604030504040204" pitchFamily="50" charset="-128"/>
                <a:ea typeface="Meiryo UI" panose="020B0604030504040204" pitchFamily="50" charset="-128"/>
              </a:rPr>
              <a:t>基本的に</a:t>
            </a:r>
            <a:r>
              <a:rPr lang="ja-JP" altLang="en-US" sz="1050" dirty="0" smtClean="0">
                <a:latin typeface="Meiryo UI" panose="020B0604030504040204" pitchFamily="50" charset="-128"/>
                <a:ea typeface="Meiryo UI" panose="020B0604030504040204" pitchFamily="50" charset="-128"/>
              </a:rPr>
              <a:t>は既存設備に後付けされるケースの方が多くなっているとされる。</a:t>
            </a:r>
            <a:endParaRPr lang="en-US" altLang="ja-JP" sz="1050" dirty="0" smtClean="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776536" y="5373216"/>
            <a:ext cx="4248472" cy="230832"/>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rPr>
              <a:t>出所：三菱電機提供資料</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23002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21369" y="1001947"/>
            <a:ext cx="2376264" cy="2520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latin typeface="HGP創英角ｺﾞｼｯｸUB" panose="020B0900000000000000" pitchFamily="50" charset="-128"/>
                <a:ea typeface="HGP創英角ｺﾞｼｯｸUB" panose="020B0900000000000000" pitchFamily="50" charset="-128"/>
              </a:rPr>
              <a:t>機能・効果</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3" name="Text Box 413"/>
          <p:cNvSpPr txBox="1">
            <a:spLocks noChangeArrowheads="1"/>
          </p:cNvSpPr>
          <p:nvPr/>
        </p:nvSpPr>
        <p:spPr bwMode="auto">
          <a:xfrm>
            <a:off x="495300" y="179348"/>
            <a:ext cx="51793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kumimoji="1" sz="1000">
                <a:solidFill>
                  <a:schemeClr val="tx1"/>
                </a:solidFill>
                <a:latin typeface="Times New Roman" pitchFamily="18" charset="0"/>
                <a:ea typeface="ＭＳ Ｐゴシック" charset="-128"/>
              </a:defRPr>
            </a:lvl1pPr>
            <a:lvl2pPr marL="742950" indent="-285750" eaLnBrk="0" hangingPunct="0">
              <a:defRPr kumimoji="1" sz="1000">
                <a:solidFill>
                  <a:schemeClr val="tx1"/>
                </a:solidFill>
                <a:latin typeface="Times New Roman" pitchFamily="18" charset="0"/>
                <a:ea typeface="ＭＳ Ｐゴシック" charset="-128"/>
              </a:defRPr>
            </a:lvl2pPr>
            <a:lvl3pPr marL="1143000" indent="-228600" eaLnBrk="0" hangingPunct="0">
              <a:defRPr kumimoji="1" sz="1000">
                <a:solidFill>
                  <a:schemeClr val="tx1"/>
                </a:solidFill>
                <a:latin typeface="Times New Roman" pitchFamily="18" charset="0"/>
                <a:ea typeface="ＭＳ Ｐゴシック" charset="-128"/>
              </a:defRPr>
            </a:lvl3pPr>
            <a:lvl4pPr marL="1600200" indent="-228600" eaLnBrk="0" hangingPunct="0">
              <a:defRPr kumimoji="1" sz="1000">
                <a:solidFill>
                  <a:schemeClr val="tx1"/>
                </a:solidFill>
                <a:latin typeface="Times New Roman" pitchFamily="18" charset="0"/>
                <a:ea typeface="ＭＳ Ｐゴシック" charset="-128"/>
              </a:defRPr>
            </a:lvl4pPr>
            <a:lvl5pPr marL="2057400" indent="-228600" eaLnBrk="0" hangingPunct="0">
              <a:defRPr kumimoji="1" sz="10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9pPr>
          </a:lstStyle>
          <a:p>
            <a:pPr eaLnBrk="1" hangingPunct="1"/>
            <a:r>
              <a:rPr lang="en-US" altLang="ja-JP" sz="2400" dirty="0">
                <a:latin typeface="HGP創英角ｺﾞｼｯｸUB" panose="020B0900000000000000" pitchFamily="50" charset="-128"/>
                <a:ea typeface="HGP創英角ｺﾞｼｯｸUB" panose="020B0900000000000000" pitchFamily="50" charset="-128"/>
              </a:rPr>
              <a:t>①</a:t>
            </a:r>
            <a:r>
              <a:rPr lang="en-US" altLang="ja-JP" sz="2400" dirty="0" err="1">
                <a:latin typeface="HGP創英角ｺﾞｼｯｸUB" panose="020B0900000000000000" pitchFamily="50" charset="-128"/>
                <a:ea typeface="HGP創英角ｺﾞｼｯｸUB" panose="020B0900000000000000" pitchFamily="50" charset="-128"/>
              </a:rPr>
              <a:t>e-F@ctory</a:t>
            </a:r>
            <a:r>
              <a:rPr lang="ja-JP" altLang="en-US" sz="2400" dirty="0">
                <a:latin typeface="HGP創英角ｺﾞｼｯｸUB" panose="020B0900000000000000" pitchFamily="50" charset="-128"/>
                <a:ea typeface="HGP創英角ｺﾞｼｯｸUB" panose="020B0900000000000000" pitchFamily="50" charset="-128"/>
              </a:rPr>
              <a:t>支援モジュール（三菱電機</a:t>
            </a:r>
            <a:r>
              <a:rPr lang="ja-JP" altLang="en-US" sz="2400" dirty="0" smtClean="0">
                <a:latin typeface="HGP創英角ｺﾞｼｯｸUB" panose="020B0900000000000000" pitchFamily="50" charset="-128"/>
                <a:ea typeface="HGP創英角ｺﾞｼｯｸUB" panose="020B0900000000000000" pitchFamily="50" charset="-128"/>
              </a:rPr>
              <a:t>）</a:t>
            </a:r>
            <a:endParaRPr lang="ja-JP" altLang="en-US" sz="2400" dirty="0">
              <a:latin typeface="HGP創英角ｺﾞｼｯｸUB" panose="020B0900000000000000" pitchFamily="50" charset="-128"/>
              <a:ea typeface="HGP創英角ｺﾞｼｯｸUB" panose="020B09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4283625243"/>
              </p:ext>
            </p:extLst>
          </p:nvPr>
        </p:nvGraphicFramePr>
        <p:xfrm>
          <a:off x="495300" y="1844824"/>
          <a:ext cx="8894487" cy="1960200"/>
        </p:xfrm>
        <a:graphic>
          <a:graphicData uri="http://schemas.openxmlformats.org/drawingml/2006/table">
            <a:tbl>
              <a:tblPr/>
              <a:tblGrid>
                <a:gridCol w="1721396">
                  <a:extLst>
                    <a:ext uri="{9D8B030D-6E8A-4147-A177-3AD203B41FA5}">
                      <a16:colId xmlns:a16="http://schemas.microsoft.com/office/drawing/2014/main" val="20000"/>
                    </a:ext>
                  </a:extLst>
                </a:gridCol>
                <a:gridCol w="5328592">
                  <a:extLst>
                    <a:ext uri="{9D8B030D-6E8A-4147-A177-3AD203B41FA5}">
                      <a16:colId xmlns:a16="http://schemas.microsoft.com/office/drawing/2014/main" val="20001"/>
                    </a:ext>
                  </a:extLst>
                </a:gridCol>
                <a:gridCol w="1844499">
                  <a:extLst>
                    <a:ext uri="{9D8B030D-6E8A-4147-A177-3AD203B41FA5}">
                      <a16:colId xmlns:a16="http://schemas.microsoft.com/office/drawing/2014/main" val="20002"/>
                    </a:ext>
                  </a:extLst>
                </a:gridCol>
              </a:tblGrid>
              <a:tr h="180975">
                <a:tc>
                  <a:txBody>
                    <a:bodyPr/>
                    <a:lstStyle/>
                    <a:p>
                      <a:pPr algn="l" rtl="0" fontAlgn="ctr"/>
                      <a:r>
                        <a:rPr lang="ja-JP" altLang="en-US" sz="1050" b="1" i="0" u="none" strike="noStrike" dirty="0" smtClean="0">
                          <a:solidFill>
                            <a:schemeClr val="bg1"/>
                          </a:solidFill>
                          <a:effectLst/>
                          <a:latin typeface="Meiryo UI" panose="020B0604030504040204" pitchFamily="50" charset="-128"/>
                          <a:ea typeface="Meiryo UI" panose="020B0604030504040204" pitchFamily="50" charset="-128"/>
                        </a:rPr>
                        <a:t>機能</a:t>
                      </a:r>
                      <a:endParaRPr lang="ja-JP" altLang="en-US" sz="105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050" b="1" i="0" u="none" strike="noStrike" dirty="0" smtClean="0">
                          <a:solidFill>
                            <a:schemeClr val="bg1"/>
                          </a:solidFill>
                          <a:effectLst/>
                          <a:latin typeface="Meiryo UI" panose="020B0604030504040204" pitchFamily="50" charset="-128"/>
                          <a:ea typeface="Meiryo UI" panose="020B0604030504040204" pitchFamily="50" charset="-128"/>
                        </a:rPr>
                        <a:t>内容</a:t>
                      </a:r>
                      <a:endParaRPr lang="ja-JP" altLang="en-US" sz="105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050" b="1" i="0" u="none" strike="noStrike" dirty="0" smtClean="0">
                          <a:solidFill>
                            <a:schemeClr val="bg1"/>
                          </a:solidFill>
                          <a:effectLst/>
                          <a:latin typeface="Meiryo UI" panose="020B0604030504040204" pitchFamily="50" charset="-128"/>
                          <a:ea typeface="Meiryo UI" panose="020B0604030504040204" pitchFamily="50" charset="-128"/>
                        </a:rPr>
                        <a:t>備考（シーケンサ）</a:t>
                      </a:r>
                      <a:endParaRPr lang="ja-JP" altLang="en-US" sz="105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80975">
                <a:tc>
                  <a:txBody>
                    <a:bodyPr/>
                    <a:lstStyle/>
                    <a:p>
                      <a:pPr algn="l" rtl="0"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振動解析</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(FFT)</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設備・機器の振動を計測し、周波数解析することで現在の状態を定量的に把握し、正常状態・異常状態を検出。</a:t>
                      </a:r>
                    </a:p>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振動解析を行うことにより、異常部位・程度・原因などを推定することが可能になる。</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MELSEC </a:t>
                      </a:r>
                      <a:r>
                        <a:rPr lang="en-US" altLang="ja-JP" sz="1050" b="0" i="0" u="none" strike="noStrike" dirty="0" err="1" smtClean="0">
                          <a:solidFill>
                            <a:srgbClr val="000000"/>
                          </a:solidFill>
                          <a:effectLst/>
                          <a:latin typeface="Meiryo UI" panose="020B0604030504040204" pitchFamily="50" charset="-128"/>
                          <a:ea typeface="Meiryo UI" panose="020B0604030504040204" pitchFamily="50" charset="-128"/>
                        </a:rPr>
                        <a:t>iQ</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-R</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0975">
                <a:tc>
                  <a:txBody>
                    <a:bodyPr/>
                    <a:lstStyle/>
                    <a:p>
                      <a:pPr algn="l" rtl="0"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波形ガードバンド監視</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基準波形を基にガードバンド（上下限閾値）波形を作成し、入力データの波形の形状を監視。作成したガードバンド波形の</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CSV</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保存および読出しが可能。ガードバンド監視することで、単純な閾値監視では難しかった波形監視による異常検知を行うことができる。</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MELSEC </a:t>
                      </a:r>
                      <a:r>
                        <a:rPr lang="en-US" altLang="ja-JP" sz="1050" b="0" i="0" u="none" strike="noStrike" dirty="0" err="1" smtClean="0">
                          <a:solidFill>
                            <a:srgbClr val="000000"/>
                          </a:solidFill>
                          <a:effectLst/>
                          <a:latin typeface="Meiryo UI" panose="020B0604030504040204" pitchFamily="50" charset="-128"/>
                          <a:ea typeface="Meiryo UI" panose="020B0604030504040204" pitchFamily="50" charset="-128"/>
                        </a:rPr>
                        <a:t>iQ</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-R</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0975">
                <a:tc>
                  <a:txBody>
                    <a:bodyPr/>
                    <a:lstStyle/>
                    <a:p>
                      <a:pPr algn="l" rtl="0"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設備総合効率モニタ</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設備総合効率や生産数など、設備の生産・稼働状況を総合表示。</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MELSEC </a:t>
                      </a:r>
                      <a:r>
                        <a:rPr lang="en-US" altLang="ja-JP" sz="1050" b="0" i="0" u="none" strike="noStrike" dirty="0" err="1" smtClean="0">
                          <a:solidFill>
                            <a:srgbClr val="000000"/>
                          </a:solidFill>
                          <a:effectLst/>
                          <a:latin typeface="Meiryo UI" panose="020B0604030504040204" pitchFamily="50" charset="-128"/>
                          <a:ea typeface="Meiryo UI" panose="020B0604030504040204" pitchFamily="50" charset="-128"/>
                        </a:rPr>
                        <a:t>iQ</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-F</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0975">
                <a:tc>
                  <a:txBody>
                    <a:bodyPr/>
                    <a:lstStyle/>
                    <a:p>
                      <a:pPr algn="l" rtl="0"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シリンダ＆サイクルタイム計測モニタ</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シリンダの状態や動作、設備の稼働サイクルを計測・モニタし、異常兆候を監視。</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MELSEC </a:t>
                      </a:r>
                      <a:r>
                        <a:rPr lang="en-US" altLang="ja-JP" sz="1050" b="0" i="0" u="none" strike="noStrike" dirty="0" err="1" smtClean="0">
                          <a:solidFill>
                            <a:srgbClr val="000000"/>
                          </a:solidFill>
                          <a:effectLst/>
                          <a:latin typeface="Meiryo UI" panose="020B0604030504040204" pitchFamily="50" charset="-128"/>
                          <a:ea typeface="Meiryo UI" panose="020B0604030504040204" pitchFamily="50" charset="-128"/>
                        </a:rPr>
                        <a:t>iQ</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-F</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テキスト ボックス 4"/>
          <p:cNvSpPr txBox="1"/>
          <p:nvPr/>
        </p:nvSpPr>
        <p:spPr>
          <a:xfrm>
            <a:off x="627158" y="1268760"/>
            <a:ext cx="1440160" cy="261610"/>
          </a:xfrm>
          <a:prstGeom prst="rect">
            <a:avLst/>
          </a:prstGeom>
          <a:noFill/>
        </p:spPr>
        <p:txBody>
          <a:bodyPr wrap="square" rtlCol="0">
            <a:spAutoFit/>
          </a:bodyPr>
          <a:lstStyle/>
          <a:p>
            <a:r>
              <a:rPr kumimoji="1" lang="en-US" altLang="ja-JP" sz="1100" b="1" dirty="0" smtClean="0">
                <a:latin typeface="Meiryo UI" panose="020B0604030504040204" pitchFamily="50" charset="-128"/>
                <a:ea typeface="Meiryo UI" panose="020B0604030504040204" pitchFamily="50" charset="-128"/>
              </a:rPr>
              <a:t>【</a:t>
            </a:r>
            <a:r>
              <a:rPr kumimoji="1" lang="ja-JP" altLang="en-US" sz="1100" b="1" dirty="0" smtClean="0">
                <a:latin typeface="Meiryo UI" panose="020B0604030504040204" pitchFamily="50" charset="-128"/>
                <a:ea typeface="Meiryo UI" panose="020B0604030504040204" pitchFamily="50" charset="-128"/>
              </a:rPr>
              <a:t>単体機能</a:t>
            </a:r>
            <a:r>
              <a:rPr kumimoji="1" lang="en-US" altLang="ja-JP" sz="1100" b="1" dirty="0" smtClean="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704528" y="1530370"/>
            <a:ext cx="8928422" cy="253916"/>
          </a:xfrm>
          <a:prstGeom prst="rect">
            <a:avLst/>
          </a:prstGeom>
          <a:noFill/>
        </p:spPr>
        <p:txBody>
          <a:bodyPr wrap="square" rtlCol="0">
            <a:spAutoFit/>
          </a:bodyPr>
          <a:lstStyle/>
          <a:p>
            <a:pPr marL="285750" indent="-285750">
              <a:buFont typeface="Arial" panose="020B0604020202020204" pitchFamily="34" charset="0"/>
              <a:buChar char="•"/>
            </a:pPr>
            <a:r>
              <a:rPr lang="ja-JP" altLang="en-US" sz="1050" dirty="0">
                <a:latin typeface="Meiryo UI" panose="020B0604030504040204" pitchFamily="50" charset="-128"/>
                <a:ea typeface="Meiryo UI" panose="020B0604030504040204" pitchFamily="50" charset="-128"/>
              </a:rPr>
              <a:t>振動解析など、単体で高い効果を発揮する機能を提供。（分析・解析</a:t>
            </a:r>
            <a:r>
              <a:rPr lang="ja-JP" altLang="en-US" sz="1050" dirty="0" smtClean="0">
                <a:latin typeface="Meiryo UI" panose="020B0604030504040204" pitchFamily="50" charset="-128"/>
                <a:ea typeface="Meiryo UI" panose="020B0604030504040204" pitchFamily="50" charset="-128"/>
              </a:rPr>
              <a:t>）</a:t>
            </a:r>
            <a:endParaRPr lang="ja-JP" altLang="en-US" sz="105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627158" y="4090628"/>
            <a:ext cx="2885682" cy="261610"/>
          </a:xfrm>
          <a:prstGeom prst="rect">
            <a:avLst/>
          </a:prstGeom>
          <a:noFill/>
        </p:spPr>
        <p:txBody>
          <a:bodyPr wrap="square" rtlCol="0">
            <a:spAutoFit/>
          </a:bodyPr>
          <a:lstStyle/>
          <a:p>
            <a:r>
              <a:rPr kumimoji="1" lang="en-US" altLang="ja-JP" sz="1100" b="1" dirty="0" smtClean="0">
                <a:latin typeface="Meiryo UI" panose="020B0604030504040204" pitchFamily="50" charset="-128"/>
                <a:ea typeface="Meiryo UI" panose="020B0604030504040204" pitchFamily="50" charset="-128"/>
              </a:rPr>
              <a:t>【</a:t>
            </a:r>
            <a:r>
              <a:rPr lang="en-US" altLang="ja-JP" sz="1100" b="1" dirty="0" smtClean="0">
                <a:latin typeface="Meiryo UI" panose="020B0604030504040204" pitchFamily="50" charset="-128"/>
                <a:ea typeface="Meiryo UI" panose="020B0604030504040204" pitchFamily="50" charset="-128"/>
              </a:rPr>
              <a:t>MT</a:t>
            </a:r>
            <a:r>
              <a:rPr lang="ja-JP" altLang="en-US" sz="1100" b="1" dirty="0" smtClean="0">
                <a:latin typeface="Meiryo UI" panose="020B0604030504040204" pitchFamily="50" charset="-128"/>
                <a:ea typeface="Meiryo UI" panose="020B0604030504040204" pitchFamily="50" charset="-128"/>
              </a:rPr>
              <a:t>法簡易診断ソリューション</a:t>
            </a:r>
            <a:r>
              <a:rPr kumimoji="1" lang="en-US" altLang="ja-JP" sz="1100" b="1" dirty="0" smtClean="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618937" y="4370265"/>
            <a:ext cx="8928422" cy="530915"/>
          </a:xfrm>
          <a:prstGeom prst="rect">
            <a:avLst/>
          </a:prstGeom>
          <a:noFill/>
        </p:spPr>
        <p:txBody>
          <a:bodyPr wrap="square" rtlCol="0">
            <a:spAutoFit/>
          </a:bodyPr>
          <a:lstStyle/>
          <a:p>
            <a:pPr marL="285750" indent="-285750">
              <a:buFont typeface="Arial" panose="020B0604020202020204" pitchFamily="34" charset="0"/>
              <a:buChar char="•"/>
            </a:pPr>
            <a:r>
              <a:rPr lang="en-US" altLang="ja-JP" sz="1050" dirty="0">
                <a:latin typeface="Meiryo UI" panose="020B0604030504040204" pitchFamily="50" charset="-128"/>
                <a:ea typeface="Meiryo UI" panose="020B0604030504040204" pitchFamily="50" charset="-128"/>
              </a:rPr>
              <a:t>MT</a:t>
            </a:r>
            <a:r>
              <a:rPr lang="ja-JP" altLang="en-US" sz="1050" dirty="0">
                <a:latin typeface="Meiryo UI" panose="020B0604030504040204" pitchFamily="50" charset="-128"/>
                <a:ea typeface="Meiryo UI" panose="020B0604030504040204" pitchFamily="50" charset="-128"/>
              </a:rPr>
              <a:t>法を活用した異常検知に必要なデータ収集、特徴量算出、</a:t>
            </a:r>
            <a:r>
              <a:rPr lang="en-US" altLang="ja-JP" sz="1050" dirty="0">
                <a:latin typeface="Meiryo UI" panose="020B0604030504040204" pitchFamily="50" charset="-128"/>
                <a:ea typeface="Meiryo UI" panose="020B0604030504040204" pitchFamily="50" charset="-128"/>
              </a:rPr>
              <a:t>MD</a:t>
            </a:r>
            <a:r>
              <a:rPr lang="ja-JP" altLang="en-US" sz="1050" dirty="0">
                <a:latin typeface="Meiryo UI" panose="020B0604030504040204" pitchFamily="50" charset="-128"/>
                <a:ea typeface="Meiryo UI" panose="020B0604030504040204" pitchFamily="50" charset="-128"/>
              </a:rPr>
              <a:t>値算出の</a:t>
            </a:r>
            <a:r>
              <a:rPr lang="ja-JP" altLang="en-US" sz="1050" dirty="0" smtClean="0">
                <a:latin typeface="Meiryo UI" panose="020B0604030504040204" pitchFamily="50" charset="-128"/>
                <a:ea typeface="Meiryo UI" panose="020B0604030504040204" pitchFamily="50" charset="-128"/>
              </a:rPr>
              <a:t>機能。</a:t>
            </a:r>
            <a:endParaRPr lang="en-US" altLang="ja-JP" sz="1050" dirty="0" smtClean="0">
              <a:latin typeface="Meiryo UI" panose="020B0604030504040204" pitchFamily="50" charset="-128"/>
              <a:ea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MT</a:t>
            </a:r>
            <a:r>
              <a:rPr lang="ja-JP" altLang="en-US" sz="900" dirty="0">
                <a:latin typeface="Meiryo UI" panose="020B0604030504040204" pitchFamily="50" charset="-128"/>
                <a:ea typeface="Meiryo UI" panose="020B0604030504040204" pitchFamily="50" charset="-128"/>
              </a:rPr>
              <a:t>法とは、タグチ流多変量解析手法の一つ</a:t>
            </a:r>
            <a:r>
              <a:rPr lang="ja-JP" altLang="en-US" sz="900" dirty="0" smtClean="0">
                <a:latin typeface="Meiryo UI" panose="020B0604030504040204" pitchFamily="50" charset="-128"/>
                <a:ea typeface="Meiryo UI" panose="020B0604030504040204" pitchFamily="50" charset="-128"/>
              </a:rPr>
              <a:t>で非対称</a:t>
            </a:r>
            <a:r>
              <a:rPr lang="ja-JP" altLang="en-US" sz="900" dirty="0">
                <a:latin typeface="Meiryo UI" panose="020B0604030504040204" pitchFamily="50" charset="-128"/>
                <a:ea typeface="Meiryo UI" panose="020B0604030504040204" pitchFamily="50" charset="-128"/>
              </a:rPr>
              <a:t>判別</a:t>
            </a:r>
            <a:r>
              <a:rPr lang="ja-JP" altLang="en-US" sz="900" dirty="0" smtClean="0">
                <a:latin typeface="Meiryo UI" panose="020B0604030504040204" pitchFamily="50" charset="-128"/>
                <a:ea typeface="Meiryo UI" panose="020B0604030504040204" pitchFamily="50" charset="-128"/>
              </a:rPr>
              <a:t>分析。通常</a:t>
            </a:r>
            <a:r>
              <a:rPr lang="ja-JP" altLang="en-US" sz="900" dirty="0">
                <a:latin typeface="Meiryo UI" panose="020B0604030504040204" pitchFamily="50" charset="-128"/>
                <a:ea typeface="Meiryo UI" panose="020B0604030504040204" pitchFamily="50" charset="-128"/>
              </a:rPr>
              <a:t>の判別分析が母集団に対等な二群を想定しているのに</a:t>
            </a:r>
            <a:r>
              <a:rPr lang="ja-JP" altLang="en-US" sz="900" dirty="0" smtClean="0">
                <a:latin typeface="Meiryo UI" panose="020B0604030504040204" pitchFamily="50" charset="-128"/>
                <a:ea typeface="Meiryo UI" panose="020B0604030504040204" pitchFamily="50" charset="-128"/>
              </a:rPr>
              <a:t>対して、</a:t>
            </a:r>
            <a:r>
              <a:rPr lang="en-US" altLang="ja-JP" sz="900" dirty="0" smtClean="0">
                <a:latin typeface="Meiryo UI" panose="020B0604030504040204" pitchFamily="50" charset="-128"/>
                <a:ea typeface="Meiryo UI" panose="020B0604030504040204" pitchFamily="50" charset="-128"/>
              </a:rPr>
              <a:t>MT</a:t>
            </a:r>
            <a:r>
              <a:rPr lang="ja-JP" altLang="en-US" sz="900" dirty="0">
                <a:latin typeface="Meiryo UI" panose="020B0604030504040204" pitchFamily="50" charset="-128"/>
                <a:ea typeface="Meiryo UI" panose="020B0604030504040204" pitchFamily="50" charset="-128"/>
              </a:rPr>
              <a:t>法では正常と異常という概念で判別を</a:t>
            </a:r>
            <a:r>
              <a:rPr lang="ja-JP" altLang="en-US" sz="900" dirty="0" smtClean="0">
                <a:latin typeface="Meiryo UI" panose="020B0604030504040204" pitchFamily="50" charset="-128"/>
                <a:ea typeface="Meiryo UI" panose="020B0604030504040204" pitchFamily="50" charset="-128"/>
              </a:rPr>
              <a:t>行う。正常</a:t>
            </a:r>
            <a:r>
              <a:rPr lang="ja-JP" altLang="en-US" sz="900" dirty="0">
                <a:latin typeface="Meiryo UI" panose="020B0604030504040204" pitchFamily="50" charset="-128"/>
                <a:ea typeface="Meiryo UI" panose="020B0604030504040204" pitchFamily="50" charset="-128"/>
              </a:rPr>
              <a:t>はある一つの群をなすが、異常は群をなさないというのが</a:t>
            </a:r>
            <a:r>
              <a:rPr lang="en-US" altLang="ja-JP" sz="900" dirty="0">
                <a:latin typeface="Meiryo UI" panose="020B0604030504040204" pitchFamily="50" charset="-128"/>
                <a:ea typeface="Meiryo UI" panose="020B0604030504040204" pitchFamily="50" charset="-128"/>
              </a:rPr>
              <a:t>MT</a:t>
            </a:r>
            <a:r>
              <a:rPr lang="ja-JP" altLang="en-US" sz="900" dirty="0">
                <a:latin typeface="Meiryo UI" panose="020B0604030504040204" pitchFamily="50" charset="-128"/>
                <a:ea typeface="Meiryo UI" panose="020B0604030504040204" pitchFamily="50" charset="-128"/>
              </a:rPr>
              <a:t>法が想定している</a:t>
            </a:r>
            <a:r>
              <a:rPr lang="ja-JP" altLang="en-US" sz="900" dirty="0" smtClean="0">
                <a:latin typeface="Meiryo UI" panose="020B0604030504040204" pitchFamily="50" charset="-128"/>
                <a:ea typeface="Meiryo UI" panose="020B0604030504040204" pitchFamily="50" charset="-128"/>
              </a:rPr>
              <a:t>データ分析の背景。</a:t>
            </a:r>
            <a:r>
              <a:rPr lang="en-US" altLang="ja-JP" sz="900" dirty="0" smtClean="0">
                <a:latin typeface="Meiryo UI" panose="020B0604030504040204" pitchFamily="50" charset="-128"/>
                <a:ea typeface="Meiryo UI" panose="020B0604030504040204" pitchFamily="50" charset="-128"/>
              </a:rPr>
              <a:t>MT</a:t>
            </a:r>
            <a:r>
              <a:rPr lang="ja-JP" altLang="en-US" sz="900" dirty="0" smtClean="0">
                <a:latin typeface="Meiryo UI" panose="020B0604030504040204" pitchFamily="50" charset="-128"/>
                <a:ea typeface="Meiryo UI" panose="020B0604030504040204" pitchFamily="50" charset="-128"/>
              </a:rPr>
              <a:t>法は</a:t>
            </a:r>
            <a:r>
              <a:rPr lang="ja-JP" altLang="en-US" sz="900" dirty="0">
                <a:latin typeface="Meiryo UI" panose="020B0604030504040204" pitchFamily="50" charset="-128"/>
                <a:ea typeface="Meiryo UI" panose="020B0604030504040204" pitchFamily="50" charset="-128"/>
              </a:rPr>
              <a:t>計算にかかる負担が軽く、処理時間が短いという強みがあるのも</a:t>
            </a:r>
            <a:r>
              <a:rPr lang="ja-JP" altLang="en-US" sz="900" dirty="0" smtClean="0">
                <a:latin typeface="Meiryo UI" panose="020B0604030504040204" pitchFamily="50" charset="-128"/>
                <a:ea typeface="Meiryo UI" panose="020B0604030504040204" pitchFamily="50" charset="-128"/>
              </a:rPr>
              <a:t>特徴</a:t>
            </a:r>
            <a:endParaRPr lang="ja-JP" altLang="en-US" sz="900"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879605915"/>
              </p:ext>
            </p:extLst>
          </p:nvPr>
        </p:nvGraphicFramePr>
        <p:xfrm>
          <a:off x="511077" y="4901180"/>
          <a:ext cx="8834411" cy="1408140"/>
        </p:xfrm>
        <a:graphic>
          <a:graphicData uri="http://schemas.openxmlformats.org/drawingml/2006/table">
            <a:tbl>
              <a:tblPr/>
              <a:tblGrid>
                <a:gridCol w="1721396">
                  <a:extLst>
                    <a:ext uri="{9D8B030D-6E8A-4147-A177-3AD203B41FA5}">
                      <a16:colId xmlns:a16="http://schemas.microsoft.com/office/drawing/2014/main" val="20000"/>
                    </a:ext>
                  </a:extLst>
                </a:gridCol>
                <a:gridCol w="7113015">
                  <a:extLst>
                    <a:ext uri="{9D8B030D-6E8A-4147-A177-3AD203B41FA5}">
                      <a16:colId xmlns:a16="http://schemas.microsoft.com/office/drawing/2014/main" val="20001"/>
                    </a:ext>
                  </a:extLst>
                </a:gridCol>
              </a:tblGrid>
              <a:tr h="180975">
                <a:tc>
                  <a:txBody>
                    <a:bodyPr/>
                    <a:lstStyle/>
                    <a:p>
                      <a:pPr algn="l" rtl="0" fontAlgn="ctr"/>
                      <a:r>
                        <a:rPr lang="ja-JP" altLang="en-US" sz="1050" b="1" i="0" u="none" strike="noStrike" dirty="0" smtClean="0">
                          <a:solidFill>
                            <a:schemeClr val="bg1"/>
                          </a:solidFill>
                          <a:effectLst/>
                          <a:latin typeface="Meiryo UI" panose="020B0604030504040204" pitchFamily="50" charset="-128"/>
                          <a:ea typeface="Meiryo UI" panose="020B0604030504040204" pitchFamily="50" charset="-128"/>
                        </a:rPr>
                        <a:t>機能</a:t>
                      </a:r>
                      <a:endParaRPr lang="ja-JP" altLang="en-US" sz="105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050" b="1" i="0" u="none" strike="noStrike" dirty="0" smtClean="0">
                          <a:solidFill>
                            <a:schemeClr val="bg1"/>
                          </a:solidFill>
                          <a:effectLst/>
                          <a:latin typeface="Meiryo UI" panose="020B0604030504040204" pitchFamily="50" charset="-128"/>
                          <a:ea typeface="Meiryo UI" panose="020B0604030504040204" pitchFamily="50" charset="-128"/>
                        </a:rPr>
                        <a:t>内容</a:t>
                      </a:r>
                      <a:endParaRPr lang="ja-JP" altLang="en-US" sz="105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80975">
                <a:tc>
                  <a:txBody>
                    <a:bodyPr/>
                    <a:lstStyle/>
                    <a:p>
                      <a:pPr algn="l" rtl="0"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時系列データ収集</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温度や電流などの時系列のデータを収集し、その特徴量（平均値や標準偏差など</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9</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種類）を算出する機能。</a:t>
                      </a:r>
                    </a:p>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各時系列データについて、予め設定した閾値を監視し異常検知することもできる。</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0975">
                <a:tc>
                  <a:txBody>
                    <a:bodyPr/>
                    <a:lstStyle/>
                    <a:p>
                      <a:pPr algn="l" rtl="0"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振動解析</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単独機能の振動解析と同一機能</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0975">
                <a:tc>
                  <a:txBody>
                    <a:bodyPr/>
                    <a:lstStyle/>
                    <a:p>
                      <a:pPr algn="l" rtl="0"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MT</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法</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MT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法を活用し、設備・機器のいつもと違う状態を検知。</a:t>
                      </a:r>
                    </a:p>
                    <a:p>
                      <a:pPr algn="l" rtl="0" fontAlgn="ct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MT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法を使用することで、いつものデータ</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正常データ等</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からの乖離度合い</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マハラノビス距離</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を数値化できるため、異常の程度や兆候を掴むことができる。本機能の入力とする特徴量は、時系列データ収集機能と振動解析機能が算出した値を使用。</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02069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21369" y="1001947"/>
            <a:ext cx="2376264" cy="2520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latin typeface="HGP創英角ｺﾞｼｯｸUB" panose="020B0900000000000000" pitchFamily="50" charset="-128"/>
                <a:ea typeface="HGP創英角ｺﾞｼｯｸUB" panose="020B0900000000000000" pitchFamily="50" charset="-128"/>
              </a:rPr>
              <a:t>機能・効果</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3" name="Text Box 413"/>
          <p:cNvSpPr txBox="1">
            <a:spLocks noChangeArrowheads="1"/>
          </p:cNvSpPr>
          <p:nvPr/>
        </p:nvSpPr>
        <p:spPr bwMode="auto">
          <a:xfrm>
            <a:off x="495300" y="179348"/>
            <a:ext cx="51793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kumimoji="1" sz="1000">
                <a:solidFill>
                  <a:schemeClr val="tx1"/>
                </a:solidFill>
                <a:latin typeface="Times New Roman" pitchFamily="18" charset="0"/>
                <a:ea typeface="ＭＳ Ｐゴシック" charset="-128"/>
              </a:defRPr>
            </a:lvl1pPr>
            <a:lvl2pPr marL="742950" indent="-285750" eaLnBrk="0" hangingPunct="0">
              <a:defRPr kumimoji="1" sz="1000">
                <a:solidFill>
                  <a:schemeClr val="tx1"/>
                </a:solidFill>
                <a:latin typeface="Times New Roman" pitchFamily="18" charset="0"/>
                <a:ea typeface="ＭＳ Ｐゴシック" charset="-128"/>
              </a:defRPr>
            </a:lvl2pPr>
            <a:lvl3pPr marL="1143000" indent="-228600" eaLnBrk="0" hangingPunct="0">
              <a:defRPr kumimoji="1" sz="1000">
                <a:solidFill>
                  <a:schemeClr val="tx1"/>
                </a:solidFill>
                <a:latin typeface="Times New Roman" pitchFamily="18" charset="0"/>
                <a:ea typeface="ＭＳ Ｐゴシック" charset="-128"/>
              </a:defRPr>
            </a:lvl3pPr>
            <a:lvl4pPr marL="1600200" indent="-228600" eaLnBrk="0" hangingPunct="0">
              <a:defRPr kumimoji="1" sz="1000">
                <a:solidFill>
                  <a:schemeClr val="tx1"/>
                </a:solidFill>
                <a:latin typeface="Times New Roman" pitchFamily="18" charset="0"/>
                <a:ea typeface="ＭＳ Ｐゴシック" charset="-128"/>
              </a:defRPr>
            </a:lvl4pPr>
            <a:lvl5pPr marL="2057400" indent="-228600" eaLnBrk="0" hangingPunct="0">
              <a:defRPr kumimoji="1" sz="10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Times New Roman" pitchFamily="18" charset="0"/>
                <a:ea typeface="ＭＳ Ｐゴシック" charset="-128"/>
              </a:defRPr>
            </a:lvl9pPr>
          </a:lstStyle>
          <a:p>
            <a:pPr eaLnBrk="1" hangingPunct="1"/>
            <a:r>
              <a:rPr lang="en-US" altLang="ja-JP" sz="2400" dirty="0">
                <a:latin typeface="HGP創英角ｺﾞｼｯｸUB" panose="020B0900000000000000" pitchFamily="50" charset="-128"/>
                <a:ea typeface="HGP創英角ｺﾞｼｯｸUB" panose="020B0900000000000000" pitchFamily="50" charset="-128"/>
              </a:rPr>
              <a:t>①</a:t>
            </a:r>
            <a:r>
              <a:rPr lang="en-US" altLang="ja-JP" sz="2400" dirty="0" err="1">
                <a:latin typeface="HGP創英角ｺﾞｼｯｸUB" panose="020B0900000000000000" pitchFamily="50" charset="-128"/>
                <a:ea typeface="HGP創英角ｺﾞｼｯｸUB" panose="020B0900000000000000" pitchFamily="50" charset="-128"/>
              </a:rPr>
              <a:t>e-F@ctory</a:t>
            </a:r>
            <a:r>
              <a:rPr lang="ja-JP" altLang="en-US" sz="2400" dirty="0">
                <a:latin typeface="HGP創英角ｺﾞｼｯｸUB" panose="020B0900000000000000" pitchFamily="50" charset="-128"/>
                <a:ea typeface="HGP創英角ｺﾞｼｯｸUB" panose="020B0900000000000000" pitchFamily="50" charset="-128"/>
              </a:rPr>
              <a:t>支援モジュール（三菱電機</a:t>
            </a:r>
            <a:r>
              <a:rPr lang="ja-JP" altLang="en-US" sz="2400" dirty="0" smtClean="0">
                <a:latin typeface="HGP創英角ｺﾞｼｯｸUB" panose="020B0900000000000000" pitchFamily="50" charset="-128"/>
                <a:ea typeface="HGP創英角ｺﾞｼｯｸUB" panose="020B0900000000000000" pitchFamily="50" charset="-128"/>
              </a:rPr>
              <a:t>）</a:t>
            </a:r>
            <a:endParaRPr lang="ja-JP" altLang="en-US" sz="2400" dirty="0">
              <a:latin typeface="HGP創英角ｺﾞｼｯｸUB" panose="020B0900000000000000" pitchFamily="50" charset="-128"/>
              <a:ea typeface="HGP創英角ｺﾞｼｯｸUB" panose="020B09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694901205"/>
              </p:ext>
            </p:extLst>
          </p:nvPr>
        </p:nvGraphicFramePr>
        <p:xfrm>
          <a:off x="495300" y="1993989"/>
          <a:ext cx="8894487" cy="4312440"/>
        </p:xfrm>
        <a:graphic>
          <a:graphicData uri="http://schemas.openxmlformats.org/drawingml/2006/table">
            <a:tbl>
              <a:tblPr/>
              <a:tblGrid>
                <a:gridCol w="1145332">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6308995">
                  <a:extLst>
                    <a:ext uri="{9D8B030D-6E8A-4147-A177-3AD203B41FA5}">
                      <a16:colId xmlns:a16="http://schemas.microsoft.com/office/drawing/2014/main" val="20002"/>
                    </a:ext>
                  </a:extLst>
                </a:gridCol>
              </a:tblGrid>
              <a:tr h="180975">
                <a:tc>
                  <a:txBody>
                    <a:bodyPr/>
                    <a:lstStyle/>
                    <a:p>
                      <a:pPr algn="l" rtl="0" fontAlgn="ctr"/>
                      <a:r>
                        <a:rPr lang="ja-JP" altLang="en-US" sz="1050" b="1" i="0" u="none" strike="noStrike" dirty="0" smtClean="0">
                          <a:solidFill>
                            <a:schemeClr val="bg1"/>
                          </a:solidFill>
                          <a:effectLst/>
                          <a:latin typeface="Meiryo UI" panose="020B0604030504040204" pitchFamily="50" charset="-128"/>
                          <a:ea typeface="Meiryo UI" panose="020B0604030504040204" pitchFamily="50" charset="-128"/>
                        </a:rPr>
                        <a:t>機能①</a:t>
                      </a:r>
                      <a:endParaRPr lang="ja-JP" altLang="en-US" sz="105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050" b="1" i="0" u="none" strike="noStrike" dirty="0" smtClean="0">
                          <a:solidFill>
                            <a:schemeClr val="bg1"/>
                          </a:solidFill>
                          <a:effectLst/>
                          <a:latin typeface="Meiryo UI" panose="020B0604030504040204" pitchFamily="50" charset="-128"/>
                          <a:ea typeface="Meiryo UI" panose="020B0604030504040204" pitchFamily="50" charset="-128"/>
                        </a:rPr>
                        <a:t>機能②</a:t>
                      </a:r>
                      <a:endParaRPr lang="ja-JP" altLang="en-US" sz="105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ja-JP" altLang="en-US" sz="1050" b="1" i="0" u="none" strike="noStrike" dirty="0" smtClean="0">
                          <a:solidFill>
                            <a:schemeClr val="bg1"/>
                          </a:solidFill>
                          <a:effectLst/>
                          <a:latin typeface="Meiryo UI" panose="020B0604030504040204" pitchFamily="50" charset="-128"/>
                          <a:ea typeface="Meiryo UI" panose="020B0604030504040204" pitchFamily="50" charset="-128"/>
                        </a:rPr>
                        <a:t>内容</a:t>
                      </a:r>
                      <a:endParaRPr lang="ja-JP" altLang="en-US" sz="105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80975">
                <a:tc rowSpan="5">
                  <a:txBody>
                    <a:bodyPr/>
                    <a:lstStyle/>
                    <a:p>
                      <a:pPr algn="l" rtl="0"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管理機能</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ダッシュボード</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設備総合効率や生産数など、設備の生産・稼働状況を総合表示。</a:t>
                      </a:r>
                    </a:p>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各機能画面のアラームの状況を一括監視でき、各機能へ遷移して詳細を確認することが可能。</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0975">
                <a:tc vMerge="1">
                  <a:txBody>
                    <a:bodyPr/>
                    <a:lstStyle/>
                    <a:p>
                      <a:pPr algn="l" rtl="0" fontAlgn="ct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生産数集計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生産情報（生産数、良品数など）を見える化。本日分の生産情報と過去から現在までの生産情報の</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a:t>
                      </a:r>
                      <a:r>
                        <a:rPr lang="ja-JP" altLang="en-US" sz="1050" b="0" i="0" u="none" strike="noStrike" dirty="0" err="1" smtClean="0">
                          <a:solidFill>
                            <a:srgbClr val="000000"/>
                          </a:solidFill>
                          <a:effectLst/>
                          <a:latin typeface="Meiryo UI" panose="020B0604030504040204" pitchFamily="50" charset="-128"/>
                          <a:ea typeface="Meiryo UI" panose="020B0604030504040204" pitchFamily="50" charset="-128"/>
                        </a:rPr>
                        <a:t>つにつ</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いて、品種ごと、時間帯ごとに確認。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0975">
                <a:tc vMerge="1">
                  <a:txBody>
                    <a:bodyPr/>
                    <a:lstStyle/>
                    <a:p>
                      <a:pPr algn="l" rtl="0" fontAlgn="ct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工程能力指数*</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（ヒストグラム）</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生産工程が安定しているかリアルタイムで監視できる機能。</a:t>
                      </a:r>
                    </a:p>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分布を視覚的に確認したり、工程能力指数のアラーム監視を行うことで即時改善に繋げることが可能。</a:t>
                      </a:r>
                    </a:p>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工程能力指数：製品を規格値内で製造する能力を定量的に評価する指標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0975">
                <a:tc vMerge="1">
                  <a:txBody>
                    <a:bodyPr/>
                    <a:lstStyle/>
                    <a:p>
                      <a:pPr algn="l" rtl="0" fontAlgn="ct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稼働状況モニタ</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設備の状態を見える</a:t>
                      </a:r>
                      <a:r>
                        <a:rPr lang="ja-JP" altLang="en-US" sz="1050" b="0" i="0" u="none" strike="noStrike" dirty="0" err="1" smtClean="0">
                          <a:solidFill>
                            <a:srgbClr val="000000"/>
                          </a:solidFill>
                          <a:effectLst/>
                          <a:latin typeface="Meiryo UI" panose="020B0604030504040204" pitchFamily="50" charset="-128"/>
                          <a:ea typeface="Meiryo UI" panose="020B0604030504040204" pitchFamily="50" charset="-128"/>
                        </a:rPr>
                        <a:t>化する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機能。設備稼働状況（稼動、停止、非稼働）を時間経過に沿ったグラフで</a:t>
                      </a:r>
                    </a:p>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表示し、設備のリアルタイムな状態監視。</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0975">
                <a:tc vMerge="1">
                  <a:txBody>
                    <a:bodyPr/>
                    <a:lstStyle/>
                    <a:p>
                      <a:pPr algn="l" rtl="0" fontAlgn="ct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原単位管理</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設備の電力量、生産数、原単位を表示。</a:t>
                      </a:r>
                    </a:p>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月次、日次、</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時間グラフを切り変えて表示でき、設備の無駄な使用電力などの改善点を把握。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80975">
                <a:tc rowSpan="2">
                  <a:txBody>
                    <a:bodyPr/>
                    <a:lstStyle/>
                    <a:p>
                      <a:pPr algn="l" rtl="0"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保全機能</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シリンダ＆サイクルタイムモニタ</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シリンダや設備の稼働サイクルタイムを計測し、予知保全や異常検知に活用できる機能。動作時間と動作回数を計測し、状態監視および設定した閾値によるアラーム監視を行う。</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0975">
                <a:tc vMerge="1">
                  <a:txBody>
                    <a:bodyPr/>
                    <a:lstStyle/>
                    <a:p>
                      <a:pPr algn="l" rtl="0" fontAlgn="ct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異常兆候点検・異常停止処置</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設備異常発生時のトラブルシュートや処置履歴を電子化する機能。</a:t>
                      </a:r>
                    </a:p>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処置内容を項目ごとに予め登録しておき、発生した異常に応じて表示。また異常の発生日や処置内容を履歴に残す。</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80975">
                <a:tc rowSpan="3">
                  <a:txBody>
                    <a:bodyPr/>
                    <a:lstStyle/>
                    <a:p>
                      <a:pPr algn="l" rtl="0"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改善機能</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設備トラブルパレート図</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設備トラブルの発生状況を見える</a:t>
                      </a:r>
                      <a:r>
                        <a:rPr lang="ja-JP" altLang="en-US" sz="1050" b="0" i="0" u="none" strike="noStrike" dirty="0" err="1" smtClean="0">
                          <a:solidFill>
                            <a:srgbClr val="000000"/>
                          </a:solidFill>
                          <a:effectLst/>
                          <a:latin typeface="Meiryo UI" panose="020B0604030504040204" pitchFamily="50" charset="-128"/>
                          <a:ea typeface="Meiryo UI" panose="020B0604030504040204" pitchFamily="50" charset="-128"/>
                        </a:rPr>
                        <a:t>化する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機能。発生したアラームをパレート図で整理して表示することで、生産効率を低下させているトラブル要因の抽出を容易にする。</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80975">
                <a:tc vMerge="1">
                  <a:txBody>
                    <a:bodyPr/>
                    <a:lstStyle/>
                    <a:p>
                      <a:pPr algn="l" rtl="0" fontAlgn="ct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管理図（</a:t>
                      </a:r>
                      <a:r>
                        <a:rPr lang="en-US" altLang="ja-JP" sz="1050" b="0" i="0" u="none" strike="noStrike" dirty="0" err="1" smtClean="0">
                          <a:solidFill>
                            <a:srgbClr val="000000"/>
                          </a:solidFill>
                          <a:effectLst/>
                          <a:latin typeface="Meiryo UI" panose="020B0604030504040204" pitchFamily="50" charset="-128"/>
                          <a:ea typeface="Meiryo UI" panose="020B0604030504040204" pitchFamily="50" charset="-128"/>
                        </a:rPr>
                        <a:t>Xbar</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 R</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生産工程が安定しているかリアルタイムで監視できる機能。</a:t>
                      </a:r>
                      <a:r>
                        <a:rPr lang="en-US" altLang="ja-JP" sz="1050" b="0" i="0" u="none" strike="noStrike" dirty="0" err="1" smtClean="0">
                          <a:solidFill>
                            <a:srgbClr val="000000"/>
                          </a:solidFill>
                          <a:effectLst/>
                          <a:latin typeface="Meiryo UI" panose="020B0604030504040204" pitchFamily="50" charset="-128"/>
                          <a:ea typeface="Meiryo UI" panose="020B0604030504040204" pitchFamily="50" charset="-128"/>
                        </a:rPr>
                        <a:t>Xbar</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-R</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管理図で品質のばらつきを視覚的に確認したり、アラーム監視を行うことで即時改善に繋げることが可能。</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80975">
                <a:tc vMerge="1">
                  <a:txBody>
                    <a:bodyPr/>
                    <a:lstStyle/>
                    <a:p>
                      <a:pPr algn="l" rtl="0" fontAlgn="ct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ロス時間分析</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生産効率を低下させる</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16</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大ロス、</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7</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大ロスの分析に活用できる機能。設備の非稼働要因ごとの非稼働時間の割合を累計／時間帯別／過去</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14</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日の</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3</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形式で計測・表示。</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 name="テキスト ボックス 4"/>
          <p:cNvSpPr txBox="1"/>
          <p:nvPr/>
        </p:nvSpPr>
        <p:spPr>
          <a:xfrm>
            <a:off x="627157" y="1268760"/>
            <a:ext cx="4541581" cy="261610"/>
          </a:xfrm>
          <a:prstGeom prst="rect">
            <a:avLst/>
          </a:prstGeom>
          <a:noFill/>
        </p:spPr>
        <p:txBody>
          <a:bodyPr wrap="square" rtlCol="0">
            <a:spAutoFit/>
          </a:bodyPr>
          <a:lstStyle/>
          <a:p>
            <a:r>
              <a:rPr kumimoji="1" lang="en-US" altLang="ja-JP" sz="1100" b="1" dirty="0" smtClean="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複数機能提供（設備稼働監視ソリューション</a:t>
            </a:r>
            <a:r>
              <a:rPr lang="ja-JP" altLang="en-US" sz="1100" b="1" dirty="0" smtClean="0">
                <a:latin typeface="Meiryo UI" panose="020B0604030504040204" pitchFamily="50" charset="-128"/>
                <a:ea typeface="Meiryo UI" panose="020B0604030504040204" pitchFamily="50" charset="-128"/>
              </a:rPr>
              <a:t>）</a:t>
            </a:r>
            <a:r>
              <a:rPr kumimoji="1" lang="en-US" altLang="ja-JP" sz="1100" b="1" dirty="0" smtClean="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704528" y="1530370"/>
            <a:ext cx="8785547" cy="415498"/>
          </a:xfrm>
          <a:prstGeom prst="rect">
            <a:avLst/>
          </a:prstGeom>
          <a:noFill/>
        </p:spPr>
        <p:txBody>
          <a:bodyPr wrap="square" rtlCol="0">
            <a:spAutoFit/>
          </a:bodyPr>
          <a:lstStyle/>
          <a:p>
            <a:pPr marL="285750" indent="-285750">
              <a:buFont typeface="Arial" panose="020B0604020202020204" pitchFamily="34" charset="0"/>
              <a:buChar char="•"/>
            </a:pPr>
            <a:r>
              <a:rPr lang="ja-JP" altLang="en-US" sz="1050" dirty="0" smtClean="0">
                <a:latin typeface="Meiryo UI" panose="020B0604030504040204" pitchFamily="50" charset="-128"/>
                <a:ea typeface="Meiryo UI" panose="020B0604030504040204" pitchFamily="50" charset="-128"/>
              </a:rPr>
              <a:t>管理機能（生産状況の見える化、安定管理）及び保全</a:t>
            </a:r>
            <a:r>
              <a:rPr lang="ja-JP" altLang="en-US" sz="1050" dirty="0">
                <a:latin typeface="Meiryo UI" panose="020B0604030504040204" pitchFamily="50" charset="-128"/>
                <a:ea typeface="Meiryo UI" panose="020B0604030504040204" pitchFamily="50" charset="-128"/>
              </a:rPr>
              <a:t>機能（設備の異常検知や処置管理）、改善機能（生産設備の工程管理や改善ポイントを</a:t>
            </a:r>
            <a:r>
              <a:rPr lang="ja-JP" altLang="en-US" sz="1050" dirty="0" smtClean="0">
                <a:latin typeface="Meiryo UI" panose="020B0604030504040204" pitchFamily="50" charset="-128"/>
                <a:ea typeface="Meiryo UI" panose="020B0604030504040204" pitchFamily="50" charset="-128"/>
              </a:rPr>
              <a:t>分析）を有する。</a:t>
            </a:r>
            <a:endParaRPr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527856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10479</TotalTime>
  <Words>7145</Words>
  <Application>Microsoft Office PowerPoint</Application>
  <PresentationFormat>A4 210 x 297 mm</PresentationFormat>
  <Paragraphs>730</Paragraphs>
  <Slides>28</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28</vt:i4>
      </vt:variant>
    </vt:vector>
  </HeadingPairs>
  <TitlesOfParts>
    <vt:vector size="37" baseType="lpstr">
      <vt:lpstr>HGP創英角ｺﾞｼｯｸUB</vt:lpstr>
      <vt:lpstr>Meiryo UI</vt:lpstr>
      <vt:lpstr>ＭＳ Ｐゴシック</vt:lpstr>
      <vt:lpstr>Osaka</vt:lpstr>
      <vt:lpstr>メイリオ</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k-ouchi</dc:creator>
  <cp:lastModifiedBy>ものづくり自動車産業振興室</cp:lastModifiedBy>
  <cp:revision>679</cp:revision>
  <cp:lastPrinted>2020-02-03T05:43:15Z</cp:lastPrinted>
  <dcterms:created xsi:type="dcterms:W3CDTF">2017-01-27T02:38:24Z</dcterms:created>
  <dcterms:modified xsi:type="dcterms:W3CDTF">2020-11-10T02:43:04Z</dcterms:modified>
</cp:coreProperties>
</file>