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9906000" cy="6858000" type="A4"/>
  <p:notesSz cx="6807200" cy="99393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5D5D"/>
    <a:srgbClr val="FF7979"/>
    <a:srgbClr val="FEE4E2"/>
    <a:srgbClr val="EDF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7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236" y="12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3263-D532-4053-A452-280CD97FEDA8}" type="datetimeFigureOut">
              <a:rPr lang="ja-JP" altLang="en-US"/>
              <a:pPr>
                <a:defRPr/>
              </a:pPr>
              <a:t>2022/3/23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955B2F-8F33-4F8A-A143-9F4D68A63DD9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1314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80593-2343-4E73-8784-9568EA3FAA09}" type="datetimeFigureOut">
              <a:rPr lang="ja-JP" altLang="en-US"/>
              <a:pPr>
                <a:defRPr/>
              </a:pPr>
              <a:t>2022/3/23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E0DA38-F214-4A43-B849-A72ABD28809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24971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B4DE9-0D88-4BCD-9F92-C1427791647B}" type="datetimeFigureOut">
              <a:rPr lang="ja-JP" altLang="en-US"/>
              <a:pPr>
                <a:defRPr/>
              </a:pPr>
              <a:t>2022/3/23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7EB3F-43CB-444F-B2B3-31A124720F0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83360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8172C-40FF-4201-BCA2-91126B3B6C3C}" type="datetimeFigureOut">
              <a:rPr lang="ja-JP" altLang="en-US"/>
              <a:pPr>
                <a:defRPr/>
              </a:pPr>
              <a:t>2022/3/23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CFA0F-FA2E-4169-8DE6-BF52411DEFB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8104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6FD6F-1615-4635-96AD-2960ADB2F013}" type="datetimeFigureOut">
              <a:rPr lang="ja-JP" altLang="en-US"/>
              <a:pPr>
                <a:defRPr/>
              </a:pPr>
              <a:t>2022/3/23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BA73F-8A76-4B37-9A23-9DD93B2A0C0F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2577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D4F7E-CE62-4573-B3AF-47E74A539AE9}" type="datetimeFigureOut">
              <a:rPr lang="ja-JP" altLang="en-US"/>
              <a:pPr>
                <a:defRPr/>
              </a:pPr>
              <a:t>2022/3/23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00E21-0CE2-4C02-B7CF-D9188096090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2784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BCA3D-CB95-4D31-AE19-32A8EAD0B376}" type="datetimeFigureOut">
              <a:rPr lang="ja-JP" altLang="en-US"/>
              <a:pPr>
                <a:defRPr/>
              </a:pPr>
              <a:t>2022/3/23</a:t>
            </a:fld>
            <a:endParaRPr lang="ja-JP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DB9FDC-0ABA-45EE-A436-91D2E4FAF9B0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3178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44632-41D3-480F-8557-320D6C9B9D73}" type="datetimeFigureOut">
              <a:rPr lang="ja-JP" altLang="en-US"/>
              <a:pPr>
                <a:defRPr/>
              </a:pPr>
              <a:t>2022/3/23</a:t>
            </a:fld>
            <a:endParaRPr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73068-8366-458D-B4D2-3CDC90911FB1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650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2AC54-4F61-46D9-9885-6E505038E2BB}" type="datetimeFigureOut">
              <a:rPr lang="ja-JP" altLang="en-US"/>
              <a:pPr>
                <a:defRPr/>
              </a:pPr>
              <a:t>2022/3/23</a:t>
            </a:fld>
            <a:endParaRPr lang="ja-JP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75E0E1-C240-4464-AD70-5502361F7B1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17645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5C4B0-3C28-4E6E-9F48-CECF755081EC}" type="datetimeFigureOut">
              <a:rPr lang="ja-JP" altLang="en-US"/>
              <a:pPr>
                <a:defRPr/>
              </a:pPr>
              <a:t>2022/3/23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94AF5C-5D9C-45F8-B7D4-9DD0537B56F4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4812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A4909-2C00-4D56-AEA2-EB45E1D79735}" type="datetimeFigureOut">
              <a:rPr lang="ja-JP" altLang="en-US"/>
              <a:pPr>
                <a:defRPr/>
              </a:pPr>
              <a:t>2022/3/23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0627B-7807-44B0-B2FF-0CDC021D75F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2180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81038" y="365125"/>
            <a:ext cx="8543925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altLang="ja-JP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altLang="ja-JP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CB3BC0-BA15-4EB2-9CB2-1C3341BF7F01}" type="datetimeFigureOut">
              <a:rPr lang="ja-JP" altLang="en-US"/>
              <a:pPr>
                <a:defRPr/>
              </a:pPr>
              <a:t>2022/3/23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F24AC6BE-5835-4B09-AD0B-6192E94C93C7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AutoShape 8"/>
          <p:cNvSpPr>
            <a:spLocks noChangeArrowheads="1"/>
          </p:cNvSpPr>
          <p:nvPr/>
        </p:nvSpPr>
        <p:spPr bwMode="auto">
          <a:xfrm>
            <a:off x="100013" y="2976563"/>
            <a:ext cx="9683750" cy="280828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/>
          <a:lstStyle/>
          <a:p>
            <a:pPr defTabSz="1474788" eaLnBrk="1" hangingPunct="1">
              <a:defRPr/>
            </a:pPr>
            <a:endParaRPr lang="ja-JP" altLang="ja-JP" sz="140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4" name="AutoShape 135"/>
          <p:cNvSpPr>
            <a:spLocks noChangeArrowheads="1"/>
          </p:cNvSpPr>
          <p:nvPr/>
        </p:nvSpPr>
        <p:spPr bwMode="auto">
          <a:xfrm>
            <a:off x="36513" y="2774950"/>
            <a:ext cx="9828212" cy="4043363"/>
          </a:xfrm>
          <a:prstGeom prst="rect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ja-JP" altLang="en-US" sz="120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43" name="AutoShape 137"/>
          <p:cNvSpPr>
            <a:spLocks noChangeArrowheads="1"/>
          </p:cNvSpPr>
          <p:nvPr/>
        </p:nvSpPr>
        <p:spPr bwMode="auto">
          <a:xfrm>
            <a:off x="6156325" y="2852738"/>
            <a:ext cx="3527425" cy="2508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ja-JP" altLang="en-US" sz="1300" b="1" smtClean="0">
                <a:latin typeface="+mn-ea"/>
                <a:ea typeface="+mn-ea"/>
              </a:rPr>
              <a:t>令和　　年度</a:t>
            </a:r>
            <a:r>
              <a:rPr lang="ja-JP" altLang="en-US" sz="1300" b="1" dirty="0" smtClean="0">
                <a:latin typeface="+mn-ea"/>
                <a:ea typeface="+mn-ea"/>
              </a:rPr>
              <a:t>被災者の参画による心の復興事業</a:t>
            </a:r>
            <a:endParaRPr lang="ja-JP" altLang="en-US" sz="1300" b="1" dirty="0">
              <a:latin typeface="+mn-ea"/>
              <a:ea typeface="+mn-ea"/>
            </a:endParaRPr>
          </a:p>
        </p:txBody>
      </p:sp>
      <p:sp>
        <p:nvSpPr>
          <p:cNvPr id="58" name="AutoShape 137"/>
          <p:cNvSpPr>
            <a:spLocks noChangeArrowheads="1"/>
          </p:cNvSpPr>
          <p:nvPr/>
        </p:nvSpPr>
        <p:spPr bwMode="auto">
          <a:xfrm>
            <a:off x="39688" y="2633663"/>
            <a:ext cx="2376487" cy="2524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206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ja-JP" altLang="en-US" sz="1300" b="1" dirty="0">
                <a:latin typeface="+mn-ea"/>
                <a:ea typeface="+mn-ea"/>
              </a:rPr>
              <a:t>取組内容</a:t>
            </a:r>
          </a:p>
        </p:txBody>
      </p:sp>
      <p:sp>
        <p:nvSpPr>
          <p:cNvPr id="64" name="AutoShape 135"/>
          <p:cNvSpPr>
            <a:spLocks noChangeArrowheads="1"/>
          </p:cNvSpPr>
          <p:nvPr/>
        </p:nvSpPr>
        <p:spPr bwMode="auto">
          <a:xfrm>
            <a:off x="4976813" y="3195638"/>
            <a:ext cx="4716462" cy="2493962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eaLnBrk="1" hangingPunct="1">
              <a:defRPr/>
            </a:pP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【</a:t>
            </a:r>
            <a:r>
              <a:rPr lang="ja-JP" altLang="en-US" sz="1200" b="1" dirty="0">
                <a:solidFill>
                  <a:srgbClr val="000000"/>
                </a:solidFill>
                <a:latin typeface="+mn-ea"/>
                <a:ea typeface="+mn-ea"/>
              </a:rPr>
              <a:t>取組②「事業名■■■■」、実施主体■■■■</a:t>
            </a: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】</a:t>
            </a:r>
          </a:p>
        </p:txBody>
      </p: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36513" y="36513"/>
            <a:ext cx="9828212" cy="503237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0000">
                <a:schemeClr val="accent5">
                  <a:lumMod val="20000"/>
                  <a:lumOff val="80000"/>
                </a:schemeClr>
              </a:gs>
              <a:gs pos="100000">
                <a:schemeClr val="bg1"/>
              </a:gs>
            </a:gsLst>
          </a:gradFill>
          <a:ln>
            <a:solidFill>
              <a:schemeClr val="accent5"/>
            </a:solidFill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200" b="1" kern="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2328863" y="336550"/>
            <a:ext cx="3257550" cy="1841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>
                <a:latin typeface="+mn-ea"/>
                <a:ea typeface="+mn-ea"/>
              </a:rPr>
              <a:t>～</a:t>
            </a:r>
            <a:r>
              <a:rPr lang="en-US" altLang="ja-JP" sz="1200" dirty="0">
                <a:latin typeface="+mn-ea"/>
                <a:ea typeface="+mn-ea"/>
              </a:rPr>
              <a:t>NPO</a:t>
            </a:r>
            <a:r>
              <a:rPr lang="ja-JP" altLang="en-US" sz="1200" dirty="0">
                <a:latin typeface="+mn-ea"/>
                <a:ea typeface="+mn-ea"/>
              </a:rPr>
              <a:t>法人○○、一般社団法人○○、○○協会～</a:t>
            </a:r>
            <a:endParaRPr kumimoji="0" lang="ja-JP" altLang="en-US" sz="1100" b="1" kern="0" dirty="0">
              <a:latin typeface="+mn-ea"/>
              <a:ea typeface="+mn-ea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96838" y="336550"/>
            <a:ext cx="184024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 smtClean="0">
                <a:latin typeface="+mn-ea"/>
                <a:ea typeface="+mn-ea"/>
              </a:rPr>
              <a:t>（岩手県○○市及び△△市）</a:t>
            </a:r>
            <a:endParaRPr kumimoji="0" lang="ja-JP" altLang="en-US" sz="900" b="1" kern="0" dirty="0">
              <a:latin typeface="+mn-ea"/>
              <a:ea typeface="+mn-ea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87313" y="25400"/>
            <a:ext cx="1760537" cy="3079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b="1" dirty="0">
                <a:latin typeface="+mn-ea"/>
                <a:ea typeface="+mn-ea"/>
              </a:rPr>
              <a:t>○○プロジェクト</a:t>
            </a:r>
            <a:endParaRPr kumimoji="0" lang="ja-JP" altLang="en-US" sz="2000" b="1" kern="0" dirty="0">
              <a:latin typeface="+mn-ea"/>
              <a:ea typeface="+mn-ea"/>
            </a:endParaRPr>
          </a:p>
        </p:txBody>
      </p:sp>
      <p:sp>
        <p:nvSpPr>
          <p:cNvPr id="56" name="Text Box 356"/>
          <p:cNvSpPr txBox="1">
            <a:spLocks noChangeArrowheads="1"/>
          </p:cNvSpPr>
          <p:nvPr/>
        </p:nvSpPr>
        <p:spPr bwMode="auto">
          <a:xfrm>
            <a:off x="6196013" y="39333"/>
            <a:ext cx="3678237" cy="44203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6000" tIns="36000" rIns="36000" bIns="36000" anchor="ctr" anchorCtr="1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1" dirty="0" smtClean="0">
                <a:latin typeface="+mn-ea"/>
                <a:ea typeface="+mn-ea"/>
              </a:rPr>
              <a:t>令和４年度</a:t>
            </a:r>
            <a:r>
              <a:rPr lang="ja-JP" altLang="en-US" sz="1200" b="1" dirty="0" smtClean="0">
                <a:latin typeface="+mn-ea"/>
                <a:ea typeface="+mn-ea"/>
              </a:rPr>
              <a:t>被災者の参画による心の復興事業</a:t>
            </a:r>
            <a:endParaRPr lang="en-US" altLang="ja-JP" sz="1200" b="1" dirty="0" smtClean="0">
              <a:latin typeface="+mn-ea"/>
              <a:ea typeface="+mn-ea"/>
            </a:endParaRP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1" dirty="0">
                <a:latin typeface="+mn-ea"/>
                <a:ea typeface="+mn-ea"/>
              </a:rPr>
              <a:t>事業</a:t>
            </a:r>
            <a:r>
              <a:rPr lang="ja-JP" altLang="en-US" sz="1200" b="1" dirty="0" smtClean="0">
                <a:latin typeface="+mn-ea"/>
                <a:ea typeface="+mn-ea"/>
              </a:rPr>
              <a:t>計画（２）</a:t>
            </a:r>
          </a:p>
        </p:txBody>
      </p:sp>
      <p:sp>
        <p:nvSpPr>
          <p:cNvPr id="30" name="AutoShape 8"/>
          <p:cNvSpPr>
            <a:spLocks noChangeArrowheads="1"/>
          </p:cNvSpPr>
          <p:nvPr/>
        </p:nvSpPr>
        <p:spPr bwMode="auto">
          <a:xfrm>
            <a:off x="100013" y="5938838"/>
            <a:ext cx="9683750" cy="8032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72000" tIns="72000" rIns="72000" bIns="72000"/>
          <a:lstStyle/>
          <a:p>
            <a:pPr eaLnBrk="1" hangingPunct="1">
              <a:defRPr/>
            </a:pPr>
            <a:r>
              <a:rPr kumimoji="0" lang="ja-JP" altLang="en-US" sz="1100" kern="0" dirty="0">
                <a:solidFill>
                  <a:srgbClr val="000000"/>
                </a:solidFill>
                <a:latin typeface="+mn-ea"/>
                <a:ea typeface="+mn-ea"/>
              </a:rPr>
              <a:t>○・・・・・</a:t>
            </a:r>
          </a:p>
          <a:p>
            <a:pPr eaLnBrk="1" hangingPunct="1">
              <a:defRPr/>
            </a:pPr>
            <a:r>
              <a:rPr kumimoji="0" lang="ja-JP" altLang="en-US" sz="1100" kern="0" dirty="0">
                <a:solidFill>
                  <a:srgbClr val="000000"/>
                </a:solidFill>
                <a:latin typeface="+mn-ea"/>
                <a:ea typeface="+mn-ea"/>
              </a:rPr>
              <a:t>○・・・・・・・・・・・・・・・・</a:t>
            </a:r>
            <a:endParaRPr kumimoji="0" lang="en-US" altLang="ja-JP" sz="1100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3" name="AutoShape 135"/>
          <p:cNvSpPr>
            <a:spLocks noChangeArrowheads="1"/>
          </p:cNvSpPr>
          <p:nvPr/>
        </p:nvSpPr>
        <p:spPr bwMode="auto">
          <a:xfrm>
            <a:off x="36513" y="714375"/>
            <a:ext cx="9828212" cy="1812925"/>
          </a:xfrm>
          <a:prstGeom prst="rect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1" hangingPunct="1">
              <a:defRPr/>
            </a:pPr>
            <a:endParaRPr kumimoji="0" lang="en-US" altLang="ja-JP" sz="1300" b="1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5" name="AutoShape 135"/>
          <p:cNvSpPr>
            <a:spLocks noChangeArrowheads="1"/>
          </p:cNvSpPr>
          <p:nvPr/>
        </p:nvSpPr>
        <p:spPr bwMode="auto">
          <a:xfrm>
            <a:off x="179388" y="3195638"/>
            <a:ext cx="4716462" cy="2493962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eaLnBrk="1" hangingPunct="1">
              <a:defRPr/>
            </a:pP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【</a:t>
            </a:r>
            <a:r>
              <a:rPr lang="ja-JP" altLang="en-US" sz="1200" b="1" dirty="0">
                <a:solidFill>
                  <a:srgbClr val="000000"/>
                </a:solidFill>
                <a:latin typeface="+mn-ea"/>
                <a:ea typeface="+mn-ea"/>
              </a:rPr>
              <a:t>取組①「事業名■■■■」、実施主体■■■■</a:t>
            </a: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】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311150" y="3625850"/>
            <a:ext cx="4495800" cy="4746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（例）第１回　（いつ、どの場所で、実施予定）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　　　第２回　（いつ、どの場所で、実施予定）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5137150" y="3625850"/>
            <a:ext cx="4537075" cy="4746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（例）アンケート調査をいつ、どこで、誰を対象として実施予定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955800" y="4110038"/>
            <a:ext cx="2851150" cy="14747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100" dirty="0">
              <a:solidFill>
                <a:prstClr val="black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必要に応じて参考となる</a:t>
            </a:r>
            <a:endParaRPr lang="en-US" altLang="ja-JP" sz="1100" dirty="0">
              <a:solidFill>
                <a:prstClr val="black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写真・地図・表・グラフなど</a:t>
            </a:r>
            <a:endParaRPr lang="en-US" altLang="ja-JP" sz="1100" dirty="0">
              <a:solidFill>
                <a:schemeClr val="tx1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  <a:latin typeface="+mn-ea"/>
              </a:rPr>
              <a:t>※</a:t>
            </a:r>
            <a:r>
              <a:rPr lang="ja-JP" altLang="en-US" sz="1100" dirty="0">
                <a:solidFill>
                  <a:schemeClr val="tx1"/>
                </a:solidFill>
                <a:latin typeface="+mn-ea"/>
              </a:rPr>
              <a:t>複数可</a:t>
            </a:r>
          </a:p>
        </p:txBody>
      </p:sp>
      <p:sp>
        <p:nvSpPr>
          <p:cNvPr id="42" name="AutoShape 137"/>
          <p:cNvSpPr>
            <a:spLocks noChangeArrowheads="1"/>
          </p:cNvSpPr>
          <p:nvPr/>
        </p:nvSpPr>
        <p:spPr bwMode="auto">
          <a:xfrm>
            <a:off x="6156325" y="5832475"/>
            <a:ext cx="3527425" cy="2508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kumimoji="0" lang="ja-JP" altLang="en-US" sz="1300" b="1" kern="0" dirty="0">
                <a:solidFill>
                  <a:srgbClr val="000000"/>
                </a:solidFill>
                <a:latin typeface="+mn-ea"/>
                <a:ea typeface="+mn-ea"/>
              </a:rPr>
              <a:t>次年度以降の展開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134938" y="915988"/>
            <a:ext cx="1539875" cy="9239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hangingPunct="1"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+mn-ea"/>
              </a:rPr>
              <a:t>取組全体の目的・概要：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+mn-ea"/>
              </a:rPr>
              <a:t>　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6781800" y="4110038"/>
            <a:ext cx="2851150" cy="14747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必要に応じて参考となる</a:t>
            </a:r>
            <a:endParaRPr lang="en-US" altLang="ja-JP" sz="1100" dirty="0">
              <a:solidFill>
                <a:prstClr val="black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写真・地図・表・グラフなど</a:t>
            </a:r>
            <a:endParaRPr lang="en-US" altLang="ja-JP" sz="1100" dirty="0">
              <a:solidFill>
                <a:schemeClr val="tx1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  <a:latin typeface="+mn-ea"/>
              </a:rPr>
              <a:t>※</a:t>
            </a:r>
            <a:r>
              <a:rPr lang="ja-JP" altLang="en-US" sz="1100" dirty="0">
                <a:solidFill>
                  <a:schemeClr val="tx1"/>
                </a:solidFill>
                <a:latin typeface="+mn-ea"/>
              </a:rPr>
              <a:t>複数可</a:t>
            </a:r>
          </a:p>
        </p:txBody>
      </p:sp>
      <p:sp>
        <p:nvSpPr>
          <p:cNvPr id="51" name="AutoShape 350"/>
          <p:cNvSpPr>
            <a:spLocks noChangeArrowheads="1"/>
          </p:cNvSpPr>
          <p:nvPr/>
        </p:nvSpPr>
        <p:spPr bwMode="auto">
          <a:xfrm>
            <a:off x="4114800" y="5724525"/>
            <a:ext cx="1558925" cy="261938"/>
          </a:xfrm>
          <a:prstGeom prst="downArrow">
            <a:avLst>
              <a:gd name="adj1" fmla="val 51927"/>
              <a:gd name="adj2" fmla="val 64130"/>
            </a:avLst>
          </a:prstGeom>
          <a:solidFill>
            <a:srgbClr val="FF0000"/>
          </a:solidFill>
          <a:ln w="12700">
            <a:solidFill>
              <a:schemeClr val="tx1"/>
            </a:solidFill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eaVert" wrap="none" anchor="ctr"/>
          <a:lstStyle/>
          <a:p>
            <a:pPr eaLnBrk="1" hangingPunct="1">
              <a:defRPr/>
            </a:pPr>
            <a:endParaRPr kumimoji="0" lang="ja-JP" altLang="en-US" kern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9" name="AutoShape 137"/>
          <p:cNvSpPr>
            <a:spLocks noChangeArrowheads="1"/>
          </p:cNvSpPr>
          <p:nvPr/>
        </p:nvSpPr>
        <p:spPr bwMode="auto">
          <a:xfrm>
            <a:off x="39688" y="615950"/>
            <a:ext cx="2376487" cy="2524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206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ja-JP" altLang="en-US" sz="1300" b="1" dirty="0">
                <a:latin typeface="+mn-ea"/>
                <a:ea typeface="+mn-ea"/>
              </a:rPr>
              <a:t>取組の目的・概要、効果・特徴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131763" y="1757363"/>
            <a:ext cx="1231900" cy="55403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hangingPunct="1"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+mn-ea"/>
              </a:rPr>
              <a:t>取組の効果・特徴：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702594" y="6069258"/>
            <a:ext cx="4272756" cy="5286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u="sng" dirty="0" smtClean="0">
                <a:solidFill>
                  <a:srgbClr val="FF0000"/>
                </a:solidFill>
                <a:latin typeface="+mn-ea"/>
              </a:rPr>
              <a:t>※</a:t>
            </a:r>
            <a:r>
              <a:rPr lang="ja-JP" altLang="en-US" sz="1100" u="sng" dirty="0">
                <a:solidFill>
                  <a:srgbClr val="FF0000"/>
                </a:solidFill>
                <a:latin typeface="+mn-ea"/>
              </a:rPr>
              <a:t>　</a:t>
            </a:r>
            <a:r>
              <a:rPr lang="ja-JP" altLang="en-US" sz="1100" u="sng" dirty="0" smtClean="0">
                <a:solidFill>
                  <a:srgbClr val="FF0000"/>
                </a:solidFill>
                <a:latin typeface="+mn-ea"/>
              </a:rPr>
              <a:t>「被災者自らが活動する」という</a:t>
            </a:r>
            <a:r>
              <a:rPr lang="ja-JP" altLang="en-US" sz="1100" u="sng" smtClean="0">
                <a:solidFill>
                  <a:srgbClr val="FF0000"/>
                </a:solidFill>
                <a:latin typeface="+mn-ea"/>
              </a:rPr>
              <a:t>観点で記載する</a:t>
            </a:r>
            <a:r>
              <a:rPr lang="ja-JP" altLang="en-US" sz="1100" u="sng" dirty="0" smtClean="0">
                <a:solidFill>
                  <a:srgbClr val="FF0000"/>
                </a:solidFill>
                <a:latin typeface="+mn-ea"/>
              </a:rPr>
              <a:t>こと。</a:t>
            </a:r>
            <a:endParaRPr lang="en-US" altLang="ja-JP" sz="1100" u="sng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241</Words>
  <Application>Microsoft Office PowerPoint</Application>
  <PresentationFormat>A4 210 x 297 mm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2019-04-02T11:00:14Z</dcterms:created>
  <dcterms:modified xsi:type="dcterms:W3CDTF">2022-03-23T02:47:21Z</dcterms:modified>
</cp:coreProperties>
</file>