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1"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城 英樹(kojou-hideki)" initials="小城" lastIdx="4" clrIdx="0">
    <p:extLst>
      <p:ext uri="{19B8F6BF-5375-455C-9EA6-DF929625EA0E}">
        <p15:presenceInfo xmlns:p15="http://schemas.microsoft.com/office/powerpoint/2012/main" userId="S-1-5-21-4175116151-3849908774-3845857867-3516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477BB9"/>
    <a:srgbClr val="FEF6F0"/>
    <a:srgbClr val="FFFFCC"/>
    <a:srgbClr val="FFFFFF"/>
    <a:srgbClr val="FFFF99"/>
    <a:srgbClr val="FFFF66"/>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9612" autoAdjust="0"/>
  </p:normalViewPr>
  <p:slideViewPr>
    <p:cSldViewPr>
      <p:cViewPr varScale="1">
        <p:scale>
          <a:sx n="48" d="100"/>
          <a:sy n="48" d="100"/>
        </p:scale>
        <p:origin x="2424" y="6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28" d="100"/>
          <a:sy n="28" d="100"/>
        </p:scale>
        <p:origin x="-228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0638" tIns="45318" rIns="90638" bIns="45318" rtlCol="0"/>
          <a:lstStyle>
            <a:lvl1pPr algn="r">
              <a:defRPr sz="1200"/>
            </a:lvl1pPr>
          </a:lstStyle>
          <a:p>
            <a:fld id="{8BE6D89D-62BB-4AB8-B8E3-7583E1B617B4}" type="datetimeFigureOut">
              <a:rPr kumimoji="1" lang="ja-JP" altLang="en-US" smtClean="0"/>
              <a:t>2022/5/18</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0638" tIns="45318" rIns="90638" bIns="45318" rtlCol="0" anchor="b"/>
          <a:lstStyle>
            <a:lvl1pPr algn="r">
              <a:defRPr sz="1200"/>
            </a:lvl1pPr>
          </a:lstStyle>
          <a:p>
            <a:fld id="{8CB7CBEA-DFBC-4BB1-91D9-84CD5F144BC7}" type="slidenum">
              <a:rPr kumimoji="1" lang="ja-JP" altLang="en-US" smtClean="0"/>
              <a:t>‹#›</a:t>
            </a:fld>
            <a:endParaRPr kumimoji="1" lang="ja-JP" altLang="en-US"/>
          </a:p>
        </p:txBody>
      </p:sp>
    </p:spTree>
    <p:extLst>
      <p:ext uri="{BB962C8B-B14F-4D97-AF65-F5344CB8AC3E}">
        <p14:creationId xmlns:p14="http://schemas.microsoft.com/office/powerpoint/2010/main" val="30591631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9150" y="741363"/>
            <a:ext cx="255746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CB7CBEA-DFBC-4BB1-91D9-84CD5F144BC7}" type="slidenum">
              <a:rPr kumimoji="1" lang="ja-JP" altLang="en-US" smtClean="0"/>
              <a:t>1</a:t>
            </a:fld>
            <a:endParaRPr kumimoji="1" lang="ja-JP" altLang="en-US"/>
          </a:p>
        </p:txBody>
      </p:sp>
    </p:spTree>
    <p:extLst>
      <p:ext uri="{BB962C8B-B14F-4D97-AF65-F5344CB8AC3E}">
        <p14:creationId xmlns:p14="http://schemas.microsoft.com/office/powerpoint/2010/main" val="1570848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58888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29413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6372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24852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02556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9471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14466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160577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12447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221059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665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5"/>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9"/>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7DB8EA-FE74-4C7D-8DA3-17CD9FDFBB59}" type="datetimeFigureOut">
              <a:rPr kumimoji="1" lang="ja-JP" altLang="en-US" smtClean="0"/>
              <a:t>2022/5/18</a:t>
            </a:fld>
            <a:endParaRPr kumimoji="1" lang="ja-JP" altLang="en-US"/>
          </a:p>
        </p:txBody>
      </p:sp>
      <p:sp>
        <p:nvSpPr>
          <p:cNvPr id="5" name="フッター プレースホルダー 4"/>
          <p:cNvSpPr>
            <a:spLocks noGrp="1"/>
          </p:cNvSpPr>
          <p:nvPr>
            <p:ph type="ftr" sz="quarter" idx="3"/>
          </p:nvPr>
        </p:nvSpPr>
        <p:spPr>
          <a:xfrm>
            <a:off x="2343150" y="9181399"/>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9"/>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0993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67410" y="9153993"/>
            <a:ext cx="6499182" cy="51552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３）ここでいう「生産性」とは、企業の決算書類から算出した、労働者１人当たりの付加価値を指します。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助成金</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の支給申請時の直近の決算書類に基づく生産性と、その３年度前の決算書類に基づく生産性を比較し、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伸び</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率が</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一定水準を超えている場合等に、加算して支給されます</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7438" y="17121"/>
            <a:ext cx="6829236" cy="964456"/>
          </a:xfrm>
          <a:prstGeom prst="roundRect">
            <a:avLst>
              <a:gd name="adj" fmla="val 15848"/>
            </a:avLst>
          </a:prstGeom>
          <a:solidFill>
            <a:srgbClr val="0070C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bIns="36000" rtlCol="0" anchor="t"/>
          <a:lstStyle/>
          <a:p>
            <a:pPr algn="ctr">
              <a:lnSpc>
                <a:spcPts val="3200"/>
              </a:lnSpc>
            </a:pPr>
            <a:r>
              <a:rPr kumimoji="1" lang="ja-JP" altLang="en-US" sz="2800"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令和４年度 業務改善助成金</a:t>
            </a:r>
          </a:p>
          <a:p>
            <a:pPr algn="ctr">
              <a:lnSpc>
                <a:spcPts val="3200"/>
              </a:lnSpc>
            </a:pPr>
            <a:r>
              <a:rPr kumimoji="1" lang="ja-JP" altLang="en-US" sz="2400"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（通常コース）</a:t>
            </a:r>
            <a:r>
              <a:rPr kumimoji="1" lang="ja-JP" altLang="en-US" sz="2800"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のご案内</a:t>
            </a:r>
            <a:endParaRPr kumimoji="1" lang="en-US" altLang="ja-JP" sz="2000" dirty="0" smtClean="0">
              <a:solidFill>
                <a:schemeClr val="bg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20" name="テキスト ボックス 19"/>
          <p:cNvSpPr txBox="1"/>
          <p:nvPr/>
        </p:nvSpPr>
        <p:spPr>
          <a:xfrm>
            <a:off x="782721" y="9645108"/>
            <a:ext cx="4908761" cy="276999"/>
          </a:xfrm>
          <a:prstGeom prst="rect">
            <a:avLst/>
          </a:prstGeom>
          <a:noFill/>
        </p:spPr>
        <p:txBody>
          <a:bodyPr wrap="square" bIns="0" rtlCol="0">
            <a:spAutoFit/>
          </a:bodyPr>
          <a:lstStyle/>
          <a:p>
            <a:pPr>
              <a:lnSpc>
                <a:spcPts val="1800"/>
              </a:lnSpc>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助成金受給の流れや申請先等については裏面をご覧ください。</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6175205" y="5871462"/>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6264113" y="5356220"/>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6132193" y="6942286"/>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3167" y="2718926"/>
            <a:ext cx="645765" cy="607114"/>
          </a:xfrm>
          <a:prstGeom prst="rect">
            <a:avLst/>
          </a:prstGeom>
          <a:noFill/>
          <a:ln>
            <a:noFill/>
          </a:ln>
        </p:spPr>
      </p:pic>
      <p:graphicFrame>
        <p:nvGraphicFramePr>
          <p:cNvPr id="3" name="表 2"/>
          <p:cNvGraphicFramePr>
            <a:graphicFrameLocks noGrp="1"/>
          </p:cNvGraphicFramePr>
          <p:nvPr>
            <p:extLst>
              <p:ext uri="{D42A27DB-BD31-4B8C-83A1-F6EECF244321}">
                <p14:modId xmlns:p14="http://schemas.microsoft.com/office/powerpoint/2010/main" val="71238090"/>
              </p:ext>
            </p:extLst>
          </p:nvPr>
        </p:nvGraphicFramePr>
        <p:xfrm>
          <a:off x="141232" y="3593236"/>
          <a:ext cx="6617700" cy="4832902"/>
        </p:xfrm>
        <a:graphic>
          <a:graphicData uri="http://schemas.openxmlformats.org/drawingml/2006/table">
            <a:tbl>
              <a:tblPr firstRow="1" bandRow="1">
                <a:tableStyleId>{5C22544A-7EE6-4342-B048-85BDC9FD1C3A}</a:tableStyleId>
              </a:tblPr>
              <a:tblGrid>
                <a:gridCol w="924939">
                  <a:extLst>
                    <a:ext uri="{9D8B030D-6E8A-4147-A177-3AD203B41FA5}">
                      <a16:colId xmlns:a16="http://schemas.microsoft.com/office/drawing/2014/main" val="2164628594"/>
                    </a:ext>
                  </a:extLst>
                </a:gridCol>
                <a:gridCol w="482905">
                  <a:extLst>
                    <a:ext uri="{9D8B030D-6E8A-4147-A177-3AD203B41FA5}">
                      <a16:colId xmlns:a16="http://schemas.microsoft.com/office/drawing/2014/main" val="3769970442"/>
                    </a:ext>
                  </a:extLst>
                </a:gridCol>
                <a:gridCol w="1224136">
                  <a:extLst>
                    <a:ext uri="{9D8B030D-6E8A-4147-A177-3AD203B41FA5}">
                      <a16:colId xmlns:a16="http://schemas.microsoft.com/office/drawing/2014/main" val="1189681102"/>
                    </a:ext>
                  </a:extLst>
                </a:gridCol>
                <a:gridCol w="864096">
                  <a:extLst>
                    <a:ext uri="{9D8B030D-6E8A-4147-A177-3AD203B41FA5}">
                      <a16:colId xmlns:a16="http://schemas.microsoft.com/office/drawing/2014/main" val="118590140"/>
                    </a:ext>
                  </a:extLst>
                </a:gridCol>
                <a:gridCol w="1584176">
                  <a:extLst>
                    <a:ext uri="{9D8B030D-6E8A-4147-A177-3AD203B41FA5}">
                      <a16:colId xmlns:a16="http://schemas.microsoft.com/office/drawing/2014/main" val="3157453720"/>
                    </a:ext>
                  </a:extLst>
                </a:gridCol>
                <a:gridCol w="1537448">
                  <a:extLst>
                    <a:ext uri="{9D8B030D-6E8A-4147-A177-3AD203B41FA5}">
                      <a16:colId xmlns:a16="http://schemas.microsoft.com/office/drawing/2014/main" val="3721400403"/>
                    </a:ext>
                  </a:extLst>
                </a:gridCol>
              </a:tblGrid>
              <a:tr h="455608">
                <a:tc>
                  <a:txBody>
                    <a:bodyPr/>
                    <a:lstStyle/>
                    <a:p>
                      <a:pPr algn="ctr" latinLnBrk="1">
                        <a:lnSpc>
                          <a:spcPts val="1400"/>
                        </a:lnSpc>
                        <a:spcAft>
                          <a:spcPts val="0"/>
                        </a:spcAft>
                      </a:pPr>
                      <a:r>
                        <a:rPr lang="ja-JP"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コース</a:t>
                      </a:r>
                      <a:r>
                        <a:rPr lang="ja-JP" altLang="en-US"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区分</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en-US"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引上げ額</a:t>
                      </a:r>
                      <a:endParaRPr lang="ja-JP" altLang="ja-JP"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引き上げる</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労働者数</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上限額</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助成対象事業場</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助成率</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4217803858"/>
                  </a:ext>
                </a:extLst>
              </a:tr>
              <a:tr h="225718">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30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rowSpan="20">
                  <a:txBody>
                    <a:bodyPr/>
                    <a:lstStyle/>
                    <a:p>
                      <a:pPr algn="ctr"/>
                      <a:r>
                        <a:rPr kumimoji="1" lang="ja-JP" altLang="en-US" sz="1050" dirty="0" smtClean="0">
                          <a:latin typeface="Meiryo UI" panose="020B0604030504040204" pitchFamily="50" charset="-128"/>
                          <a:ea typeface="Meiryo UI" panose="020B0604030504040204" pitchFamily="50" charset="-128"/>
                        </a:rPr>
                        <a:t>以下の２つの要件を</a:t>
                      </a:r>
                    </a:p>
                    <a:p>
                      <a:pPr algn="ctr"/>
                      <a:r>
                        <a:rPr kumimoji="1" lang="ja-JP" altLang="en-US" sz="1050" dirty="0" smtClean="0">
                          <a:latin typeface="Meiryo UI" panose="020B0604030504040204" pitchFamily="50" charset="-128"/>
                          <a:ea typeface="Meiryo UI" panose="020B0604030504040204" pitchFamily="50" charset="-128"/>
                        </a:rPr>
                        <a:t>満たす事業場</a:t>
                      </a:r>
                    </a:p>
                    <a:p>
                      <a:pPr algn="ctr"/>
                      <a:endParaRPr kumimoji="1" lang="ja-JP" altLang="en-US"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・事業場内最低賃金と</a:t>
                      </a:r>
                    </a:p>
                    <a:p>
                      <a:pPr algn="ctr"/>
                      <a:r>
                        <a:rPr kumimoji="1" lang="ja-JP" altLang="en-US" sz="1050" dirty="0" smtClean="0">
                          <a:latin typeface="Meiryo UI" panose="020B0604030504040204" pitchFamily="50" charset="-128"/>
                          <a:ea typeface="Meiryo UI" panose="020B0604030504040204" pitchFamily="50" charset="-128"/>
                        </a:rPr>
                        <a:t> 地域別最低賃金の</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差額が</a:t>
                      </a: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円以内</a:t>
                      </a:r>
                    </a:p>
                    <a:p>
                      <a:pPr algn="ctr"/>
                      <a:r>
                        <a:rPr kumimoji="1" lang="ja-JP" altLang="en-US" sz="1050" dirty="0" smtClean="0">
                          <a:latin typeface="Meiryo UI" panose="020B0604030504040204" pitchFamily="50" charset="-128"/>
                          <a:ea typeface="Meiryo UI" panose="020B0604030504040204" pitchFamily="50" charset="-128"/>
                        </a:rPr>
                        <a:t>・事業場規模</a:t>
                      </a:r>
                      <a:r>
                        <a:rPr kumimoji="1" lang="en-US" altLang="ja-JP" sz="1050" dirty="0" smtClean="0">
                          <a:latin typeface="Meiryo UI" panose="020B0604030504040204" pitchFamily="50" charset="-128"/>
                          <a:ea typeface="Meiryo UI" panose="020B0604030504040204" pitchFamily="50" charset="-128"/>
                        </a:rPr>
                        <a:t>100</a:t>
                      </a:r>
                      <a:r>
                        <a:rPr kumimoji="1" lang="ja-JP" altLang="en-US" sz="1050" dirty="0" smtClean="0">
                          <a:latin typeface="Meiryo UI" panose="020B0604030504040204" pitchFamily="50" charset="-128"/>
                          <a:ea typeface="Meiryo UI" panose="020B0604030504040204" pitchFamily="50" charset="-128"/>
                        </a:rPr>
                        <a:t>人以下</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0">
                  <a:txBody>
                    <a:bodyPr/>
                    <a:lstStyle/>
                    <a:p>
                      <a:pPr algn="ct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事業場内最低賃金</a:t>
                      </a:r>
                    </a:p>
                    <a:p>
                      <a:pPr algn="ctr"/>
                      <a:r>
                        <a:rPr kumimoji="1" lang="en-US" altLang="ja-JP" sz="1050" dirty="0" smtClean="0">
                          <a:solidFill>
                            <a:schemeClr val="tx1"/>
                          </a:solidFill>
                          <a:latin typeface="Meiryo UI" panose="020B0604030504040204" pitchFamily="50" charset="-128"/>
                          <a:ea typeface="Meiryo UI" panose="020B0604030504040204" pitchFamily="50" charset="-128"/>
                        </a:rPr>
                        <a:t>900</a:t>
                      </a:r>
                      <a:r>
                        <a:rPr kumimoji="1" lang="ja-JP" altLang="en-US" sz="1050" dirty="0" smtClean="0">
                          <a:solidFill>
                            <a:schemeClr val="tx1"/>
                          </a:solidFill>
                          <a:latin typeface="Meiryo UI" panose="020B0604030504040204" pitchFamily="50" charset="-128"/>
                          <a:ea typeface="Meiryo UI" panose="020B0604030504040204" pitchFamily="50" charset="-128"/>
                        </a:rPr>
                        <a:t>円未満</a:t>
                      </a:r>
                      <a:r>
                        <a:rPr kumimoji="1" lang="en-US" altLang="ja-JP" sz="105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４／５</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生産性要件を</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満たした場合は</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９／１０</a:t>
                      </a:r>
                    </a:p>
                    <a:p>
                      <a:pPr algn="ctr"/>
                      <a:endParaRPr kumimoji="1" lang="ja-JP" altLang="en-US" sz="105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rPr>
                        <a:t>事業場内最低賃金</a:t>
                      </a:r>
                    </a:p>
                    <a:p>
                      <a:pPr algn="ctr"/>
                      <a:r>
                        <a:rPr kumimoji="1" lang="en-US" altLang="ja-JP" sz="1050" dirty="0" smtClean="0">
                          <a:solidFill>
                            <a:schemeClr val="tx1"/>
                          </a:solidFill>
                          <a:latin typeface="Meiryo UI" panose="020B0604030504040204" pitchFamily="50" charset="-128"/>
                          <a:ea typeface="Meiryo UI" panose="020B0604030504040204" pitchFamily="50" charset="-128"/>
                        </a:rPr>
                        <a:t>900</a:t>
                      </a:r>
                      <a:r>
                        <a:rPr kumimoji="1" lang="ja-JP" altLang="en-US" sz="1050" dirty="0" smtClean="0">
                          <a:solidFill>
                            <a:schemeClr val="tx1"/>
                          </a:solidFill>
                          <a:latin typeface="Meiryo UI" panose="020B0604030504040204" pitchFamily="50" charset="-128"/>
                          <a:ea typeface="Meiryo UI" panose="020B0604030504040204" pitchFamily="50" charset="-128"/>
                        </a:rPr>
                        <a:t>円以上</a:t>
                      </a:r>
                      <a:r>
                        <a:rPr kumimoji="1" lang="en-US" altLang="ja-JP" sz="1050" dirty="0" smtClean="0">
                          <a:solidFill>
                            <a:schemeClr val="tx1"/>
                          </a:solidFill>
                          <a:latin typeface="Meiryo UI" panose="020B0604030504040204" pitchFamily="50" charset="-128"/>
                          <a:ea typeface="Meiryo UI" panose="020B0604030504040204" pitchFamily="50" charset="-128"/>
                        </a:rPr>
                        <a:t>】</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３／４</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生産性</a:t>
                      </a:r>
                      <a:r>
                        <a:rPr kumimoji="1" lang="ja-JP" altLang="en-US" sz="1050" dirty="0" smtClean="0">
                          <a:latin typeface="Meiryo UI" panose="020B0604030504040204" pitchFamily="50" charset="-128"/>
                          <a:ea typeface="Meiryo UI" panose="020B0604030504040204" pitchFamily="50" charset="-128"/>
                        </a:rPr>
                        <a:t>要件を</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満たした場合は</a:t>
                      </a:r>
                    </a:p>
                    <a:p>
                      <a:pPr algn="ctr"/>
                      <a:r>
                        <a:rPr kumimoji="1" lang="ja-JP" altLang="en-US" sz="1050" dirty="0" smtClean="0">
                          <a:latin typeface="Meiryo UI" panose="020B0604030504040204" pitchFamily="50" charset="-128"/>
                          <a:ea typeface="Meiryo UI" panose="020B0604030504040204" pitchFamily="50" charset="-128"/>
                        </a:rPr>
                        <a:t>４／５</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3490640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2104024"/>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92713646"/>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8786685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１２</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54356325"/>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45</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199069113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7981907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779101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687179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１８</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828539"/>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60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3730515587"/>
                  </a:ext>
                </a:extLst>
              </a:tr>
              <a:tr h="218504">
                <a:tc vMerge="1">
                  <a:txBody>
                    <a:bodyPr/>
                    <a:lstStyle/>
                    <a:p>
                      <a:endParaRPr kumimoji="1" lang="ja-JP" altLang="en-US"/>
                    </a:p>
                  </a:txBody>
                  <a:tcPr/>
                </a:tc>
                <a:tc vMerge="1">
                  <a:txBody>
                    <a:bodyPr/>
                    <a:lstStyle/>
                    <a:p>
                      <a:endParaRPr kumimoji="1" lang="ja-JP" altLang="en-US" dirty="0"/>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7431653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877085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２３</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270609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71971134"/>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90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90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356165551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3029845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596484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5893521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66734665"/>
                  </a:ext>
                </a:extLst>
              </a:tr>
            </a:tbl>
          </a:graphicData>
        </a:graphic>
      </p:graphicFrame>
      <p:sp>
        <p:nvSpPr>
          <p:cNvPr id="30" name="テキスト ボックス 29"/>
          <p:cNvSpPr txBox="1"/>
          <p:nvPr/>
        </p:nvSpPr>
        <p:spPr>
          <a:xfrm>
            <a:off x="6205432" y="7031482"/>
            <a:ext cx="446940" cy="215444"/>
          </a:xfrm>
          <a:prstGeom prst="rect">
            <a:avLst/>
          </a:prstGeom>
          <a:noFill/>
        </p:spPr>
        <p:txBody>
          <a:bodyPr wrap="square" lIns="0" rIns="0" rtlCol="0">
            <a:spAutoFit/>
          </a:bodyPr>
          <a:lstStyle/>
          <a:p>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6254225" y="5905998"/>
            <a:ext cx="469807" cy="215444"/>
          </a:xfrm>
          <a:prstGeom prst="rect">
            <a:avLst/>
          </a:prstGeom>
          <a:noFill/>
        </p:spPr>
        <p:txBody>
          <a:bodyPr wrap="square" lIns="0" rIns="0"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67410" y="8398977"/>
            <a:ext cx="6810597" cy="65659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人以上の上限額区分は、以下の①叉は②のいずれかに該当する事業場が対象となります。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①賃金要件：事業場内最低賃金</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円未満の事業場</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②生産量要件：売上高や生産量などの事業活動を示す指標の直近３ヶ月間の月平均値が前年又は前々年の同じ月に比べて、</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％以上減少している事業者</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2322114" y="6052532"/>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2350689" y="713237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2326629" y="822926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2326629" y="4956681"/>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角丸四角形 58"/>
          <p:cNvSpPr/>
          <p:nvPr/>
        </p:nvSpPr>
        <p:spPr>
          <a:xfrm>
            <a:off x="67410" y="3330914"/>
            <a:ext cx="6759606" cy="6314194"/>
          </a:xfrm>
          <a:prstGeom prst="roundRect">
            <a:avLst>
              <a:gd name="adj" fmla="val 40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テキスト ボックス 46"/>
          <p:cNvSpPr txBox="1"/>
          <p:nvPr/>
        </p:nvSpPr>
        <p:spPr>
          <a:xfrm>
            <a:off x="26082" y="1036283"/>
            <a:ext cx="6701725" cy="553998"/>
          </a:xfrm>
          <a:prstGeom prst="rect">
            <a:avLst/>
          </a:prstGeom>
          <a:noFill/>
        </p:spPr>
        <p:txBody>
          <a:bodyPr wrap="square" rtlCol="0">
            <a:spAutoFit/>
          </a:bodyPr>
          <a:lstStyle/>
          <a:p>
            <a:pPr>
              <a:lnSpc>
                <a:spcPts val="1800"/>
              </a:lnSpc>
            </a:pP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業務改善助成金</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（通常コース）</a:t>
            </a: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は、生産性を向上させ、「事業</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場内で</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最も低い賃金</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（事業場内最低賃金）</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」の引上げを図る中小企業・小規模事業者を支援する助成金です。</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389224" y="1558230"/>
            <a:ext cx="5408881" cy="913070"/>
          </a:xfrm>
          <a:prstGeom prst="rect">
            <a:avLst/>
          </a:prstGeom>
          <a:noFill/>
        </p:spPr>
        <p:txBody>
          <a:bodyPr wrap="square" rtlCol="0">
            <a:spAutoFit/>
          </a:bodyPr>
          <a:lstStyle/>
          <a:p>
            <a:pPr>
              <a:lnSpc>
                <a:spcPts val="1800"/>
              </a:lnSpc>
              <a:spcBef>
                <a:spcPts val="800"/>
              </a:spcBef>
            </a:pP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事業場内最低賃金を一定額以上引き上げ、</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設備投資（機械設備、コンサルティング導入</a:t>
            </a:r>
            <a:r>
              <a:rPr lang="ja-JP" altLang="en-US" sz="1300" b="1" u="sng" dirty="0">
                <a:latin typeface="メイリオ" panose="020B0604030504040204" pitchFamily="50" charset="-128"/>
                <a:ea typeface="メイリオ" panose="020B0604030504040204" pitchFamily="50" charset="-128"/>
                <a:cs typeface="メイリオ" panose="020B0604030504040204" pitchFamily="50" charset="-128"/>
              </a:rPr>
              <a:t>や人材育成・教育訓練</a:t>
            </a: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などを行った場合に、その</a:t>
            </a:r>
            <a:r>
              <a:rPr kumimoji="1"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費用の一部を助成します</a:t>
            </a: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259119" y="1615986"/>
            <a:ext cx="998760" cy="612000"/>
          </a:xfrm>
          <a:prstGeom prst="roundRect">
            <a:avLst/>
          </a:prstGeom>
          <a:solidFill>
            <a:srgbClr val="0070C0"/>
          </a:solidFill>
          <a:ln w="50800" cmpd="dbl">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助成金の</a:t>
            </a:r>
            <a:endParaRPr lang="en-US" altLang="ja-JP" sz="1400" dirty="0">
              <a:solidFill>
                <a:schemeClr val="bg1"/>
              </a:solidFill>
              <a:latin typeface="HGP創英角ﾎﾟｯﾌﾟ体" panose="040B0A00000000000000" pitchFamily="50" charset="-128"/>
              <a:ea typeface="HGP創英角ﾎﾟｯﾌﾟ体" panose="040B0A00000000000000" pitchFamily="50" charset="-128"/>
            </a:endParaRPr>
          </a:p>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概要</a:t>
            </a:r>
          </a:p>
        </p:txBody>
      </p:sp>
      <p:sp>
        <p:nvSpPr>
          <p:cNvPr id="50" name="角丸四角形 49"/>
          <p:cNvSpPr/>
          <p:nvPr/>
        </p:nvSpPr>
        <p:spPr>
          <a:xfrm>
            <a:off x="4100747" y="2896211"/>
            <a:ext cx="1955264" cy="268286"/>
          </a:xfrm>
          <a:prstGeom prst="roundRect">
            <a:avLst>
              <a:gd name="adj" fmla="val 5259"/>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rgbClr val="00B0F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業務改善助成金</a:t>
            </a:r>
            <a:endParaRPr kumimoji="1" lang="ja-JP" altLang="en-US" sz="1100" dirty="0">
              <a:solidFill>
                <a:srgbClr val="00B0F0"/>
              </a:solidFill>
              <a:latin typeface="+mj-ea"/>
              <a:ea typeface="+mj-ea"/>
              <a:cs typeface="Meiryo UI" panose="020B0604030504040204" pitchFamily="50" charset="-128"/>
            </a:endParaRPr>
          </a:p>
        </p:txBody>
      </p:sp>
      <p:sp>
        <p:nvSpPr>
          <p:cNvPr id="51" name="角丸四角形 50"/>
          <p:cNvSpPr/>
          <p:nvPr/>
        </p:nvSpPr>
        <p:spPr>
          <a:xfrm>
            <a:off x="5601457" y="2905485"/>
            <a:ext cx="470600" cy="247035"/>
          </a:xfrm>
          <a:prstGeom prst="roundRect">
            <a:avLst>
              <a:gd name="adj" fmla="val 518"/>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検索</a:t>
            </a:r>
            <a:endParaRPr kumimoji="1" lang="ja-JP" altLang="en-US" sz="1100" dirty="0">
              <a:solidFill>
                <a:schemeClr val="bg1"/>
              </a:solidFill>
              <a:latin typeface="+mj-ea"/>
              <a:ea typeface="+mj-ea"/>
              <a:cs typeface="Meiryo UI" panose="020B0604030504040204" pitchFamily="50" charset="-128"/>
            </a:endParaRPr>
          </a:p>
        </p:txBody>
      </p:sp>
      <p:sp>
        <p:nvSpPr>
          <p:cNvPr id="52" name="楕円 51"/>
          <p:cNvSpPr/>
          <p:nvPr/>
        </p:nvSpPr>
        <p:spPr>
          <a:xfrm>
            <a:off x="4153991" y="2938038"/>
            <a:ext cx="180000" cy="180000"/>
          </a:xfrm>
          <a:prstGeom prst="ellipse">
            <a:avLst/>
          </a:prstGeom>
          <a:solidFill>
            <a:srgbClr val="0070C0"/>
          </a:solidFill>
          <a:ln>
            <a:solidFill>
              <a:srgbClr val="00B0F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solidFill>
                <a:srgbClr val="00B0F0"/>
              </a:solidFill>
            </a:endParaRPr>
          </a:p>
        </p:txBody>
      </p:sp>
      <p:sp>
        <p:nvSpPr>
          <p:cNvPr id="53" name="楕円 52"/>
          <p:cNvSpPr/>
          <p:nvPr/>
        </p:nvSpPr>
        <p:spPr>
          <a:xfrm>
            <a:off x="4237691" y="2966490"/>
            <a:ext cx="72000" cy="72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cxnSp>
        <p:nvCxnSpPr>
          <p:cNvPr id="60" name="直線コネクタ 59"/>
          <p:cNvCxnSpPr/>
          <p:nvPr/>
        </p:nvCxnSpPr>
        <p:spPr>
          <a:xfrm flipH="1">
            <a:off x="4185316" y="3034502"/>
            <a:ext cx="63640" cy="61066"/>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6D946126-685E-4352-AEFE-19AC9CAFDC2E}"/>
              </a:ext>
            </a:extLst>
          </p:cNvPr>
          <p:cNvSpPr/>
          <p:nvPr/>
        </p:nvSpPr>
        <p:spPr>
          <a:xfrm>
            <a:off x="1914887" y="2920447"/>
            <a:ext cx="2223058" cy="266176"/>
          </a:xfrm>
          <a:prstGeom prst="rect">
            <a:avLst/>
          </a:prstGeom>
        </p:spPr>
        <p:txBody>
          <a:bodyPr wrap="square" lIns="0" tIns="31217" rIns="0" bIns="31217">
            <a:spAutoFit/>
          </a:bodyPr>
          <a:lstStyle/>
          <a:p>
            <a:pPr marL="156087" indent="-396462">
              <a:lnSpc>
                <a:spcPct val="110000"/>
              </a:lnSpc>
            </a:pP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詳しくは</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4309691" y="3345452"/>
            <a:ext cx="2517324" cy="276999"/>
          </a:xfrm>
          <a:prstGeom prst="rect">
            <a:avLst/>
          </a:prstGeom>
          <a:noFill/>
        </p:spPr>
        <p:txBody>
          <a:bodyPr wrap="square" rtlCol="0">
            <a:spAutoFit/>
          </a:bodyPr>
          <a:lstStyle/>
          <a:p>
            <a:r>
              <a:rPr lang="en-US" altLang="ja-JP"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申請期限：令和５年１月</a:t>
            </a:r>
            <a:r>
              <a:rPr lang="en-US" altLang="ja-JP"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ja-JP" altLang="en-US" sz="900" dirty="0">
              <a:solidFill>
                <a:srgbClr val="FF0000"/>
              </a:solidFill>
            </a:endParaRPr>
          </a:p>
        </p:txBody>
      </p:sp>
      <p:sp>
        <p:nvSpPr>
          <p:cNvPr id="62" name="角丸四角形 61"/>
          <p:cNvSpPr/>
          <p:nvPr/>
        </p:nvSpPr>
        <p:spPr>
          <a:xfrm>
            <a:off x="252952" y="3113786"/>
            <a:ext cx="1076820" cy="344796"/>
          </a:xfrm>
          <a:prstGeom prst="roundRect">
            <a:avLst/>
          </a:prstGeom>
          <a:solidFill>
            <a:srgbClr val="0070C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rPr>
              <a:t>概　要</a:t>
            </a:r>
            <a:endParaRPr lang="ja-JP" altLang="en-US" sz="1600" dirty="0">
              <a:solidFill>
                <a:schemeClr val="bg1"/>
              </a:solidFill>
              <a:latin typeface="HGP創英角ﾎﾟｯﾌﾟ体" panose="040B0A00000000000000" pitchFamily="50" charset="-128"/>
              <a:ea typeface="HGP創英角ﾎﾟｯﾌﾟ体" panose="040B0A00000000000000" pitchFamily="50" charset="-128"/>
            </a:endParaRPr>
          </a:p>
        </p:txBody>
      </p:sp>
      <p:grpSp>
        <p:nvGrpSpPr>
          <p:cNvPr id="45" name="グループ化 44"/>
          <p:cNvGrpSpPr/>
          <p:nvPr/>
        </p:nvGrpSpPr>
        <p:grpSpPr>
          <a:xfrm>
            <a:off x="613533" y="2316327"/>
            <a:ext cx="5439500" cy="429378"/>
            <a:chOff x="372856" y="2409652"/>
            <a:chExt cx="5688011" cy="428124"/>
          </a:xfrm>
        </p:grpSpPr>
        <p:sp>
          <p:nvSpPr>
            <p:cNvPr id="46" name="角丸四角形 45"/>
            <p:cNvSpPr/>
            <p:nvPr/>
          </p:nvSpPr>
          <p:spPr>
            <a:xfrm>
              <a:off x="372856" y="2473735"/>
              <a:ext cx="1440160" cy="344796"/>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賃金引上げ</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55" name="角丸四角形 54"/>
            <p:cNvSpPr/>
            <p:nvPr/>
          </p:nvSpPr>
          <p:spPr>
            <a:xfrm>
              <a:off x="4380500" y="2454391"/>
              <a:ext cx="1680367" cy="383385"/>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dirty="0" smtClean="0">
                  <a:solidFill>
                    <a:srgbClr val="0070C0"/>
                  </a:solidFill>
                  <a:latin typeface="HGP創英角ﾎﾟｯﾌﾟ体" panose="040B0A00000000000000" pitchFamily="50" charset="-128"/>
                  <a:ea typeface="HGP創英角ﾎﾟｯﾌﾟ体" panose="040B0A00000000000000" pitchFamily="50" charset="-128"/>
                </a:rPr>
                <a:t>設備投資等に要した</a:t>
              </a:r>
              <a:endParaRPr lang="en-US" altLang="ja-JP" sz="1200" dirty="0" smtClean="0">
                <a:solidFill>
                  <a:srgbClr val="0070C0"/>
                </a:solidFill>
                <a:latin typeface="HGP創英角ﾎﾟｯﾌﾟ体" panose="040B0A00000000000000" pitchFamily="50" charset="-128"/>
                <a:ea typeface="HGP創英角ﾎﾟｯﾌﾟ体" panose="040B0A00000000000000" pitchFamily="50" charset="-128"/>
              </a:endParaRPr>
            </a:p>
            <a:p>
              <a:pPr algn="ctr"/>
              <a:r>
                <a:rPr lang="ja-JP" altLang="en-US" sz="1200" dirty="0" smtClean="0">
                  <a:solidFill>
                    <a:srgbClr val="0070C0"/>
                  </a:solidFill>
                  <a:latin typeface="HGP創英角ﾎﾟｯﾌﾟ体" panose="040B0A00000000000000" pitchFamily="50" charset="-128"/>
                  <a:ea typeface="HGP創英角ﾎﾟｯﾌﾟ体" panose="040B0A00000000000000" pitchFamily="50" charset="-128"/>
                </a:rPr>
                <a:t>費用の一部を助成</a:t>
              </a:r>
              <a:endParaRPr lang="ja-JP" altLang="en-US" sz="1200" dirty="0">
                <a:solidFill>
                  <a:srgbClr val="0070C0"/>
                </a:solidFill>
              </a:endParaRPr>
            </a:p>
          </p:txBody>
        </p:sp>
        <p:sp>
          <p:nvSpPr>
            <p:cNvPr id="56" name="角丸四角形 55"/>
            <p:cNvSpPr/>
            <p:nvPr/>
          </p:nvSpPr>
          <p:spPr>
            <a:xfrm>
              <a:off x="2404357" y="2473735"/>
              <a:ext cx="1440160" cy="344796"/>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設備投資等</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57" name="加算 56"/>
            <p:cNvSpPr/>
            <p:nvPr/>
          </p:nvSpPr>
          <p:spPr>
            <a:xfrm>
              <a:off x="1872668" y="2409652"/>
              <a:ext cx="468043" cy="424484"/>
            </a:xfrm>
            <a:prstGeom prst="mathPlus">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3963321" y="2500339"/>
              <a:ext cx="343849" cy="303644"/>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テキスト ボックス 35"/>
          <p:cNvSpPr txBox="1"/>
          <p:nvPr/>
        </p:nvSpPr>
        <p:spPr>
          <a:xfrm>
            <a:off x="67385" y="8984488"/>
            <a:ext cx="6788543" cy="233397"/>
          </a:xfrm>
          <a:prstGeom prst="rect">
            <a:avLst/>
          </a:prstGeom>
          <a:noFill/>
        </p:spPr>
        <p:txBody>
          <a:bodyPr wrap="square" rtlCol="0">
            <a:spAutoFit/>
          </a:bodyPr>
          <a:lstStyle/>
          <a:p>
            <a:pPr marL="85725" indent="-85725">
              <a:lnSpc>
                <a:spcPts val="11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２）対象は地域別最低賃金</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未満</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の地域のうち</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事業場内最低賃金が</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円未満の事業場です</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（令和４年４月現在）</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6378546" y="5254549"/>
            <a:ext cx="405894" cy="215444"/>
          </a:xfrm>
          <a:prstGeom prst="rect">
            <a:avLst/>
          </a:prstGeom>
          <a:noFill/>
        </p:spPr>
        <p:txBody>
          <a:bodyPr wrap="square" lIns="0" rIns="0"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88983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42"/>
          <p:cNvSpPr txBox="1">
            <a:spLocks noChangeArrowheads="1"/>
          </p:cNvSpPr>
          <p:nvPr/>
        </p:nvSpPr>
        <p:spPr bwMode="auto">
          <a:xfrm>
            <a:off x="2987270" y="9547981"/>
            <a:ext cx="1453123" cy="373571"/>
          </a:xfrm>
          <a:prstGeom prst="rect">
            <a:avLst/>
          </a:prstGeom>
          <a:noFill/>
          <a:ln w="9525">
            <a:noFill/>
            <a:miter lim="800000"/>
            <a:headEnd/>
            <a:tailEnd/>
          </a:ln>
        </p:spPr>
        <p:txBody>
          <a:bodyPr wrap="square" lIns="37652" tIns="47819" rIns="37652" bIns="47819">
            <a:spAutoFit/>
          </a:bodyPr>
          <a:lstStyle/>
          <a:p>
            <a:pPr fontAlgn="auto">
              <a:spcBef>
                <a:spcPts val="0"/>
              </a:spcBef>
              <a:spcAft>
                <a:spcPts val="0"/>
              </a:spcAft>
              <a:defRPr/>
            </a:pPr>
            <a:r>
              <a:rPr lang="ja-JP" altLang="en-US" spc="-21" dirty="0">
                <a:latin typeface="HG丸ｺﾞｼｯｸM-PRO" panose="020F0600000000000000" pitchFamily="50" charset="-128"/>
                <a:ea typeface="HG丸ｺﾞｼｯｸM-PRO" panose="020F0600000000000000" pitchFamily="50" charset="-128"/>
                <a:cs typeface="メイリオ" panose="020B0604030504040204" pitchFamily="50" charset="-128"/>
              </a:rPr>
              <a:t>厚生</a:t>
            </a:r>
            <a:r>
              <a:rPr lang="ja-JP" altLang="en-US" spc="-2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労働省</a:t>
            </a:r>
            <a:endParaRPr lang="ja-JP" altLang="en-US" spc="-21"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29" name="図 28"/>
          <p:cNvPicPr>
            <a:picLocks noChangeAspect="1" noChangeArrowheads="1"/>
          </p:cNvPicPr>
          <p:nvPr/>
        </p:nvPicPr>
        <p:blipFill>
          <a:blip r:embed="rId2" cstate="print"/>
          <a:srcRect/>
          <a:stretch>
            <a:fillRect/>
          </a:stretch>
        </p:blipFill>
        <p:spPr bwMode="auto">
          <a:xfrm>
            <a:off x="2821160" y="9649551"/>
            <a:ext cx="219096" cy="246484"/>
          </a:xfrm>
          <a:prstGeom prst="rect">
            <a:avLst/>
          </a:prstGeom>
          <a:noFill/>
          <a:ln w="9525">
            <a:noFill/>
            <a:miter lim="800000"/>
            <a:headEnd/>
            <a:tailEnd/>
          </a:ln>
        </p:spPr>
      </p:pic>
      <p:sp>
        <p:nvSpPr>
          <p:cNvPr id="36" name="テキスト ボックス 35"/>
          <p:cNvSpPr txBox="1"/>
          <p:nvPr/>
        </p:nvSpPr>
        <p:spPr>
          <a:xfrm>
            <a:off x="5800067" y="9624035"/>
            <a:ext cx="1085317" cy="297517"/>
          </a:xfrm>
          <a:prstGeom prst="rect">
            <a:avLst/>
          </a:prstGeom>
          <a:noFill/>
        </p:spPr>
        <p:txBody>
          <a:bodyPr wrap="square" rtlCol="0">
            <a:spAutoFit/>
          </a:bodyPr>
          <a:lstStyle/>
          <a:p>
            <a:pPr>
              <a:lnSpc>
                <a:spcPts val="16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４</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コネクタ 55"/>
          <p:cNvCxnSpPr/>
          <p:nvPr/>
        </p:nvCxnSpPr>
        <p:spPr>
          <a:xfrm flipH="1">
            <a:off x="3699432" y="5760104"/>
            <a:ext cx="28800" cy="3240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1527683" y="5232919"/>
            <a:ext cx="3784324" cy="317600"/>
          </a:xfrm>
          <a:prstGeom prst="roundRect">
            <a:avLst>
              <a:gd name="adj" fmla="val 29346"/>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7030A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dirty="0">
                <a:solidFill>
                  <a:srgbClr val="7030A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kumimoji="1" lang="ja-JP" altLang="en-US" dirty="0" smtClean="0">
                <a:solidFill>
                  <a:srgbClr val="7030A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業務改善助成金の活用事例 ～</a:t>
            </a:r>
            <a:endParaRPr kumimoji="1" lang="ja-JP" altLang="en-US" dirty="0">
              <a:solidFill>
                <a:srgbClr val="7030A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77" name="角丸四角形 76"/>
          <p:cNvSpPr/>
          <p:nvPr/>
        </p:nvSpPr>
        <p:spPr>
          <a:xfrm>
            <a:off x="143999" y="1364124"/>
            <a:ext cx="6624000" cy="847544"/>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角丸四角形 77"/>
          <p:cNvSpPr/>
          <p:nvPr/>
        </p:nvSpPr>
        <p:spPr>
          <a:xfrm>
            <a:off x="285302" y="1202180"/>
            <a:ext cx="1844843" cy="28800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chemeClr val="bg1"/>
                </a:solidFill>
                <a:latin typeface="HGP創英角ﾎﾟｯﾌﾟ体" panose="040B0A00000000000000" pitchFamily="50" charset="-128"/>
                <a:ea typeface="HGP創英角ﾎﾟｯﾌﾟ体" panose="040B0A00000000000000" pitchFamily="50" charset="-128"/>
              </a:rPr>
              <a:t>ご留意頂きたい</a:t>
            </a: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事項</a:t>
            </a:r>
          </a:p>
        </p:txBody>
      </p:sp>
      <p:sp>
        <p:nvSpPr>
          <p:cNvPr id="79" name="テキスト ボックス 78"/>
          <p:cNvSpPr txBox="1"/>
          <p:nvPr/>
        </p:nvSpPr>
        <p:spPr>
          <a:xfrm>
            <a:off x="175517" y="3357137"/>
            <a:ext cx="6713305" cy="502702"/>
          </a:xfrm>
          <a:prstGeom prst="rect">
            <a:avLst/>
          </a:prstGeom>
          <a:noFill/>
        </p:spPr>
        <p:txBody>
          <a:bodyPr wrap="square" rtlCol="0">
            <a:spAutoFit/>
          </a:bodyPr>
          <a:lstStyle/>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助成金の</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申請窓口は、都道府県労働局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事業場がある地域の労働局にお問い合わせください。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担当部署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労働局雇用環境・均等部（室）</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79"/>
          <p:cNvSpPr/>
          <p:nvPr/>
        </p:nvSpPr>
        <p:spPr>
          <a:xfrm>
            <a:off x="130876" y="3279099"/>
            <a:ext cx="6624000" cy="553494"/>
          </a:xfrm>
          <a:prstGeom prst="roundRect">
            <a:avLst>
              <a:gd name="adj" fmla="val 24016"/>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角丸四角形 80"/>
          <p:cNvSpPr/>
          <p:nvPr/>
        </p:nvSpPr>
        <p:spPr>
          <a:xfrm>
            <a:off x="285302" y="3124764"/>
            <a:ext cx="918959" cy="28800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申請先</a:t>
            </a:r>
          </a:p>
        </p:txBody>
      </p:sp>
      <p:sp>
        <p:nvSpPr>
          <p:cNvPr id="83" name="角丸四角形 82"/>
          <p:cNvSpPr/>
          <p:nvPr/>
        </p:nvSpPr>
        <p:spPr>
          <a:xfrm>
            <a:off x="130426" y="2457729"/>
            <a:ext cx="6624000" cy="610942"/>
          </a:xfrm>
          <a:prstGeom prst="roundRect">
            <a:avLst>
              <a:gd name="adj" fmla="val 1855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278428" y="2291855"/>
            <a:ext cx="1491571" cy="28800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お問い合わせ先</a:t>
            </a:r>
          </a:p>
        </p:txBody>
      </p:sp>
      <p:sp>
        <p:nvSpPr>
          <p:cNvPr id="86" name="角丸四角形 85"/>
          <p:cNvSpPr/>
          <p:nvPr/>
        </p:nvSpPr>
        <p:spPr>
          <a:xfrm>
            <a:off x="198761" y="391348"/>
            <a:ext cx="2246287" cy="688420"/>
          </a:xfrm>
          <a:prstGeom prst="roundRect">
            <a:avLst/>
          </a:prstGeom>
          <a:solidFill>
            <a:srgbClr val="FDEA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交付申請書・事業実施計画などを、最寄りの都道府県労働局に提出</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87" name="右矢印 86"/>
          <p:cNvSpPr/>
          <p:nvPr/>
        </p:nvSpPr>
        <p:spPr>
          <a:xfrm>
            <a:off x="2529546" y="463356"/>
            <a:ext cx="281287" cy="533965"/>
          </a:xfrm>
          <a:prstGeom prst="rightArrow">
            <a:avLst/>
          </a:prstGeom>
          <a:solidFill>
            <a:srgbClr val="FDEADA"/>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88" name="角丸四角形 87"/>
          <p:cNvSpPr/>
          <p:nvPr/>
        </p:nvSpPr>
        <p:spPr>
          <a:xfrm>
            <a:off x="2863057" y="391348"/>
            <a:ext cx="1184880" cy="688420"/>
          </a:xfrm>
          <a:prstGeom prst="roundRect">
            <a:avLst/>
          </a:prstGeom>
          <a:solidFill>
            <a:srgbClr val="FDEA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交付決定後、</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提出した計画に沿って事業実施</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89" name="角丸四角形 88"/>
          <p:cNvSpPr/>
          <p:nvPr/>
        </p:nvSpPr>
        <p:spPr>
          <a:xfrm>
            <a:off x="4481292" y="391348"/>
            <a:ext cx="1184880" cy="688420"/>
          </a:xfrm>
          <a:prstGeom prst="roundRect">
            <a:avLst/>
          </a:prstGeom>
          <a:solidFill>
            <a:srgbClr val="FDEA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労働局に</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事業実施結果を報告</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90" name="角丸四角形 89"/>
          <p:cNvSpPr/>
          <p:nvPr/>
        </p:nvSpPr>
        <p:spPr>
          <a:xfrm>
            <a:off x="6101109" y="391348"/>
            <a:ext cx="578372" cy="703641"/>
          </a:xfrm>
          <a:prstGeom prst="roundRect">
            <a:avLst/>
          </a:prstGeom>
          <a:solidFill>
            <a:srgbClr val="FDEA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支給</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91" name="角丸四角形 90"/>
          <p:cNvSpPr/>
          <p:nvPr/>
        </p:nvSpPr>
        <p:spPr>
          <a:xfrm>
            <a:off x="143999" y="216420"/>
            <a:ext cx="6624000" cy="910927"/>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 name="角丸四角形 91"/>
          <p:cNvSpPr/>
          <p:nvPr/>
        </p:nvSpPr>
        <p:spPr>
          <a:xfrm>
            <a:off x="280086" y="56456"/>
            <a:ext cx="2028334" cy="28800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chemeClr val="bg1"/>
                </a:solidFill>
                <a:latin typeface="HGP創英角ﾎﾟｯﾌﾟ体" panose="040B0A00000000000000" pitchFamily="50" charset="-128"/>
                <a:ea typeface="HGP創英角ﾎﾟｯﾌﾟ体" panose="040B0A00000000000000" pitchFamily="50" charset="-128"/>
              </a:rPr>
              <a:t>助成金支給までの流れ</a:t>
            </a:r>
            <a:endParaRPr lang="ja-JP" altLang="en-US" sz="14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93" name="右矢印 92"/>
          <p:cNvSpPr/>
          <p:nvPr/>
        </p:nvSpPr>
        <p:spPr>
          <a:xfrm>
            <a:off x="5742997" y="463356"/>
            <a:ext cx="281287" cy="533965"/>
          </a:xfrm>
          <a:prstGeom prst="rightArrow">
            <a:avLst/>
          </a:prstGeom>
          <a:solidFill>
            <a:srgbClr val="FDEADA"/>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94" name="右矢印 93"/>
          <p:cNvSpPr/>
          <p:nvPr/>
        </p:nvSpPr>
        <p:spPr>
          <a:xfrm>
            <a:off x="4138578" y="463356"/>
            <a:ext cx="281287" cy="533965"/>
          </a:xfrm>
          <a:prstGeom prst="rightArrow">
            <a:avLst/>
          </a:prstGeom>
          <a:solidFill>
            <a:srgbClr val="FDEADA"/>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
        <p:nvSpPr>
          <p:cNvPr id="95" name="テキスト ボックス 94"/>
          <p:cNvSpPr txBox="1"/>
          <p:nvPr/>
        </p:nvSpPr>
        <p:spPr>
          <a:xfrm>
            <a:off x="197792" y="1452135"/>
            <a:ext cx="6624736" cy="78483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過年度に業務改善助成金を活用した事業場も、</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助成対象</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となります。</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の範囲内で交付するため、申請期間内に募集を終了する場合があります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事業完了の期限は</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令和５年３月３１日</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です。</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角丸四角形 95"/>
          <p:cNvSpPr/>
          <p:nvPr/>
        </p:nvSpPr>
        <p:spPr>
          <a:xfrm>
            <a:off x="142729" y="4098522"/>
            <a:ext cx="6624000" cy="1014904"/>
          </a:xfrm>
          <a:prstGeom prst="roundRect">
            <a:avLst>
              <a:gd name="adj" fmla="val 1855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角丸四角形 96"/>
          <p:cNvSpPr/>
          <p:nvPr/>
        </p:nvSpPr>
        <p:spPr>
          <a:xfrm>
            <a:off x="257246" y="3931939"/>
            <a:ext cx="2424108" cy="317291"/>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chemeClr val="bg1"/>
                </a:solidFill>
                <a:latin typeface="HGP創英角ﾎﾟｯﾌﾟ体" panose="040B0A00000000000000" pitchFamily="50" charset="-128"/>
                <a:ea typeface="HGP創英角ﾎﾟｯﾌﾟ体" panose="040B0A00000000000000" pitchFamily="50" charset="-128"/>
              </a:rPr>
              <a:t>働き方改革推進支援資金</a:t>
            </a:r>
            <a:endParaRPr lang="ja-JP" altLang="en-US" sz="14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98" name="テキスト ボックス 97"/>
          <p:cNvSpPr txBox="1"/>
          <p:nvPr/>
        </p:nvSpPr>
        <p:spPr>
          <a:xfrm>
            <a:off x="165801" y="4243119"/>
            <a:ext cx="6508088" cy="913070"/>
          </a:xfrm>
          <a:prstGeom prst="rect">
            <a:avLst/>
          </a:prstGeom>
          <a:noFill/>
        </p:spPr>
        <p:txBody>
          <a:bodyPr wrap="square" rtlCol="0">
            <a:spAutoFit/>
          </a:bodyPr>
          <a:lstStyle/>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日本政策金融公庫では、事業場内最低賃金の引上げに取り組む者に対して、設備資金や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運転資金の融資を行っています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詳しくは、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事業場がある都道府県の日本政策金融公庫の窓口にお問い合わせください。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担当部署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各都道府県日本政策金融公庫</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9" name="図 98"/>
          <p:cNvPicPr>
            <a:picLocks noChangeAspect="1"/>
          </p:cNvPicPr>
          <p:nvPr/>
        </p:nvPicPr>
        <p:blipFill>
          <a:blip r:embed="rId3"/>
          <a:stretch>
            <a:fillRect/>
          </a:stretch>
        </p:blipFill>
        <p:spPr>
          <a:xfrm>
            <a:off x="5879112" y="4224226"/>
            <a:ext cx="623391" cy="623391"/>
          </a:xfrm>
          <a:prstGeom prst="rect">
            <a:avLst/>
          </a:prstGeom>
        </p:spPr>
      </p:pic>
      <p:sp>
        <p:nvSpPr>
          <p:cNvPr id="102" name="テキスト ボックス 101"/>
          <p:cNvSpPr txBox="1"/>
          <p:nvPr/>
        </p:nvSpPr>
        <p:spPr>
          <a:xfrm>
            <a:off x="201611" y="2549865"/>
            <a:ext cx="5169282" cy="323165"/>
          </a:xfrm>
          <a:prstGeom prst="rect">
            <a:avLst/>
          </a:prstGeom>
          <a:noFill/>
        </p:spPr>
        <p:txBody>
          <a:bodyPr wrap="square" rtlCol="0">
            <a:spAutoFit/>
          </a:bodyPr>
          <a:lstStyle/>
          <a:p>
            <a:pPr>
              <a:lnSpc>
                <a:spcPts val="18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「業務改善助成金コールセンター」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まで、</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お気軽に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お問い合わせください。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1844825" y="2770635"/>
            <a:ext cx="5028340" cy="307777"/>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rPr>
              <a:t>電話番号　</a:t>
            </a:r>
            <a:r>
              <a:rPr lang="en-US" altLang="ja-JP" sz="1400" dirty="0" smtClean="0">
                <a:latin typeface="Meiryo UI" panose="020B0604030504040204" pitchFamily="50" charset="-128"/>
                <a:ea typeface="Meiryo UI" panose="020B0604030504040204" pitchFamily="50" charset="-128"/>
              </a:rPr>
              <a:t>0120-366-440</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受付時間　平日</a:t>
            </a:r>
            <a:r>
              <a:rPr lang="en-US" altLang="ja-JP" sz="1200" dirty="0">
                <a:latin typeface="Meiryo UI" panose="020B0604030504040204" pitchFamily="50" charset="-128"/>
                <a:ea typeface="Meiryo UI" panose="020B0604030504040204" pitchFamily="50" charset="-128"/>
              </a:rPr>
              <a:t>8:30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17:15</a:t>
            </a:r>
            <a:r>
              <a:rPr lang="ja-JP" altLang="en-US" sz="1200" dirty="0">
                <a:latin typeface="Meiryo UI" panose="020B0604030504040204" pitchFamily="50" charset="-128"/>
                <a:ea typeface="Meiryo UI" panose="020B0604030504040204" pitchFamily="50" charset="-128"/>
              </a:rPr>
              <a:t>）</a:t>
            </a:r>
          </a:p>
        </p:txBody>
      </p:sp>
      <p:pic>
        <p:nvPicPr>
          <p:cNvPr id="4" name="図 3"/>
          <p:cNvPicPr>
            <a:picLocks noChangeAspect="1"/>
          </p:cNvPicPr>
          <p:nvPr/>
        </p:nvPicPr>
        <p:blipFill>
          <a:blip r:embed="rId4"/>
          <a:stretch>
            <a:fillRect/>
          </a:stretch>
        </p:blipFill>
        <p:spPr>
          <a:xfrm>
            <a:off x="3545185" y="5596874"/>
            <a:ext cx="2859867" cy="3984398"/>
          </a:xfrm>
          <a:prstGeom prst="rect">
            <a:avLst/>
          </a:prstGeom>
          <a:ln w="12700">
            <a:solidFill>
              <a:srgbClr val="0070C0"/>
            </a:solidFill>
          </a:ln>
        </p:spPr>
      </p:pic>
      <p:pic>
        <p:nvPicPr>
          <p:cNvPr id="6" name="図 5"/>
          <p:cNvPicPr>
            <a:picLocks noChangeAspect="1"/>
          </p:cNvPicPr>
          <p:nvPr/>
        </p:nvPicPr>
        <p:blipFill>
          <a:blip r:embed="rId5"/>
          <a:stretch>
            <a:fillRect/>
          </a:stretch>
        </p:blipFill>
        <p:spPr>
          <a:xfrm>
            <a:off x="495119" y="5596874"/>
            <a:ext cx="2883956" cy="3988657"/>
          </a:xfrm>
          <a:prstGeom prst="rect">
            <a:avLst/>
          </a:prstGeom>
          <a:ln w="12700">
            <a:solidFill>
              <a:srgbClr val="0070C0"/>
            </a:solidFill>
          </a:ln>
        </p:spPr>
      </p:pic>
    </p:spTree>
    <p:extLst>
      <p:ext uri="{BB962C8B-B14F-4D97-AF65-F5344CB8AC3E}">
        <p14:creationId xmlns:p14="http://schemas.microsoft.com/office/powerpoint/2010/main" val="4075207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6899</TotalTime>
  <Words>951</Words>
  <Application>Microsoft Office PowerPoint</Application>
  <PresentationFormat>A4 210 x 297 mm</PresentationFormat>
  <Paragraphs>141</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HGP創英角ﾎﾟｯﾌﾟ体</vt:lpstr>
      <vt:lpstr>HG丸ｺﾞｼｯｸM-PRO</vt:lpstr>
      <vt:lpstr>Meiryo UI</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境澤 淳(sakaizawa-atsushi)</cp:lastModifiedBy>
  <cp:revision>512</cp:revision>
  <cp:lastPrinted>2022-05-18T05:44:49Z</cp:lastPrinted>
  <dcterms:created xsi:type="dcterms:W3CDTF">2016-03-25T01:26:56Z</dcterms:created>
  <dcterms:modified xsi:type="dcterms:W3CDTF">2022-05-18T05:45:53Z</dcterms:modified>
</cp:coreProperties>
</file>