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74" r:id="rId2"/>
    <p:sldId id="269" r:id="rId3"/>
  </p:sldIdLst>
  <p:sldSz cx="6858000" cy="9906000" type="A4"/>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48" userDrawn="1">
          <p15:clr>
            <a:srgbClr val="A4A3A4"/>
          </p15:clr>
        </p15:guide>
        <p15:guide id="3" pos="2160" userDrawn="1">
          <p15:clr>
            <a:srgbClr val="A4A3A4"/>
          </p15:clr>
        </p15:guide>
        <p15:guide id="4" pos="164" userDrawn="1">
          <p15:clr>
            <a:srgbClr val="A4A3A4"/>
          </p15:clr>
        </p15:guide>
        <p15:guide id="5" pos="3884" userDrawn="1">
          <p15:clr>
            <a:srgbClr val="A4A3A4"/>
          </p15:clr>
        </p15:guide>
      </p15:sldGuideLst>
    </p:ext>
    <p:ext uri="{2D200454-40CA-4A62-9FC3-DE9A4176ACB9}">
      <p15:notesGuideLst xmlns:p15="http://schemas.microsoft.com/office/powerpoint/2012/main">
        <p15:guide id="1" orient="horz" pos="3108" userDrawn="1">
          <p15:clr>
            <a:srgbClr val="A4A3A4"/>
          </p15:clr>
        </p15:guide>
        <p15:guide id="2" pos="212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B7"/>
    <a:srgbClr val="F55F0B"/>
    <a:srgbClr val="4BACC6"/>
    <a:srgbClr val="DBEEF4"/>
    <a:srgbClr val="B7DEE8"/>
    <a:srgbClr val="D7E4BD"/>
    <a:srgbClr val="D0D8E8"/>
    <a:srgbClr val="4F81BD"/>
    <a:srgbClr val="66BAB7"/>
    <a:srgbClr val="8EB4E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2A488322-F2BA-4B5B-9748-0D474271808F}" styleName="中間スタイル 3 - アクセント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8EC20E35-A176-4012-BC5E-935CFFF8708E}" styleName="スタイル (中間)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6E25E649-3F16-4E02-A733-19D2CDBF48F0}" styleName="中間スタイル 3 - アクセント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5BE263C-DBD7-4A20-BB59-AAB30ACAA65A}" styleName="中間スタイル 3 - アクセント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46F890A9-2807-4EBB-B81D-B2AA78EC7F39}" styleName="濃色スタイル 2 - アクセント 5/アクセント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濃色スタイル 2 - アクセント 3/アクセント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0660B408-B3CF-4A94-85FC-2B1E0A45F4A2}" styleName="濃色スタイル 2 - アクセント 1/アクセント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5202B0CA-FC54-4496-8BCA-5EF66A818D29}" styleName="スタイル (濃色)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E8034E78-7F5D-4C2E-B375-FC64B27BC917}" styleName="スタイル (濃色)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317" autoAdjust="0"/>
    <p:restoredTop sz="96238" autoAdjust="0"/>
  </p:normalViewPr>
  <p:slideViewPr>
    <p:cSldViewPr>
      <p:cViewPr varScale="1">
        <p:scale>
          <a:sx n="45" d="100"/>
          <a:sy n="45" d="100"/>
        </p:scale>
        <p:origin x="2394" y="72"/>
      </p:cViewPr>
      <p:guideLst>
        <p:guide orient="horz" pos="3120"/>
        <p:guide pos="48"/>
        <p:guide pos="2160"/>
        <p:guide pos="164"/>
        <p:guide pos="3884"/>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28" d="100"/>
          <a:sy n="28" d="100"/>
        </p:scale>
        <p:origin x="-2280" y="-96"/>
      </p:cViewPr>
      <p:guideLst>
        <p:guide orient="horz" pos="3108"/>
        <p:guide pos="21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2918831" cy="493316"/>
          </a:xfrm>
          <a:prstGeom prst="rect">
            <a:avLst/>
          </a:prstGeom>
        </p:spPr>
        <p:txBody>
          <a:bodyPr vert="horz" lIns="90632" tIns="45314" rIns="90632" bIns="45314"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6" y="0"/>
            <a:ext cx="2918831" cy="493316"/>
          </a:xfrm>
          <a:prstGeom prst="rect">
            <a:avLst/>
          </a:prstGeom>
        </p:spPr>
        <p:txBody>
          <a:bodyPr vert="horz" lIns="90632" tIns="45314" rIns="90632" bIns="45314" rtlCol="0"/>
          <a:lstStyle>
            <a:lvl1pPr algn="r">
              <a:defRPr sz="1200"/>
            </a:lvl1pPr>
          </a:lstStyle>
          <a:p>
            <a:fld id="{8BE6D89D-62BB-4AB8-B8E3-7583E1B617B4}" type="datetimeFigureOut">
              <a:rPr kumimoji="1" lang="ja-JP" altLang="en-US" smtClean="0"/>
              <a:t>2022/5/18</a:t>
            </a:fld>
            <a:endParaRPr kumimoji="1" lang="ja-JP" altLang="en-US"/>
          </a:p>
        </p:txBody>
      </p:sp>
      <p:sp>
        <p:nvSpPr>
          <p:cNvPr id="4" name="スライド イメージ プレースホルダー 3"/>
          <p:cNvSpPr>
            <a:spLocks noGrp="1" noRot="1" noChangeAspect="1"/>
          </p:cNvSpPr>
          <p:nvPr>
            <p:ph type="sldImg" idx="2"/>
          </p:nvPr>
        </p:nvSpPr>
        <p:spPr>
          <a:xfrm>
            <a:off x="2089150" y="741363"/>
            <a:ext cx="2557463" cy="3697287"/>
          </a:xfrm>
          <a:prstGeom prst="rect">
            <a:avLst/>
          </a:prstGeom>
          <a:noFill/>
          <a:ln w="12700">
            <a:solidFill>
              <a:prstClr val="black"/>
            </a:solidFill>
          </a:ln>
        </p:spPr>
        <p:txBody>
          <a:bodyPr vert="horz" lIns="90632" tIns="45314" rIns="90632" bIns="45314" rtlCol="0" anchor="ctr"/>
          <a:lstStyle/>
          <a:p>
            <a:endParaRPr lang="ja-JP" altLang="en-US"/>
          </a:p>
        </p:txBody>
      </p:sp>
      <p:sp>
        <p:nvSpPr>
          <p:cNvPr id="5" name="ノート プレースホルダー 4"/>
          <p:cNvSpPr>
            <a:spLocks noGrp="1"/>
          </p:cNvSpPr>
          <p:nvPr>
            <p:ph type="body" sz="quarter" idx="3"/>
          </p:nvPr>
        </p:nvSpPr>
        <p:spPr>
          <a:xfrm>
            <a:off x="673577" y="4686501"/>
            <a:ext cx="5388610" cy="4439841"/>
          </a:xfrm>
          <a:prstGeom prst="rect">
            <a:avLst/>
          </a:prstGeom>
        </p:spPr>
        <p:txBody>
          <a:bodyPr vert="horz" lIns="90632" tIns="45314" rIns="90632" bIns="45314"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2" y="9371285"/>
            <a:ext cx="2918831" cy="493316"/>
          </a:xfrm>
          <a:prstGeom prst="rect">
            <a:avLst/>
          </a:prstGeom>
        </p:spPr>
        <p:txBody>
          <a:bodyPr vert="horz" lIns="90632" tIns="45314" rIns="90632" bIns="45314"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6" y="9371285"/>
            <a:ext cx="2918831" cy="493316"/>
          </a:xfrm>
          <a:prstGeom prst="rect">
            <a:avLst/>
          </a:prstGeom>
        </p:spPr>
        <p:txBody>
          <a:bodyPr vert="horz" lIns="90632" tIns="45314" rIns="90632" bIns="45314" rtlCol="0" anchor="b"/>
          <a:lstStyle>
            <a:lvl1pPr algn="r">
              <a:defRPr sz="1200"/>
            </a:lvl1pPr>
          </a:lstStyle>
          <a:p>
            <a:fld id="{8CB7CBEA-DFBC-4BB1-91D9-84CD5F144BC7}" type="slidenum">
              <a:rPr kumimoji="1" lang="ja-JP" altLang="en-US" smtClean="0"/>
              <a:t>‹#›</a:t>
            </a:fld>
            <a:endParaRPr kumimoji="1" lang="ja-JP" altLang="en-US"/>
          </a:p>
        </p:txBody>
      </p:sp>
    </p:spTree>
    <p:extLst>
      <p:ext uri="{BB962C8B-B14F-4D97-AF65-F5344CB8AC3E}">
        <p14:creationId xmlns:p14="http://schemas.microsoft.com/office/powerpoint/2010/main" val="305916319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CB7CBEA-DFBC-4BB1-91D9-84CD5F144BC7}" type="slidenum">
              <a:rPr kumimoji="1" lang="ja-JP" altLang="en-US" smtClean="0"/>
              <a:t>1</a:t>
            </a:fld>
            <a:endParaRPr kumimoji="1" lang="ja-JP" altLang="en-US"/>
          </a:p>
        </p:txBody>
      </p:sp>
    </p:spTree>
    <p:extLst>
      <p:ext uri="{BB962C8B-B14F-4D97-AF65-F5344CB8AC3E}">
        <p14:creationId xmlns:p14="http://schemas.microsoft.com/office/powerpoint/2010/main" val="3742159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5"/>
            <a:ext cx="5829300" cy="2123369"/>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EC7DB8EA-FE74-4C7D-8DA3-17CD9FDFBB59}" type="datetimeFigureOut">
              <a:rPr kumimoji="1" lang="ja-JP" altLang="en-US" smtClean="0"/>
              <a:t>2022/5/18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E915E8E-18FE-4F28-A335-025B1FFF2810}" type="slidenum">
              <a:rPr kumimoji="1" lang="ja-JP" altLang="en-US" smtClean="0"/>
              <a:t>‹#›</a:t>
            </a:fld>
            <a:endParaRPr kumimoji="1" lang="ja-JP" altLang="en-US"/>
          </a:p>
        </p:txBody>
      </p:sp>
    </p:spTree>
    <p:extLst>
      <p:ext uri="{BB962C8B-B14F-4D97-AF65-F5344CB8AC3E}">
        <p14:creationId xmlns:p14="http://schemas.microsoft.com/office/powerpoint/2010/main" val="27588883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C7DB8EA-FE74-4C7D-8DA3-17CD9FDFBB59}" type="datetimeFigureOut">
              <a:rPr kumimoji="1" lang="ja-JP" altLang="en-US" smtClean="0"/>
              <a:t>2022/5/18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E915E8E-18FE-4F28-A335-025B1FFF2810}" type="slidenum">
              <a:rPr kumimoji="1" lang="ja-JP" altLang="en-US" smtClean="0"/>
              <a:t>‹#›</a:t>
            </a:fld>
            <a:endParaRPr kumimoji="1" lang="ja-JP" altLang="en-US"/>
          </a:p>
        </p:txBody>
      </p:sp>
    </p:spTree>
    <p:extLst>
      <p:ext uri="{BB962C8B-B14F-4D97-AF65-F5344CB8AC3E}">
        <p14:creationId xmlns:p14="http://schemas.microsoft.com/office/powerpoint/2010/main" val="42941325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529697"/>
            <a:ext cx="1157288" cy="1126807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257178" y="529697"/>
            <a:ext cx="3357563" cy="1126807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C7DB8EA-FE74-4C7D-8DA3-17CD9FDFBB59}" type="datetimeFigureOut">
              <a:rPr kumimoji="1" lang="ja-JP" altLang="en-US" smtClean="0"/>
              <a:t>2022/5/18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E915E8E-18FE-4F28-A335-025B1FFF2810}" type="slidenum">
              <a:rPr kumimoji="1" lang="ja-JP" altLang="en-US" smtClean="0"/>
              <a:t>‹#›</a:t>
            </a:fld>
            <a:endParaRPr kumimoji="1" lang="ja-JP" altLang="en-US"/>
          </a:p>
        </p:txBody>
      </p:sp>
    </p:spTree>
    <p:extLst>
      <p:ext uri="{BB962C8B-B14F-4D97-AF65-F5344CB8AC3E}">
        <p14:creationId xmlns:p14="http://schemas.microsoft.com/office/powerpoint/2010/main" val="2637205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C7DB8EA-FE74-4C7D-8DA3-17CD9FDFBB59}" type="datetimeFigureOut">
              <a:rPr kumimoji="1" lang="ja-JP" altLang="en-US" smtClean="0"/>
              <a:t>2022/5/18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E915E8E-18FE-4F28-A335-025B1FFF2810}" type="slidenum">
              <a:rPr kumimoji="1" lang="ja-JP" altLang="en-US" smtClean="0"/>
              <a:t>‹#›</a:t>
            </a:fld>
            <a:endParaRPr kumimoji="1" lang="ja-JP" altLang="en-US"/>
          </a:p>
        </p:txBody>
      </p:sp>
    </p:spTree>
    <p:extLst>
      <p:ext uri="{BB962C8B-B14F-4D97-AF65-F5344CB8AC3E}">
        <p14:creationId xmlns:p14="http://schemas.microsoft.com/office/powerpoint/2010/main" val="22485278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2"/>
            <a:ext cx="5829300" cy="1967442"/>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41735" y="4198590"/>
            <a:ext cx="5829300" cy="216693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EC7DB8EA-FE74-4C7D-8DA3-17CD9FDFBB59}" type="datetimeFigureOut">
              <a:rPr kumimoji="1" lang="ja-JP" altLang="en-US" smtClean="0"/>
              <a:t>2022/5/18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E915E8E-18FE-4F28-A335-025B1FFF2810}" type="slidenum">
              <a:rPr kumimoji="1" lang="ja-JP" altLang="en-US" smtClean="0"/>
              <a:t>‹#›</a:t>
            </a:fld>
            <a:endParaRPr kumimoji="1" lang="ja-JP" altLang="en-US"/>
          </a:p>
        </p:txBody>
      </p:sp>
    </p:spTree>
    <p:extLst>
      <p:ext uri="{BB962C8B-B14F-4D97-AF65-F5344CB8AC3E}">
        <p14:creationId xmlns:p14="http://schemas.microsoft.com/office/powerpoint/2010/main" val="30255619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257178" y="3081868"/>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2628903" y="3081868"/>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EC7DB8EA-FE74-4C7D-8DA3-17CD9FDFBB59}" type="datetimeFigureOut">
              <a:rPr kumimoji="1" lang="ja-JP" altLang="en-US" smtClean="0"/>
              <a:t>2022/5/18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E915E8E-18FE-4F28-A335-025B1FFF2810}" type="slidenum">
              <a:rPr kumimoji="1" lang="ja-JP" altLang="en-US" smtClean="0"/>
              <a:t>‹#›</a:t>
            </a:fld>
            <a:endParaRPr kumimoji="1" lang="ja-JP" altLang="en-US"/>
          </a:p>
        </p:txBody>
      </p:sp>
    </p:spTree>
    <p:extLst>
      <p:ext uri="{BB962C8B-B14F-4D97-AF65-F5344CB8AC3E}">
        <p14:creationId xmlns:p14="http://schemas.microsoft.com/office/powerpoint/2010/main" val="23947140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3"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42903"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83772"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83772"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EC7DB8EA-FE74-4C7D-8DA3-17CD9FDFBB59}" type="datetimeFigureOut">
              <a:rPr kumimoji="1" lang="ja-JP" altLang="en-US" smtClean="0"/>
              <a:t>2022/5/18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E915E8E-18FE-4F28-A335-025B1FFF2810}" type="slidenum">
              <a:rPr kumimoji="1" lang="ja-JP" altLang="en-US" smtClean="0"/>
              <a:t>‹#›</a:t>
            </a:fld>
            <a:endParaRPr kumimoji="1" lang="ja-JP" altLang="en-US"/>
          </a:p>
        </p:txBody>
      </p:sp>
    </p:spTree>
    <p:extLst>
      <p:ext uri="{BB962C8B-B14F-4D97-AF65-F5344CB8AC3E}">
        <p14:creationId xmlns:p14="http://schemas.microsoft.com/office/powerpoint/2010/main" val="41446664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EC7DB8EA-FE74-4C7D-8DA3-17CD9FDFBB59}" type="datetimeFigureOut">
              <a:rPr kumimoji="1" lang="ja-JP" altLang="en-US" smtClean="0"/>
              <a:t>2022/5/18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E915E8E-18FE-4F28-A335-025B1FFF2810}" type="slidenum">
              <a:rPr kumimoji="1" lang="ja-JP" altLang="en-US" smtClean="0"/>
              <a:t>‹#›</a:t>
            </a:fld>
            <a:endParaRPr kumimoji="1" lang="ja-JP" altLang="en-US"/>
          </a:p>
        </p:txBody>
      </p:sp>
    </p:spTree>
    <p:extLst>
      <p:ext uri="{BB962C8B-B14F-4D97-AF65-F5344CB8AC3E}">
        <p14:creationId xmlns:p14="http://schemas.microsoft.com/office/powerpoint/2010/main" val="16057753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EC7DB8EA-FE74-4C7D-8DA3-17CD9FDFBB59}" type="datetimeFigureOut">
              <a:rPr kumimoji="1" lang="ja-JP" altLang="en-US" smtClean="0"/>
              <a:t>2022/5/18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E915E8E-18FE-4F28-A335-025B1FFF2810}" type="slidenum">
              <a:rPr kumimoji="1" lang="ja-JP" altLang="en-US" smtClean="0"/>
              <a:t>‹#›</a:t>
            </a:fld>
            <a:endParaRPr kumimoji="1" lang="ja-JP" altLang="en-US"/>
          </a:p>
        </p:txBody>
      </p:sp>
    </p:spTree>
    <p:extLst>
      <p:ext uri="{BB962C8B-B14F-4D97-AF65-F5344CB8AC3E}">
        <p14:creationId xmlns:p14="http://schemas.microsoft.com/office/powerpoint/2010/main" val="31244718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3" y="394406"/>
            <a:ext cx="2256235" cy="1678517"/>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681290" y="394410"/>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42903" y="2072927"/>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EC7DB8EA-FE74-4C7D-8DA3-17CD9FDFBB59}" type="datetimeFigureOut">
              <a:rPr kumimoji="1" lang="ja-JP" altLang="en-US" smtClean="0"/>
              <a:t>2022/5/18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E915E8E-18FE-4F28-A335-025B1FFF2810}" type="slidenum">
              <a:rPr kumimoji="1" lang="ja-JP" altLang="en-US" smtClean="0"/>
              <a:t>‹#›</a:t>
            </a:fld>
            <a:endParaRPr kumimoji="1" lang="ja-JP" altLang="en-US"/>
          </a:p>
        </p:txBody>
      </p:sp>
    </p:spTree>
    <p:extLst>
      <p:ext uri="{BB962C8B-B14F-4D97-AF65-F5344CB8AC3E}">
        <p14:creationId xmlns:p14="http://schemas.microsoft.com/office/powerpoint/2010/main" val="32210594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2"/>
            <a:ext cx="4114800" cy="818622"/>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752824"/>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EC7DB8EA-FE74-4C7D-8DA3-17CD9FDFBB59}" type="datetimeFigureOut">
              <a:rPr kumimoji="1" lang="ja-JP" altLang="en-US" smtClean="0"/>
              <a:t>2022/5/18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E915E8E-18FE-4F28-A335-025B1FFF2810}" type="slidenum">
              <a:rPr kumimoji="1" lang="ja-JP" altLang="en-US" smtClean="0"/>
              <a:t>‹#›</a:t>
            </a:fld>
            <a:endParaRPr kumimoji="1" lang="ja-JP" altLang="en-US"/>
          </a:p>
        </p:txBody>
      </p:sp>
    </p:spTree>
    <p:extLst>
      <p:ext uri="{BB962C8B-B14F-4D97-AF65-F5344CB8AC3E}">
        <p14:creationId xmlns:p14="http://schemas.microsoft.com/office/powerpoint/2010/main" val="27665581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311405"/>
            <a:ext cx="6172200" cy="6537502"/>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42900" y="9181399"/>
            <a:ext cx="1600200" cy="527402"/>
          </a:xfrm>
          <a:prstGeom prst="rect">
            <a:avLst/>
          </a:prstGeom>
        </p:spPr>
        <p:txBody>
          <a:bodyPr vert="horz" lIns="91440" tIns="45720" rIns="91440" bIns="45720" rtlCol="0" anchor="ctr"/>
          <a:lstStyle>
            <a:lvl1pPr algn="l">
              <a:defRPr sz="1200">
                <a:solidFill>
                  <a:schemeClr val="tx1">
                    <a:tint val="75000"/>
                  </a:schemeClr>
                </a:solidFill>
              </a:defRPr>
            </a:lvl1pPr>
          </a:lstStyle>
          <a:p>
            <a:fld id="{EC7DB8EA-FE74-4C7D-8DA3-17CD9FDFBB59}" type="datetimeFigureOut">
              <a:rPr kumimoji="1" lang="ja-JP" altLang="en-US" smtClean="0"/>
              <a:t>2022/5/18</a:t>
            </a:fld>
            <a:endParaRPr kumimoji="1" lang="ja-JP" altLang="en-US"/>
          </a:p>
        </p:txBody>
      </p:sp>
      <p:sp>
        <p:nvSpPr>
          <p:cNvPr id="5" name="フッター プレースホルダー 4"/>
          <p:cNvSpPr>
            <a:spLocks noGrp="1"/>
          </p:cNvSpPr>
          <p:nvPr>
            <p:ph type="ftr" sz="quarter" idx="3"/>
          </p:nvPr>
        </p:nvSpPr>
        <p:spPr>
          <a:xfrm>
            <a:off x="2343150" y="9181399"/>
            <a:ext cx="2171700" cy="527402"/>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9181399"/>
            <a:ext cx="1600200" cy="527402"/>
          </a:xfrm>
          <a:prstGeom prst="rect">
            <a:avLst/>
          </a:prstGeom>
        </p:spPr>
        <p:txBody>
          <a:bodyPr vert="horz" lIns="91440" tIns="45720" rIns="91440" bIns="45720" rtlCol="0" anchor="ctr"/>
          <a:lstStyle>
            <a:lvl1pPr algn="r">
              <a:defRPr sz="1200">
                <a:solidFill>
                  <a:schemeClr val="tx1">
                    <a:tint val="75000"/>
                  </a:schemeClr>
                </a:solidFill>
              </a:defRPr>
            </a:lvl1pPr>
          </a:lstStyle>
          <a:p>
            <a:fld id="{DE915E8E-18FE-4F28-A335-025B1FFF2810}" type="slidenum">
              <a:rPr kumimoji="1" lang="ja-JP" altLang="en-US" smtClean="0"/>
              <a:t>‹#›</a:t>
            </a:fld>
            <a:endParaRPr kumimoji="1" lang="ja-JP" altLang="en-US"/>
          </a:p>
        </p:txBody>
      </p:sp>
    </p:spTree>
    <p:extLst>
      <p:ext uri="{BB962C8B-B14F-4D97-AF65-F5344CB8AC3E}">
        <p14:creationId xmlns:p14="http://schemas.microsoft.com/office/powerpoint/2010/main" val="23099395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350583" y="1497514"/>
            <a:ext cx="6288473" cy="996033"/>
          </a:xfrm>
          <a:prstGeom prst="rect">
            <a:avLst/>
          </a:prstGeom>
          <a:noFill/>
          <a:ln>
            <a:noFill/>
          </a:ln>
        </p:spPr>
        <p:txBody>
          <a:bodyPr wrap="square" tIns="72000" bIns="0" rtlCol="0">
            <a:spAutoFit/>
          </a:bodyPr>
          <a:lstStyle/>
          <a:p>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「業務改善助成金特例コース」とは、新型</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コロナウイルス感染症の影響に</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より、売上高</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等が</a:t>
            </a:r>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30%</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以上</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減少している</a:t>
            </a:r>
            <a:r>
              <a:rPr lang="zh-TW" altLang="en-US" sz="1200" dirty="0">
                <a:latin typeface="メイリオ" panose="020B0604030504040204" pitchFamily="50" charset="-128"/>
                <a:ea typeface="メイリオ" panose="020B0604030504040204" pitchFamily="50" charset="-128"/>
                <a:cs typeface="メイリオ" panose="020B0604030504040204" pitchFamily="50" charset="-128"/>
              </a:rPr>
              <a:t>中小企業</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事</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業者が</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、令和</a:t>
            </a: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3</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7</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16</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日</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から</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令和</a:t>
            </a: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3</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12</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31</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日までの間</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に、事業場内最低賃金（事業場で最も低い賃金）を</a:t>
            </a:r>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30</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円以上</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引き上げ</a:t>
            </a:r>
            <a:r>
              <a:rPr lang="en-US" altLang="ja-JP" sz="1200" baseline="300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err="1"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これから</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設備投資</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等を行う場合</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に</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対象経費の範囲を特例的に</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拡大し</a:t>
            </a: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その</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費用の一部を助成する</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ものです。</a:t>
            </a:r>
            <a:endParaRPr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 name="テキスト ボックス 4"/>
          <p:cNvSpPr txBox="1"/>
          <p:nvPr/>
        </p:nvSpPr>
        <p:spPr>
          <a:xfrm>
            <a:off x="154732" y="2442577"/>
            <a:ext cx="6531449" cy="369332"/>
          </a:xfrm>
          <a:prstGeom prst="rect">
            <a:avLst/>
          </a:prstGeom>
          <a:noFill/>
        </p:spPr>
        <p:txBody>
          <a:bodyPr wrap="square" rtlCol="0">
            <a:spAutoFit/>
          </a:bodyPr>
          <a:lstStyle/>
          <a:p>
            <a:pPr marL="180975" indent="-180975"/>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 賃金引き上げ</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額が</a:t>
            </a:r>
            <a:r>
              <a:rPr lang="en-US" altLang="ja-JP" sz="900" dirty="0">
                <a:latin typeface="メイリオ" panose="020B0604030504040204" pitchFamily="50" charset="-128"/>
                <a:ea typeface="メイリオ" panose="020B0604030504040204" pitchFamily="50" charset="-128"/>
                <a:cs typeface="メイリオ" panose="020B0604030504040204" pitchFamily="50" charset="-128"/>
              </a:rPr>
              <a:t>30</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円に満たない場合でも、申請時まで</a:t>
            </a: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に遡って</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追加の引き上げを行い、当該差額が</a:t>
            </a: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支払われた</a:t>
            </a:r>
            <a:endParaRPr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80975" indent="-180975"/>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　　　　 場合</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は、当該要件に該当するものと</a:t>
            </a: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取り扱われます。</a:t>
            </a:r>
          </a:p>
        </p:txBody>
      </p:sp>
      <p:sp>
        <p:nvSpPr>
          <p:cNvPr id="83" name="正方形/長方形 82"/>
          <p:cNvSpPr/>
          <p:nvPr/>
        </p:nvSpPr>
        <p:spPr>
          <a:xfrm>
            <a:off x="218554" y="5686360"/>
            <a:ext cx="6491628" cy="1248034"/>
          </a:xfrm>
          <a:prstGeom prst="rect">
            <a:avLst/>
          </a:prstGeom>
        </p:spPr>
        <p:txBody>
          <a:bodyPr wrap="square">
            <a:spAutoFit/>
          </a:bodyPr>
          <a:lstStyle/>
          <a:p>
            <a:pPr marL="180975" indent="-180975" algn="just">
              <a:lnSpc>
                <a:spcPct val="110000"/>
              </a:lnSpc>
            </a:pPr>
            <a:r>
              <a:rPr lang="ja-JP" altLang="en-US" sz="1200" b="1" dirty="0" smtClean="0">
                <a:latin typeface="メイリオ" panose="020B0604030504040204" pitchFamily="50" charset="-128"/>
                <a:ea typeface="メイリオ" panose="020B0604030504040204" pitchFamily="50" charset="-128"/>
              </a:rPr>
              <a:t>●</a:t>
            </a:r>
            <a:r>
              <a:rPr lang="ja-JP" altLang="en-US" sz="1200" b="1" dirty="0">
                <a:latin typeface="メイリオ" panose="020B0604030504040204" pitchFamily="50" charset="-128"/>
                <a:ea typeface="メイリオ" panose="020B0604030504040204" pitchFamily="50" charset="-128"/>
              </a:rPr>
              <a:t> </a:t>
            </a:r>
            <a:r>
              <a:rPr lang="ja-JP" altLang="en-US" sz="1200" dirty="0" smtClean="0">
                <a:latin typeface="メイリオ" panose="020B0604030504040204" pitchFamily="50" charset="-128"/>
                <a:ea typeface="メイリオ" panose="020B0604030504040204" pitchFamily="50" charset="-128"/>
              </a:rPr>
              <a:t>就業</a:t>
            </a:r>
            <a:r>
              <a:rPr lang="ja-JP" altLang="en-US" sz="1200" dirty="0">
                <a:latin typeface="メイリオ" panose="020B0604030504040204" pitchFamily="50" charset="-128"/>
                <a:ea typeface="メイリオ" panose="020B0604030504040204" pitchFamily="50" charset="-128"/>
              </a:rPr>
              <a:t>規則等に</a:t>
            </a:r>
            <a:r>
              <a:rPr lang="ja-JP" altLang="en-US" sz="1200" dirty="0" smtClean="0">
                <a:latin typeface="メイリオ" panose="020B0604030504040204" pitchFamily="50" charset="-128"/>
                <a:ea typeface="メイリオ" panose="020B0604030504040204" pitchFamily="50" charset="-128"/>
              </a:rPr>
              <a:t>より</a:t>
            </a:r>
            <a:r>
              <a:rPr lang="en-US" altLang="ja-JP" sz="1200" baseline="30000" dirty="0" smtClean="0">
                <a:latin typeface="メイリオ" panose="020B0604030504040204" pitchFamily="50" charset="-128"/>
                <a:ea typeface="メイリオ" panose="020B0604030504040204" pitchFamily="50" charset="-128"/>
              </a:rPr>
              <a:t>※</a:t>
            </a:r>
            <a:r>
              <a:rPr lang="ja-JP" altLang="en-US" sz="1200" dirty="0" err="1" smtClean="0">
                <a:latin typeface="メイリオ" panose="020B0604030504040204" pitchFamily="50" charset="-128"/>
                <a:ea typeface="メイリオ" panose="020B0604030504040204" pitchFamily="50" charset="-128"/>
              </a:rPr>
              <a:t>、</a:t>
            </a:r>
            <a:r>
              <a:rPr lang="ja-JP" altLang="en-US" sz="1200" dirty="0" smtClean="0">
                <a:latin typeface="メイリオ" panose="020B0604030504040204" pitchFamily="50" charset="-128"/>
                <a:ea typeface="メイリオ" panose="020B0604030504040204" pitchFamily="50" charset="-128"/>
              </a:rPr>
              <a:t>引き上げ後の賃金額を事業場の労働者</a:t>
            </a:r>
            <a:r>
              <a:rPr lang="ja-JP" altLang="en-US" sz="1200" dirty="0">
                <a:latin typeface="メイリオ" panose="020B0604030504040204" pitchFamily="50" charset="-128"/>
                <a:ea typeface="メイリオ" panose="020B0604030504040204" pitchFamily="50" charset="-128"/>
              </a:rPr>
              <a:t>の下限の賃金額とすること</a:t>
            </a:r>
            <a:r>
              <a:rPr lang="ja-JP" altLang="en-US" sz="1200" dirty="0" smtClean="0">
                <a:latin typeface="メイリオ" panose="020B0604030504040204" pitchFamily="50" charset="-128"/>
                <a:ea typeface="メイリオ" panose="020B0604030504040204" pitchFamily="50" charset="-128"/>
              </a:rPr>
              <a:t>を定め、引き上げ後の賃金額を支払っていること</a:t>
            </a:r>
          </a:p>
          <a:p>
            <a:pPr marL="180975" indent="-180975" algn="just">
              <a:lnSpc>
                <a:spcPct val="110000"/>
              </a:lnSpc>
            </a:pPr>
            <a:r>
              <a:rPr lang="ja-JP" altLang="en-US" sz="1000" dirty="0" smtClean="0">
                <a:latin typeface="メイリオ" panose="020B0604030504040204" pitchFamily="50" charset="-128"/>
                <a:ea typeface="メイリオ" panose="020B0604030504040204" pitchFamily="50" charset="-128"/>
              </a:rPr>
              <a:t>　　</a:t>
            </a:r>
            <a:r>
              <a:rPr lang="en-US" altLang="ja-JP" sz="1000" dirty="0" smtClean="0">
                <a:latin typeface="メイリオ" panose="020B0604030504040204" pitchFamily="50" charset="-128"/>
                <a:ea typeface="メイリオ" panose="020B0604030504040204" pitchFamily="50" charset="-128"/>
              </a:rPr>
              <a:t>※</a:t>
            </a:r>
            <a:r>
              <a:rPr lang="ja-JP" altLang="en-US" sz="1000" dirty="0" smtClean="0">
                <a:latin typeface="メイリオ" panose="020B0604030504040204" pitchFamily="50" charset="-128"/>
                <a:ea typeface="メイリオ" panose="020B0604030504040204" pitchFamily="50" charset="-128"/>
              </a:rPr>
              <a:t>就業</a:t>
            </a:r>
            <a:r>
              <a:rPr lang="ja-JP" altLang="en-US" sz="1000" dirty="0">
                <a:latin typeface="メイリオ" panose="020B0604030504040204" pitchFamily="50" charset="-128"/>
                <a:ea typeface="メイリオ" panose="020B0604030504040204" pitchFamily="50" charset="-128"/>
              </a:rPr>
              <a:t>規則等がない場合</a:t>
            </a:r>
            <a:r>
              <a:rPr lang="ja-JP" altLang="en-US" sz="1000" dirty="0" smtClean="0">
                <a:latin typeface="メイリオ" panose="020B0604030504040204" pitchFamily="50" charset="-128"/>
                <a:ea typeface="メイリオ" panose="020B0604030504040204" pitchFamily="50" charset="-128"/>
              </a:rPr>
              <a:t>は</a:t>
            </a:r>
            <a:r>
              <a:rPr lang="en-US" altLang="ja-JP" sz="1000" dirty="0" smtClean="0">
                <a:latin typeface="メイリオ" panose="020B0604030504040204" pitchFamily="50" charset="-128"/>
                <a:ea typeface="メイリオ" panose="020B0604030504040204" pitchFamily="50" charset="-128"/>
              </a:rPr>
              <a:t>､</a:t>
            </a:r>
            <a:r>
              <a:rPr lang="ja-JP" altLang="en-US" sz="1000" dirty="0" smtClean="0">
                <a:latin typeface="メイリオ" panose="020B0604030504040204" pitchFamily="50" charset="-128"/>
                <a:ea typeface="メイリオ" panose="020B0604030504040204" pitchFamily="50" charset="-128"/>
              </a:rPr>
              <a:t>「</a:t>
            </a:r>
            <a:r>
              <a:rPr lang="ja-JP" altLang="en-US" sz="1000" dirty="0">
                <a:latin typeface="メイリオ" panose="020B0604030504040204" pitchFamily="50" charset="-128"/>
                <a:ea typeface="メイリオ" panose="020B0604030504040204" pitchFamily="50" charset="-128"/>
              </a:rPr>
              <a:t>労働者の下限の賃金額についての申出書</a:t>
            </a:r>
            <a:r>
              <a:rPr lang="ja-JP" altLang="en-US" sz="1000" dirty="0" smtClean="0">
                <a:latin typeface="メイリオ" panose="020B0604030504040204" pitchFamily="50" charset="-128"/>
                <a:ea typeface="メイリオ" panose="020B0604030504040204" pitchFamily="50" charset="-128"/>
              </a:rPr>
              <a:t>」の提出でも認められます。</a:t>
            </a:r>
            <a:endParaRPr lang="ja-JP" altLang="en-US" sz="1000" dirty="0">
              <a:latin typeface="メイリオ" panose="020B0604030504040204" pitchFamily="50" charset="-128"/>
              <a:ea typeface="メイリオ" panose="020B0604030504040204" pitchFamily="50" charset="-128"/>
            </a:endParaRPr>
          </a:p>
          <a:p>
            <a:pPr algn="just">
              <a:lnSpc>
                <a:spcPct val="110000"/>
              </a:lnSpc>
              <a:spcBef>
                <a:spcPts val="300"/>
              </a:spcBef>
            </a:pPr>
            <a:r>
              <a:rPr lang="ja-JP" altLang="en-US" sz="1200" b="1" dirty="0" smtClean="0">
                <a:latin typeface="メイリオ" panose="020B0604030504040204" pitchFamily="50" charset="-128"/>
                <a:ea typeface="メイリオ" panose="020B0604030504040204" pitchFamily="50" charset="-128"/>
              </a:rPr>
              <a:t>●</a:t>
            </a:r>
            <a:r>
              <a:rPr lang="ja-JP" altLang="en-US" sz="1200" b="1" dirty="0">
                <a:latin typeface="メイリオ" panose="020B0604030504040204" pitchFamily="50" charset="-128"/>
                <a:ea typeface="メイリオ" panose="020B0604030504040204" pitchFamily="50" charset="-128"/>
              </a:rPr>
              <a:t> </a:t>
            </a:r>
            <a:r>
              <a:rPr lang="ja-JP" altLang="en-US" sz="1200" dirty="0" smtClean="0">
                <a:latin typeface="メイリオ" panose="020B0604030504040204" pitchFamily="50" charset="-128"/>
                <a:ea typeface="メイリオ" panose="020B0604030504040204" pitchFamily="50" charset="-128"/>
              </a:rPr>
              <a:t>生産性向上等</a:t>
            </a:r>
            <a:r>
              <a:rPr lang="ja-JP" altLang="en-US" sz="1200" dirty="0">
                <a:latin typeface="メイリオ" panose="020B0604030504040204" pitchFamily="50" charset="-128"/>
                <a:ea typeface="メイリオ" panose="020B0604030504040204" pitchFamily="50" charset="-128"/>
              </a:rPr>
              <a:t>に役立つ設備投資等</a:t>
            </a:r>
            <a:r>
              <a:rPr lang="ja-JP" altLang="en-US" sz="1200" dirty="0" smtClean="0">
                <a:latin typeface="メイリオ" panose="020B0604030504040204" pitchFamily="50" charset="-128"/>
                <a:ea typeface="メイリオ" panose="020B0604030504040204" pitchFamily="50" charset="-128"/>
              </a:rPr>
              <a:t>を行い、その費用を</a:t>
            </a:r>
            <a:r>
              <a:rPr lang="ja-JP" altLang="en-US" sz="1200" dirty="0">
                <a:latin typeface="メイリオ" panose="020B0604030504040204" pitchFamily="50" charset="-128"/>
                <a:ea typeface="メイリオ" panose="020B0604030504040204" pitchFamily="50" charset="-128"/>
              </a:rPr>
              <a:t>支払う</a:t>
            </a:r>
            <a:r>
              <a:rPr lang="ja-JP" altLang="en-US" sz="1200" dirty="0" smtClean="0">
                <a:latin typeface="メイリオ" panose="020B0604030504040204" pitchFamily="50" charset="-128"/>
                <a:ea typeface="メイリオ" panose="020B0604030504040204" pitchFamily="50" charset="-128"/>
              </a:rPr>
              <a:t>こと</a:t>
            </a:r>
          </a:p>
          <a:p>
            <a:pPr marL="447675" indent="-447675" algn="just">
              <a:spcBef>
                <a:spcPts val="200"/>
              </a:spcBef>
            </a:pPr>
            <a:r>
              <a:rPr lang="ja-JP" altLang="en-US" sz="1000" dirty="0" smtClean="0">
                <a:latin typeface="メイリオ" panose="020B0604030504040204" pitchFamily="50" charset="-128"/>
                <a:ea typeface="メイリオ" panose="020B0604030504040204" pitchFamily="50" charset="-128"/>
              </a:rPr>
              <a:t>　　</a:t>
            </a:r>
            <a:r>
              <a:rPr lang="en-US" altLang="ja-JP" sz="1000" dirty="0" smtClean="0">
                <a:latin typeface="メイリオ" panose="020B0604030504040204" pitchFamily="50" charset="-128"/>
                <a:ea typeface="メイリオ" panose="020B0604030504040204" pitchFamily="50" charset="-128"/>
              </a:rPr>
              <a:t>※</a:t>
            </a:r>
            <a:r>
              <a:rPr lang="ja-JP" altLang="en-US" sz="1000" dirty="0" smtClean="0">
                <a:latin typeface="メイリオ" panose="020B0604030504040204" pitchFamily="50" charset="-128"/>
                <a:ea typeface="メイリオ" panose="020B0604030504040204" pitchFamily="50" charset="-128"/>
              </a:rPr>
              <a:t>生産性</a:t>
            </a:r>
            <a:r>
              <a:rPr lang="ja-JP" altLang="en-US" sz="1000" dirty="0">
                <a:latin typeface="メイリオ" panose="020B0604030504040204" pitchFamily="50" charset="-128"/>
                <a:ea typeface="メイリオ" panose="020B0604030504040204" pitchFamily="50" charset="-128"/>
              </a:rPr>
              <a:t>向上に役立つ設備投資等を行う</a:t>
            </a:r>
            <a:r>
              <a:rPr lang="ja-JP" altLang="en-US" sz="1000" dirty="0" smtClean="0">
                <a:latin typeface="メイリオ" panose="020B0604030504040204" pitchFamily="50" charset="-128"/>
                <a:ea typeface="メイリオ" panose="020B0604030504040204" pitchFamily="50" charset="-128"/>
              </a:rPr>
              <a:t>取り組みに</a:t>
            </a:r>
            <a:r>
              <a:rPr lang="ja-JP" altLang="en-US" sz="1000" dirty="0">
                <a:latin typeface="メイリオ" panose="020B0604030504040204" pitchFamily="50" charset="-128"/>
                <a:ea typeface="メイリオ" panose="020B0604030504040204" pitchFamily="50" charset="-128"/>
              </a:rPr>
              <a:t>関連する費用として、業務改善計画に計上された経費（関連する経費）</a:t>
            </a:r>
            <a:r>
              <a:rPr lang="ja-JP" altLang="en-US" sz="1000" dirty="0" smtClean="0">
                <a:latin typeface="メイリオ" panose="020B0604030504040204" pitchFamily="50" charset="-128"/>
                <a:ea typeface="メイリオ" panose="020B0604030504040204" pitchFamily="50" charset="-128"/>
              </a:rPr>
              <a:t>が</a:t>
            </a:r>
            <a:r>
              <a:rPr lang="ja-JP" altLang="en-US" sz="1000" dirty="0">
                <a:latin typeface="メイリオ" panose="020B0604030504040204" pitchFamily="50" charset="-128"/>
                <a:ea typeface="メイリオ" panose="020B0604030504040204" pitchFamily="50" charset="-128"/>
              </a:rPr>
              <a:t>ある場合は、その</a:t>
            </a:r>
            <a:r>
              <a:rPr lang="ja-JP" altLang="en-US" sz="1000" dirty="0" smtClean="0">
                <a:latin typeface="メイリオ" panose="020B0604030504040204" pitchFamily="50" charset="-128"/>
                <a:ea typeface="メイリオ" panose="020B0604030504040204" pitchFamily="50" charset="-128"/>
              </a:rPr>
              <a:t>費用も支払うことが必要です。</a:t>
            </a:r>
            <a:endParaRPr lang="ja-JP" altLang="en-US" sz="1000" dirty="0">
              <a:latin typeface="メイリオ" panose="020B0604030504040204" pitchFamily="50" charset="-128"/>
              <a:ea typeface="メイリオ" panose="020B0604030504040204" pitchFamily="50" charset="-128"/>
            </a:endParaRPr>
          </a:p>
        </p:txBody>
      </p:sp>
      <p:sp>
        <p:nvSpPr>
          <p:cNvPr id="84" name="正方形/長方形 83"/>
          <p:cNvSpPr/>
          <p:nvPr/>
        </p:nvSpPr>
        <p:spPr>
          <a:xfrm>
            <a:off x="221025" y="4220715"/>
            <a:ext cx="6489157" cy="1146468"/>
          </a:xfrm>
          <a:prstGeom prst="rect">
            <a:avLst/>
          </a:prstGeom>
        </p:spPr>
        <p:txBody>
          <a:bodyPr wrap="square">
            <a:spAutoFit/>
          </a:bodyPr>
          <a:lstStyle/>
          <a:p>
            <a:pPr marL="180975" indent="-180975" algn="just">
              <a:lnSpc>
                <a:spcPct val="110000"/>
              </a:lnSpc>
            </a:pPr>
            <a:r>
              <a:rPr lang="ja-JP" altLang="en-US" sz="1200" dirty="0" smtClean="0">
                <a:latin typeface="メイリオ" panose="020B0604030504040204" pitchFamily="50" charset="-128"/>
                <a:ea typeface="メイリオ" panose="020B0604030504040204" pitchFamily="50" charset="-128"/>
              </a:rPr>
              <a:t>● 新型</a:t>
            </a:r>
            <a:r>
              <a:rPr lang="ja-JP" altLang="en-US" sz="1200" dirty="0">
                <a:latin typeface="メイリオ" panose="020B0604030504040204" pitchFamily="50" charset="-128"/>
                <a:ea typeface="メイリオ" panose="020B0604030504040204" pitchFamily="50" charset="-128"/>
              </a:rPr>
              <a:t>コロナウイルス感染症の影響により</a:t>
            </a:r>
            <a:r>
              <a:rPr lang="ja-JP" altLang="en-US" sz="1200" dirty="0" smtClean="0">
                <a:latin typeface="メイリオ" panose="020B0604030504040204" pitchFamily="50" charset="-128"/>
                <a:ea typeface="メイリオ" panose="020B0604030504040204" pitchFamily="50" charset="-128"/>
              </a:rPr>
              <a:t>、「売上高または</a:t>
            </a:r>
            <a:r>
              <a:rPr lang="ja-JP" altLang="en-US" sz="1200" dirty="0">
                <a:latin typeface="メイリオ" panose="020B0604030504040204" pitchFamily="50" charset="-128"/>
                <a:ea typeface="メイリオ" panose="020B0604030504040204" pitchFamily="50" charset="-128"/>
              </a:rPr>
              <a:t>生産量等を示す</a:t>
            </a:r>
            <a:r>
              <a:rPr lang="ja-JP" altLang="en-US" sz="1200" dirty="0" smtClean="0">
                <a:latin typeface="メイリオ" panose="020B0604030504040204" pitchFamily="50" charset="-128"/>
                <a:ea typeface="メイリオ" panose="020B0604030504040204" pitchFamily="50" charset="-128"/>
              </a:rPr>
              <a:t>指標の令和</a:t>
            </a:r>
            <a:r>
              <a:rPr lang="en-US" altLang="ja-JP" sz="1200" dirty="0" smtClean="0">
                <a:latin typeface="メイリオ" panose="020B0604030504040204" pitchFamily="50" charset="-128"/>
                <a:ea typeface="メイリオ" panose="020B0604030504040204" pitchFamily="50" charset="-128"/>
              </a:rPr>
              <a:t>3</a:t>
            </a:r>
            <a:r>
              <a:rPr lang="ja-JP" altLang="en-US" sz="1200" dirty="0" smtClean="0">
                <a:latin typeface="メイリオ" panose="020B0604030504040204" pitchFamily="50" charset="-128"/>
                <a:ea typeface="メイリオ" panose="020B0604030504040204" pitchFamily="50" charset="-128"/>
              </a:rPr>
              <a:t>年</a:t>
            </a:r>
            <a:r>
              <a:rPr lang="en-US" altLang="ja-JP" sz="1200" dirty="0" smtClean="0">
                <a:latin typeface="メイリオ" panose="020B0604030504040204" pitchFamily="50" charset="-128"/>
                <a:ea typeface="メイリオ" panose="020B0604030504040204" pitchFamily="50" charset="-128"/>
              </a:rPr>
              <a:t>4</a:t>
            </a:r>
            <a:r>
              <a:rPr lang="ja-JP" altLang="en-US" sz="1200" dirty="0" smtClean="0">
                <a:latin typeface="メイリオ" panose="020B0604030504040204" pitchFamily="50" charset="-128"/>
                <a:ea typeface="メイリオ" panose="020B0604030504040204" pitchFamily="50" charset="-128"/>
              </a:rPr>
              <a:t>月</a:t>
            </a:r>
            <a:r>
              <a:rPr lang="ja-JP" altLang="en-US" sz="1200" dirty="0">
                <a:latin typeface="メイリオ" panose="020B0604030504040204" pitchFamily="50" charset="-128"/>
                <a:ea typeface="メイリオ" panose="020B0604030504040204" pitchFamily="50" charset="-128"/>
              </a:rPr>
              <a:t>から同年</a:t>
            </a:r>
            <a:r>
              <a:rPr lang="en-US" altLang="ja-JP" sz="1200" dirty="0">
                <a:latin typeface="メイリオ" panose="020B0604030504040204" pitchFamily="50" charset="-128"/>
                <a:ea typeface="メイリオ" panose="020B0604030504040204" pitchFamily="50" charset="-128"/>
              </a:rPr>
              <a:t>12</a:t>
            </a:r>
            <a:r>
              <a:rPr lang="ja-JP" altLang="en-US" sz="1200" dirty="0">
                <a:latin typeface="メイリオ" panose="020B0604030504040204" pitchFamily="50" charset="-128"/>
                <a:ea typeface="メイリオ" panose="020B0604030504040204" pitchFamily="50" charset="-128"/>
              </a:rPr>
              <a:t>月までの間</a:t>
            </a:r>
            <a:r>
              <a:rPr lang="ja-JP" altLang="en-US" sz="1200" dirty="0" smtClean="0">
                <a:latin typeface="メイリオ" panose="020B0604030504040204" pitchFamily="50" charset="-128"/>
                <a:ea typeface="メイリオ" panose="020B0604030504040204" pitchFamily="50" charset="-128"/>
              </a:rPr>
              <a:t>の連続した任意の</a:t>
            </a:r>
            <a:r>
              <a:rPr lang="en-US" altLang="ja-JP" sz="1200" dirty="0" smtClean="0">
                <a:latin typeface="メイリオ" panose="020B0604030504040204" pitchFamily="50" charset="-128"/>
                <a:ea typeface="メイリオ" panose="020B0604030504040204" pitchFamily="50" charset="-128"/>
              </a:rPr>
              <a:t>3</a:t>
            </a:r>
            <a:r>
              <a:rPr lang="ja-JP" altLang="en-US" sz="1200" dirty="0" smtClean="0">
                <a:latin typeface="メイリオ" panose="020B0604030504040204" pitchFamily="50" charset="-128"/>
                <a:ea typeface="メイリオ" panose="020B0604030504040204" pitchFamily="50" charset="-128"/>
              </a:rPr>
              <a:t>か月間</a:t>
            </a:r>
            <a:r>
              <a:rPr lang="ja-JP" altLang="en-US" sz="1200" dirty="0">
                <a:latin typeface="メイリオ" panose="020B0604030504040204" pitchFamily="50" charset="-128"/>
                <a:ea typeface="メイリオ" panose="020B0604030504040204" pitchFamily="50" charset="-128"/>
              </a:rPr>
              <a:t>の平均値」が、</a:t>
            </a:r>
            <a:r>
              <a:rPr lang="ja-JP" altLang="en-US" sz="1200" dirty="0" smtClean="0">
                <a:latin typeface="メイリオ" panose="020B0604030504040204" pitchFamily="50" charset="-128"/>
                <a:ea typeface="メイリオ" panose="020B0604030504040204" pitchFamily="50" charset="-128"/>
              </a:rPr>
              <a:t>前年または</a:t>
            </a:r>
            <a:r>
              <a:rPr lang="ja-JP" altLang="en-US" sz="1200" dirty="0">
                <a:latin typeface="メイリオ" panose="020B0604030504040204" pitchFamily="50" charset="-128"/>
                <a:ea typeface="メイリオ" panose="020B0604030504040204" pitchFamily="50" charset="-128"/>
              </a:rPr>
              <a:t>前々年同期に比べ</a:t>
            </a:r>
            <a:r>
              <a:rPr lang="ja-JP" altLang="en-US" sz="1200" dirty="0" smtClean="0">
                <a:latin typeface="メイリオ" panose="020B0604030504040204" pitchFamily="50" charset="-128"/>
                <a:ea typeface="メイリオ" panose="020B0604030504040204" pitchFamily="50" charset="-128"/>
              </a:rPr>
              <a:t>、</a:t>
            </a:r>
            <a:r>
              <a:rPr lang="en-US" altLang="ja-JP" sz="1200" dirty="0" smtClean="0">
                <a:latin typeface="メイリオ" panose="020B0604030504040204" pitchFamily="50" charset="-128"/>
                <a:ea typeface="メイリオ" panose="020B0604030504040204" pitchFamily="50" charset="-128"/>
              </a:rPr>
              <a:t>30</a:t>
            </a:r>
            <a:r>
              <a:rPr lang="ja-JP" altLang="en-US" sz="1200" dirty="0">
                <a:latin typeface="メイリオ" panose="020B0604030504040204" pitchFamily="50" charset="-128"/>
                <a:ea typeface="メイリオ" panose="020B0604030504040204" pitchFamily="50" charset="-128"/>
              </a:rPr>
              <a:t>％以上減少している事業者</a:t>
            </a:r>
          </a:p>
          <a:p>
            <a:pPr marL="180975" indent="-180975" algn="just">
              <a:lnSpc>
                <a:spcPct val="110000"/>
              </a:lnSpc>
              <a:spcBef>
                <a:spcPts val="300"/>
              </a:spcBef>
            </a:pPr>
            <a:r>
              <a:rPr lang="ja-JP" altLang="en-US" sz="1200" dirty="0" smtClean="0">
                <a:latin typeface="メイリオ" panose="020B0604030504040204" pitchFamily="50" charset="-128"/>
                <a:ea typeface="メイリオ" panose="020B0604030504040204" pitchFamily="50" charset="-128"/>
              </a:rPr>
              <a:t>● 令和</a:t>
            </a:r>
            <a:r>
              <a:rPr lang="en-US" altLang="ja-JP" sz="1200" dirty="0" smtClean="0">
                <a:latin typeface="メイリオ" panose="020B0604030504040204" pitchFamily="50" charset="-128"/>
                <a:ea typeface="メイリオ" panose="020B0604030504040204" pitchFamily="50" charset="-128"/>
              </a:rPr>
              <a:t>3</a:t>
            </a:r>
            <a:r>
              <a:rPr lang="ja-JP" altLang="en-US" sz="1200" dirty="0" smtClean="0">
                <a:latin typeface="メイリオ" panose="020B0604030504040204" pitchFamily="50" charset="-128"/>
                <a:ea typeface="メイリオ" panose="020B0604030504040204" pitchFamily="50" charset="-128"/>
              </a:rPr>
              <a:t>年</a:t>
            </a:r>
            <a:r>
              <a:rPr lang="en-US" altLang="ja-JP" sz="1200" dirty="0">
                <a:latin typeface="メイリオ" panose="020B0604030504040204" pitchFamily="50" charset="-128"/>
                <a:ea typeface="メイリオ" panose="020B0604030504040204" pitchFamily="50" charset="-128"/>
              </a:rPr>
              <a:t>7</a:t>
            </a:r>
            <a:r>
              <a:rPr lang="ja-JP" altLang="en-US" sz="1200" dirty="0" smtClean="0">
                <a:latin typeface="メイリオ" panose="020B0604030504040204" pitchFamily="50" charset="-128"/>
                <a:ea typeface="メイリオ" panose="020B0604030504040204" pitchFamily="50" charset="-128"/>
              </a:rPr>
              <a:t>月</a:t>
            </a:r>
            <a:r>
              <a:rPr lang="en-US" altLang="ja-JP" sz="1200" dirty="0" smtClean="0">
                <a:latin typeface="メイリオ" panose="020B0604030504040204" pitchFamily="50" charset="-128"/>
                <a:ea typeface="メイリオ" panose="020B0604030504040204" pitchFamily="50" charset="-128"/>
              </a:rPr>
              <a:t>16</a:t>
            </a:r>
            <a:r>
              <a:rPr lang="ja-JP" altLang="en-US" sz="1200" dirty="0" smtClean="0">
                <a:latin typeface="メイリオ" panose="020B0604030504040204" pitchFamily="50" charset="-128"/>
                <a:ea typeface="メイリオ" panose="020B0604030504040204" pitchFamily="50" charset="-128"/>
              </a:rPr>
              <a:t>日から同年</a:t>
            </a:r>
            <a:r>
              <a:rPr lang="en-US" altLang="ja-JP" sz="1200" dirty="0" smtClean="0">
                <a:latin typeface="メイリオ" panose="020B0604030504040204" pitchFamily="50" charset="-128"/>
                <a:ea typeface="メイリオ" panose="020B0604030504040204" pitchFamily="50" charset="-128"/>
              </a:rPr>
              <a:t>12</a:t>
            </a:r>
            <a:r>
              <a:rPr lang="ja-JP" altLang="en-US" sz="1200" dirty="0" smtClean="0">
                <a:latin typeface="メイリオ" panose="020B0604030504040204" pitchFamily="50" charset="-128"/>
                <a:ea typeface="メイリオ" panose="020B0604030504040204" pitchFamily="50" charset="-128"/>
              </a:rPr>
              <a:t>月末までの間に事業場内最低賃金を</a:t>
            </a:r>
            <a:r>
              <a:rPr lang="en-US" altLang="ja-JP" sz="1200" dirty="0" smtClean="0">
                <a:latin typeface="メイリオ" panose="020B0604030504040204" pitchFamily="50" charset="-128"/>
                <a:ea typeface="メイリオ" panose="020B0604030504040204" pitchFamily="50" charset="-128"/>
              </a:rPr>
              <a:t>30</a:t>
            </a:r>
            <a:r>
              <a:rPr lang="ja-JP" altLang="en-US" sz="1200" dirty="0" smtClean="0">
                <a:latin typeface="メイリオ" panose="020B0604030504040204" pitchFamily="50" charset="-128"/>
                <a:ea typeface="メイリオ" panose="020B0604030504040204" pitchFamily="50" charset="-128"/>
              </a:rPr>
              <a:t>円以上引き上げていること</a:t>
            </a:r>
            <a:r>
              <a:rPr lang="ja-JP" altLang="en-US" sz="1050" dirty="0" smtClean="0">
                <a:latin typeface="メイリオ" panose="020B0604030504040204" pitchFamily="50" charset="-128"/>
                <a:ea typeface="メイリオ" panose="020B0604030504040204" pitchFamily="50" charset="-128"/>
              </a:rPr>
              <a:t>（引き上げ前の事業場内最低賃金と地域別最低賃金の差額が</a:t>
            </a:r>
            <a:r>
              <a:rPr lang="en-US" altLang="ja-JP" sz="1050" dirty="0" smtClean="0">
                <a:latin typeface="メイリオ" panose="020B0604030504040204" pitchFamily="50" charset="-128"/>
                <a:ea typeface="メイリオ" panose="020B0604030504040204" pitchFamily="50" charset="-128"/>
              </a:rPr>
              <a:t>30</a:t>
            </a:r>
            <a:r>
              <a:rPr lang="ja-JP" altLang="en-US" sz="1050" dirty="0" smtClean="0">
                <a:latin typeface="メイリオ" panose="020B0604030504040204" pitchFamily="50" charset="-128"/>
                <a:ea typeface="メイリオ" panose="020B0604030504040204" pitchFamily="50" charset="-128"/>
              </a:rPr>
              <a:t>円以内の事業場に限ります。）</a:t>
            </a:r>
            <a:endParaRPr lang="ja-JP" altLang="en-US" sz="1050" dirty="0">
              <a:latin typeface="メイリオ" panose="020B0604030504040204" pitchFamily="50" charset="-128"/>
              <a:ea typeface="メイリオ" panose="020B0604030504040204" pitchFamily="50" charset="-128"/>
            </a:endParaRPr>
          </a:p>
        </p:txBody>
      </p:sp>
      <p:sp>
        <p:nvSpPr>
          <p:cNvPr id="9" name="正方形/長方形 8"/>
          <p:cNvSpPr/>
          <p:nvPr/>
        </p:nvSpPr>
        <p:spPr>
          <a:xfrm>
            <a:off x="0" y="720378"/>
            <a:ext cx="6871063" cy="738470"/>
          </a:xfrm>
          <a:prstGeom prst="rect">
            <a:avLst/>
          </a:prstGeom>
          <a:solidFill>
            <a:srgbClr val="F55F0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角丸四角形 1"/>
          <p:cNvSpPr/>
          <p:nvPr/>
        </p:nvSpPr>
        <p:spPr>
          <a:xfrm>
            <a:off x="399119" y="794373"/>
            <a:ext cx="6195548" cy="494216"/>
          </a:xfrm>
          <a:prstGeom prst="roundRect">
            <a:avLst>
              <a:gd name="adj" fmla="val 15848"/>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nchorCtr="0"/>
          <a:lstStyle/>
          <a:p>
            <a:pPr algn="ctr"/>
            <a:r>
              <a:rPr kumimoji="1" lang="ja-JP" altLang="en-US" sz="2800" b="1" dirty="0" smtClean="0">
                <a:solidFill>
                  <a:schemeClr val="bg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「業務改善助成金特例コース」のご案内</a:t>
            </a:r>
            <a:endParaRPr kumimoji="1" lang="en-US" altLang="ja-JP" sz="2800" b="1" dirty="0" smtClean="0">
              <a:solidFill>
                <a:schemeClr val="bg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p:txBody>
      </p:sp>
      <p:sp>
        <p:nvSpPr>
          <p:cNvPr id="94" name="正方形/長方形 93">
            <a:extLst>
              <a:ext uri="{FF2B5EF4-FFF2-40B4-BE49-F238E27FC236}">
                <a16:creationId xmlns:a16="http://schemas.microsoft.com/office/drawing/2014/main" id="{7DC6371E-D443-5B4D-A74B-217DD3AAC218}"/>
              </a:ext>
            </a:extLst>
          </p:cNvPr>
          <p:cNvSpPr/>
          <p:nvPr/>
        </p:nvSpPr>
        <p:spPr>
          <a:xfrm>
            <a:off x="254462" y="3120450"/>
            <a:ext cx="6490137" cy="690881"/>
          </a:xfrm>
          <a:prstGeom prst="rect">
            <a:avLst/>
          </a:prstGeom>
          <a:solidFill>
            <a:schemeClr val="accent2">
              <a:lumMod val="20000"/>
              <a:lumOff val="80000"/>
            </a:schemeClr>
          </a:solidFill>
          <a:ln w="12700" cap="flat" cmpd="sng" algn="ctr">
            <a:noFill/>
            <a:prstDash val="solid"/>
            <a:miter lim="800000"/>
          </a:ln>
          <a:effectLst/>
        </p:spPr>
        <p:txBody>
          <a:bodyPr rtlCol="0" anchor="ctr"/>
          <a:lstStyle/>
          <a:p>
            <a:pPr marL="0" marR="0" lvl="0" indent="0" defTabSz="457200" eaLnBrk="1" fontAlgn="auto" latinLnBrk="0" hangingPunct="1">
              <a:lnSpc>
                <a:spcPct val="100000"/>
              </a:lnSpc>
              <a:spcBef>
                <a:spcPts val="0"/>
              </a:spcBef>
              <a:spcAft>
                <a:spcPts val="0"/>
              </a:spcAft>
              <a:buClrTx/>
              <a:buSzTx/>
              <a:buFontTx/>
              <a:buNone/>
              <a:tabLst/>
              <a:defRPr/>
            </a:pPr>
            <a:r>
              <a:rPr lang="ja-JP" altLang="en-US" sz="1200" dirty="0" smtClean="0">
                <a:latin typeface="Meiryo" panose="020B0604030504040204" pitchFamily="34" charset="-128"/>
                <a:ea typeface="Meiryo" panose="020B0604030504040204" pitchFamily="34" charset="-128"/>
              </a:rPr>
              <a:t>業務改善計画全体として生産性向上が認められる場合、生産性向上等に役立つ設備投資等を行う取り組みに関連する費用として、業務改善計画において計上された経費</a:t>
            </a:r>
            <a:r>
              <a:rPr lang="en-US" altLang="ja-JP" sz="1200" dirty="0" smtClean="0">
                <a:latin typeface="Meiryo" panose="020B0604030504040204" pitchFamily="34" charset="-128"/>
                <a:ea typeface="Meiryo" panose="020B0604030504040204" pitchFamily="34" charset="-128"/>
              </a:rPr>
              <a:t>(</a:t>
            </a:r>
            <a:r>
              <a:rPr lang="ja-JP" altLang="en-US" sz="1200" dirty="0" smtClean="0">
                <a:latin typeface="Meiryo" panose="020B0604030504040204" pitchFamily="34" charset="-128"/>
                <a:ea typeface="Meiryo" panose="020B0604030504040204" pitchFamily="34" charset="-128"/>
              </a:rPr>
              <a:t>＝関連する経費）についても助成対象として拡充されます。</a:t>
            </a:r>
            <a:endParaRPr kumimoji="0" lang="ja-JP" altLang="en-US" sz="1100" i="0" u="none" strike="noStrike" kern="0" cap="none" spc="0" normalizeH="0" baseline="0" noProof="0" dirty="0" smtClean="0">
              <a:ln>
                <a:noFill/>
              </a:ln>
              <a:effectLst/>
              <a:uLnTx/>
              <a:uFillTx/>
              <a:latin typeface="Yu Gothic" panose="020B0400000000000000" pitchFamily="34" charset="-128"/>
              <a:ea typeface="Yu Gothic" panose="020B0400000000000000" pitchFamily="34" charset="-128"/>
            </a:endParaRPr>
          </a:p>
        </p:txBody>
      </p:sp>
      <p:sp>
        <p:nvSpPr>
          <p:cNvPr id="95" name="角丸四角形 94"/>
          <p:cNvSpPr/>
          <p:nvPr/>
        </p:nvSpPr>
        <p:spPr>
          <a:xfrm>
            <a:off x="120460" y="2868422"/>
            <a:ext cx="1873966" cy="273402"/>
          </a:xfrm>
          <a:prstGeom prst="roundRect">
            <a:avLst>
              <a:gd name="adj" fmla="val 50000"/>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lang="ja-JP" altLang="en-US" sz="1400" b="1" dirty="0" smtClean="0">
                <a:solidFill>
                  <a:schemeClr val="bg1"/>
                </a:solidFill>
                <a:latin typeface="メイリオ" panose="020B0604030504040204" pitchFamily="50" charset="-128"/>
                <a:ea typeface="メイリオ" panose="020B0604030504040204" pitchFamily="50" charset="-128"/>
              </a:rPr>
              <a:t>ここがポイント</a:t>
            </a:r>
            <a:endParaRPr kumimoji="1" lang="ja-JP" altLang="en-US" sz="1400" b="1" dirty="0">
              <a:solidFill>
                <a:schemeClr val="bg1"/>
              </a:solidFill>
              <a:latin typeface="メイリオ" panose="020B0604030504040204" pitchFamily="50" charset="-128"/>
              <a:ea typeface="メイリオ" panose="020B0604030504040204" pitchFamily="50" charset="-128"/>
            </a:endParaRPr>
          </a:p>
        </p:txBody>
      </p:sp>
      <p:sp>
        <p:nvSpPr>
          <p:cNvPr id="100" name="角丸四角形 99">
            <a:extLst>
              <a:ext uri="{FF2B5EF4-FFF2-40B4-BE49-F238E27FC236}">
                <a16:creationId xmlns:a16="http://schemas.microsoft.com/office/drawing/2014/main" id="{8569347B-8A4C-9646-89AB-DDDCB8E6B339}"/>
              </a:ext>
            </a:extLst>
          </p:cNvPr>
          <p:cNvSpPr/>
          <p:nvPr/>
        </p:nvSpPr>
        <p:spPr>
          <a:xfrm>
            <a:off x="142435" y="5398328"/>
            <a:ext cx="1191068" cy="285560"/>
          </a:xfrm>
          <a:prstGeom prst="roundRect">
            <a:avLst>
              <a:gd name="adj" fmla="val 0"/>
            </a:avLst>
          </a:prstGeom>
          <a:solidFill>
            <a:srgbClr val="66BAB7"/>
          </a:solidFill>
          <a:ln w="76200">
            <a:noFill/>
          </a:ln>
        </p:spPr>
        <p:txBody>
          <a:bodyPr anchor="ctr"/>
          <a:lstStyle/>
          <a:p>
            <a:pPr algn="ctr" defTabSz="591055">
              <a:lnSpc>
                <a:spcPct val="130000"/>
              </a:lnSpc>
              <a:spcAft>
                <a:spcPts val="796"/>
              </a:spcAft>
            </a:pPr>
            <a:r>
              <a:rPr lang="ja-JP" altLang="en-US" sz="1200" b="1" dirty="0" smtClean="0">
                <a:solidFill>
                  <a:schemeClr val="bg1"/>
                </a:solidFill>
                <a:latin typeface="メイリオ" panose="020B0604030504040204" pitchFamily="50" charset="-128"/>
                <a:ea typeface="メイリオ" panose="020B0604030504040204" pitchFamily="50" charset="-128"/>
                <a:cs typeface="Noto Sans CJK JP DemiLight" charset="-128"/>
              </a:rPr>
              <a:t>支給要件</a:t>
            </a:r>
            <a:endParaRPr lang="ja-JP" altLang="en-US" sz="1200" b="1" dirty="0">
              <a:solidFill>
                <a:schemeClr val="bg1"/>
              </a:solidFill>
              <a:latin typeface="メイリオ" panose="020B0604030504040204" pitchFamily="50" charset="-128"/>
              <a:ea typeface="メイリオ" panose="020B0604030504040204" pitchFamily="50" charset="-128"/>
              <a:cs typeface="Noto Sans CJK JP DemiLight" charset="-128"/>
            </a:endParaRPr>
          </a:p>
        </p:txBody>
      </p:sp>
      <p:sp>
        <p:nvSpPr>
          <p:cNvPr id="101" name="角丸四角形 100">
            <a:extLst>
              <a:ext uri="{FF2B5EF4-FFF2-40B4-BE49-F238E27FC236}">
                <a16:creationId xmlns:a16="http://schemas.microsoft.com/office/drawing/2014/main" id="{8569347B-8A4C-9646-89AB-DDDCB8E6B339}"/>
              </a:ext>
            </a:extLst>
          </p:cNvPr>
          <p:cNvSpPr/>
          <p:nvPr/>
        </p:nvSpPr>
        <p:spPr>
          <a:xfrm>
            <a:off x="154732" y="7059648"/>
            <a:ext cx="1475430" cy="285560"/>
          </a:xfrm>
          <a:prstGeom prst="roundRect">
            <a:avLst>
              <a:gd name="adj" fmla="val 0"/>
            </a:avLst>
          </a:prstGeom>
          <a:solidFill>
            <a:srgbClr val="66BAB7"/>
          </a:solidFill>
          <a:ln w="76200">
            <a:noFill/>
          </a:ln>
        </p:spPr>
        <p:txBody>
          <a:bodyPr anchor="ctr"/>
          <a:lstStyle/>
          <a:p>
            <a:pPr algn="ctr" defTabSz="591055">
              <a:lnSpc>
                <a:spcPct val="130000"/>
              </a:lnSpc>
              <a:spcAft>
                <a:spcPts val="796"/>
              </a:spcAft>
            </a:pPr>
            <a:r>
              <a:rPr lang="ja-JP" altLang="en-US" sz="1200" b="1" dirty="0" smtClean="0">
                <a:solidFill>
                  <a:schemeClr val="bg1"/>
                </a:solidFill>
                <a:latin typeface="メイリオ" panose="020B0604030504040204" pitchFamily="50" charset="-128"/>
                <a:ea typeface="メイリオ" panose="020B0604030504040204" pitchFamily="50" charset="-128"/>
                <a:cs typeface="Noto Sans CJK JP DemiLight" charset="-128"/>
              </a:rPr>
              <a:t>助成額・助成率</a:t>
            </a:r>
            <a:endParaRPr lang="ja-JP" altLang="en-US" sz="1200" b="1" dirty="0">
              <a:solidFill>
                <a:schemeClr val="bg1"/>
              </a:solidFill>
              <a:latin typeface="メイリオ" panose="020B0604030504040204" pitchFamily="50" charset="-128"/>
              <a:ea typeface="メイリオ" panose="020B0604030504040204" pitchFamily="50" charset="-128"/>
              <a:cs typeface="Noto Sans CJK JP DemiLight" charset="-128"/>
            </a:endParaRPr>
          </a:p>
        </p:txBody>
      </p:sp>
      <p:graphicFrame>
        <p:nvGraphicFramePr>
          <p:cNvPr id="104" name="表 103"/>
          <p:cNvGraphicFramePr>
            <a:graphicFrameLocks noGrp="1"/>
          </p:cNvGraphicFramePr>
          <p:nvPr>
            <p:extLst>
              <p:ext uri="{D42A27DB-BD31-4B8C-83A1-F6EECF244321}">
                <p14:modId xmlns:p14="http://schemas.microsoft.com/office/powerpoint/2010/main" val="1938037541"/>
              </p:ext>
            </p:extLst>
          </p:nvPr>
        </p:nvGraphicFramePr>
        <p:xfrm>
          <a:off x="1759184" y="7059648"/>
          <a:ext cx="4464496" cy="801408"/>
        </p:xfrm>
        <a:graphic>
          <a:graphicData uri="http://schemas.openxmlformats.org/drawingml/2006/table">
            <a:tbl>
              <a:tblPr firstRow="1" bandRow="1">
                <a:tableStyleId>{5C22544A-7EE6-4342-B048-85BDC9FD1C3A}</a:tableStyleId>
              </a:tblPr>
              <a:tblGrid>
                <a:gridCol w="2240945">
                  <a:extLst>
                    <a:ext uri="{9D8B030D-6E8A-4147-A177-3AD203B41FA5}">
                      <a16:colId xmlns:a16="http://schemas.microsoft.com/office/drawing/2014/main" val="3913507027"/>
                    </a:ext>
                  </a:extLst>
                </a:gridCol>
                <a:gridCol w="2223551">
                  <a:extLst>
                    <a:ext uri="{9D8B030D-6E8A-4147-A177-3AD203B41FA5}">
                      <a16:colId xmlns:a16="http://schemas.microsoft.com/office/drawing/2014/main" val="2810132127"/>
                    </a:ext>
                  </a:extLst>
                </a:gridCol>
              </a:tblGrid>
              <a:tr h="239141">
                <a:tc>
                  <a:txBody>
                    <a:bodyPr/>
                    <a:lstStyle/>
                    <a:p>
                      <a:pPr algn="ctr"/>
                      <a:r>
                        <a:rPr kumimoji="1" lang="ja-JP" altLang="en-US" sz="1100" b="0" dirty="0" smtClean="0">
                          <a:latin typeface="メイリオ" panose="020B0604030504040204" pitchFamily="50" charset="-128"/>
                          <a:ea typeface="メイリオ" panose="020B0604030504040204" pitchFamily="50" charset="-128"/>
                        </a:rPr>
                        <a:t>助成額</a:t>
                      </a:r>
                      <a:endParaRPr kumimoji="1" lang="en-US" altLang="ja-JP" sz="1100" b="0" dirty="0" smtClean="0">
                        <a:latin typeface="メイリオ" panose="020B0604030504040204" pitchFamily="50" charset="-128"/>
                        <a:ea typeface="メイリオ" panose="020B0604030504040204" pitchFamily="50" charset="-128"/>
                      </a:endParaRPr>
                    </a:p>
                  </a:txBody>
                  <a:tcPr>
                    <a:solidFill>
                      <a:srgbClr val="002060"/>
                    </a:solidFill>
                  </a:tcPr>
                </a:tc>
                <a:tc>
                  <a:txBody>
                    <a:bodyPr/>
                    <a:lstStyle/>
                    <a:p>
                      <a:pPr algn="ctr"/>
                      <a:r>
                        <a:rPr kumimoji="1" lang="ja-JP" altLang="en-US" sz="1100" b="0" dirty="0" smtClean="0">
                          <a:latin typeface="メイリオ" panose="020B0604030504040204" pitchFamily="50" charset="-128"/>
                          <a:ea typeface="メイリオ" panose="020B0604030504040204" pitchFamily="50" charset="-128"/>
                        </a:rPr>
                        <a:t>助成率</a:t>
                      </a:r>
                      <a:endParaRPr kumimoji="1" lang="en-US" altLang="ja-JP" sz="1100" b="0" dirty="0" smtClean="0">
                        <a:latin typeface="メイリオ" panose="020B0604030504040204" pitchFamily="50" charset="-128"/>
                        <a:ea typeface="メイリオ" panose="020B0604030504040204" pitchFamily="50" charset="-128"/>
                      </a:endParaRPr>
                    </a:p>
                  </a:txBody>
                  <a:tcPr>
                    <a:solidFill>
                      <a:srgbClr val="002060"/>
                    </a:solidFill>
                  </a:tcPr>
                </a:tc>
                <a:extLst>
                  <a:ext uri="{0D108BD9-81ED-4DB2-BD59-A6C34878D82A}">
                    <a16:rowId xmlns:a16="http://schemas.microsoft.com/office/drawing/2014/main" val="3534657861"/>
                  </a:ext>
                </a:extLst>
              </a:tr>
              <a:tr h="542328">
                <a:tc>
                  <a:txBody>
                    <a:bodyPr/>
                    <a:lstStyle/>
                    <a:p>
                      <a:pPr algn="ctr"/>
                      <a:r>
                        <a:rPr kumimoji="1" lang="ja-JP" altLang="en-US" sz="1200" b="1" dirty="0" smtClean="0">
                          <a:solidFill>
                            <a:schemeClr val="tx1"/>
                          </a:solidFill>
                          <a:latin typeface="メイリオ" panose="020B0604030504040204" pitchFamily="50" charset="-128"/>
                          <a:ea typeface="メイリオ" panose="020B0604030504040204" pitchFamily="50" charset="-128"/>
                        </a:rPr>
                        <a:t>最大</a:t>
                      </a:r>
                      <a:r>
                        <a:rPr kumimoji="1" lang="en-US" altLang="ja-JP" sz="1400" b="1" dirty="0" smtClean="0">
                          <a:solidFill>
                            <a:schemeClr val="tx1"/>
                          </a:solidFill>
                          <a:latin typeface="メイリオ" panose="020B0604030504040204" pitchFamily="50" charset="-128"/>
                          <a:ea typeface="メイリオ" panose="020B0604030504040204" pitchFamily="50" charset="-128"/>
                        </a:rPr>
                        <a:t>100</a:t>
                      </a:r>
                      <a:r>
                        <a:rPr kumimoji="1" lang="ja-JP" altLang="en-US" sz="1100" b="1" dirty="0" smtClean="0">
                          <a:solidFill>
                            <a:schemeClr val="tx1"/>
                          </a:solidFill>
                          <a:latin typeface="メイリオ" panose="020B0604030504040204" pitchFamily="50" charset="-128"/>
                          <a:ea typeface="メイリオ" panose="020B0604030504040204" pitchFamily="50" charset="-128"/>
                        </a:rPr>
                        <a:t>万円</a:t>
                      </a:r>
                      <a:endParaRPr kumimoji="1" lang="en-US" altLang="ja-JP" sz="1100" b="1" dirty="0" smtClean="0">
                        <a:solidFill>
                          <a:schemeClr val="tx1"/>
                        </a:solidFill>
                        <a:latin typeface="メイリオ" panose="020B0604030504040204" pitchFamily="50" charset="-128"/>
                        <a:ea typeface="メイリオ" panose="020B0604030504040204" pitchFamily="50" charset="-128"/>
                      </a:endParaRPr>
                    </a:p>
                  </a:txBody>
                  <a:tcPr anchor="ctr">
                    <a:solidFill>
                      <a:schemeClr val="accent5">
                        <a:lumMod val="20000"/>
                        <a:lumOff val="80000"/>
                      </a:schemeClr>
                    </a:solidFill>
                  </a:tcPr>
                </a:tc>
                <a:tc>
                  <a:txBody>
                    <a:bodyPr/>
                    <a:lstStyle/>
                    <a:p>
                      <a:pPr algn="ctr">
                        <a:lnSpc>
                          <a:spcPct val="100000"/>
                        </a:lnSpc>
                      </a:pPr>
                      <a:r>
                        <a:rPr kumimoji="1" lang="en-US" altLang="ja-JP" sz="1400" b="1" dirty="0" smtClean="0">
                          <a:solidFill>
                            <a:schemeClr val="tx1"/>
                          </a:solidFill>
                          <a:latin typeface="メイリオ" panose="020B0604030504040204" pitchFamily="50" charset="-128"/>
                          <a:ea typeface="メイリオ" panose="020B0604030504040204" pitchFamily="50" charset="-128"/>
                        </a:rPr>
                        <a:t>3</a:t>
                      </a:r>
                      <a:r>
                        <a:rPr kumimoji="1" lang="ja-JP" altLang="en-US" sz="1400" b="1" dirty="0" smtClean="0">
                          <a:solidFill>
                            <a:schemeClr val="tx1"/>
                          </a:solidFill>
                          <a:latin typeface="メイリオ" panose="020B0604030504040204" pitchFamily="50" charset="-128"/>
                          <a:ea typeface="メイリオ" panose="020B0604030504040204" pitchFamily="50" charset="-128"/>
                        </a:rPr>
                        <a:t>／４</a:t>
                      </a:r>
                      <a:endParaRPr kumimoji="1" lang="en-US" altLang="ja-JP" sz="1400" b="1" dirty="0" smtClean="0">
                        <a:solidFill>
                          <a:schemeClr val="tx1"/>
                        </a:solidFill>
                        <a:latin typeface="メイリオ" panose="020B0604030504040204" pitchFamily="50" charset="-128"/>
                        <a:ea typeface="メイリオ" panose="020B0604030504040204" pitchFamily="50" charset="-128"/>
                      </a:endParaRPr>
                    </a:p>
                    <a:p>
                      <a:pPr algn="ctr">
                        <a:lnSpc>
                          <a:spcPct val="100000"/>
                        </a:lnSpc>
                      </a:pPr>
                      <a:r>
                        <a:rPr kumimoji="1" lang="en-US" altLang="ja-JP" sz="900" b="0" dirty="0" smtClean="0">
                          <a:solidFill>
                            <a:schemeClr val="tx1"/>
                          </a:solidFill>
                          <a:latin typeface="メイリオ" panose="020B0604030504040204" pitchFamily="50" charset="-128"/>
                          <a:ea typeface="メイリオ" panose="020B0604030504040204" pitchFamily="50" charset="-128"/>
                        </a:rPr>
                        <a:t>※</a:t>
                      </a:r>
                      <a:r>
                        <a:rPr kumimoji="1" lang="ja-JP" altLang="en-US" sz="900" b="0" dirty="0" smtClean="0">
                          <a:solidFill>
                            <a:schemeClr val="tx1"/>
                          </a:solidFill>
                          <a:latin typeface="メイリオ" panose="020B0604030504040204" pitchFamily="50" charset="-128"/>
                          <a:ea typeface="メイリオ" panose="020B0604030504040204" pitchFamily="50" charset="-128"/>
                        </a:rPr>
                        <a:t>対象経費の合計額</a:t>
                      </a:r>
                      <a:r>
                        <a:rPr kumimoji="1" lang="en-US" altLang="ja-JP" sz="900" b="0" dirty="0" smtClean="0">
                          <a:solidFill>
                            <a:schemeClr val="tx1"/>
                          </a:solidFill>
                          <a:latin typeface="メイリオ" panose="020B0604030504040204" pitchFamily="50" charset="-128"/>
                          <a:ea typeface="メイリオ" panose="020B0604030504040204" pitchFamily="50" charset="-128"/>
                        </a:rPr>
                        <a:t>×</a:t>
                      </a:r>
                      <a:r>
                        <a:rPr kumimoji="1" lang="ja-JP" altLang="en-US" sz="900" b="0" dirty="0" smtClean="0">
                          <a:solidFill>
                            <a:schemeClr val="tx1"/>
                          </a:solidFill>
                          <a:latin typeface="メイリオ" panose="020B0604030504040204" pitchFamily="50" charset="-128"/>
                          <a:ea typeface="メイリオ" panose="020B0604030504040204" pitchFamily="50" charset="-128"/>
                        </a:rPr>
                        <a:t>補助率</a:t>
                      </a:r>
                      <a:r>
                        <a:rPr kumimoji="1" lang="en-US" altLang="ja-JP" sz="900" b="0" dirty="0" smtClean="0">
                          <a:solidFill>
                            <a:schemeClr val="tx1"/>
                          </a:solidFill>
                          <a:latin typeface="メイリオ" panose="020B0604030504040204" pitchFamily="50" charset="-128"/>
                          <a:ea typeface="メイリオ" panose="020B0604030504040204" pitchFamily="50" charset="-128"/>
                        </a:rPr>
                        <a:t>3</a:t>
                      </a:r>
                      <a:r>
                        <a:rPr kumimoji="1" lang="ja-JP" altLang="en-US" sz="900" b="0" dirty="0" smtClean="0">
                          <a:solidFill>
                            <a:schemeClr val="tx1"/>
                          </a:solidFill>
                          <a:latin typeface="メイリオ" panose="020B0604030504040204" pitchFamily="50" charset="-128"/>
                          <a:ea typeface="メイリオ" panose="020B0604030504040204" pitchFamily="50" charset="-128"/>
                        </a:rPr>
                        <a:t>／</a:t>
                      </a:r>
                      <a:r>
                        <a:rPr kumimoji="1" lang="en-US" altLang="ja-JP" sz="900" b="0" dirty="0" smtClean="0">
                          <a:solidFill>
                            <a:schemeClr val="tx1"/>
                          </a:solidFill>
                          <a:latin typeface="メイリオ" panose="020B0604030504040204" pitchFamily="50" charset="-128"/>
                          <a:ea typeface="メイリオ" panose="020B0604030504040204" pitchFamily="50" charset="-128"/>
                        </a:rPr>
                        <a:t>4</a:t>
                      </a:r>
                    </a:p>
                  </a:txBody>
                  <a:tcPr anchor="ctr">
                    <a:solidFill>
                      <a:schemeClr val="accent5">
                        <a:lumMod val="20000"/>
                        <a:lumOff val="80000"/>
                      </a:schemeClr>
                    </a:solidFill>
                  </a:tcPr>
                </a:tc>
                <a:extLst>
                  <a:ext uri="{0D108BD9-81ED-4DB2-BD59-A6C34878D82A}">
                    <a16:rowId xmlns:a16="http://schemas.microsoft.com/office/drawing/2014/main" val="1731809408"/>
                  </a:ext>
                </a:extLst>
              </a:tr>
            </a:tbl>
          </a:graphicData>
        </a:graphic>
      </p:graphicFrame>
      <p:sp>
        <p:nvSpPr>
          <p:cNvPr id="105" name="角丸四角形 104">
            <a:extLst>
              <a:ext uri="{FF2B5EF4-FFF2-40B4-BE49-F238E27FC236}">
                <a16:creationId xmlns:a16="http://schemas.microsoft.com/office/drawing/2014/main" id="{8569347B-8A4C-9646-89AB-DDDCB8E6B339}"/>
              </a:ext>
            </a:extLst>
          </p:cNvPr>
          <p:cNvSpPr/>
          <p:nvPr/>
        </p:nvSpPr>
        <p:spPr>
          <a:xfrm>
            <a:off x="138139" y="7862856"/>
            <a:ext cx="1195364" cy="285560"/>
          </a:xfrm>
          <a:prstGeom prst="roundRect">
            <a:avLst>
              <a:gd name="adj" fmla="val 0"/>
            </a:avLst>
          </a:prstGeom>
          <a:solidFill>
            <a:srgbClr val="66BAB7"/>
          </a:solidFill>
          <a:ln w="76200">
            <a:noFill/>
          </a:ln>
        </p:spPr>
        <p:txBody>
          <a:bodyPr anchor="ctr"/>
          <a:lstStyle/>
          <a:p>
            <a:pPr algn="ctr" defTabSz="591055">
              <a:lnSpc>
                <a:spcPct val="130000"/>
              </a:lnSpc>
              <a:spcAft>
                <a:spcPts val="796"/>
              </a:spcAft>
            </a:pPr>
            <a:r>
              <a:rPr lang="ja-JP" altLang="en-US" sz="1200" b="1" dirty="0" smtClean="0">
                <a:solidFill>
                  <a:schemeClr val="bg1"/>
                </a:solidFill>
                <a:latin typeface="メイリオ" panose="020B0604030504040204" pitchFamily="50" charset="-128"/>
                <a:ea typeface="メイリオ" panose="020B0604030504040204" pitchFamily="50" charset="-128"/>
                <a:cs typeface="Noto Sans CJK JP DemiLight" charset="-128"/>
              </a:rPr>
              <a:t>助成対象</a:t>
            </a:r>
            <a:endParaRPr lang="ja-JP" altLang="en-US" sz="1200" b="1" dirty="0">
              <a:solidFill>
                <a:schemeClr val="bg1"/>
              </a:solidFill>
              <a:latin typeface="メイリオ" panose="020B0604030504040204" pitchFamily="50" charset="-128"/>
              <a:ea typeface="メイリオ" panose="020B0604030504040204" pitchFamily="50" charset="-128"/>
              <a:cs typeface="Noto Sans CJK JP DemiLight" charset="-128"/>
            </a:endParaRPr>
          </a:p>
        </p:txBody>
      </p:sp>
      <p:graphicFrame>
        <p:nvGraphicFramePr>
          <p:cNvPr id="106" name="表 105"/>
          <p:cNvGraphicFramePr>
            <a:graphicFrameLocks noGrp="1"/>
          </p:cNvGraphicFramePr>
          <p:nvPr>
            <p:extLst>
              <p:ext uri="{D42A27DB-BD31-4B8C-83A1-F6EECF244321}">
                <p14:modId xmlns:p14="http://schemas.microsoft.com/office/powerpoint/2010/main" val="1607496518"/>
              </p:ext>
            </p:extLst>
          </p:nvPr>
        </p:nvGraphicFramePr>
        <p:xfrm>
          <a:off x="312312" y="8424172"/>
          <a:ext cx="6397870" cy="1149432"/>
        </p:xfrm>
        <a:graphic>
          <a:graphicData uri="http://schemas.openxmlformats.org/drawingml/2006/table">
            <a:tbl>
              <a:tblPr firstRow="1" bandRow="1">
                <a:effectLst/>
                <a:tableStyleId>{5940675A-B579-460E-94D1-54222C63F5DA}</a:tableStyleId>
              </a:tblPr>
              <a:tblGrid>
                <a:gridCol w="2755478">
                  <a:extLst>
                    <a:ext uri="{9D8B030D-6E8A-4147-A177-3AD203B41FA5}">
                      <a16:colId xmlns:a16="http://schemas.microsoft.com/office/drawing/2014/main" val="2358553176"/>
                    </a:ext>
                  </a:extLst>
                </a:gridCol>
                <a:gridCol w="3642392">
                  <a:extLst>
                    <a:ext uri="{9D8B030D-6E8A-4147-A177-3AD203B41FA5}">
                      <a16:colId xmlns:a16="http://schemas.microsoft.com/office/drawing/2014/main" val="1318730021"/>
                    </a:ext>
                  </a:extLst>
                </a:gridCol>
              </a:tblGrid>
              <a:tr h="569944">
                <a:tc>
                  <a:txBody>
                    <a:bodyPr/>
                    <a:lstStyle/>
                    <a:p>
                      <a:r>
                        <a:rPr kumimoji="1" lang="en-US" altLang="ja-JP" sz="1300" b="0" dirty="0" smtClean="0">
                          <a:solidFill>
                            <a:schemeClr val="tx1"/>
                          </a:solidFill>
                          <a:latin typeface="メイリオ" panose="020B0604030504040204" pitchFamily="50" charset="-128"/>
                          <a:ea typeface="メイリオ" panose="020B0604030504040204" pitchFamily="50" charset="-128"/>
                        </a:rPr>
                        <a:t>A</a:t>
                      </a:r>
                      <a:r>
                        <a:rPr kumimoji="1" lang="ja-JP" altLang="en-US" sz="1300" b="0" dirty="0" smtClean="0">
                          <a:solidFill>
                            <a:schemeClr val="tx1"/>
                          </a:solidFill>
                          <a:latin typeface="メイリオ" panose="020B0604030504040204" pitchFamily="50" charset="-128"/>
                          <a:ea typeface="メイリオ" panose="020B0604030504040204" pitchFamily="50" charset="-128"/>
                        </a:rPr>
                        <a:t> 生産向上等に資する設備投資等</a:t>
                      </a:r>
                      <a:endParaRPr kumimoji="1" lang="ja-JP" altLang="en-US" sz="1300" b="0" dirty="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機械設備</a:t>
                      </a:r>
                      <a:r>
                        <a:rPr lang="en-US" altLang="ja-JP" sz="1100" baseline="300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err="1"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コンサルティング導入、人材育成・教育訓練など</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200"/>
                        </a:lnSpc>
                      </a:pPr>
                      <a:r>
                        <a:rPr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※PC</a:t>
                      </a:r>
                      <a:r>
                        <a:rPr lang="ja-JP" altLang="en-US" sz="900" dirty="0" err="1"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スマホ、タブレットの新規購入、貨物自動車なども対象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11757604"/>
                  </a:ext>
                </a:extLst>
              </a:tr>
              <a:tr h="570312">
                <a:tc>
                  <a:txBody>
                    <a:bodyPr/>
                    <a:lstStyle/>
                    <a:p>
                      <a:r>
                        <a:rPr kumimoji="1" lang="en-US" altLang="ja-JP" sz="1300" b="0" dirty="0" smtClean="0">
                          <a:solidFill>
                            <a:schemeClr val="tx1"/>
                          </a:solidFill>
                          <a:latin typeface="メイリオ" panose="020B0604030504040204" pitchFamily="50" charset="-128"/>
                          <a:ea typeface="メイリオ" panose="020B0604030504040204" pitchFamily="50" charset="-128"/>
                        </a:rPr>
                        <a:t>B </a:t>
                      </a:r>
                      <a:r>
                        <a:rPr kumimoji="1" lang="ja-JP" altLang="en-US" sz="1300" b="0" dirty="0" smtClean="0">
                          <a:solidFill>
                            <a:schemeClr val="tx1"/>
                          </a:solidFill>
                          <a:latin typeface="メイリオ" panose="020B0604030504040204" pitchFamily="50" charset="-128"/>
                          <a:ea typeface="メイリオ" panose="020B0604030504040204" pitchFamily="50" charset="-128"/>
                        </a:rPr>
                        <a:t>関連する経費</a:t>
                      </a:r>
                      <a:r>
                        <a:rPr kumimoji="1" lang="en-US" altLang="ja-JP" sz="1300" b="0" baseline="30000" dirty="0" smtClean="0">
                          <a:solidFill>
                            <a:schemeClr val="tx1"/>
                          </a:solidFill>
                          <a:latin typeface="メイリオ" panose="020B0604030504040204" pitchFamily="50" charset="-128"/>
                          <a:ea typeface="メイリオ" panose="020B0604030504040204" pitchFamily="50" charset="-128"/>
                        </a:rPr>
                        <a:t>※</a:t>
                      </a:r>
                      <a:endParaRPr kumimoji="1" lang="ja-JP" altLang="en-US" sz="1300" b="0" baseline="30000" dirty="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r>
                        <a:rPr kumimoji="1" lang="ja-JP" altLang="en-US" sz="1100" dirty="0" smtClean="0">
                          <a:solidFill>
                            <a:schemeClr val="tx1"/>
                          </a:solidFill>
                          <a:latin typeface="Meiryo UI" panose="020B0604030504040204" pitchFamily="50" charset="-128"/>
                          <a:ea typeface="Meiryo UI" panose="020B0604030504040204" pitchFamily="50" charset="-128"/>
                        </a:rPr>
                        <a:t>広告宣伝費、汎用事務機器、事務室の拡大、机・椅子の増設など</a:t>
                      </a:r>
                      <a:endParaRPr kumimoji="1" lang="ja-JP" altLang="en-US" sz="11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08334083"/>
                  </a:ext>
                </a:extLst>
              </a:tr>
            </a:tbl>
          </a:graphicData>
        </a:graphic>
      </p:graphicFrame>
      <p:sp>
        <p:nvSpPr>
          <p:cNvPr id="107" name="正方形/長方形 106"/>
          <p:cNvSpPr/>
          <p:nvPr/>
        </p:nvSpPr>
        <p:spPr>
          <a:xfrm>
            <a:off x="218553" y="8186301"/>
            <a:ext cx="7047204" cy="253916"/>
          </a:xfrm>
          <a:prstGeom prst="rect">
            <a:avLst/>
          </a:prstGeom>
        </p:spPr>
        <p:txBody>
          <a:bodyPr wrap="square">
            <a:spAutoFit/>
          </a:bodyPr>
          <a:lstStyle/>
          <a:p>
            <a:pPr>
              <a:lnSpc>
                <a:spcPts val="1200"/>
              </a:lnSpc>
            </a:pP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以下</a:t>
            </a:r>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A</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のほか、業務改善計画に計上された</a:t>
            </a:r>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B</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も助成の対象となります。</a:t>
            </a:r>
          </a:p>
        </p:txBody>
      </p:sp>
      <p:sp>
        <p:nvSpPr>
          <p:cNvPr id="108" name="正方形/長方形 107"/>
          <p:cNvSpPr/>
          <p:nvPr/>
        </p:nvSpPr>
        <p:spPr>
          <a:xfrm>
            <a:off x="347772" y="9556979"/>
            <a:ext cx="6320608" cy="246221"/>
          </a:xfrm>
          <a:prstGeom prst="rect">
            <a:avLst/>
          </a:prstGeom>
        </p:spPr>
        <p:txBody>
          <a:bodyPr wrap="square">
            <a:spAutoFit/>
          </a:bodyPr>
          <a:lstStyle/>
          <a:p>
            <a:pPr>
              <a:lnSpc>
                <a:spcPts val="1200"/>
              </a:lnSpc>
            </a:pPr>
            <a:r>
              <a:rPr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「関連</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する</a:t>
            </a: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経費」は</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生産性向上等に資する</a:t>
            </a: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設備投資等</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の額を上回らない</a:t>
            </a: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範囲に限られます</a:t>
            </a:r>
            <a:endParaRPr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5" name="角丸四角形 34">
            <a:extLst>
              <a:ext uri="{FF2B5EF4-FFF2-40B4-BE49-F238E27FC236}">
                <a16:creationId xmlns:a16="http://schemas.microsoft.com/office/drawing/2014/main" id="{8569347B-8A4C-9646-89AB-DDDCB8E6B339}"/>
              </a:ext>
            </a:extLst>
          </p:cNvPr>
          <p:cNvSpPr/>
          <p:nvPr/>
        </p:nvSpPr>
        <p:spPr>
          <a:xfrm>
            <a:off x="138140" y="3932683"/>
            <a:ext cx="2192814" cy="285560"/>
          </a:xfrm>
          <a:prstGeom prst="roundRect">
            <a:avLst>
              <a:gd name="adj" fmla="val 0"/>
            </a:avLst>
          </a:prstGeom>
          <a:solidFill>
            <a:srgbClr val="66BAB7"/>
          </a:solidFill>
          <a:ln w="76200">
            <a:noFill/>
          </a:ln>
        </p:spPr>
        <p:txBody>
          <a:bodyPr anchor="ctr"/>
          <a:lstStyle/>
          <a:p>
            <a:pPr algn="ctr" defTabSz="591055">
              <a:lnSpc>
                <a:spcPct val="130000"/>
              </a:lnSpc>
              <a:spcAft>
                <a:spcPts val="796"/>
              </a:spcAft>
            </a:pPr>
            <a:r>
              <a:rPr lang="ja-JP" altLang="en-US" sz="1200" b="1" dirty="0" smtClean="0">
                <a:solidFill>
                  <a:schemeClr val="bg1"/>
                </a:solidFill>
                <a:latin typeface="メイリオ" panose="020B0604030504040204" pitchFamily="50" charset="-128"/>
                <a:ea typeface="メイリオ" panose="020B0604030504040204" pitchFamily="50" charset="-128"/>
                <a:cs typeface="Noto Sans CJK JP DemiLight" charset="-128"/>
              </a:rPr>
              <a:t>対象となる事業者（事業場）</a:t>
            </a:r>
            <a:endParaRPr lang="ja-JP" altLang="en-US" sz="1200" b="1" dirty="0">
              <a:solidFill>
                <a:schemeClr val="bg1"/>
              </a:solidFill>
              <a:latin typeface="メイリオ" panose="020B0604030504040204" pitchFamily="50" charset="-128"/>
              <a:ea typeface="メイリオ" panose="020B0604030504040204" pitchFamily="50" charset="-128"/>
              <a:cs typeface="Noto Sans CJK JP DemiLight" charset="-128"/>
            </a:endParaRPr>
          </a:p>
        </p:txBody>
      </p:sp>
      <p:sp>
        <p:nvSpPr>
          <p:cNvPr id="4" name="テキスト ボックス 3"/>
          <p:cNvSpPr txBox="1"/>
          <p:nvPr/>
        </p:nvSpPr>
        <p:spPr>
          <a:xfrm>
            <a:off x="2330954" y="4025296"/>
            <a:ext cx="3456384" cy="230832"/>
          </a:xfrm>
          <a:prstGeom prst="rect">
            <a:avLst/>
          </a:prstGeom>
          <a:noFill/>
        </p:spPr>
        <p:txBody>
          <a:bodyPr wrap="square" rtlCol="0">
            <a:spAutoFit/>
          </a:bodyPr>
          <a:lstStyle/>
          <a:p>
            <a:r>
              <a:rPr kumimoji="1" lang="ja-JP" altLang="en-US" sz="900" dirty="0" smtClean="0"/>
              <a:t>以下の要件をいずれも満たす必要があります。</a:t>
            </a:r>
            <a:endParaRPr kumimoji="1" lang="ja-JP" altLang="en-US" sz="900" dirty="0"/>
          </a:p>
        </p:txBody>
      </p:sp>
      <p:sp>
        <p:nvSpPr>
          <p:cNvPr id="21" name="テキスト ボックス 20"/>
          <p:cNvSpPr txBox="1"/>
          <p:nvPr/>
        </p:nvSpPr>
        <p:spPr>
          <a:xfrm>
            <a:off x="1321501" y="5502670"/>
            <a:ext cx="3456384" cy="230832"/>
          </a:xfrm>
          <a:prstGeom prst="rect">
            <a:avLst/>
          </a:prstGeom>
          <a:noFill/>
        </p:spPr>
        <p:txBody>
          <a:bodyPr wrap="square" rtlCol="0">
            <a:spAutoFit/>
          </a:bodyPr>
          <a:lstStyle/>
          <a:p>
            <a:r>
              <a:rPr kumimoji="1" lang="ja-JP" altLang="en-US" sz="900" dirty="0" smtClean="0"/>
              <a:t>以下の要件をいずれも満たす必要があります。</a:t>
            </a:r>
            <a:endParaRPr kumimoji="1" lang="ja-JP" altLang="en-US" sz="900" dirty="0"/>
          </a:p>
        </p:txBody>
      </p:sp>
      <p:sp>
        <p:nvSpPr>
          <p:cNvPr id="27" name="テキスト ボックス 26"/>
          <p:cNvSpPr txBox="1"/>
          <p:nvPr/>
        </p:nvSpPr>
        <p:spPr>
          <a:xfrm>
            <a:off x="77662" y="180878"/>
            <a:ext cx="6666937" cy="350591"/>
          </a:xfrm>
          <a:prstGeom prst="rect">
            <a:avLst/>
          </a:prstGeom>
          <a:noFill/>
        </p:spPr>
        <p:txBody>
          <a:bodyPr wrap="square" tIns="72000" bIns="72000" rtlCol="0" anchor="ctr" anchorCtr="0">
            <a:spAutoFit/>
          </a:bodyPr>
          <a:lstStyle/>
          <a:p>
            <a:pPr>
              <a:lnSpc>
                <a:spcPts val="1600"/>
              </a:lnSpc>
            </a:pPr>
            <a:r>
              <a:rPr lang="ja-JP" altLang="en-US" sz="2400" dirty="0" smtClean="0">
                <a:solidFill>
                  <a:srgbClr val="002060"/>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 </a:t>
            </a:r>
            <a:r>
              <a:rPr lang="ja-JP" altLang="en-US" sz="2400" u="sng" dirty="0" smtClean="0">
                <a:solidFill>
                  <a:srgbClr val="002060"/>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令和４年度も</a:t>
            </a:r>
            <a:r>
              <a:rPr lang="ja-JP" altLang="en-US" sz="2400" u="sng" dirty="0">
                <a:solidFill>
                  <a:srgbClr val="002060"/>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引き続き特例</a:t>
            </a:r>
            <a:r>
              <a:rPr lang="ja-JP" altLang="en-US" sz="2400" u="sng" dirty="0" smtClean="0">
                <a:solidFill>
                  <a:srgbClr val="002060"/>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コースを実施します。</a:t>
            </a:r>
            <a:endParaRPr kumimoji="1" lang="ja-JP" altLang="en-US" sz="2400" u="sng" dirty="0">
              <a:solidFill>
                <a:srgbClr val="002060"/>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p:txBody>
      </p:sp>
      <p:sp>
        <p:nvSpPr>
          <p:cNvPr id="28" name="正方形/長方形 27"/>
          <p:cNvSpPr/>
          <p:nvPr/>
        </p:nvSpPr>
        <p:spPr>
          <a:xfrm>
            <a:off x="4221088" y="412098"/>
            <a:ext cx="2610448" cy="221018"/>
          </a:xfrm>
          <a:prstGeom prst="rect">
            <a:avLst/>
          </a:prstGeom>
          <a:ln>
            <a:noFill/>
            <a:prstDash val="dash"/>
          </a:ln>
        </p:spPr>
        <p:txBody>
          <a:bodyPr wrap="square" lIns="36000" tIns="36000" rIns="0" bIns="0">
            <a:spAutoFit/>
          </a:bodyPr>
          <a:lstStyle/>
          <a:p>
            <a:r>
              <a:rPr lang="ja-JP" altLang="en-US" sz="1200" dirty="0" smtClean="0">
                <a:solidFill>
                  <a:srgbClr val="FF0000"/>
                </a:solidFill>
                <a:latin typeface="+mn-ea"/>
                <a:cs typeface="メイリオ" panose="020B0604030504040204" pitchFamily="50" charset="-128"/>
              </a:rPr>
              <a:t>（申請期限：令和４年７月</a:t>
            </a:r>
            <a:r>
              <a:rPr lang="en-US" altLang="ja-JP" sz="1200" dirty="0" smtClean="0">
                <a:solidFill>
                  <a:srgbClr val="FF0000"/>
                </a:solidFill>
                <a:latin typeface="+mn-ea"/>
                <a:cs typeface="メイリオ" panose="020B0604030504040204" pitchFamily="50" charset="-128"/>
              </a:rPr>
              <a:t>29</a:t>
            </a:r>
            <a:r>
              <a:rPr lang="ja-JP" altLang="en-US" sz="1200" dirty="0" smtClean="0">
                <a:solidFill>
                  <a:srgbClr val="FF0000"/>
                </a:solidFill>
                <a:latin typeface="+mn-ea"/>
                <a:cs typeface="メイリオ" panose="020B0604030504040204" pitchFamily="50" charset="-128"/>
              </a:rPr>
              <a:t>日（金）まで）</a:t>
            </a:r>
            <a:endParaRPr lang="ja-JP" altLang="en-US" sz="1200" dirty="0">
              <a:solidFill>
                <a:srgbClr val="FF0000"/>
              </a:solidFill>
              <a:latin typeface="+mn-ea"/>
            </a:endParaRPr>
          </a:p>
        </p:txBody>
      </p:sp>
    </p:spTree>
    <p:extLst>
      <p:ext uri="{BB962C8B-B14F-4D97-AF65-F5344CB8AC3E}">
        <p14:creationId xmlns:p14="http://schemas.microsoft.com/office/powerpoint/2010/main" val="3167648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テキスト ボックス 36"/>
          <p:cNvSpPr txBox="1"/>
          <p:nvPr/>
        </p:nvSpPr>
        <p:spPr>
          <a:xfrm>
            <a:off x="5877273" y="9651119"/>
            <a:ext cx="1008112" cy="297517"/>
          </a:xfrm>
          <a:prstGeom prst="rect">
            <a:avLst/>
          </a:prstGeom>
          <a:noFill/>
        </p:spPr>
        <p:txBody>
          <a:bodyPr wrap="square" rtlCol="0">
            <a:spAutoFit/>
          </a:bodyPr>
          <a:lstStyle/>
          <a:p>
            <a:pPr>
              <a:lnSpc>
                <a:spcPts val="1600"/>
              </a:lnSpc>
            </a:pP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800" dirty="0" smtClean="0">
                <a:latin typeface="Meiryo UI" panose="020B0604030504040204" pitchFamily="50" charset="-128"/>
                <a:ea typeface="Meiryo UI" panose="020B0604030504040204" pitchFamily="50" charset="-128"/>
                <a:cs typeface="Meiryo UI" panose="020B0604030504040204" pitchFamily="50" charset="-128"/>
              </a:rPr>
              <a:t>R4.</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４</a:t>
            </a:r>
            <a:r>
              <a:rPr lang="en-US" altLang="ja-JP" sz="8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１）</a:t>
            </a:r>
            <a:endParaRPr kumimoji="1" lang="ja-JP" altLang="en-US" sz="800"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51" name="表 50"/>
          <p:cNvGraphicFramePr>
            <a:graphicFrameLocks noGrp="1"/>
          </p:cNvGraphicFramePr>
          <p:nvPr>
            <p:extLst>
              <p:ext uri="{D42A27DB-BD31-4B8C-83A1-F6EECF244321}">
                <p14:modId xmlns:p14="http://schemas.microsoft.com/office/powerpoint/2010/main" val="446216924"/>
              </p:ext>
            </p:extLst>
          </p:nvPr>
        </p:nvGraphicFramePr>
        <p:xfrm>
          <a:off x="3645024" y="783535"/>
          <a:ext cx="3021786" cy="958560"/>
        </p:xfrm>
        <a:graphic>
          <a:graphicData uri="http://schemas.openxmlformats.org/drawingml/2006/table">
            <a:tbl>
              <a:tblPr firstRow="1" firstCol="1" bandRow="1"/>
              <a:tblGrid>
                <a:gridCol w="776348">
                  <a:extLst>
                    <a:ext uri="{9D8B030D-6E8A-4147-A177-3AD203B41FA5}">
                      <a16:colId xmlns:a16="http://schemas.microsoft.com/office/drawing/2014/main" val="499686132"/>
                    </a:ext>
                  </a:extLst>
                </a:gridCol>
                <a:gridCol w="641468">
                  <a:extLst>
                    <a:ext uri="{9D8B030D-6E8A-4147-A177-3AD203B41FA5}">
                      <a16:colId xmlns:a16="http://schemas.microsoft.com/office/drawing/2014/main" val="1520939182"/>
                    </a:ext>
                  </a:extLst>
                </a:gridCol>
                <a:gridCol w="648072">
                  <a:extLst>
                    <a:ext uri="{9D8B030D-6E8A-4147-A177-3AD203B41FA5}">
                      <a16:colId xmlns:a16="http://schemas.microsoft.com/office/drawing/2014/main" val="1889547603"/>
                    </a:ext>
                  </a:extLst>
                </a:gridCol>
                <a:gridCol w="955898">
                  <a:extLst>
                    <a:ext uri="{9D8B030D-6E8A-4147-A177-3AD203B41FA5}">
                      <a16:colId xmlns:a16="http://schemas.microsoft.com/office/drawing/2014/main" val="3826500047"/>
                    </a:ext>
                  </a:extLst>
                </a:gridCol>
              </a:tblGrid>
              <a:tr h="178083">
                <a:tc rowSpan="4">
                  <a:txBody>
                    <a:bodyPr/>
                    <a:lstStyle/>
                    <a:p>
                      <a:pPr algn="ctr">
                        <a:spcAft>
                          <a:spcPts val="0"/>
                        </a:spcAft>
                      </a:pPr>
                      <a:r>
                        <a:rPr lang="ja-JP" sz="1100" kern="100" dirty="0">
                          <a:effectLst/>
                          <a:latin typeface="メイリオ" panose="020B0604030504040204" pitchFamily="50" charset="-128"/>
                          <a:ea typeface="メイリオ" panose="020B0604030504040204" pitchFamily="50" charset="-128"/>
                          <a:cs typeface="Times New Roman" panose="02020603050405020304" pitchFamily="18" charset="0"/>
                        </a:rPr>
                        <a:t>上限額</a:t>
                      </a:r>
                    </a:p>
                  </a:txBody>
                  <a:tcPr marL="0" marR="0" marT="7200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algn="ctr">
                        <a:spcAft>
                          <a:spcPts val="0"/>
                        </a:spcAft>
                      </a:pPr>
                      <a:r>
                        <a:rPr lang="ja-JP" sz="900" kern="100" dirty="0" smtClean="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引</a:t>
                      </a:r>
                      <a:r>
                        <a:rPr lang="ja-JP" altLang="en-US" sz="900" kern="100" dirty="0" smtClean="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き</a:t>
                      </a:r>
                      <a:r>
                        <a:rPr lang="ja-JP" sz="900" kern="100" dirty="0" smtClean="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上げ</a:t>
                      </a:r>
                      <a:endParaRPr lang="ja-JP" altLang="en-US" sz="900" kern="100" dirty="0" smtClean="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p>
                      <a:pPr algn="ctr">
                        <a:spcAft>
                          <a:spcPts val="0"/>
                        </a:spcAft>
                      </a:pPr>
                      <a:r>
                        <a:rPr lang="ja-JP" sz="900" kern="100" dirty="0" smtClean="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労</a:t>
                      </a:r>
                      <a:r>
                        <a:rPr lang="ja-JP" sz="900" kern="100" dirty="0" smtClean="0">
                          <a:effectLst/>
                          <a:latin typeface="メイリオ" panose="020B0604030504040204" pitchFamily="50" charset="-128"/>
                          <a:ea typeface="メイリオ" panose="020B0604030504040204" pitchFamily="50" charset="-128"/>
                          <a:cs typeface="Times New Roman" panose="02020603050405020304" pitchFamily="18" charset="0"/>
                        </a:rPr>
                        <a:t>働者数</a:t>
                      </a:r>
                      <a:endParaRPr lang="ja-JP" sz="105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0" marR="0" marT="72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ja-JP" sz="1000" kern="100" dirty="0" smtClean="0">
                          <a:effectLst/>
                          <a:latin typeface="メイリオ" panose="020B0604030504040204" pitchFamily="50" charset="-128"/>
                          <a:ea typeface="メイリオ" panose="020B0604030504040204" pitchFamily="50" charset="-128"/>
                          <a:cs typeface="Times New Roman" panose="02020603050405020304" pitchFamily="18" charset="0"/>
                        </a:rPr>
                        <a:t>1</a:t>
                      </a:r>
                      <a:r>
                        <a:rPr lang="ja-JP" sz="1000" kern="100" dirty="0" smtClean="0">
                          <a:effectLst/>
                          <a:latin typeface="メイリオ" panose="020B0604030504040204" pitchFamily="50" charset="-128"/>
                          <a:ea typeface="メイリオ" panose="020B0604030504040204" pitchFamily="50" charset="-128"/>
                          <a:cs typeface="Times New Roman" panose="02020603050405020304" pitchFamily="18" charset="0"/>
                        </a:rPr>
                        <a:t>人</a:t>
                      </a:r>
                      <a:endParaRPr lang="ja-JP" sz="105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0" marR="0" marT="7200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kern="100" dirty="0">
                          <a:effectLst/>
                          <a:latin typeface="メイリオ" panose="020B0604030504040204" pitchFamily="50" charset="-128"/>
                          <a:ea typeface="メイリオ" panose="020B0604030504040204" pitchFamily="50" charset="-128"/>
                          <a:cs typeface="Times New Roman" panose="02020603050405020304" pitchFamily="18" charset="0"/>
                        </a:rPr>
                        <a:t>30</a:t>
                      </a:r>
                      <a:r>
                        <a:rPr lang="ja-JP" sz="900" kern="100" dirty="0">
                          <a:effectLst/>
                          <a:latin typeface="メイリオ" panose="020B0604030504040204" pitchFamily="50" charset="-128"/>
                          <a:ea typeface="メイリオ" panose="020B0604030504040204" pitchFamily="50" charset="-128"/>
                          <a:cs typeface="Times New Roman" panose="02020603050405020304" pitchFamily="18" charset="0"/>
                        </a:rPr>
                        <a:t>万円</a:t>
                      </a:r>
                    </a:p>
                  </a:txBody>
                  <a:tcPr marL="0" marR="0" marT="720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79091003"/>
                  </a:ext>
                </a:extLst>
              </a:tr>
              <a:tr h="216024">
                <a:tc vMerge="1">
                  <a:txBody>
                    <a:bodyPr/>
                    <a:lstStyle/>
                    <a:p>
                      <a:endParaRPr kumimoji="1" lang="ja-JP" altLang="en-US"/>
                    </a:p>
                  </a:txBody>
                  <a:tcPr/>
                </a:tc>
                <a:tc vMerge="1">
                  <a:txBody>
                    <a:bodyPr/>
                    <a:lstStyle/>
                    <a:p>
                      <a:endParaRPr kumimoji="1" lang="ja-JP" altLang="en-US"/>
                    </a:p>
                  </a:txBody>
                  <a:tcPr/>
                </a:tc>
                <a:tc>
                  <a:txBody>
                    <a:bodyPr/>
                    <a:lstStyle/>
                    <a:p>
                      <a:pPr algn="ctr">
                        <a:spcAft>
                          <a:spcPts val="0"/>
                        </a:spcAft>
                      </a:pPr>
                      <a:r>
                        <a:rPr lang="en-US" altLang="ja-JP" sz="1000" kern="100" dirty="0" smtClean="0">
                          <a:effectLst/>
                          <a:latin typeface="メイリオ" panose="020B0604030504040204" pitchFamily="50" charset="-128"/>
                          <a:ea typeface="メイリオ" panose="020B0604030504040204" pitchFamily="50" charset="-128"/>
                          <a:cs typeface="Times New Roman" panose="02020603050405020304" pitchFamily="18" charset="0"/>
                        </a:rPr>
                        <a:t>2</a:t>
                      </a:r>
                      <a:r>
                        <a:rPr lang="ja-JP" sz="1000" kern="100" dirty="0" smtClean="0">
                          <a:effectLst/>
                          <a:latin typeface="メイリオ" panose="020B0604030504040204" pitchFamily="50" charset="-128"/>
                          <a:ea typeface="メイリオ" panose="020B0604030504040204" pitchFamily="50" charset="-128"/>
                          <a:cs typeface="Times New Roman" panose="02020603050405020304" pitchFamily="18" charset="0"/>
                        </a:rPr>
                        <a:t>人～</a:t>
                      </a:r>
                      <a:r>
                        <a:rPr lang="en-US" altLang="ja-JP" sz="1000" kern="100" dirty="0" smtClean="0">
                          <a:effectLst/>
                          <a:latin typeface="メイリオ" panose="020B0604030504040204" pitchFamily="50" charset="-128"/>
                          <a:ea typeface="メイリオ" panose="020B0604030504040204" pitchFamily="50" charset="-128"/>
                          <a:cs typeface="Times New Roman" panose="02020603050405020304" pitchFamily="18" charset="0"/>
                        </a:rPr>
                        <a:t>3</a:t>
                      </a:r>
                      <a:r>
                        <a:rPr lang="ja-JP" sz="1000" kern="100" dirty="0" smtClean="0">
                          <a:effectLst/>
                          <a:latin typeface="メイリオ" panose="020B0604030504040204" pitchFamily="50" charset="-128"/>
                          <a:ea typeface="メイリオ" panose="020B0604030504040204" pitchFamily="50" charset="-128"/>
                          <a:cs typeface="Times New Roman" panose="02020603050405020304" pitchFamily="18" charset="0"/>
                        </a:rPr>
                        <a:t>人</a:t>
                      </a:r>
                      <a:endParaRPr lang="ja-JP" sz="105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0" marR="0" marT="720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kern="100" dirty="0">
                          <a:effectLst/>
                          <a:latin typeface="メイリオ" panose="020B0604030504040204" pitchFamily="50" charset="-128"/>
                          <a:ea typeface="メイリオ" panose="020B0604030504040204" pitchFamily="50" charset="-128"/>
                          <a:cs typeface="Times New Roman" panose="02020603050405020304" pitchFamily="18" charset="0"/>
                        </a:rPr>
                        <a:t>50</a:t>
                      </a:r>
                      <a:r>
                        <a:rPr lang="ja-JP" sz="900" kern="100" dirty="0">
                          <a:effectLst/>
                          <a:latin typeface="メイリオ" panose="020B0604030504040204" pitchFamily="50" charset="-128"/>
                          <a:ea typeface="メイリオ" panose="020B0604030504040204" pitchFamily="50" charset="-128"/>
                          <a:cs typeface="Times New Roman" panose="02020603050405020304" pitchFamily="18" charset="0"/>
                        </a:rPr>
                        <a:t>万円</a:t>
                      </a:r>
                    </a:p>
                  </a:txBody>
                  <a:tcPr marL="0" marR="0" marT="720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37757218"/>
                  </a:ext>
                </a:extLst>
              </a:tr>
              <a:tr h="216024">
                <a:tc vMerge="1">
                  <a:txBody>
                    <a:bodyPr/>
                    <a:lstStyle/>
                    <a:p>
                      <a:endParaRPr kumimoji="1" lang="ja-JP" altLang="en-US"/>
                    </a:p>
                  </a:txBody>
                  <a:tcPr/>
                </a:tc>
                <a:tc vMerge="1">
                  <a:txBody>
                    <a:bodyPr/>
                    <a:lstStyle/>
                    <a:p>
                      <a:endParaRPr kumimoji="1" lang="ja-JP" altLang="en-US"/>
                    </a:p>
                  </a:txBody>
                  <a:tcPr/>
                </a:tc>
                <a:tc>
                  <a:txBody>
                    <a:bodyPr/>
                    <a:lstStyle/>
                    <a:p>
                      <a:pPr algn="ctr">
                        <a:spcAft>
                          <a:spcPts val="0"/>
                        </a:spcAft>
                      </a:pPr>
                      <a:r>
                        <a:rPr lang="en-US" altLang="ja-JP" sz="1000" kern="100" dirty="0" smtClean="0">
                          <a:effectLst/>
                          <a:latin typeface="メイリオ" panose="020B0604030504040204" pitchFamily="50" charset="-128"/>
                          <a:ea typeface="メイリオ" panose="020B0604030504040204" pitchFamily="50" charset="-128"/>
                          <a:cs typeface="Times New Roman" panose="02020603050405020304" pitchFamily="18" charset="0"/>
                        </a:rPr>
                        <a:t>4</a:t>
                      </a:r>
                      <a:r>
                        <a:rPr lang="ja-JP" sz="1000" kern="100" dirty="0" smtClean="0">
                          <a:effectLst/>
                          <a:latin typeface="メイリオ" panose="020B0604030504040204" pitchFamily="50" charset="-128"/>
                          <a:ea typeface="メイリオ" panose="020B0604030504040204" pitchFamily="50" charset="-128"/>
                          <a:cs typeface="Times New Roman" panose="02020603050405020304" pitchFamily="18" charset="0"/>
                        </a:rPr>
                        <a:t>人～</a:t>
                      </a:r>
                      <a:r>
                        <a:rPr lang="en-US" altLang="ja-JP" sz="1000" kern="100" dirty="0" smtClean="0">
                          <a:effectLst/>
                          <a:latin typeface="メイリオ" panose="020B0604030504040204" pitchFamily="50" charset="-128"/>
                          <a:ea typeface="メイリオ" panose="020B0604030504040204" pitchFamily="50" charset="-128"/>
                          <a:cs typeface="Times New Roman" panose="02020603050405020304" pitchFamily="18" charset="0"/>
                        </a:rPr>
                        <a:t>6</a:t>
                      </a:r>
                      <a:r>
                        <a:rPr lang="ja-JP" sz="1000" kern="100" dirty="0" smtClean="0">
                          <a:effectLst/>
                          <a:latin typeface="メイリオ" panose="020B0604030504040204" pitchFamily="50" charset="-128"/>
                          <a:ea typeface="メイリオ" panose="020B0604030504040204" pitchFamily="50" charset="-128"/>
                          <a:cs typeface="Times New Roman" panose="02020603050405020304" pitchFamily="18" charset="0"/>
                        </a:rPr>
                        <a:t>人</a:t>
                      </a:r>
                      <a:endParaRPr lang="ja-JP" sz="105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0" marR="0" marT="720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kern="100" dirty="0">
                          <a:effectLst/>
                          <a:latin typeface="メイリオ" panose="020B0604030504040204" pitchFamily="50" charset="-128"/>
                          <a:ea typeface="メイリオ" panose="020B0604030504040204" pitchFamily="50" charset="-128"/>
                          <a:cs typeface="Times New Roman" panose="02020603050405020304" pitchFamily="18" charset="0"/>
                        </a:rPr>
                        <a:t>70</a:t>
                      </a:r>
                      <a:r>
                        <a:rPr lang="ja-JP" sz="900" kern="100" dirty="0">
                          <a:effectLst/>
                          <a:latin typeface="メイリオ" panose="020B0604030504040204" pitchFamily="50" charset="-128"/>
                          <a:ea typeface="メイリオ" panose="020B0604030504040204" pitchFamily="50" charset="-128"/>
                          <a:cs typeface="Times New Roman" panose="02020603050405020304" pitchFamily="18" charset="0"/>
                        </a:rPr>
                        <a:t>万円</a:t>
                      </a:r>
                    </a:p>
                  </a:txBody>
                  <a:tcPr marL="0" marR="0" marT="720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74633745"/>
                  </a:ext>
                </a:extLst>
              </a:tr>
              <a:tr h="99881">
                <a:tc vMerge="1">
                  <a:txBody>
                    <a:bodyPr/>
                    <a:lstStyle/>
                    <a:p>
                      <a:endParaRPr kumimoji="1" lang="ja-JP" altLang="en-US"/>
                    </a:p>
                  </a:txBody>
                  <a:tcPr/>
                </a:tc>
                <a:tc vMerge="1">
                  <a:txBody>
                    <a:bodyPr/>
                    <a:lstStyle/>
                    <a:p>
                      <a:endParaRPr kumimoji="1" lang="ja-JP" altLang="en-US"/>
                    </a:p>
                  </a:txBody>
                  <a:tcPr/>
                </a:tc>
                <a:tc>
                  <a:txBody>
                    <a:bodyPr/>
                    <a:lstStyle/>
                    <a:p>
                      <a:pPr algn="ctr">
                        <a:spcAft>
                          <a:spcPts val="0"/>
                        </a:spcAft>
                      </a:pPr>
                      <a:r>
                        <a:rPr lang="en-US" altLang="ja-JP" sz="1000" kern="100" dirty="0" smtClean="0">
                          <a:effectLst/>
                          <a:latin typeface="メイリオ" panose="020B0604030504040204" pitchFamily="50" charset="-128"/>
                          <a:ea typeface="メイリオ" panose="020B0604030504040204" pitchFamily="50" charset="-128"/>
                          <a:cs typeface="Times New Roman" panose="02020603050405020304" pitchFamily="18" charset="0"/>
                        </a:rPr>
                        <a:t>7</a:t>
                      </a:r>
                      <a:r>
                        <a:rPr lang="ja-JP" sz="1000" kern="100" dirty="0" smtClean="0">
                          <a:effectLst/>
                          <a:latin typeface="メイリオ" panose="020B0604030504040204" pitchFamily="50" charset="-128"/>
                          <a:ea typeface="メイリオ" panose="020B0604030504040204" pitchFamily="50" charset="-128"/>
                          <a:cs typeface="Times New Roman" panose="02020603050405020304" pitchFamily="18" charset="0"/>
                        </a:rPr>
                        <a:t>人</a:t>
                      </a:r>
                      <a:r>
                        <a:rPr lang="ja-JP" sz="1000" kern="100" dirty="0">
                          <a:effectLst/>
                          <a:latin typeface="メイリオ" panose="020B0604030504040204" pitchFamily="50" charset="-128"/>
                          <a:ea typeface="メイリオ" panose="020B0604030504040204" pitchFamily="50" charset="-128"/>
                          <a:cs typeface="Times New Roman" panose="02020603050405020304" pitchFamily="18" charset="0"/>
                        </a:rPr>
                        <a:t>以上</a:t>
                      </a:r>
                      <a:endParaRPr lang="ja-JP" sz="105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0" marR="0" marT="720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kern="100" dirty="0">
                          <a:effectLst/>
                          <a:latin typeface="メイリオ" panose="020B0604030504040204" pitchFamily="50" charset="-128"/>
                          <a:ea typeface="メイリオ" panose="020B0604030504040204" pitchFamily="50" charset="-128"/>
                          <a:cs typeface="Times New Roman" panose="02020603050405020304" pitchFamily="18" charset="0"/>
                        </a:rPr>
                        <a:t>100</a:t>
                      </a:r>
                      <a:r>
                        <a:rPr lang="ja-JP" sz="900" kern="100" dirty="0">
                          <a:effectLst/>
                          <a:latin typeface="メイリオ" panose="020B0604030504040204" pitchFamily="50" charset="-128"/>
                          <a:ea typeface="メイリオ" panose="020B0604030504040204" pitchFamily="50" charset="-128"/>
                          <a:cs typeface="Times New Roman" panose="02020603050405020304" pitchFamily="18" charset="0"/>
                        </a:rPr>
                        <a:t>万円</a:t>
                      </a:r>
                    </a:p>
                  </a:txBody>
                  <a:tcPr marL="0" marR="0" marT="720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25438719"/>
                  </a:ext>
                </a:extLst>
              </a:tr>
            </a:tbl>
          </a:graphicData>
        </a:graphic>
      </p:graphicFrame>
      <p:sp>
        <p:nvSpPr>
          <p:cNvPr id="19" name="正方形/長方形 18"/>
          <p:cNvSpPr/>
          <p:nvPr/>
        </p:nvSpPr>
        <p:spPr>
          <a:xfrm>
            <a:off x="261632" y="2150150"/>
            <a:ext cx="2995709" cy="297419"/>
          </a:xfrm>
          <a:prstGeom prst="rect">
            <a:avLst/>
          </a:prstGeom>
          <a:solidFill>
            <a:schemeClr val="accent2">
              <a:lumMod val="20000"/>
              <a:lumOff val="80000"/>
            </a:schemeClr>
          </a:solidFill>
          <a:ln>
            <a:noFill/>
          </a:ln>
        </p:spPr>
        <p:style>
          <a:lnRef idx="2">
            <a:schemeClr val="accent1"/>
          </a:lnRef>
          <a:fillRef idx="1">
            <a:schemeClr val="lt1"/>
          </a:fillRef>
          <a:effectRef idx="0">
            <a:schemeClr val="accent1"/>
          </a:effectRef>
          <a:fontRef idx="minor">
            <a:schemeClr val="dk1"/>
          </a:fontRef>
        </p:style>
        <p:txBody>
          <a:bodyPr lIns="72000" tIns="41985" rIns="72000" bIns="0" rtlCol="0" anchor="ctr"/>
          <a:lstStyle/>
          <a:p>
            <a:pPr indent="139949" algn="ctr" eaLnBrk="0" fontAlgn="base" hangingPunct="0">
              <a:spcBef>
                <a:spcPct val="0"/>
              </a:spcBef>
              <a:spcAft>
                <a:spcPct val="0"/>
              </a:spcAft>
            </a:pPr>
            <a:r>
              <a:rPr lang="ja-JP" altLang="ja-JP" sz="1050" dirty="0">
                <a:latin typeface="メイリオ" panose="020B0604030504040204" pitchFamily="50" charset="-128"/>
                <a:ea typeface="メイリオ" panose="020B0604030504040204" pitchFamily="50" charset="-128"/>
                <a:cs typeface="メイリオ" panose="020B0604030504040204" pitchFamily="50" charset="-128"/>
              </a:rPr>
              <a:t>労働局</a:t>
            </a:r>
            <a:r>
              <a:rPr lang="ja-JP" altLang="ja-JP" sz="1050" dirty="0" smtClean="0">
                <a:latin typeface="メイリオ" panose="020B0604030504040204" pitchFamily="50" charset="-128"/>
                <a:ea typeface="メイリオ" panose="020B0604030504040204" pitchFamily="50" charset="-128"/>
                <a:cs typeface="メイリオ" panose="020B0604030504040204" pitchFamily="50" charset="-128"/>
              </a:rPr>
              <a:t>に</a:t>
            </a:r>
            <a:r>
              <a:rPr lang="ja-JP" altLang="en-US" sz="1050" b="1" dirty="0">
                <a:latin typeface="メイリオ" panose="020B0604030504040204" pitchFamily="50" charset="-128"/>
                <a:ea typeface="メイリオ" panose="020B0604030504040204" pitchFamily="50" charset="-128"/>
                <a:cs typeface="メイリオ" panose="020B0604030504040204" pitchFamily="50" charset="-128"/>
              </a:rPr>
              <a:t>事業実施結果を</a:t>
            </a:r>
            <a:r>
              <a:rPr lang="ja-JP" altLang="en-US" sz="1050" b="1" dirty="0" smtClean="0">
                <a:latin typeface="メイリオ" panose="020B0604030504040204" pitchFamily="50" charset="-128"/>
                <a:ea typeface="メイリオ" panose="020B0604030504040204" pitchFamily="50" charset="-128"/>
                <a:cs typeface="メイリオ" panose="020B0604030504040204" pitchFamily="50" charset="-128"/>
              </a:rPr>
              <a:t>報告</a:t>
            </a:r>
            <a:endParaRPr lang="ja-JP" altLang="en-US" sz="105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 name="二等辺三角形 19"/>
          <p:cNvSpPr/>
          <p:nvPr/>
        </p:nvSpPr>
        <p:spPr>
          <a:xfrm rot="10800000">
            <a:off x="1519736" y="2017022"/>
            <a:ext cx="457200" cy="108000"/>
          </a:xfrm>
          <a:prstGeom prst="triangle">
            <a:avLst/>
          </a:prstGeom>
          <a:solidFill>
            <a:schemeClr val="accent2">
              <a:lumMod val="75000"/>
            </a:schemeClr>
          </a:solidFill>
          <a:ln>
            <a:noFill/>
          </a:ln>
        </p:spPr>
        <p:style>
          <a:lnRef idx="2">
            <a:schemeClr val="accent2"/>
          </a:lnRef>
          <a:fillRef idx="1">
            <a:schemeClr val="lt1"/>
          </a:fillRef>
          <a:effectRef idx="0">
            <a:schemeClr val="accent2"/>
          </a:effectRef>
          <a:fontRef idx="minor">
            <a:schemeClr val="dk1"/>
          </a:fontRef>
        </p:style>
        <p:txBody>
          <a:bodyPr lIns="132235" tIns="41985" rIns="66118" bIns="0" rtlCol="0" anchor="ctr"/>
          <a:lstStyle/>
          <a:p>
            <a:endParaRPr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1" name="二等辺三角形 20"/>
          <p:cNvSpPr/>
          <p:nvPr/>
        </p:nvSpPr>
        <p:spPr>
          <a:xfrm rot="10800000">
            <a:off x="1519736" y="3044799"/>
            <a:ext cx="457200" cy="108000"/>
          </a:xfrm>
          <a:prstGeom prst="triangle">
            <a:avLst/>
          </a:prstGeom>
          <a:solidFill>
            <a:schemeClr val="accent2">
              <a:lumMod val="75000"/>
            </a:schemeClr>
          </a:solidFill>
          <a:ln>
            <a:noFill/>
          </a:ln>
        </p:spPr>
        <p:style>
          <a:lnRef idx="2">
            <a:schemeClr val="accent2"/>
          </a:lnRef>
          <a:fillRef idx="1">
            <a:schemeClr val="lt1"/>
          </a:fillRef>
          <a:effectRef idx="0">
            <a:schemeClr val="accent2"/>
          </a:effectRef>
          <a:fontRef idx="minor">
            <a:schemeClr val="dk1"/>
          </a:fontRef>
        </p:style>
        <p:txBody>
          <a:bodyPr lIns="132235" tIns="41985" rIns="66118" bIns="0" rtlCol="0" anchor="ctr"/>
          <a:lstStyle/>
          <a:p>
            <a:endParaRPr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2" name="正方形/長方形 21"/>
          <p:cNvSpPr/>
          <p:nvPr/>
        </p:nvSpPr>
        <p:spPr>
          <a:xfrm>
            <a:off x="253353" y="1620363"/>
            <a:ext cx="2995709" cy="368565"/>
          </a:xfrm>
          <a:prstGeom prst="rect">
            <a:avLst/>
          </a:prstGeom>
          <a:solidFill>
            <a:schemeClr val="accent2">
              <a:lumMod val="20000"/>
              <a:lumOff val="80000"/>
            </a:schemeClr>
          </a:solidFill>
          <a:ln>
            <a:noFill/>
          </a:ln>
        </p:spPr>
        <p:style>
          <a:lnRef idx="2">
            <a:schemeClr val="accent1"/>
          </a:lnRef>
          <a:fillRef idx="1">
            <a:schemeClr val="lt1"/>
          </a:fillRef>
          <a:effectRef idx="0">
            <a:schemeClr val="accent1"/>
          </a:effectRef>
          <a:fontRef idx="minor">
            <a:schemeClr val="dk1"/>
          </a:fontRef>
        </p:style>
        <p:txBody>
          <a:bodyPr lIns="72000" tIns="41985" rIns="72000" bIns="0" rtlCol="0" anchor="ctr"/>
          <a:lstStyle/>
          <a:p>
            <a:r>
              <a:rPr lang="ja-JP" altLang="en-US" sz="1050" b="1" spc="-92"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交付決定後、</a:t>
            </a:r>
            <a:r>
              <a:rPr lang="ja-JP" altLang="ja-JP" sz="1050" b="1" spc="-92"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提出した計画に沿って</a:t>
            </a:r>
            <a:r>
              <a:rPr lang="ja-JP" altLang="ja-JP" sz="1050" b="1" spc="-92"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取</a:t>
            </a:r>
            <a:r>
              <a:rPr lang="ja-JP" altLang="en-US" sz="1050" b="1" spc="-92"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り</a:t>
            </a:r>
            <a:r>
              <a:rPr lang="ja-JP" altLang="ja-JP" sz="1050" b="1" spc="-92"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組</a:t>
            </a:r>
            <a:r>
              <a:rPr lang="ja-JP" altLang="en-US" sz="1050" b="1" spc="-92"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み</a:t>
            </a:r>
            <a:r>
              <a:rPr lang="en-US" altLang="ja-JP" sz="1050" spc="-92" baseline="40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a:t>
            </a:r>
            <a:endParaRPr lang="ja-JP" altLang="en-US" sz="1050" spc="-92" baseline="40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b="1" spc="-92"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1050" b="1" spc="-92"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を</a:t>
            </a:r>
            <a:r>
              <a:rPr lang="ja-JP" altLang="ja-JP" sz="1050" b="1" spc="-92"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実施</a:t>
            </a:r>
            <a:endParaRPr lang="ja-JP" altLang="en-US" sz="1050" b="1" spc="-92"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3" name="正方形/長方形 22"/>
          <p:cNvSpPr/>
          <p:nvPr/>
        </p:nvSpPr>
        <p:spPr>
          <a:xfrm>
            <a:off x="254781" y="766604"/>
            <a:ext cx="2995709" cy="577679"/>
          </a:xfrm>
          <a:prstGeom prst="rect">
            <a:avLst/>
          </a:prstGeom>
          <a:solidFill>
            <a:schemeClr val="accent2">
              <a:lumMod val="20000"/>
              <a:lumOff val="80000"/>
            </a:schemeClr>
          </a:solidFill>
          <a:ln>
            <a:noFill/>
          </a:ln>
        </p:spPr>
        <p:style>
          <a:lnRef idx="2">
            <a:schemeClr val="accent2"/>
          </a:lnRef>
          <a:fillRef idx="1">
            <a:schemeClr val="lt1"/>
          </a:fillRef>
          <a:effectRef idx="0">
            <a:schemeClr val="accent2"/>
          </a:effectRef>
          <a:fontRef idx="minor">
            <a:schemeClr val="dk1"/>
          </a:fontRef>
        </p:style>
        <p:txBody>
          <a:bodyPr lIns="72000" tIns="41985" rIns="72000" bIns="0" rtlCol="0" anchor="ctr"/>
          <a:lstStyle/>
          <a:p>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「交付</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申請書・事業実施計画</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など」を、最寄りの労働局</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雇用環境・均等部（室）に</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提出</a:t>
            </a:r>
          </a:p>
          <a:p>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締切</a:t>
            </a:r>
            <a:r>
              <a:rPr lang="ja-JP" altLang="en-US" sz="105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は令和</a:t>
            </a:r>
            <a:r>
              <a:rPr lang="en-US" altLang="ja-JP" sz="105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4</a:t>
            </a:r>
            <a:r>
              <a:rPr lang="ja-JP" altLang="en-US" sz="105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年７月</a:t>
            </a:r>
            <a:r>
              <a:rPr lang="en-US" altLang="ja-JP" sz="105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29</a:t>
            </a:r>
            <a:r>
              <a:rPr lang="ja-JP" altLang="en-US" sz="105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日（金）</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050" baseline="40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a:t>
            </a:r>
            <a:endParaRPr lang="en-US" altLang="ja-JP" sz="1050" baseline="40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6" name="正方形/長方形 25"/>
          <p:cNvSpPr/>
          <p:nvPr/>
        </p:nvSpPr>
        <p:spPr>
          <a:xfrm>
            <a:off x="260036" y="2733675"/>
            <a:ext cx="2999436" cy="267237"/>
          </a:xfrm>
          <a:prstGeom prst="rect">
            <a:avLst/>
          </a:prstGeom>
          <a:solidFill>
            <a:schemeClr val="accent2">
              <a:lumMod val="20000"/>
              <a:lumOff val="80000"/>
            </a:schemeClr>
          </a:solidFill>
          <a:ln>
            <a:noFill/>
          </a:ln>
        </p:spPr>
        <p:style>
          <a:lnRef idx="2">
            <a:schemeClr val="accent1"/>
          </a:lnRef>
          <a:fillRef idx="1">
            <a:schemeClr val="lt1"/>
          </a:fillRef>
          <a:effectRef idx="0">
            <a:schemeClr val="accent1"/>
          </a:effectRef>
          <a:fontRef idx="minor">
            <a:schemeClr val="dk1"/>
          </a:fontRef>
        </p:style>
        <p:txBody>
          <a:bodyPr lIns="72000" tIns="41985" rIns="72000" bIns="0" rtlCol="0" anchor="ctr"/>
          <a:lstStyle/>
          <a:p>
            <a:pPr indent="139949" algn="ctr" eaLnBrk="0" fontAlgn="base" hangingPunct="0">
              <a:spcBef>
                <a:spcPct val="0"/>
              </a:spcBef>
              <a:spcAft>
                <a:spcPct val="0"/>
              </a:spcAft>
            </a:pPr>
            <a:r>
              <a:rPr lang="ja-JP" altLang="en-US" sz="1050" b="1" dirty="0" smtClean="0">
                <a:latin typeface="メイリオ" panose="020B0604030504040204" pitchFamily="50" charset="-128"/>
                <a:ea typeface="メイリオ" panose="020B0604030504040204" pitchFamily="50" charset="-128"/>
                <a:cs typeface="メイリオ" panose="020B0604030504040204" pitchFamily="50" charset="-128"/>
              </a:rPr>
              <a:t>交付額</a:t>
            </a:r>
            <a:r>
              <a:rPr lang="ja-JP" altLang="en-US" sz="1050" b="1" dirty="0">
                <a:latin typeface="メイリオ" panose="020B0604030504040204" pitchFamily="50" charset="-128"/>
                <a:ea typeface="メイリオ" panose="020B0604030504040204" pitchFamily="50" charset="-128"/>
                <a:cs typeface="メイリオ" panose="020B0604030504040204" pitchFamily="50" charset="-128"/>
              </a:rPr>
              <a:t>確定後、</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労働局に</a:t>
            </a:r>
            <a:r>
              <a:rPr lang="ja-JP" altLang="en-US" sz="1050" b="1" dirty="0">
                <a:latin typeface="メイリオ" panose="020B0604030504040204" pitchFamily="50" charset="-128"/>
                <a:ea typeface="メイリオ" panose="020B0604030504040204" pitchFamily="50" charset="-128"/>
                <a:cs typeface="メイリオ" panose="020B0604030504040204" pitchFamily="50" charset="-128"/>
              </a:rPr>
              <a:t>支払</a:t>
            </a:r>
            <a:r>
              <a:rPr lang="ja-JP" altLang="en-US" sz="1050" b="1" dirty="0" smtClean="0">
                <a:latin typeface="メイリオ" panose="020B0604030504040204" pitchFamily="50" charset="-128"/>
                <a:ea typeface="メイリオ" panose="020B0604030504040204" pitchFamily="50" charset="-128"/>
                <a:cs typeface="メイリオ" panose="020B0604030504040204" pitchFamily="50" charset="-128"/>
              </a:rPr>
              <a:t>請求を提出</a:t>
            </a:r>
            <a:endParaRPr lang="ja-JP" altLang="ja-JP" sz="1050" b="1" dirty="0">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30" name="グループ化 29"/>
          <p:cNvGrpSpPr/>
          <p:nvPr/>
        </p:nvGrpSpPr>
        <p:grpSpPr>
          <a:xfrm>
            <a:off x="1315487" y="1400266"/>
            <a:ext cx="875169" cy="199323"/>
            <a:chOff x="4767834" y="8000095"/>
            <a:chExt cx="875169" cy="199323"/>
          </a:xfrm>
          <a:solidFill>
            <a:schemeClr val="accent2">
              <a:lumMod val="40000"/>
              <a:lumOff val="60000"/>
            </a:schemeClr>
          </a:solidFill>
        </p:grpSpPr>
        <p:sp>
          <p:nvSpPr>
            <p:cNvPr id="27" name="右矢印 26"/>
            <p:cNvSpPr/>
            <p:nvPr/>
          </p:nvSpPr>
          <p:spPr>
            <a:xfrm rot="5400000">
              <a:off x="5105757" y="7662172"/>
              <a:ext cx="199323" cy="875169"/>
            </a:xfrm>
            <a:prstGeom prst="rightArrow">
              <a:avLst/>
            </a:prstGeom>
            <a:grpFill/>
            <a:ln w="19050">
              <a:solidFill>
                <a:schemeClr val="accent2">
                  <a:lumMod val="75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kumimoji="1" lang="ja-JP" altLang="en-US" sz="800" dirty="0">
                <a:solidFill>
                  <a:schemeClr val="tx1"/>
                </a:solidFill>
              </a:endParaRPr>
            </a:p>
          </p:txBody>
        </p:sp>
        <p:sp>
          <p:nvSpPr>
            <p:cNvPr id="29" name="テキスト ボックス 28"/>
            <p:cNvSpPr txBox="1"/>
            <p:nvPr/>
          </p:nvSpPr>
          <p:spPr>
            <a:xfrm>
              <a:off x="5033399" y="8014052"/>
              <a:ext cx="334565" cy="138499"/>
            </a:xfrm>
            <a:prstGeom prst="rect">
              <a:avLst/>
            </a:prstGeom>
            <a:grpFill/>
            <a:ln>
              <a:noFill/>
            </a:ln>
          </p:spPr>
          <p:txBody>
            <a:bodyPr wrap="square" lIns="0" tIns="0" rIns="0" bIns="0" rtlCol="0" anchor="ctr" anchorCtr="0">
              <a:spAutoFit/>
            </a:bodyPr>
            <a:lstStyle/>
            <a:p>
              <a:pPr algn="ctr"/>
              <a:r>
                <a:rPr kumimoji="1" lang="ja-JP" altLang="en-US" sz="900" dirty="0" smtClean="0">
                  <a:latin typeface="メイリオ" panose="020B0604030504040204" pitchFamily="50" charset="-128"/>
                  <a:ea typeface="メイリオ" panose="020B0604030504040204" pitchFamily="50" charset="-128"/>
                </a:rPr>
                <a:t>審査</a:t>
              </a:r>
              <a:endParaRPr kumimoji="1" lang="ja-JP" altLang="en-US" sz="900" dirty="0">
                <a:latin typeface="メイリオ" panose="020B0604030504040204" pitchFamily="50" charset="-128"/>
                <a:ea typeface="メイリオ" panose="020B0604030504040204" pitchFamily="50" charset="-128"/>
              </a:endParaRPr>
            </a:p>
          </p:txBody>
        </p:sp>
      </p:grpSp>
      <p:sp>
        <p:nvSpPr>
          <p:cNvPr id="34" name="正方形/長方形 33"/>
          <p:cNvSpPr/>
          <p:nvPr/>
        </p:nvSpPr>
        <p:spPr>
          <a:xfrm>
            <a:off x="263680" y="3203216"/>
            <a:ext cx="2999436" cy="285241"/>
          </a:xfrm>
          <a:prstGeom prst="rect">
            <a:avLst/>
          </a:prstGeom>
          <a:solidFill>
            <a:schemeClr val="accent2">
              <a:lumMod val="20000"/>
              <a:lumOff val="80000"/>
            </a:schemeClr>
          </a:solidFill>
          <a:ln>
            <a:noFill/>
          </a:ln>
        </p:spPr>
        <p:style>
          <a:lnRef idx="2">
            <a:schemeClr val="accent1"/>
          </a:lnRef>
          <a:fillRef idx="1">
            <a:schemeClr val="lt1"/>
          </a:fillRef>
          <a:effectRef idx="0">
            <a:schemeClr val="accent1"/>
          </a:effectRef>
          <a:fontRef idx="minor">
            <a:schemeClr val="dk1"/>
          </a:fontRef>
        </p:style>
        <p:txBody>
          <a:bodyPr lIns="72000" tIns="41985" rIns="72000" bIns="0" rtlCol="0" anchor="ctr"/>
          <a:lstStyle/>
          <a:p>
            <a:pPr indent="139949" eaLnBrk="0" fontAlgn="base" hangingPunct="0">
              <a:spcBef>
                <a:spcPct val="0"/>
              </a:spcBef>
              <a:spcAft>
                <a:spcPct val="0"/>
              </a:spcAft>
            </a:pP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 支　給</a:t>
            </a:r>
            <a:endParaRPr lang="ja-JP" altLang="ja-JP" sz="11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3" name="正方形/長方形 52"/>
          <p:cNvSpPr/>
          <p:nvPr/>
        </p:nvSpPr>
        <p:spPr>
          <a:xfrm>
            <a:off x="188640" y="3512840"/>
            <a:ext cx="3049236" cy="488201"/>
          </a:xfrm>
          <a:prstGeom prst="rect">
            <a:avLst/>
          </a:prstGeom>
        </p:spPr>
        <p:txBody>
          <a:bodyPr wrap="square" lIns="0" tIns="36000" rIns="0" bIns="36000" anchor="ctr" anchorCtr="0">
            <a:spAutoFit/>
          </a:bodyPr>
          <a:lstStyle/>
          <a:p>
            <a:pPr marL="180975" indent="-180975" eaLnBrk="0" fontAlgn="base" hangingPunct="0">
              <a:spcBef>
                <a:spcPct val="0"/>
              </a:spcBef>
              <a:spcAft>
                <a:spcPct val="0"/>
              </a:spcAft>
            </a:pPr>
            <a:r>
              <a:rPr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 申請期限を延長する場合は、別途お知らせします。</a:t>
            </a:r>
            <a:endParaRPr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80975" indent="-180975" eaLnBrk="0" fontAlgn="base" hangingPunct="0">
              <a:spcBef>
                <a:spcPct val="0"/>
              </a:spcBef>
              <a:spcAft>
                <a:spcPct val="0"/>
              </a:spcAft>
            </a:pP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　　また、予算</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の範囲内で交付するため</a:t>
            </a: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、申請期間内に</a:t>
            </a:r>
            <a:endParaRPr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80975" indent="-180975" eaLnBrk="0" fontAlgn="base" hangingPunct="0">
              <a:spcBef>
                <a:spcPct val="0"/>
              </a:spcBef>
              <a:spcAft>
                <a:spcPct val="0"/>
              </a:spcAft>
            </a:pP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　　募集</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を終了する場合があります。</a:t>
            </a:r>
          </a:p>
        </p:txBody>
      </p:sp>
      <p:sp>
        <p:nvSpPr>
          <p:cNvPr id="61" name="正方形/長方形 60"/>
          <p:cNvSpPr/>
          <p:nvPr/>
        </p:nvSpPr>
        <p:spPr>
          <a:xfrm>
            <a:off x="3546990" y="1960488"/>
            <a:ext cx="3116860" cy="688256"/>
          </a:xfrm>
          <a:prstGeom prst="rect">
            <a:avLst/>
          </a:prstGeom>
          <a:solidFill>
            <a:schemeClr val="accent2">
              <a:lumMod val="20000"/>
              <a:lumOff val="80000"/>
            </a:schemeClr>
          </a:solidFill>
          <a:ln>
            <a:noFill/>
            <a:prstDash val="dash"/>
          </a:ln>
        </p:spPr>
        <p:txBody>
          <a:bodyPr wrap="square" lIns="36000" tIns="36000" rIns="0" bIns="36000">
            <a:spAutoFit/>
          </a:bodyPr>
          <a:lstStyle/>
          <a:p>
            <a:pPr marL="180975" indent="-180975" eaLnBrk="0" fontAlgn="base" hangingPunct="0">
              <a:spcBef>
                <a:spcPct val="0"/>
              </a:spcBef>
              <a:spcAft>
                <a:spcPct val="0"/>
              </a:spcAft>
            </a:pP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■助成金の要綱・要領や、申請書の</a:t>
            </a:r>
          </a:p>
          <a:p>
            <a:pPr marL="180975" indent="-180975" eaLnBrk="0" fontAlgn="base" hangingPunct="0">
              <a:spcBef>
                <a:spcPct val="0"/>
              </a:spcBef>
              <a:spcAft>
                <a:spcPct val="0"/>
              </a:spcAft>
            </a:pP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　記載例</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を掲載して</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いる「</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申請様式</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a:t>
            </a:r>
          </a:p>
          <a:p>
            <a:pPr marL="180975" indent="-180975" eaLnBrk="0" fontAlgn="base" hangingPunct="0">
              <a:spcBef>
                <a:spcPct val="0"/>
              </a:spcBef>
              <a:spcAft>
                <a:spcPct val="0"/>
              </a:spcAft>
            </a:pP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　等は、こちらからダウンロードでき</a:t>
            </a:r>
          </a:p>
          <a:p>
            <a:pPr marL="180975" indent="-180975" eaLnBrk="0" fontAlgn="base" hangingPunct="0">
              <a:spcBef>
                <a:spcPct val="0"/>
              </a:spcBef>
              <a:spcAft>
                <a:spcPct val="0"/>
              </a:spcAft>
            </a:pP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　ます</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a:t>
            </a:r>
          </a:p>
        </p:txBody>
      </p:sp>
      <p:sp>
        <p:nvSpPr>
          <p:cNvPr id="63" name="Rectangle 10"/>
          <p:cNvSpPr>
            <a:spLocks noChangeArrowheads="1"/>
          </p:cNvSpPr>
          <p:nvPr/>
        </p:nvSpPr>
        <p:spPr bwMode="auto">
          <a:xfrm>
            <a:off x="0" y="-1"/>
            <a:ext cx="6857999" cy="330895"/>
          </a:xfrm>
          <a:prstGeom prst="rect">
            <a:avLst/>
          </a:prstGeom>
          <a:solidFill>
            <a:srgbClr val="F55F0B"/>
          </a:solidFill>
          <a:ln w="9525">
            <a:solidFill>
              <a:srgbClr val="FF5A3B"/>
            </a:solidFill>
            <a:miter lim="800000"/>
            <a:headEnd/>
            <a:tailEnd/>
          </a:ln>
          <a:effectLst/>
        </p:spPr>
        <p:txBody>
          <a:bodyPr vert="horz" wrap="none" lIns="83969" tIns="72000" rIns="83969" bIns="0" numCol="1" anchor="ctr" anchorCtr="0" compatLnSpc="1">
            <a:prstTxWarp prst="textNoShape">
              <a:avLst/>
            </a:prstTxWarp>
            <a:noAutofit/>
          </a:bodyPr>
          <a:lstStyle/>
          <a:p>
            <a:pPr algn="ctr" fontAlgn="base">
              <a:spcBef>
                <a:spcPct val="0"/>
              </a:spcBef>
              <a:spcAft>
                <a:spcPct val="0"/>
              </a:spcAft>
            </a:pPr>
            <a:r>
              <a:rPr lang="ja-JP" altLang="en-US" sz="16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特例</a:t>
            </a:r>
            <a:r>
              <a:rPr lang="ja-JP" altLang="en-US" sz="1600" b="1"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コースの活用</a:t>
            </a:r>
            <a:endParaRPr lang="en-US" altLang="ja-JP" sz="16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9" name="テキスト ボックス 58"/>
          <p:cNvSpPr txBox="1"/>
          <p:nvPr/>
        </p:nvSpPr>
        <p:spPr>
          <a:xfrm>
            <a:off x="3501008" y="2792760"/>
            <a:ext cx="3146008" cy="1323439"/>
          </a:xfrm>
          <a:prstGeom prst="rect">
            <a:avLst/>
          </a:prstGeom>
          <a:noFill/>
        </p:spPr>
        <p:txBody>
          <a:bodyPr wrap="square" rtlCol="0">
            <a:spAutoFit/>
          </a:bodyPr>
          <a:lstStyle/>
          <a:p>
            <a:r>
              <a:rPr lang="en-US" altLang="ja-JP" sz="1000" dirty="0" smtClean="0">
                <a:latin typeface="メイリオ" panose="020B0604030504040204" pitchFamily="50" charset="-128"/>
                <a:ea typeface="メイリオ" panose="020B0604030504040204" pitchFamily="50" charset="-128"/>
                <a:cs typeface="Meiryo UI" panose="020B0604030504040204" pitchFamily="50" charset="-128"/>
              </a:rPr>
              <a:t>[</a:t>
            </a:r>
            <a:r>
              <a:rPr lang="ja-JP" altLang="en-US" sz="1000" dirty="0" smtClean="0">
                <a:latin typeface="メイリオ" panose="020B0604030504040204" pitchFamily="50" charset="-128"/>
                <a:ea typeface="メイリオ" panose="020B0604030504040204" pitchFamily="50" charset="-128"/>
                <a:cs typeface="Meiryo UI" panose="020B0604030504040204" pitchFamily="50" charset="-128"/>
              </a:rPr>
              <a:t>参考</a:t>
            </a:r>
            <a:r>
              <a:rPr lang="en-US" altLang="ja-JP" sz="1000" dirty="0" smtClean="0">
                <a:latin typeface="メイリオ" panose="020B0604030504040204" pitchFamily="50" charset="-128"/>
                <a:ea typeface="メイリオ" panose="020B0604030504040204" pitchFamily="50" charset="-128"/>
                <a:cs typeface="Meiryo UI" panose="020B0604030504040204" pitchFamily="50" charset="-128"/>
              </a:rPr>
              <a:t>]</a:t>
            </a:r>
          </a:p>
          <a:p>
            <a:r>
              <a:rPr lang="ja-JP" altLang="en-US" sz="1000" dirty="0" smtClean="0">
                <a:latin typeface="メイリオ" panose="020B0604030504040204" pitchFamily="50" charset="-128"/>
                <a:ea typeface="メイリオ" panose="020B0604030504040204" pitchFamily="50" charset="-128"/>
                <a:cs typeface="Meiryo UI" panose="020B0604030504040204" pitchFamily="50" charset="-128"/>
              </a:rPr>
              <a:t>◆日本政策金融公庫では</a:t>
            </a:r>
            <a:r>
              <a:rPr lang="en-US" altLang="ja-JP" sz="1000" dirty="0" smtClean="0">
                <a:latin typeface="メイリオ" panose="020B0604030504040204" pitchFamily="50" charset="-128"/>
                <a:ea typeface="メイリオ" panose="020B0604030504040204" pitchFamily="50" charset="-128"/>
                <a:cs typeface="Meiryo UI" panose="020B0604030504040204" pitchFamily="50" charset="-128"/>
              </a:rPr>
              <a:t>､</a:t>
            </a:r>
            <a:r>
              <a:rPr lang="ja-JP" altLang="en-US" sz="1000" dirty="0" smtClean="0">
                <a:latin typeface="メイリオ" panose="020B0604030504040204" pitchFamily="50" charset="-128"/>
                <a:ea typeface="メイリオ" panose="020B0604030504040204" pitchFamily="50" charset="-128"/>
                <a:cs typeface="Meiryo UI" panose="020B0604030504040204" pitchFamily="50" charset="-128"/>
              </a:rPr>
              <a:t>事業場内最低賃金</a:t>
            </a:r>
            <a:r>
              <a:rPr lang="ja-JP" altLang="en-US" sz="1000" dirty="0">
                <a:latin typeface="メイリオ" panose="020B0604030504040204" pitchFamily="50" charset="-128"/>
                <a:ea typeface="メイリオ" panose="020B0604030504040204" pitchFamily="50" charset="-128"/>
                <a:cs typeface="Meiryo UI" panose="020B0604030504040204" pitchFamily="50" charset="-128"/>
              </a:rPr>
              <a:t>の</a:t>
            </a:r>
            <a:r>
              <a:rPr lang="ja-JP" altLang="en-US" sz="1000" dirty="0" smtClean="0">
                <a:latin typeface="メイリオ" panose="020B0604030504040204" pitchFamily="50" charset="-128"/>
                <a:ea typeface="メイリオ" panose="020B0604030504040204" pitchFamily="50" charset="-128"/>
                <a:cs typeface="Meiryo UI" panose="020B0604030504040204" pitchFamily="50" charset="-128"/>
              </a:rPr>
              <a:t>引き</a:t>
            </a:r>
            <a:endParaRPr lang="en-US" altLang="ja-JP" sz="1000" dirty="0" smtClean="0">
              <a:latin typeface="メイリオ" panose="020B0604030504040204" pitchFamily="50" charset="-128"/>
              <a:ea typeface="メイリオ" panose="020B0604030504040204" pitchFamily="50" charset="-128"/>
              <a:cs typeface="Meiryo UI" panose="020B0604030504040204" pitchFamily="50" charset="-128"/>
            </a:endParaRPr>
          </a:p>
          <a:p>
            <a:r>
              <a:rPr lang="ja-JP" altLang="en-US" sz="1000" dirty="0" smtClean="0">
                <a:latin typeface="メイリオ" panose="020B0604030504040204" pitchFamily="50" charset="-128"/>
                <a:ea typeface="メイリオ" panose="020B0604030504040204" pitchFamily="50" charset="-128"/>
                <a:cs typeface="Meiryo UI" panose="020B0604030504040204" pitchFamily="50" charset="-128"/>
              </a:rPr>
              <a:t>　上げに取り組む者に対して、設備資金や運転資金</a:t>
            </a:r>
            <a:endParaRPr lang="en-US" altLang="ja-JP" sz="1000" dirty="0" smtClean="0">
              <a:latin typeface="メイリオ" panose="020B0604030504040204" pitchFamily="50" charset="-128"/>
              <a:ea typeface="メイリオ" panose="020B0604030504040204" pitchFamily="50" charset="-128"/>
              <a:cs typeface="Meiryo UI" panose="020B0604030504040204" pitchFamily="50" charset="-128"/>
            </a:endParaRPr>
          </a:p>
          <a:p>
            <a:r>
              <a:rPr lang="ja-JP" altLang="en-US" sz="1000" dirty="0" smtClean="0">
                <a:latin typeface="メイリオ" panose="020B0604030504040204" pitchFamily="50" charset="-128"/>
                <a:ea typeface="メイリオ" panose="020B0604030504040204" pitchFamily="50" charset="-128"/>
                <a:cs typeface="Meiryo UI" panose="020B0604030504040204" pitchFamily="50" charset="-128"/>
              </a:rPr>
              <a:t>　の融資を行っています</a:t>
            </a:r>
            <a:r>
              <a:rPr lang="ja-JP" altLang="en-US" sz="1000" dirty="0">
                <a:latin typeface="メイリオ" panose="020B0604030504040204" pitchFamily="50" charset="-128"/>
                <a:ea typeface="メイリオ" panose="020B0604030504040204" pitchFamily="50" charset="-128"/>
                <a:cs typeface="Meiryo UI" panose="020B0604030504040204" pitchFamily="50" charset="-128"/>
              </a:rPr>
              <a:t>。詳しくは</a:t>
            </a:r>
            <a:r>
              <a:rPr lang="ja-JP" altLang="en-US" sz="1000" dirty="0" smtClean="0">
                <a:latin typeface="メイリオ" panose="020B0604030504040204" pitchFamily="50" charset="-128"/>
                <a:ea typeface="メイリオ" panose="020B0604030504040204" pitchFamily="50" charset="-128"/>
                <a:cs typeface="Meiryo UI" panose="020B0604030504040204" pitchFamily="50" charset="-128"/>
              </a:rPr>
              <a:t>、事業場がある</a:t>
            </a:r>
            <a:endParaRPr lang="en-US" altLang="ja-JP" sz="1000" dirty="0" smtClean="0">
              <a:latin typeface="メイリオ" panose="020B0604030504040204" pitchFamily="50" charset="-128"/>
              <a:ea typeface="メイリオ" panose="020B0604030504040204" pitchFamily="50" charset="-128"/>
              <a:cs typeface="Meiryo UI" panose="020B0604030504040204" pitchFamily="50" charset="-128"/>
            </a:endParaRPr>
          </a:p>
          <a:p>
            <a:r>
              <a:rPr lang="ja-JP" altLang="en-US" sz="1000" dirty="0" smtClean="0">
                <a:latin typeface="メイリオ" panose="020B0604030504040204" pitchFamily="50" charset="-128"/>
                <a:ea typeface="メイリオ" panose="020B0604030504040204" pitchFamily="50" charset="-128"/>
                <a:cs typeface="Meiryo UI" panose="020B0604030504040204" pitchFamily="50" charset="-128"/>
              </a:rPr>
              <a:t>　都道府県の日本政策金</a:t>
            </a:r>
            <a:r>
              <a:rPr lang="ja-JP" altLang="en-US" sz="1000" dirty="0">
                <a:latin typeface="メイリオ" panose="020B0604030504040204" pitchFamily="50" charset="-128"/>
                <a:ea typeface="メイリオ" panose="020B0604030504040204" pitchFamily="50" charset="-128"/>
                <a:cs typeface="Meiryo UI" panose="020B0604030504040204" pitchFamily="50" charset="-128"/>
              </a:rPr>
              <a:t>融</a:t>
            </a:r>
            <a:r>
              <a:rPr lang="ja-JP" altLang="en-US" sz="1000" dirty="0" smtClean="0">
                <a:latin typeface="メイリオ" panose="020B0604030504040204" pitchFamily="50" charset="-128"/>
                <a:ea typeface="メイリオ" panose="020B0604030504040204" pitchFamily="50" charset="-128"/>
                <a:cs typeface="Meiryo UI" panose="020B0604030504040204" pitchFamily="50" charset="-128"/>
              </a:rPr>
              <a:t>公庫の窓口に</a:t>
            </a:r>
            <a:endParaRPr lang="en-US" altLang="ja-JP" sz="1000" dirty="0" smtClean="0">
              <a:latin typeface="メイリオ" panose="020B0604030504040204" pitchFamily="50" charset="-128"/>
              <a:ea typeface="メイリオ" panose="020B0604030504040204" pitchFamily="50" charset="-128"/>
              <a:cs typeface="Meiryo UI" panose="020B0604030504040204" pitchFamily="50" charset="-128"/>
            </a:endParaRPr>
          </a:p>
          <a:p>
            <a:r>
              <a:rPr lang="ja-JP" altLang="en-US" sz="1000" dirty="0" smtClean="0">
                <a:latin typeface="メイリオ" panose="020B0604030504040204" pitchFamily="50" charset="-128"/>
                <a:ea typeface="メイリオ" panose="020B0604030504040204" pitchFamily="50" charset="-128"/>
                <a:cs typeface="Meiryo UI" panose="020B0604030504040204" pitchFamily="50" charset="-128"/>
              </a:rPr>
              <a:t>　お問い合わせください。</a:t>
            </a:r>
            <a:endParaRPr lang="en-US" altLang="ja-JP" sz="1000" dirty="0" smtClean="0">
              <a:latin typeface="メイリオ" panose="020B0604030504040204" pitchFamily="50" charset="-128"/>
              <a:ea typeface="メイリオ" panose="020B0604030504040204" pitchFamily="50" charset="-128"/>
              <a:cs typeface="Meiryo UI" panose="020B0604030504040204" pitchFamily="50" charset="-128"/>
            </a:endParaRPr>
          </a:p>
          <a:p>
            <a:endParaRPr lang="ja-JP" altLang="en-US" sz="1000" dirty="0">
              <a:latin typeface="メイリオ" panose="020B0604030504040204" pitchFamily="50" charset="-128"/>
              <a:ea typeface="メイリオ" panose="020B0604030504040204" pitchFamily="50" charset="-128"/>
              <a:cs typeface="Meiryo UI" panose="020B0604030504040204" pitchFamily="50" charset="-128"/>
            </a:endParaRPr>
          </a:p>
          <a:p>
            <a:r>
              <a:rPr lang="en-US" altLang="ja-JP" sz="1000" dirty="0" smtClean="0">
                <a:latin typeface="メイリオ" panose="020B0604030504040204" pitchFamily="50" charset="-128"/>
                <a:ea typeface="メイリオ" panose="020B0604030504040204" pitchFamily="50" charset="-128"/>
                <a:cs typeface="Meiryo UI" panose="020B0604030504040204" pitchFamily="50" charset="-128"/>
              </a:rPr>
              <a:t>【</a:t>
            </a:r>
            <a:r>
              <a:rPr lang="ja-JP" altLang="en-US" sz="1000" dirty="0" smtClean="0">
                <a:latin typeface="メイリオ" panose="020B0604030504040204" pitchFamily="50" charset="-128"/>
                <a:ea typeface="メイリオ" panose="020B0604030504040204" pitchFamily="50" charset="-128"/>
                <a:cs typeface="Meiryo UI" panose="020B0604030504040204" pitchFamily="50" charset="-128"/>
              </a:rPr>
              <a:t>担当部署</a:t>
            </a:r>
            <a:r>
              <a:rPr lang="en-US" altLang="ja-JP" sz="1000" dirty="0" smtClean="0">
                <a:latin typeface="メイリオ" panose="020B0604030504040204" pitchFamily="50" charset="-128"/>
                <a:ea typeface="メイリオ" panose="020B0604030504040204" pitchFamily="50" charset="-128"/>
                <a:cs typeface="Meiryo UI" panose="020B0604030504040204" pitchFamily="50" charset="-128"/>
              </a:rPr>
              <a:t>】</a:t>
            </a:r>
            <a:r>
              <a:rPr lang="ja-JP" altLang="en-US" sz="1000" dirty="0" smtClean="0">
                <a:latin typeface="メイリオ" panose="020B0604030504040204" pitchFamily="50" charset="-128"/>
                <a:ea typeface="メイリオ" panose="020B0604030504040204" pitchFamily="50" charset="-128"/>
                <a:cs typeface="Meiryo UI" panose="020B0604030504040204" pitchFamily="50" charset="-128"/>
              </a:rPr>
              <a:t>各都道府県日本政策金融公庫</a:t>
            </a:r>
            <a:endParaRPr kumimoji="1" lang="ja-JP" altLang="en-US" sz="1000" dirty="0">
              <a:latin typeface="メイリオ" panose="020B0604030504040204" pitchFamily="50" charset="-128"/>
              <a:ea typeface="メイリオ" panose="020B0604030504040204" pitchFamily="50" charset="-128"/>
              <a:cs typeface="Meiryo UI" panose="020B0604030504040204" pitchFamily="50" charset="-128"/>
            </a:endParaRPr>
          </a:p>
        </p:txBody>
      </p:sp>
      <p:pic>
        <p:nvPicPr>
          <p:cNvPr id="85" name="図 84"/>
          <p:cNvPicPr>
            <a:picLocks noChangeAspect="1"/>
          </p:cNvPicPr>
          <p:nvPr/>
        </p:nvPicPr>
        <p:blipFill>
          <a:blip r:embed="rId2"/>
          <a:stretch>
            <a:fillRect/>
          </a:stretch>
        </p:blipFill>
        <p:spPr>
          <a:xfrm>
            <a:off x="6078256" y="3535584"/>
            <a:ext cx="528937" cy="528937"/>
          </a:xfrm>
          <a:prstGeom prst="rect">
            <a:avLst/>
          </a:prstGeom>
        </p:spPr>
      </p:pic>
      <p:sp>
        <p:nvSpPr>
          <p:cNvPr id="87" name="Text Box 1"/>
          <p:cNvSpPr txBox="1">
            <a:spLocks noChangeArrowheads="1"/>
          </p:cNvSpPr>
          <p:nvPr/>
        </p:nvSpPr>
        <p:spPr bwMode="auto">
          <a:xfrm>
            <a:off x="4551" y="8958786"/>
            <a:ext cx="6858000" cy="432288"/>
          </a:xfrm>
          <a:prstGeom prst="roundRect">
            <a:avLst>
              <a:gd name="adj" fmla="val 0"/>
            </a:avLst>
          </a:prstGeom>
          <a:solidFill>
            <a:schemeClr val="accent6">
              <a:lumMod val="20000"/>
              <a:lumOff val="80000"/>
            </a:schemeClr>
          </a:solidFill>
          <a:ln w="19050">
            <a:noFill/>
            <a:headEnd/>
            <a:tailEnd/>
          </a:ln>
        </p:spPr>
        <p:style>
          <a:lnRef idx="2">
            <a:schemeClr val="accent6"/>
          </a:lnRef>
          <a:fillRef idx="1">
            <a:schemeClr val="lt1"/>
          </a:fillRef>
          <a:effectRef idx="0">
            <a:schemeClr val="accent6"/>
          </a:effectRef>
          <a:fontRef idx="minor">
            <a:schemeClr val="dk1"/>
          </a:fontRef>
        </p:style>
        <p:txBody>
          <a:bodyPr vert="horz" wrap="square" lIns="216000" tIns="36000" rIns="0" bIns="0" numCol="1" anchor="t" anchorCtr="0" compatLnSpc="1">
            <a:prstTxWarp prst="textNoShape">
              <a:avLst/>
            </a:prstTxWarp>
          </a:bodyPr>
          <a:lstStyle/>
          <a:p>
            <a:pPr eaLnBrk="0" fontAlgn="base" hangingPunct="0">
              <a:spcBef>
                <a:spcPct val="0"/>
              </a:spcBef>
              <a:tabLst>
                <a:tab pos="419847" algn="l"/>
              </a:tabLst>
            </a:pPr>
            <a:endParaRPr lang="en-US" altLang="ja-JP"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8" name="Text Box 1"/>
          <p:cNvSpPr txBox="1">
            <a:spLocks noChangeArrowheads="1"/>
          </p:cNvSpPr>
          <p:nvPr/>
        </p:nvSpPr>
        <p:spPr bwMode="auto">
          <a:xfrm>
            <a:off x="204001" y="9086031"/>
            <a:ext cx="6321343" cy="437843"/>
          </a:xfrm>
          <a:prstGeom prst="roundRect">
            <a:avLst>
              <a:gd name="adj" fmla="val 0"/>
            </a:avLst>
          </a:prstGeom>
          <a:noFill/>
          <a:ln w="19050">
            <a:noFill/>
            <a:headEnd/>
            <a:tailEnd/>
          </a:ln>
        </p:spPr>
        <p:style>
          <a:lnRef idx="2">
            <a:schemeClr val="accent6"/>
          </a:lnRef>
          <a:fillRef idx="1">
            <a:schemeClr val="lt1"/>
          </a:fillRef>
          <a:effectRef idx="0">
            <a:schemeClr val="accent6"/>
          </a:effectRef>
          <a:fontRef idx="minor">
            <a:schemeClr val="dk1"/>
          </a:fontRef>
        </p:style>
        <p:txBody>
          <a:bodyPr vert="horz" wrap="square" lIns="0" tIns="0" rIns="0" bIns="0" numCol="1" anchor="t" anchorCtr="0" compatLnSpc="1">
            <a:prstTxWarp prst="textNoShape">
              <a:avLst/>
            </a:prstTxWarp>
          </a:bodyPr>
          <a:lstStyle/>
          <a:p>
            <a:pPr eaLnBrk="0" fontAlgn="base" hangingPunct="0">
              <a:spcBef>
                <a:spcPct val="0"/>
              </a:spcBef>
              <a:tabLst>
                <a:tab pos="419847" algn="l"/>
              </a:tabLst>
            </a:pPr>
            <a:r>
              <a:rPr lang="ja-JP" altLang="en-US"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交付申請書等の提出先は管轄の</a:t>
            </a:r>
            <a:r>
              <a:rPr lang="ja-JP" altLang="en-US" sz="13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都道府県労働局　雇用環境・均等部（室）</a:t>
            </a:r>
            <a:r>
              <a:rPr lang="ja-JP" altLang="en-US"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です。</a:t>
            </a:r>
            <a:endParaRPr lang="en-US" altLang="ja-JP"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9" name="テキスト ボックス 88"/>
          <p:cNvSpPr txBox="1"/>
          <p:nvPr/>
        </p:nvSpPr>
        <p:spPr>
          <a:xfrm>
            <a:off x="285550" y="8018824"/>
            <a:ext cx="6383810" cy="530915"/>
          </a:xfrm>
          <a:prstGeom prst="rect">
            <a:avLst/>
          </a:prstGeom>
          <a:noFill/>
        </p:spPr>
        <p:txBody>
          <a:bodyPr wrap="square" rtlCol="0">
            <a:spAutoFit/>
          </a:bodyPr>
          <a:lstStyle/>
          <a:p>
            <a:r>
              <a:rPr lang="ja-JP" altLang="en-US" sz="1200" b="1" dirty="0" smtClean="0">
                <a:latin typeface="メイリオ" panose="020B0604030504040204" pitchFamily="50" charset="-128"/>
                <a:ea typeface="メイリオ" panose="020B0604030504040204" pitchFamily="50" charset="-128"/>
                <a:cs typeface="Meiryo UI" panose="020B0604030504040204" pitchFamily="50" charset="-128"/>
              </a:rPr>
              <a:t>業務改善助成金コールセンター</a:t>
            </a:r>
            <a:endParaRPr lang="en-US" altLang="ja-JP" sz="1200" b="1" dirty="0" smtClean="0">
              <a:latin typeface="メイリオ" panose="020B0604030504040204" pitchFamily="50" charset="-128"/>
              <a:ea typeface="メイリオ" panose="020B0604030504040204" pitchFamily="50" charset="-128"/>
              <a:cs typeface="Meiryo UI" panose="020B0604030504040204" pitchFamily="50" charset="-128"/>
            </a:endParaRPr>
          </a:p>
          <a:p>
            <a:pPr>
              <a:spcBef>
                <a:spcPts val="300"/>
              </a:spcBef>
            </a:pPr>
            <a:r>
              <a:rPr lang="ja-JP" altLang="en-US" sz="1400" b="1" dirty="0" smtClean="0">
                <a:latin typeface="メイリオ" panose="020B0604030504040204" pitchFamily="50" charset="-128"/>
                <a:ea typeface="メイリオ" panose="020B0604030504040204" pitchFamily="50" charset="-128"/>
                <a:cs typeface="Meiryo UI" panose="020B0604030504040204" pitchFamily="50" charset="-128"/>
              </a:rPr>
              <a:t>　　　 </a:t>
            </a:r>
            <a:r>
              <a:rPr lang="zh-TW" altLang="en-US" sz="1300" b="1" dirty="0" smtClean="0">
                <a:latin typeface="メイリオ" panose="020B0604030504040204" pitchFamily="50" charset="-128"/>
                <a:ea typeface="メイリオ" panose="020B0604030504040204" pitchFamily="50" charset="-128"/>
                <a:cs typeface="Meiryo UI" panose="020B0604030504040204" pitchFamily="50" charset="-128"/>
              </a:rPr>
              <a:t>電話番号：</a:t>
            </a:r>
            <a:r>
              <a:rPr lang="en-US" altLang="zh-TW" sz="1300" b="1" dirty="0" smtClean="0">
                <a:latin typeface="メイリオ" panose="020B0604030504040204" pitchFamily="50" charset="-128"/>
                <a:ea typeface="メイリオ" panose="020B0604030504040204" pitchFamily="50" charset="-128"/>
                <a:cs typeface="Meiryo UI" panose="020B0604030504040204" pitchFamily="50" charset="-128"/>
              </a:rPr>
              <a:t>0120</a:t>
            </a:r>
            <a:r>
              <a:rPr lang="ja-JP" altLang="en-US" sz="1300" b="1" dirty="0" smtClean="0">
                <a:latin typeface="メイリオ" panose="020B0604030504040204" pitchFamily="50" charset="-128"/>
                <a:ea typeface="メイリオ" panose="020B0604030504040204" pitchFamily="50" charset="-128"/>
                <a:cs typeface="Meiryo UI" panose="020B0604030504040204" pitchFamily="50" charset="-128"/>
              </a:rPr>
              <a:t>－</a:t>
            </a:r>
            <a:r>
              <a:rPr lang="en-US" altLang="zh-TW" sz="1300" b="1" dirty="0" smtClean="0">
                <a:latin typeface="メイリオ" panose="020B0604030504040204" pitchFamily="50" charset="-128"/>
                <a:ea typeface="メイリオ" panose="020B0604030504040204" pitchFamily="50" charset="-128"/>
                <a:cs typeface="Meiryo UI" panose="020B0604030504040204" pitchFamily="50" charset="-128"/>
              </a:rPr>
              <a:t>366</a:t>
            </a:r>
            <a:r>
              <a:rPr lang="ja-JP" altLang="en-US" sz="1300" b="1" dirty="0" smtClean="0">
                <a:latin typeface="メイリオ" panose="020B0604030504040204" pitchFamily="50" charset="-128"/>
                <a:ea typeface="メイリオ" panose="020B0604030504040204" pitchFamily="50" charset="-128"/>
                <a:cs typeface="Meiryo UI" panose="020B0604030504040204" pitchFamily="50" charset="-128"/>
              </a:rPr>
              <a:t>－</a:t>
            </a:r>
            <a:r>
              <a:rPr lang="en-US" altLang="zh-TW" sz="1300" b="1" dirty="0" smtClean="0">
                <a:latin typeface="メイリオ" panose="020B0604030504040204" pitchFamily="50" charset="-128"/>
                <a:ea typeface="メイリオ" panose="020B0604030504040204" pitchFamily="50" charset="-128"/>
                <a:cs typeface="Meiryo UI" panose="020B0604030504040204" pitchFamily="50" charset="-128"/>
              </a:rPr>
              <a:t>440 </a:t>
            </a:r>
            <a:r>
              <a:rPr lang="ja-JP" altLang="en-US" sz="1300" b="1" dirty="0" smtClean="0">
                <a:latin typeface="メイリオ" panose="020B0604030504040204" pitchFamily="50" charset="-128"/>
                <a:ea typeface="メイリオ" panose="020B0604030504040204" pitchFamily="50" charset="-128"/>
                <a:cs typeface="Meiryo UI" panose="020B0604030504040204" pitchFamily="50" charset="-128"/>
              </a:rPr>
              <a:t>　</a:t>
            </a:r>
            <a:r>
              <a:rPr lang="zh-TW" altLang="en-US" sz="1200" dirty="0" smtClean="0">
                <a:latin typeface="メイリオ" panose="020B0604030504040204" pitchFamily="50" charset="-128"/>
                <a:ea typeface="メイリオ" panose="020B0604030504040204" pitchFamily="50" charset="-128"/>
                <a:cs typeface="Meiryo UI" panose="020B0604030504040204" pitchFamily="50" charset="-128"/>
              </a:rPr>
              <a:t>（</a:t>
            </a:r>
            <a:r>
              <a:rPr lang="zh-TW" altLang="en-US" sz="1200" dirty="0">
                <a:latin typeface="メイリオ" panose="020B0604030504040204" pitchFamily="50" charset="-128"/>
                <a:ea typeface="メイリオ" panose="020B0604030504040204" pitchFamily="50" charset="-128"/>
                <a:cs typeface="Meiryo UI" panose="020B0604030504040204" pitchFamily="50" charset="-128"/>
              </a:rPr>
              <a:t>受付時間</a:t>
            </a:r>
            <a:r>
              <a:rPr lang="ja-JP" altLang="en-US" sz="1200" dirty="0">
                <a:latin typeface="メイリオ" panose="020B0604030504040204" pitchFamily="50" charset="-128"/>
                <a:ea typeface="メイリオ" panose="020B0604030504040204" pitchFamily="50" charset="-128"/>
                <a:cs typeface="Meiryo UI" panose="020B0604030504040204" pitchFamily="50" charset="-128"/>
              </a:rPr>
              <a:t> </a:t>
            </a:r>
            <a:r>
              <a:rPr lang="zh-TW" altLang="en-US" sz="1200" dirty="0">
                <a:latin typeface="メイリオ" panose="020B0604030504040204" pitchFamily="50" charset="-128"/>
                <a:ea typeface="メイリオ" panose="020B0604030504040204" pitchFamily="50" charset="-128"/>
                <a:cs typeface="Meiryo UI" panose="020B0604030504040204" pitchFamily="50" charset="-128"/>
              </a:rPr>
              <a:t>平日</a:t>
            </a:r>
            <a:r>
              <a:rPr lang="en-US" altLang="zh-TW" sz="1200" dirty="0">
                <a:latin typeface="メイリオ" panose="020B0604030504040204" pitchFamily="50" charset="-128"/>
                <a:ea typeface="メイリオ" panose="020B0604030504040204" pitchFamily="50" charset="-128"/>
                <a:cs typeface="Meiryo UI" panose="020B0604030504040204" pitchFamily="50" charset="-128"/>
              </a:rPr>
              <a:t>8:30</a:t>
            </a:r>
            <a:r>
              <a:rPr lang="zh-TW" altLang="en-US" sz="1200" dirty="0">
                <a:latin typeface="メイリオ" panose="020B0604030504040204" pitchFamily="50" charset="-128"/>
                <a:ea typeface="メイリオ" panose="020B0604030504040204" pitchFamily="50" charset="-128"/>
                <a:cs typeface="Meiryo UI" panose="020B0604030504040204" pitchFamily="50" charset="-128"/>
              </a:rPr>
              <a:t>～</a:t>
            </a:r>
            <a:r>
              <a:rPr lang="en-US" altLang="zh-TW" sz="1200" dirty="0">
                <a:latin typeface="メイリオ" panose="020B0604030504040204" pitchFamily="50" charset="-128"/>
                <a:ea typeface="メイリオ" panose="020B0604030504040204" pitchFamily="50" charset="-128"/>
                <a:cs typeface="Meiryo UI" panose="020B0604030504040204" pitchFamily="50" charset="-128"/>
              </a:rPr>
              <a:t>17:15</a:t>
            </a:r>
            <a:r>
              <a:rPr lang="zh-TW" altLang="en-US" sz="1200" dirty="0" smtClean="0">
                <a:latin typeface="メイリオ" panose="020B0604030504040204" pitchFamily="50" charset="-128"/>
                <a:ea typeface="メイリオ" panose="020B0604030504040204" pitchFamily="50" charset="-128"/>
                <a:cs typeface="Meiryo UI" panose="020B0604030504040204" pitchFamily="50" charset="-128"/>
              </a:rPr>
              <a:t>）</a:t>
            </a:r>
            <a:endParaRPr lang="zh-TW" altLang="en-US" sz="1600" b="1" dirty="0">
              <a:latin typeface="メイリオ" panose="020B0604030504040204" pitchFamily="50" charset="-128"/>
              <a:ea typeface="メイリオ" panose="020B0604030504040204" pitchFamily="50" charset="-128"/>
              <a:cs typeface="Meiryo UI" panose="020B0604030504040204" pitchFamily="50" charset="-128"/>
            </a:endParaRPr>
          </a:p>
        </p:txBody>
      </p:sp>
      <p:sp>
        <p:nvSpPr>
          <p:cNvPr id="86" name="正方形/長方形 85"/>
          <p:cNvSpPr/>
          <p:nvPr/>
        </p:nvSpPr>
        <p:spPr>
          <a:xfrm>
            <a:off x="188640" y="3995184"/>
            <a:ext cx="3272444" cy="211203"/>
          </a:xfrm>
          <a:prstGeom prst="rect">
            <a:avLst/>
          </a:prstGeom>
        </p:spPr>
        <p:txBody>
          <a:bodyPr wrap="square" lIns="0" tIns="36000" rIns="0" bIns="36000" anchor="ctr" anchorCtr="0">
            <a:spAutoFit/>
          </a:bodyPr>
          <a:lstStyle/>
          <a:p>
            <a:pPr marL="266700" indent="-266700" eaLnBrk="0" fontAlgn="base" hangingPunct="0">
              <a:spcBef>
                <a:spcPct val="0"/>
              </a:spcBef>
              <a:spcAft>
                <a:spcPct val="0"/>
              </a:spcAft>
            </a:pPr>
            <a:r>
              <a:rPr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※2</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交付決定前に行った設備投資等は助成対象となりません。</a:t>
            </a:r>
            <a:endParaRPr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3" name="角丸四角形 92">
            <a:extLst>
              <a:ext uri="{FF2B5EF4-FFF2-40B4-BE49-F238E27FC236}">
                <a16:creationId xmlns:a16="http://schemas.microsoft.com/office/drawing/2014/main" id="{8569347B-8A4C-9646-89AB-DDDCB8E6B339}"/>
              </a:ext>
            </a:extLst>
          </p:cNvPr>
          <p:cNvSpPr/>
          <p:nvPr/>
        </p:nvSpPr>
        <p:spPr>
          <a:xfrm>
            <a:off x="84058" y="416496"/>
            <a:ext cx="1191068" cy="285560"/>
          </a:xfrm>
          <a:prstGeom prst="roundRect">
            <a:avLst>
              <a:gd name="adj" fmla="val 0"/>
            </a:avLst>
          </a:prstGeom>
          <a:solidFill>
            <a:srgbClr val="66BAB7"/>
          </a:solidFill>
          <a:ln w="76200">
            <a:noFill/>
          </a:ln>
        </p:spPr>
        <p:txBody>
          <a:bodyPr anchor="ctr"/>
          <a:lstStyle/>
          <a:p>
            <a:pPr algn="ctr" defTabSz="591055">
              <a:lnSpc>
                <a:spcPct val="130000"/>
              </a:lnSpc>
              <a:spcAft>
                <a:spcPts val="796"/>
              </a:spcAft>
            </a:pPr>
            <a:r>
              <a:rPr lang="ja-JP" altLang="en-US" sz="1200" b="1" dirty="0" smtClean="0">
                <a:solidFill>
                  <a:schemeClr val="bg1"/>
                </a:solidFill>
                <a:latin typeface="メイリオ" panose="020B0604030504040204" pitchFamily="50" charset="-128"/>
                <a:ea typeface="メイリオ" panose="020B0604030504040204" pitchFamily="50" charset="-128"/>
                <a:cs typeface="Noto Sans CJK JP DemiLight" charset="-128"/>
              </a:rPr>
              <a:t>ご利用の流れ</a:t>
            </a:r>
            <a:endParaRPr lang="ja-JP" altLang="en-US" sz="1200" b="1" dirty="0">
              <a:solidFill>
                <a:schemeClr val="bg1"/>
              </a:solidFill>
              <a:latin typeface="メイリオ" panose="020B0604030504040204" pitchFamily="50" charset="-128"/>
              <a:ea typeface="メイリオ" panose="020B0604030504040204" pitchFamily="50" charset="-128"/>
              <a:cs typeface="Noto Sans CJK JP DemiLight" charset="-128"/>
            </a:endParaRPr>
          </a:p>
        </p:txBody>
      </p:sp>
      <p:sp>
        <p:nvSpPr>
          <p:cNvPr id="94" name="角丸四角形 93">
            <a:extLst>
              <a:ext uri="{FF2B5EF4-FFF2-40B4-BE49-F238E27FC236}">
                <a16:creationId xmlns:a16="http://schemas.microsoft.com/office/drawing/2014/main" id="{8569347B-8A4C-9646-89AB-DDDCB8E6B339}"/>
              </a:ext>
            </a:extLst>
          </p:cNvPr>
          <p:cNvSpPr/>
          <p:nvPr/>
        </p:nvSpPr>
        <p:spPr>
          <a:xfrm>
            <a:off x="3534076" y="414776"/>
            <a:ext cx="1191068" cy="285560"/>
          </a:xfrm>
          <a:prstGeom prst="roundRect">
            <a:avLst>
              <a:gd name="adj" fmla="val 0"/>
            </a:avLst>
          </a:prstGeom>
          <a:solidFill>
            <a:srgbClr val="66BAB7"/>
          </a:solidFill>
          <a:ln w="76200">
            <a:noFill/>
          </a:ln>
        </p:spPr>
        <p:txBody>
          <a:bodyPr anchor="ctr"/>
          <a:lstStyle/>
          <a:p>
            <a:pPr algn="ctr" defTabSz="591055">
              <a:lnSpc>
                <a:spcPct val="130000"/>
              </a:lnSpc>
              <a:spcAft>
                <a:spcPts val="796"/>
              </a:spcAft>
            </a:pPr>
            <a:r>
              <a:rPr lang="ja-JP" altLang="en-US" sz="1200" b="1" dirty="0" smtClean="0">
                <a:solidFill>
                  <a:schemeClr val="bg1"/>
                </a:solidFill>
                <a:latin typeface="メイリオ" panose="020B0604030504040204" pitchFamily="50" charset="-128"/>
                <a:ea typeface="メイリオ" panose="020B0604030504040204" pitchFamily="50" charset="-128"/>
                <a:cs typeface="Noto Sans CJK JP DemiLight" charset="-128"/>
              </a:rPr>
              <a:t>助成額の上限</a:t>
            </a:r>
            <a:endParaRPr lang="ja-JP" altLang="en-US" sz="1200" b="1" dirty="0">
              <a:solidFill>
                <a:schemeClr val="bg1"/>
              </a:solidFill>
              <a:latin typeface="メイリオ" panose="020B0604030504040204" pitchFamily="50" charset="-128"/>
              <a:ea typeface="メイリオ" panose="020B0604030504040204" pitchFamily="50" charset="-128"/>
              <a:cs typeface="Noto Sans CJK JP DemiLight" charset="-128"/>
            </a:endParaRPr>
          </a:p>
        </p:txBody>
      </p:sp>
      <p:grpSp>
        <p:nvGrpSpPr>
          <p:cNvPr id="96" name="グループ化 95"/>
          <p:cNvGrpSpPr/>
          <p:nvPr/>
        </p:nvGrpSpPr>
        <p:grpSpPr>
          <a:xfrm>
            <a:off x="1316385" y="2497046"/>
            <a:ext cx="875169" cy="199323"/>
            <a:chOff x="4767834" y="8000095"/>
            <a:chExt cx="875169" cy="199323"/>
          </a:xfrm>
          <a:solidFill>
            <a:schemeClr val="accent2">
              <a:lumMod val="40000"/>
              <a:lumOff val="60000"/>
            </a:schemeClr>
          </a:solidFill>
        </p:grpSpPr>
        <p:sp>
          <p:nvSpPr>
            <p:cNvPr id="97" name="右矢印 96"/>
            <p:cNvSpPr/>
            <p:nvPr/>
          </p:nvSpPr>
          <p:spPr>
            <a:xfrm rot="5400000">
              <a:off x="5105757" y="7662172"/>
              <a:ext cx="199323" cy="875169"/>
            </a:xfrm>
            <a:prstGeom prst="rightArrow">
              <a:avLst/>
            </a:prstGeom>
            <a:grpFill/>
            <a:ln w="19050">
              <a:solidFill>
                <a:schemeClr val="accent2">
                  <a:lumMod val="75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kumimoji="1" lang="ja-JP" altLang="en-US" sz="800" dirty="0">
                <a:solidFill>
                  <a:schemeClr val="tx1"/>
                </a:solidFill>
              </a:endParaRPr>
            </a:p>
          </p:txBody>
        </p:sp>
        <p:sp>
          <p:nvSpPr>
            <p:cNvPr id="98" name="テキスト ボックス 97"/>
            <p:cNvSpPr txBox="1"/>
            <p:nvPr/>
          </p:nvSpPr>
          <p:spPr>
            <a:xfrm>
              <a:off x="5033399" y="8014052"/>
              <a:ext cx="334565" cy="138499"/>
            </a:xfrm>
            <a:prstGeom prst="rect">
              <a:avLst/>
            </a:prstGeom>
            <a:grpFill/>
            <a:ln>
              <a:noFill/>
            </a:ln>
          </p:spPr>
          <p:txBody>
            <a:bodyPr wrap="square" lIns="0" tIns="0" rIns="0" bIns="0" rtlCol="0" anchor="ctr" anchorCtr="0">
              <a:spAutoFit/>
            </a:bodyPr>
            <a:lstStyle/>
            <a:p>
              <a:pPr algn="ctr"/>
              <a:r>
                <a:rPr kumimoji="1" lang="ja-JP" altLang="en-US" sz="900" dirty="0" smtClean="0">
                  <a:latin typeface="メイリオ" panose="020B0604030504040204" pitchFamily="50" charset="-128"/>
                  <a:ea typeface="メイリオ" panose="020B0604030504040204" pitchFamily="50" charset="-128"/>
                </a:rPr>
                <a:t>審査</a:t>
              </a:r>
              <a:endParaRPr kumimoji="1" lang="ja-JP" altLang="en-US" sz="900" dirty="0">
                <a:latin typeface="メイリオ" panose="020B0604030504040204" pitchFamily="50" charset="-128"/>
                <a:ea typeface="メイリオ" panose="020B0604030504040204" pitchFamily="50" charset="-128"/>
              </a:endParaRPr>
            </a:p>
          </p:txBody>
        </p:sp>
      </p:grpSp>
      <p:sp>
        <p:nvSpPr>
          <p:cNvPr id="100" name="角丸四角形 99">
            <a:extLst>
              <a:ext uri="{FF2B5EF4-FFF2-40B4-BE49-F238E27FC236}">
                <a16:creationId xmlns:a16="http://schemas.microsoft.com/office/drawing/2014/main" id="{8569347B-8A4C-9646-89AB-DDDCB8E6B339}"/>
              </a:ext>
            </a:extLst>
          </p:cNvPr>
          <p:cNvSpPr/>
          <p:nvPr/>
        </p:nvSpPr>
        <p:spPr>
          <a:xfrm>
            <a:off x="88056" y="4307400"/>
            <a:ext cx="4123507" cy="285560"/>
          </a:xfrm>
          <a:prstGeom prst="roundRect">
            <a:avLst>
              <a:gd name="adj" fmla="val 0"/>
            </a:avLst>
          </a:prstGeom>
          <a:solidFill>
            <a:srgbClr val="66BAB7"/>
          </a:solidFill>
          <a:ln w="76200">
            <a:noFill/>
          </a:ln>
        </p:spPr>
        <p:txBody>
          <a:bodyPr anchor="ctr"/>
          <a:lstStyle/>
          <a:p>
            <a:pPr algn="ctr" defTabSz="591055">
              <a:lnSpc>
                <a:spcPct val="130000"/>
              </a:lnSpc>
              <a:spcAft>
                <a:spcPts val="796"/>
              </a:spcAft>
            </a:pPr>
            <a:r>
              <a:rPr lang="ja-JP" altLang="en-US" sz="1200" b="1" dirty="0" smtClean="0">
                <a:solidFill>
                  <a:schemeClr val="bg1"/>
                </a:solidFill>
                <a:latin typeface="メイリオ" panose="020B0604030504040204" pitchFamily="50" charset="-128"/>
                <a:ea typeface="メイリオ" panose="020B0604030504040204" pitchFamily="50" charset="-128"/>
                <a:cs typeface="Noto Sans CJK JP DemiLight" charset="-128"/>
              </a:rPr>
              <a:t>特例コースの活用例 </a:t>
            </a:r>
            <a:r>
              <a:rPr lang="en-US" altLang="ja-JP" sz="1200" dirty="0" smtClean="0">
                <a:solidFill>
                  <a:schemeClr val="bg1"/>
                </a:solidFill>
                <a:latin typeface="メイリオ" panose="020B0604030504040204" pitchFamily="50" charset="-128"/>
                <a:ea typeface="メイリオ" panose="020B0604030504040204" pitchFamily="50" charset="-128"/>
                <a:cs typeface="Noto Sans CJK JP DemiLight" charset="-128"/>
              </a:rPr>
              <a:t>(</a:t>
            </a:r>
            <a:r>
              <a:rPr lang="ja-JP" altLang="en-US" sz="1100" dirty="0" smtClean="0">
                <a:solidFill>
                  <a:schemeClr val="bg1"/>
                </a:solidFill>
                <a:latin typeface="メイリオ" panose="020B0604030504040204" pitchFamily="50" charset="-128"/>
                <a:ea typeface="メイリオ" panose="020B0604030504040204" pitchFamily="50" charset="-128"/>
                <a:cs typeface="Noto Sans CJK JP DemiLight" charset="-128"/>
              </a:rPr>
              <a:t>「関連する経費」の助成対象の拡充</a:t>
            </a:r>
            <a:r>
              <a:rPr lang="en-US" altLang="ja-JP" sz="1100" dirty="0" smtClean="0">
                <a:solidFill>
                  <a:schemeClr val="bg1"/>
                </a:solidFill>
                <a:latin typeface="メイリオ" panose="020B0604030504040204" pitchFamily="50" charset="-128"/>
                <a:ea typeface="メイリオ" panose="020B0604030504040204" pitchFamily="50" charset="-128"/>
                <a:cs typeface="Noto Sans CJK JP DemiLight" charset="-128"/>
              </a:rPr>
              <a:t>)</a:t>
            </a:r>
            <a:endParaRPr lang="ja-JP" altLang="en-US" sz="1100" dirty="0">
              <a:solidFill>
                <a:schemeClr val="bg1"/>
              </a:solidFill>
              <a:latin typeface="メイリオ" panose="020B0604030504040204" pitchFamily="50" charset="-128"/>
              <a:ea typeface="メイリオ" panose="020B0604030504040204" pitchFamily="50" charset="-128"/>
              <a:cs typeface="Noto Sans CJK JP DemiLight" charset="-128"/>
            </a:endParaRPr>
          </a:p>
        </p:txBody>
      </p:sp>
      <p:graphicFrame>
        <p:nvGraphicFramePr>
          <p:cNvPr id="3" name="表 2"/>
          <p:cNvGraphicFramePr>
            <a:graphicFrameLocks noGrp="1"/>
          </p:cNvGraphicFramePr>
          <p:nvPr>
            <p:extLst>
              <p:ext uri="{D42A27DB-BD31-4B8C-83A1-F6EECF244321}">
                <p14:modId xmlns:p14="http://schemas.microsoft.com/office/powerpoint/2010/main" val="3799591015"/>
              </p:ext>
            </p:extLst>
          </p:nvPr>
        </p:nvGraphicFramePr>
        <p:xfrm>
          <a:off x="80321" y="4984826"/>
          <a:ext cx="6614466" cy="2555382"/>
        </p:xfrm>
        <a:graphic>
          <a:graphicData uri="http://schemas.openxmlformats.org/drawingml/2006/table">
            <a:tbl>
              <a:tblPr firstRow="1" bandRow="1">
                <a:tableStyleId>{5C22544A-7EE6-4342-B048-85BDC9FD1C3A}</a:tableStyleId>
              </a:tblPr>
              <a:tblGrid>
                <a:gridCol w="1404463">
                  <a:extLst>
                    <a:ext uri="{9D8B030D-6E8A-4147-A177-3AD203B41FA5}">
                      <a16:colId xmlns:a16="http://schemas.microsoft.com/office/drawing/2014/main" val="2777161020"/>
                    </a:ext>
                  </a:extLst>
                </a:gridCol>
                <a:gridCol w="2520280">
                  <a:extLst>
                    <a:ext uri="{9D8B030D-6E8A-4147-A177-3AD203B41FA5}">
                      <a16:colId xmlns:a16="http://schemas.microsoft.com/office/drawing/2014/main" val="4028722562"/>
                    </a:ext>
                  </a:extLst>
                </a:gridCol>
                <a:gridCol w="2689723">
                  <a:extLst>
                    <a:ext uri="{9D8B030D-6E8A-4147-A177-3AD203B41FA5}">
                      <a16:colId xmlns:a16="http://schemas.microsoft.com/office/drawing/2014/main" val="800674637"/>
                    </a:ext>
                  </a:extLst>
                </a:gridCol>
              </a:tblGrid>
              <a:tr h="256206">
                <a:tc>
                  <a:txBody>
                    <a:bodyPr/>
                    <a:lstStyle/>
                    <a:p>
                      <a:endParaRPr kumimoji="1" lang="ja-JP" altLang="en-US" dirty="0"/>
                    </a:p>
                  </a:txBody>
                  <a:tcPr>
                    <a:noFill/>
                  </a:tcPr>
                </a:tc>
                <a:tc>
                  <a:txBody>
                    <a:bodyPr/>
                    <a:lstStyle/>
                    <a:p>
                      <a:pPr algn="ctr"/>
                      <a:r>
                        <a:rPr kumimoji="1" lang="ja-JP" altLang="en-US" sz="1100" dirty="0" smtClean="0">
                          <a:latin typeface="メイリオ" panose="020B0604030504040204" pitchFamily="50" charset="-128"/>
                          <a:ea typeface="メイリオ" panose="020B0604030504040204" pitchFamily="50" charset="-128"/>
                        </a:rPr>
                        <a:t>デリバリーサービスを拡大</a:t>
                      </a:r>
                      <a:endParaRPr kumimoji="1" lang="ja-JP" altLang="en-US" sz="1100" dirty="0">
                        <a:latin typeface="メイリオ" panose="020B0604030504040204" pitchFamily="50" charset="-128"/>
                        <a:ea typeface="メイリオ" panose="020B0604030504040204" pitchFamily="50" charset="-128"/>
                      </a:endParaRPr>
                    </a:p>
                  </a:txBody>
                  <a:tcPr anchor="ctr"/>
                </a:tc>
                <a:tc>
                  <a:txBody>
                    <a:bodyPr/>
                    <a:lstStyle/>
                    <a:p>
                      <a:pPr algn="ctr"/>
                      <a:r>
                        <a:rPr kumimoji="1" lang="ja-JP" altLang="en-US" sz="1100" dirty="0" smtClean="0">
                          <a:latin typeface="メイリオ" panose="020B0604030504040204" pitchFamily="50" charset="-128"/>
                          <a:ea typeface="メイリオ" panose="020B0604030504040204" pitchFamily="50" charset="-128"/>
                        </a:rPr>
                        <a:t>サテライトオフィスを設置</a:t>
                      </a:r>
                      <a:endParaRPr kumimoji="1" lang="ja-JP" altLang="en-US" sz="1100" dirty="0">
                        <a:latin typeface="メイリオ" panose="020B0604030504040204" pitchFamily="50" charset="-128"/>
                        <a:ea typeface="メイリオ" panose="020B0604030504040204" pitchFamily="50" charset="-128"/>
                      </a:endParaRPr>
                    </a:p>
                  </a:txBody>
                  <a:tcPr anchor="ctr">
                    <a:solidFill>
                      <a:schemeClr val="accent3"/>
                    </a:solidFill>
                  </a:tcPr>
                </a:tc>
                <a:extLst>
                  <a:ext uri="{0D108BD9-81ED-4DB2-BD59-A6C34878D82A}">
                    <a16:rowId xmlns:a16="http://schemas.microsoft.com/office/drawing/2014/main" val="3030232169"/>
                  </a:ext>
                </a:extLst>
              </a:tr>
              <a:tr h="642673">
                <a:tc>
                  <a:txBody>
                    <a:bodyPr/>
                    <a:lstStyle/>
                    <a:p>
                      <a:pPr marL="0" marR="0" lvl="0" indent="0" algn="ctr" defTabSz="914400" rtl="0" eaLnBrk="1" fontAlgn="auto" latinLnBrk="0" hangingPunct="1">
                        <a:lnSpc>
                          <a:spcPct val="100000"/>
                        </a:lnSpc>
                        <a:spcBef>
                          <a:spcPts val="600"/>
                        </a:spcBef>
                        <a:spcAft>
                          <a:spcPts val="0"/>
                        </a:spcAft>
                        <a:buClrTx/>
                        <a:buSzTx/>
                        <a:buFontTx/>
                        <a:buNone/>
                        <a:tabLst/>
                        <a:defRPr/>
                      </a:pPr>
                      <a:r>
                        <a:rPr kumimoji="1" lang="en-US" altLang="ja-JP" sz="1100" b="0" u="none" spc="0" baseline="0" dirty="0" smtClean="0">
                          <a:solidFill>
                            <a:schemeClr val="tx1"/>
                          </a:solidFill>
                          <a:latin typeface="メイリオ" panose="020B0604030504040204" pitchFamily="50" charset="-128"/>
                          <a:ea typeface="メイリオ" panose="020B0604030504040204" pitchFamily="50" charset="-128"/>
                        </a:rPr>
                        <a:t>A </a:t>
                      </a:r>
                      <a:r>
                        <a:rPr kumimoji="1" lang="ja-JP" altLang="en-US" sz="1100" b="0" u="none" spc="0" baseline="0" dirty="0" smtClean="0">
                          <a:solidFill>
                            <a:schemeClr val="tx1"/>
                          </a:solidFill>
                          <a:latin typeface="メイリオ" panose="020B0604030504040204" pitchFamily="50" charset="-128"/>
                          <a:ea typeface="メイリオ" panose="020B0604030504040204" pitchFamily="50" charset="-128"/>
                        </a:rPr>
                        <a:t>生産性向上等に役立つ設備投資等</a:t>
                      </a:r>
                    </a:p>
                  </a:txBody>
                  <a:tcPr anchor="ctr">
                    <a:solidFill>
                      <a:schemeClr val="accent5">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kern="1200" dirty="0" smtClean="0">
                          <a:solidFill>
                            <a:schemeClr val="tx1"/>
                          </a:solidFill>
                          <a:latin typeface="メイリオ" panose="020B0604030504040204" pitchFamily="50" charset="-128"/>
                          <a:ea typeface="メイリオ" panose="020B0604030504040204" pitchFamily="50" charset="-128"/>
                          <a:cs typeface="+mn-cs"/>
                        </a:rPr>
                        <a:t>飲食店でデリバリーサービスを拡大するに当たり、機動的に配送できるデリバリー用</a:t>
                      </a:r>
                      <a:r>
                        <a:rPr kumimoji="1" lang="en-US" altLang="ja-JP" sz="1050" kern="1200" dirty="0" smtClean="0">
                          <a:solidFill>
                            <a:schemeClr val="tx1"/>
                          </a:solidFill>
                          <a:latin typeface="メイリオ" panose="020B0604030504040204" pitchFamily="50" charset="-128"/>
                          <a:ea typeface="メイリオ" panose="020B0604030504040204" pitchFamily="50" charset="-128"/>
                          <a:cs typeface="+mn-cs"/>
                        </a:rPr>
                        <a:t>3</a:t>
                      </a:r>
                      <a:r>
                        <a:rPr kumimoji="1" lang="ja-JP" altLang="en-US" sz="1050" kern="1200" dirty="0" smtClean="0">
                          <a:solidFill>
                            <a:schemeClr val="tx1"/>
                          </a:solidFill>
                          <a:latin typeface="メイリオ" panose="020B0604030504040204" pitchFamily="50" charset="-128"/>
                          <a:ea typeface="メイリオ" panose="020B0604030504040204" pitchFamily="50" charset="-128"/>
                          <a:cs typeface="+mn-cs"/>
                        </a:rPr>
                        <a:t>輪バイクを導入</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kern="1200" dirty="0" smtClean="0">
                          <a:solidFill>
                            <a:schemeClr val="tx1"/>
                          </a:solidFill>
                          <a:latin typeface="メイリオ" panose="020B0604030504040204" pitchFamily="50" charset="-128"/>
                          <a:ea typeface="メイリオ" panose="020B0604030504040204" pitchFamily="50" charset="-128"/>
                          <a:cs typeface="+mn-cs"/>
                        </a:rPr>
                        <a:t>サテライトオフィスを設置し、リモートワークの環境を整備するため、テレワーク関連機器を新たに導入</a:t>
                      </a:r>
                    </a:p>
                  </a:txBody>
                  <a:tcPr>
                    <a:solidFill>
                      <a:schemeClr val="accent3">
                        <a:lumMod val="40000"/>
                        <a:lumOff val="60000"/>
                      </a:schemeClr>
                    </a:solidFill>
                  </a:tcPr>
                </a:tc>
                <a:extLst>
                  <a:ext uri="{0D108BD9-81ED-4DB2-BD59-A6C34878D82A}">
                    <a16:rowId xmlns:a16="http://schemas.microsoft.com/office/drawing/2014/main" val="1358879523"/>
                  </a:ext>
                </a:extLst>
              </a:tr>
              <a:tr h="79208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u="none" spc="0" baseline="0" dirty="0" smtClean="0">
                          <a:solidFill>
                            <a:schemeClr val="tx1"/>
                          </a:solidFill>
                          <a:latin typeface="メイリオ" panose="020B0604030504040204" pitchFamily="50" charset="-128"/>
                          <a:ea typeface="メイリオ" panose="020B0604030504040204" pitchFamily="50" charset="-128"/>
                        </a:rPr>
                        <a:t>B </a:t>
                      </a:r>
                      <a:r>
                        <a:rPr kumimoji="1" lang="ja-JP" altLang="en-US" sz="1200" u="none" spc="0" baseline="0" dirty="0" smtClean="0">
                          <a:solidFill>
                            <a:schemeClr val="tx1"/>
                          </a:solidFill>
                          <a:latin typeface="メイリオ" panose="020B0604030504040204" pitchFamily="50" charset="-128"/>
                          <a:ea typeface="メイリオ" panose="020B0604030504040204" pitchFamily="50" charset="-128"/>
                        </a:rPr>
                        <a:t>関連する経費</a:t>
                      </a:r>
                    </a:p>
                  </a:txBody>
                  <a:tcPr anchor="ctr">
                    <a:solidFill>
                      <a:schemeClr val="accent5">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kern="1200" dirty="0" smtClean="0">
                          <a:solidFill>
                            <a:schemeClr val="tx1"/>
                          </a:solidFill>
                          <a:latin typeface="メイリオ" panose="020B0604030504040204" pitchFamily="50" charset="-128"/>
                          <a:ea typeface="メイリオ" panose="020B0604030504040204" pitchFamily="50" charset="-128"/>
                          <a:cs typeface="+mn-cs"/>
                        </a:rPr>
                        <a:t>これまでの店舗内飲食だけでなく、さらにデリバリー・サービスを拡大したことを幅広く周知するために、広告宣伝（広告宣伝費）を実施</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kern="1200" dirty="0" smtClean="0">
                          <a:solidFill>
                            <a:schemeClr val="tx1"/>
                          </a:solidFill>
                          <a:latin typeface="メイリオ" panose="020B0604030504040204" pitchFamily="50" charset="-128"/>
                          <a:ea typeface="メイリオ" panose="020B0604030504040204" pitchFamily="50" charset="-128"/>
                          <a:cs typeface="+mn-cs"/>
                        </a:rPr>
                        <a:t>テレワーク関連機器の導入に合わせて、コピー機、プリンター、事務机・椅子等も導入し、サテライトオフィスの業務環境を整備</a:t>
                      </a:r>
                    </a:p>
                  </a:txBody>
                  <a:tcPr>
                    <a:solidFill>
                      <a:schemeClr val="accent3">
                        <a:lumMod val="20000"/>
                        <a:lumOff val="80000"/>
                      </a:schemeClr>
                    </a:solidFill>
                  </a:tcPr>
                </a:tc>
                <a:extLst>
                  <a:ext uri="{0D108BD9-81ED-4DB2-BD59-A6C34878D82A}">
                    <a16:rowId xmlns:a16="http://schemas.microsoft.com/office/drawing/2014/main" val="925620348"/>
                  </a:ext>
                </a:extLst>
              </a:tr>
              <a:tr h="75486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300" u="none" spc="0" baseline="0" dirty="0" smtClean="0">
                          <a:solidFill>
                            <a:schemeClr val="tx1"/>
                          </a:solidFill>
                          <a:latin typeface="メイリオ" panose="020B0604030504040204" pitchFamily="50" charset="-128"/>
                          <a:ea typeface="メイリオ" panose="020B0604030504040204" pitchFamily="50" charset="-128"/>
                        </a:rPr>
                        <a:t>成果</a:t>
                      </a:r>
                    </a:p>
                  </a:txBody>
                  <a:tcPr anchor="ctr">
                    <a:solidFill>
                      <a:srgbClr val="DBEEF4"/>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kern="1200" dirty="0" smtClean="0">
                          <a:solidFill>
                            <a:schemeClr val="tx1"/>
                          </a:solidFill>
                          <a:latin typeface="メイリオ" panose="020B0604030504040204" pitchFamily="50" charset="-128"/>
                          <a:ea typeface="メイリオ" panose="020B0604030504040204" pitchFamily="50" charset="-128"/>
                          <a:cs typeface="+mn-cs"/>
                        </a:rPr>
                        <a:t>配達の効率化とサービス内容の幅広い周知により、多くの顧客を獲得し、生産性が向上</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kern="1200" dirty="0" smtClean="0">
                          <a:solidFill>
                            <a:schemeClr val="tx1"/>
                          </a:solidFill>
                          <a:latin typeface="メイリオ" panose="020B0604030504040204" pitchFamily="50" charset="-128"/>
                          <a:ea typeface="メイリオ" panose="020B0604030504040204" pitchFamily="50" charset="-128"/>
                          <a:cs typeface="+mn-cs"/>
                        </a:rPr>
                        <a:t>オフィス内の業務環境全体を整備することにより、テレワークの機能性アップや業務効率化が図られ、生産性が向上</a:t>
                      </a:r>
                    </a:p>
                  </a:txBody>
                  <a:tcPr>
                    <a:solidFill>
                      <a:srgbClr val="D7E4BD"/>
                    </a:solidFill>
                  </a:tcPr>
                </a:tc>
                <a:extLst>
                  <a:ext uri="{0D108BD9-81ED-4DB2-BD59-A6C34878D82A}">
                    <a16:rowId xmlns:a16="http://schemas.microsoft.com/office/drawing/2014/main" val="396984743"/>
                  </a:ext>
                </a:extLst>
              </a:tr>
            </a:tbl>
          </a:graphicData>
        </a:graphic>
      </p:graphicFrame>
      <p:pic>
        <p:nvPicPr>
          <p:cNvPr id="103" name="図 10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81486" y="9417496"/>
            <a:ext cx="1539602" cy="505425"/>
          </a:xfrm>
          <a:prstGeom prst="rect">
            <a:avLst/>
          </a:prstGeom>
        </p:spPr>
      </p:pic>
      <p:sp>
        <p:nvSpPr>
          <p:cNvPr id="64" name="加算 63"/>
          <p:cNvSpPr/>
          <p:nvPr/>
        </p:nvSpPr>
        <p:spPr>
          <a:xfrm>
            <a:off x="620688" y="5845892"/>
            <a:ext cx="310101" cy="312194"/>
          </a:xfrm>
          <a:prstGeom prst="mathPlus">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latin typeface="メイリオ" panose="020B0604030504040204" pitchFamily="50" charset="-128"/>
              <a:ea typeface="メイリオ" panose="020B0604030504040204" pitchFamily="50" charset="-128"/>
            </a:endParaRPr>
          </a:p>
        </p:txBody>
      </p:sp>
      <p:sp>
        <p:nvSpPr>
          <p:cNvPr id="106" name="正方形/長方形 105"/>
          <p:cNvSpPr/>
          <p:nvPr/>
        </p:nvSpPr>
        <p:spPr>
          <a:xfrm>
            <a:off x="54204" y="4678204"/>
            <a:ext cx="7047204" cy="250068"/>
          </a:xfrm>
          <a:prstGeom prst="rect">
            <a:avLst/>
          </a:prstGeom>
        </p:spPr>
        <p:txBody>
          <a:bodyPr wrap="square">
            <a:spAutoFit/>
          </a:bodyPr>
          <a:lstStyle/>
          <a:p>
            <a:pPr>
              <a:lnSpc>
                <a:spcPts val="1200"/>
              </a:lnSpc>
            </a:pP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生産性や労働能率の向上を図るための特例コースの活用例を</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紹介します。</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　</a:t>
            </a:r>
          </a:p>
        </p:txBody>
      </p:sp>
      <p:sp>
        <p:nvSpPr>
          <p:cNvPr id="10" name="正方形/長方形 9"/>
          <p:cNvSpPr/>
          <p:nvPr/>
        </p:nvSpPr>
        <p:spPr>
          <a:xfrm>
            <a:off x="88056" y="7787812"/>
            <a:ext cx="6575794" cy="105424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9" name="角丸四角形 108">
            <a:extLst>
              <a:ext uri="{FF2B5EF4-FFF2-40B4-BE49-F238E27FC236}">
                <a16:creationId xmlns:a16="http://schemas.microsoft.com/office/drawing/2014/main" id="{8569347B-8A4C-9646-89AB-DDDCB8E6B339}"/>
              </a:ext>
            </a:extLst>
          </p:cNvPr>
          <p:cNvSpPr/>
          <p:nvPr/>
        </p:nvSpPr>
        <p:spPr>
          <a:xfrm>
            <a:off x="84058" y="7687650"/>
            <a:ext cx="1892878" cy="289685"/>
          </a:xfrm>
          <a:prstGeom prst="roundRect">
            <a:avLst>
              <a:gd name="adj" fmla="val 0"/>
            </a:avLst>
          </a:prstGeom>
          <a:solidFill>
            <a:srgbClr val="F55F0B"/>
          </a:solidFill>
          <a:ln w="76200">
            <a:noFill/>
          </a:ln>
        </p:spPr>
        <p:txBody>
          <a:bodyPr anchor="ctr"/>
          <a:lstStyle/>
          <a:p>
            <a:pPr algn="ctr" defTabSz="591055">
              <a:lnSpc>
                <a:spcPct val="130000"/>
              </a:lnSpc>
              <a:spcAft>
                <a:spcPts val="796"/>
              </a:spcAft>
            </a:pPr>
            <a:r>
              <a:rPr lang="ja-JP" altLang="en-US" sz="1400" b="1" dirty="0" smtClean="0">
                <a:solidFill>
                  <a:schemeClr val="bg1"/>
                </a:solidFill>
                <a:latin typeface="メイリオ" panose="020B0604030504040204" pitchFamily="50" charset="-128"/>
                <a:ea typeface="メイリオ" panose="020B0604030504040204" pitchFamily="50" charset="-128"/>
                <a:cs typeface="Noto Sans CJK JP DemiLight" charset="-128"/>
              </a:rPr>
              <a:t>お問い合わせ先</a:t>
            </a:r>
            <a:endParaRPr lang="ja-JP" altLang="en-US" sz="1400" b="1" dirty="0">
              <a:solidFill>
                <a:schemeClr val="bg1"/>
              </a:solidFill>
              <a:latin typeface="メイリオ" panose="020B0604030504040204" pitchFamily="50" charset="-128"/>
              <a:ea typeface="メイリオ" panose="020B0604030504040204" pitchFamily="50" charset="-128"/>
              <a:cs typeface="Noto Sans CJK JP DemiLight" charset="-128"/>
            </a:endParaRPr>
          </a:p>
        </p:txBody>
      </p:sp>
      <p:sp>
        <p:nvSpPr>
          <p:cNvPr id="110" name="テキスト ボックス 109"/>
          <p:cNvSpPr txBox="1"/>
          <p:nvPr/>
        </p:nvSpPr>
        <p:spPr>
          <a:xfrm>
            <a:off x="280040" y="8553400"/>
            <a:ext cx="6383810" cy="261610"/>
          </a:xfrm>
          <a:prstGeom prst="rect">
            <a:avLst/>
          </a:prstGeom>
          <a:noFill/>
        </p:spPr>
        <p:txBody>
          <a:bodyPr wrap="square" rtlCol="0">
            <a:spAutoFit/>
          </a:bodyPr>
          <a:lstStyle/>
          <a:p>
            <a:r>
              <a:rPr lang="ja-JP" altLang="en-US" sz="1100" dirty="0" smtClean="0">
                <a:latin typeface="メイリオ" panose="020B0604030504040204" pitchFamily="50" charset="-128"/>
                <a:ea typeface="メイリオ" panose="020B0604030504040204" pitchFamily="50" charset="-128"/>
                <a:cs typeface="Meiryo UI" panose="020B0604030504040204" pitchFamily="50" charset="-128"/>
              </a:rPr>
              <a:t>ご不明な点やご質問等について、お気軽</a:t>
            </a:r>
            <a:r>
              <a:rPr lang="ja-JP" altLang="en-US" sz="1100" dirty="0">
                <a:latin typeface="メイリオ" panose="020B0604030504040204" pitchFamily="50" charset="-128"/>
                <a:ea typeface="メイリオ" panose="020B0604030504040204" pitchFamily="50" charset="-128"/>
                <a:cs typeface="Meiryo UI" panose="020B0604030504040204" pitchFamily="50" charset="-128"/>
              </a:rPr>
              <a:t>に</a:t>
            </a:r>
            <a:r>
              <a:rPr lang="ja-JP" altLang="en-US" sz="1100" dirty="0" smtClean="0">
                <a:latin typeface="メイリオ" panose="020B0604030504040204" pitchFamily="50" charset="-128"/>
                <a:ea typeface="メイリオ" panose="020B0604030504040204" pitchFamily="50" charset="-128"/>
                <a:cs typeface="Meiryo UI" panose="020B0604030504040204" pitchFamily="50" charset="-128"/>
              </a:rPr>
              <a:t>お問い合わせください。</a:t>
            </a:r>
            <a:endParaRPr lang="en-US" altLang="ja-JP" sz="1100" dirty="0" smtClean="0">
              <a:latin typeface="メイリオ" panose="020B0604030504040204" pitchFamily="50" charset="-128"/>
              <a:ea typeface="メイリオ" panose="020B0604030504040204" pitchFamily="50" charset="-128"/>
              <a:cs typeface="Meiryo UI" panose="020B0604030504040204" pitchFamily="50" charset="-128"/>
            </a:endParaRPr>
          </a:p>
        </p:txBody>
      </p:sp>
      <p:pic>
        <p:nvPicPr>
          <p:cNvPr id="2" name="図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002945" y="1997312"/>
            <a:ext cx="604247" cy="604247"/>
          </a:xfrm>
          <a:prstGeom prst="rect">
            <a:avLst/>
          </a:prstGeom>
        </p:spPr>
      </p:pic>
    </p:spTree>
    <p:extLst>
      <p:ext uri="{BB962C8B-B14F-4D97-AF65-F5344CB8AC3E}">
        <p14:creationId xmlns:p14="http://schemas.microsoft.com/office/powerpoint/2010/main" val="93847874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9277</TotalTime>
  <Words>1179</Words>
  <Application>Microsoft Office PowerPoint</Application>
  <PresentationFormat>A4 210 x 297 mm</PresentationFormat>
  <Paragraphs>91</Paragraphs>
  <Slides>2</Slides>
  <Notes>1</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2</vt:i4>
      </vt:variant>
    </vt:vector>
  </HeadingPairs>
  <TitlesOfParts>
    <vt:vector size="13" baseType="lpstr">
      <vt:lpstr>HGP創英角ｺﾞｼｯｸUB</vt:lpstr>
      <vt:lpstr>Meiryo UI</vt:lpstr>
      <vt:lpstr>ＭＳ Ｐゴシック</vt:lpstr>
      <vt:lpstr>Noto Sans CJK JP DemiLight</vt:lpstr>
      <vt:lpstr>メイリオ</vt:lpstr>
      <vt:lpstr>メイリオ</vt:lpstr>
      <vt:lpstr>Yu Gothic</vt:lpstr>
      <vt:lpstr>Arial</vt:lpstr>
      <vt:lpstr>Calibri</vt:lpstr>
      <vt:lpstr>Times New Roman</vt:lpstr>
      <vt:lpstr>Office ​​テーマ</vt:lpstr>
      <vt:lpstr>PowerPoint プレゼンテーション</vt:lpstr>
      <vt:lpstr>PowerPoint プレゼンテーション</vt:lpstr>
    </vt:vector>
  </TitlesOfParts>
  <Company>厚生労働省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厚生労働省ネットワークシステム</dc:creator>
  <cp:lastModifiedBy>境澤 淳(sakaizawa-atsushi)</cp:lastModifiedBy>
  <cp:revision>690</cp:revision>
  <cp:lastPrinted>2022-04-11T01:43:35Z</cp:lastPrinted>
  <dcterms:created xsi:type="dcterms:W3CDTF">2016-03-25T01:26:56Z</dcterms:created>
  <dcterms:modified xsi:type="dcterms:W3CDTF">2022-05-18T06:59:55Z</dcterms:modified>
</cp:coreProperties>
</file>