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4" r:id="rId2"/>
    <p:sldId id="269"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48" userDrawn="1">
          <p15:clr>
            <a:srgbClr val="A4A3A4"/>
          </p15:clr>
        </p15:guide>
        <p15:guide id="3" pos="2160" userDrawn="1">
          <p15:clr>
            <a:srgbClr val="A4A3A4"/>
          </p15:clr>
        </p15:guide>
        <p15:guide id="4" pos="164" userDrawn="1">
          <p15:clr>
            <a:srgbClr val="A4A3A4"/>
          </p15:clr>
        </p15:guide>
        <p15:guide id="5" pos="3884"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B7"/>
    <a:srgbClr val="F55F0B"/>
    <a:srgbClr val="4BACC6"/>
    <a:srgbClr val="DBEEF4"/>
    <a:srgbClr val="B7DEE8"/>
    <a:srgbClr val="D7E4BD"/>
    <a:srgbClr val="D0D8E8"/>
    <a:srgbClr val="4F81BD"/>
    <a:srgbClr val="66BAB7"/>
    <a:srgbClr val="8EB4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7" autoAdjust="0"/>
    <p:restoredTop sz="96238" autoAdjust="0"/>
  </p:normalViewPr>
  <p:slideViewPr>
    <p:cSldViewPr>
      <p:cViewPr varScale="1">
        <p:scale>
          <a:sx n="45" d="100"/>
          <a:sy n="45" d="100"/>
        </p:scale>
        <p:origin x="2394" y="72"/>
      </p:cViewPr>
      <p:guideLst>
        <p:guide orient="horz" pos="3120"/>
        <p:guide pos="48"/>
        <p:guide pos="2160"/>
        <p:guide pos="164"/>
        <p:guide pos="38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28" d="100"/>
          <a:sy n="28" d="100"/>
        </p:scale>
        <p:origin x="-228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316"/>
          </a:xfrm>
          <a:prstGeom prst="rect">
            <a:avLst/>
          </a:prstGeom>
        </p:spPr>
        <p:txBody>
          <a:bodyPr vert="horz" lIns="90632" tIns="45314" rIns="90632" bIns="453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6"/>
          </a:xfrm>
          <a:prstGeom prst="rect">
            <a:avLst/>
          </a:prstGeom>
        </p:spPr>
        <p:txBody>
          <a:bodyPr vert="horz" lIns="90632" tIns="45314" rIns="90632" bIns="45314" rtlCol="0"/>
          <a:lstStyle>
            <a:lvl1pPr algn="r">
              <a:defRPr sz="1200"/>
            </a:lvl1pPr>
          </a:lstStyle>
          <a:p>
            <a:fld id="{8BE6D89D-62BB-4AB8-B8E3-7583E1B617B4}" type="datetimeFigureOut">
              <a:rPr kumimoji="1" lang="ja-JP" altLang="en-US" smtClean="0"/>
              <a:t>2022/5/18</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32" tIns="45314" rIns="90632" bIns="45314"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0632" tIns="45314" rIns="90632" bIns="453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285"/>
            <a:ext cx="2918831" cy="493316"/>
          </a:xfrm>
          <a:prstGeom prst="rect">
            <a:avLst/>
          </a:prstGeom>
        </p:spPr>
        <p:txBody>
          <a:bodyPr vert="horz" lIns="90632" tIns="45314" rIns="90632" bIns="453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6"/>
          </a:xfrm>
          <a:prstGeom prst="rect">
            <a:avLst/>
          </a:prstGeom>
        </p:spPr>
        <p:txBody>
          <a:bodyPr vert="horz" lIns="90632" tIns="45314" rIns="90632" bIns="45314" rtlCol="0" anchor="b"/>
          <a:lstStyle>
            <a:lvl1pPr algn="r">
              <a:defRPr sz="1200"/>
            </a:lvl1pPr>
          </a:lstStyle>
          <a:p>
            <a:fld id="{8CB7CBEA-DFBC-4BB1-91D9-84CD5F144BC7}" type="slidenum">
              <a:rPr kumimoji="1" lang="ja-JP" altLang="en-US" smtClean="0"/>
              <a:t>‹#›</a:t>
            </a:fld>
            <a:endParaRPr kumimoji="1" lang="ja-JP" altLang="en-US"/>
          </a:p>
        </p:txBody>
      </p:sp>
    </p:spTree>
    <p:extLst>
      <p:ext uri="{BB962C8B-B14F-4D97-AF65-F5344CB8AC3E}">
        <p14:creationId xmlns:p14="http://schemas.microsoft.com/office/powerpoint/2010/main" val="30591631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CB7CBEA-DFBC-4BB1-91D9-84CD5F144BC7}" type="slidenum">
              <a:rPr kumimoji="1" lang="ja-JP" altLang="en-US" smtClean="0"/>
              <a:t>1</a:t>
            </a:fld>
            <a:endParaRPr kumimoji="1" lang="ja-JP" altLang="en-US"/>
          </a:p>
        </p:txBody>
      </p:sp>
    </p:spTree>
    <p:extLst>
      <p:ext uri="{BB962C8B-B14F-4D97-AF65-F5344CB8AC3E}">
        <p14:creationId xmlns:p14="http://schemas.microsoft.com/office/powerpoint/2010/main" val="3742159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58888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29413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6372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24852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02556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9471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14466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160577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12447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221059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665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5"/>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9"/>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3"/>
          </p:nvPr>
        </p:nvSpPr>
        <p:spPr>
          <a:xfrm>
            <a:off x="2343150" y="9181399"/>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9"/>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0993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0583" y="1497514"/>
            <a:ext cx="6288473" cy="996033"/>
          </a:xfrm>
          <a:prstGeom prst="rect">
            <a:avLst/>
          </a:prstGeom>
          <a:noFill/>
          <a:ln>
            <a:noFill/>
          </a:ln>
        </p:spPr>
        <p:txBody>
          <a:bodyPr wrap="square" tIns="72000" bIns="0"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「業務改善助成金特例コース」とは、新型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コロナウイルス感染症の影響に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より、売上高</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等が</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減少している</a:t>
            </a:r>
            <a:r>
              <a:rPr lang="zh-TW" altLang="en-US" sz="1200" dirty="0">
                <a:latin typeface="メイリオ" panose="020B0604030504040204" pitchFamily="50" charset="-128"/>
                <a:ea typeface="メイリオ" panose="020B0604030504040204" pitchFamily="50" charset="-128"/>
                <a:cs typeface="メイリオ" panose="020B0604030504040204" pitchFamily="50" charset="-128"/>
              </a:rPr>
              <a:t>中小企業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業者が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日までの間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に、事業場内最低賃金（事業場で最も低い賃金）を</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円以上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引き上げ</a:t>
            </a:r>
            <a:r>
              <a:rPr lang="en-US" altLang="ja-JP" sz="12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これから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設備投資</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等を行う場合</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対象経費の範囲を特例的に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拡大し</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費用の一部を助成する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ものです。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54732" y="2442577"/>
            <a:ext cx="6531449" cy="369332"/>
          </a:xfrm>
          <a:prstGeom prst="rect">
            <a:avLst/>
          </a:prstGeom>
          <a:noFill/>
        </p:spPr>
        <p:txBody>
          <a:bodyPr wrap="square" rtlCol="0">
            <a:spAutoFit/>
          </a:bodyPr>
          <a:lstStyle/>
          <a:p>
            <a:pPr marL="180975" indent="-180975"/>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賃金引き上げ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額が</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円に満たない場合でも、申請時まで</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に遡って</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追加の引き上げを行い、当該差額が</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支払われた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場合</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は、当該要件に該当するものと</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取り扱われます。</a:t>
            </a:r>
          </a:p>
        </p:txBody>
      </p:sp>
      <p:sp>
        <p:nvSpPr>
          <p:cNvPr id="83" name="正方形/長方形 82"/>
          <p:cNvSpPr/>
          <p:nvPr/>
        </p:nvSpPr>
        <p:spPr>
          <a:xfrm>
            <a:off x="218554" y="5686360"/>
            <a:ext cx="6491628" cy="1248034"/>
          </a:xfrm>
          <a:prstGeom prst="rect">
            <a:avLst/>
          </a:prstGeom>
        </p:spPr>
        <p:txBody>
          <a:bodyPr wrap="square">
            <a:spAutoFit/>
          </a:bodyPr>
          <a:lstStyle/>
          <a:p>
            <a:pPr marL="180975" indent="-180975" algn="just">
              <a:lnSpc>
                <a:spcPct val="110000"/>
              </a:lnSpc>
            </a:pPr>
            <a:r>
              <a:rPr lang="ja-JP" altLang="en-US"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就業</a:t>
            </a:r>
            <a:r>
              <a:rPr lang="ja-JP" altLang="en-US" sz="1200" dirty="0">
                <a:latin typeface="メイリオ" panose="020B0604030504040204" pitchFamily="50" charset="-128"/>
                <a:ea typeface="メイリオ" panose="020B0604030504040204" pitchFamily="50" charset="-128"/>
              </a:rPr>
              <a:t>規則等に</a:t>
            </a:r>
            <a:r>
              <a:rPr lang="ja-JP" altLang="en-US" sz="1200" dirty="0" smtClean="0">
                <a:latin typeface="メイリオ" panose="020B0604030504040204" pitchFamily="50" charset="-128"/>
                <a:ea typeface="メイリオ" panose="020B0604030504040204" pitchFamily="50" charset="-128"/>
              </a:rPr>
              <a:t>より</a:t>
            </a:r>
            <a:r>
              <a:rPr lang="en-US" altLang="ja-JP" sz="1200" baseline="30000" dirty="0" smtClean="0">
                <a:latin typeface="メイリオ" panose="020B0604030504040204" pitchFamily="50" charset="-128"/>
                <a:ea typeface="メイリオ" panose="020B0604030504040204" pitchFamily="50" charset="-128"/>
              </a:rPr>
              <a:t>※</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引き上げ後の賃金額を事業場の労働者</a:t>
            </a:r>
            <a:r>
              <a:rPr lang="ja-JP" altLang="en-US" sz="1200" dirty="0">
                <a:latin typeface="メイリオ" panose="020B0604030504040204" pitchFamily="50" charset="-128"/>
                <a:ea typeface="メイリオ" panose="020B0604030504040204" pitchFamily="50" charset="-128"/>
              </a:rPr>
              <a:t>の下限の賃金額とすること</a:t>
            </a:r>
            <a:r>
              <a:rPr lang="ja-JP" altLang="en-US" sz="1200" dirty="0" smtClean="0">
                <a:latin typeface="メイリオ" panose="020B0604030504040204" pitchFamily="50" charset="-128"/>
                <a:ea typeface="メイリオ" panose="020B0604030504040204" pitchFamily="50" charset="-128"/>
              </a:rPr>
              <a:t>を定め、引き上げ後の賃金額を支払っていること</a:t>
            </a:r>
          </a:p>
          <a:p>
            <a:pPr marL="180975" indent="-180975" algn="just">
              <a:lnSpc>
                <a:spcPct val="110000"/>
              </a:lnSpc>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就業</a:t>
            </a:r>
            <a:r>
              <a:rPr lang="ja-JP" altLang="en-US" sz="1000" dirty="0">
                <a:latin typeface="メイリオ" panose="020B0604030504040204" pitchFamily="50" charset="-128"/>
                <a:ea typeface="メイリオ" panose="020B0604030504040204" pitchFamily="50" charset="-128"/>
              </a:rPr>
              <a:t>規則等がない場合</a:t>
            </a:r>
            <a:r>
              <a:rPr lang="ja-JP" altLang="en-US" sz="1000" dirty="0" smtClean="0">
                <a:latin typeface="メイリオ" panose="020B0604030504040204" pitchFamily="50" charset="-128"/>
                <a:ea typeface="メイリオ" panose="020B0604030504040204" pitchFamily="50" charset="-128"/>
              </a:rPr>
              <a:t>は</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労働者の下限の賃金額についての申出書</a:t>
            </a:r>
            <a:r>
              <a:rPr lang="ja-JP" altLang="en-US" sz="1000" dirty="0" smtClean="0">
                <a:latin typeface="メイリオ" panose="020B0604030504040204" pitchFamily="50" charset="-128"/>
                <a:ea typeface="メイリオ" panose="020B0604030504040204" pitchFamily="50" charset="-128"/>
              </a:rPr>
              <a:t>」の提出でも認められます。</a:t>
            </a:r>
            <a:endParaRPr lang="ja-JP" altLang="en-US" sz="1000" dirty="0">
              <a:latin typeface="メイリオ" panose="020B0604030504040204" pitchFamily="50" charset="-128"/>
              <a:ea typeface="メイリオ" panose="020B0604030504040204" pitchFamily="50" charset="-128"/>
            </a:endParaRPr>
          </a:p>
          <a:p>
            <a:pPr algn="just">
              <a:lnSpc>
                <a:spcPct val="110000"/>
              </a:lnSpc>
              <a:spcBef>
                <a:spcPts val="300"/>
              </a:spcBef>
            </a:pPr>
            <a:r>
              <a:rPr lang="ja-JP" altLang="en-US" sz="1200" b="1" dirty="0" smtClean="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生産性向上等</a:t>
            </a:r>
            <a:r>
              <a:rPr lang="ja-JP" altLang="en-US" sz="1200" dirty="0">
                <a:latin typeface="メイリオ" panose="020B0604030504040204" pitchFamily="50" charset="-128"/>
                <a:ea typeface="メイリオ" panose="020B0604030504040204" pitchFamily="50" charset="-128"/>
              </a:rPr>
              <a:t>に役立つ設備投資等</a:t>
            </a:r>
            <a:r>
              <a:rPr lang="ja-JP" altLang="en-US" sz="1200" dirty="0" smtClean="0">
                <a:latin typeface="メイリオ" panose="020B0604030504040204" pitchFamily="50" charset="-128"/>
                <a:ea typeface="メイリオ" panose="020B0604030504040204" pitchFamily="50" charset="-128"/>
              </a:rPr>
              <a:t>を行い、その費用を</a:t>
            </a:r>
            <a:r>
              <a:rPr lang="ja-JP" altLang="en-US" sz="1200" dirty="0">
                <a:latin typeface="メイリオ" panose="020B0604030504040204" pitchFamily="50" charset="-128"/>
                <a:ea typeface="メイリオ" panose="020B0604030504040204" pitchFamily="50" charset="-128"/>
              </a:rPr>
              <a:t>支払う</a:t>
            </a:r>
            <a:r>
              <a:rPr lang="ja-JP" altLang="en-US" sz="1200" dirty="0" smtClean="0">
                <a:latin typeface="メイリオ" panose="020B0604030504040204" pitchFamily="50" charset="-128"/>
                <a:ea typeface="メイリオ" panose="020B0604030504040204" pitchFamily="50" charset="-128"/>
              </a:rPr>
              <a:t>こと</a:t>
            </a:r>
          </a:p>
          <a:p>
            <a:pPr marL="447675" indent="-447675" algn="just">
              <a:spcBef>
                <a:spcPts val="200"/>
              </a:spcBef>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生産性</a:t>
            </a:r>
            <a:r>
              <a:rPr lang="ja-JP" altLang="en-US" sz="1000" dirty="0">
                <a:latin typeface="メイリオ" panose="020B0604030504040204" pitchFamily="50" charset="-128"/>
                <a:ea typeface="メイリオ" panose="020B0604030504040204" pitchFamily="50" charset="-128"/>
              </a:rPr>
              <a:t>向上に役立つ設備投資等を行う</a:t>
            </a:r>
            <a:r>
              <a:rPr lang="ja-JP" altLang="en-US" sz="1000" dirty="0" smtClean="0">
                <a:latin typeface="メイリオ" panose="020B0604030504040204" pitchFamily="50" charset="-128"/>
                <a:ea typeface="メイリオ" panose="020B0604030504040204" pitchFamily="50" charset="-128"/>
              </a:rPr>
              <a:t>取り組みに</a:t>
            </a:r>
            <a:r>
              <a:rPr lang="ja-JP" altLang="en-US" sz="1000" dirty="0">
                <a:latin typeface="メイリオ" panose="020B0604030504040204" pitchFamily="50" charset="-128"/>
                <a:ea typeface="メイリオ" panose="020B0604030504040204" pitchFamily="50" charset="-128"/>
              </a:rPr>
              <a:t>関連する費用として、業務改善計画に計上された経費（関連する経費）</a:t>
            </a:r>
            <a:r>
              <a:rPr lang="ja-JP" altLang="en-US" sz="1000" dirty="0" smtClean="0">
                <a:latin typeface="メイリオ" panose="020B0604030504040204" pitchFamily="50" charset="-128"/>
                <a:ea typeface="メイリオ" panose="020B0604030504040204" pitchFamily="50" charset="-128"/>
              </a:rPr>
              <a:t>が</a:t>
            </a:r>
            <a:r>
              <a:rPr lang="ja-JP" altLang="en-US" sz="1000" dirty="0">
                <a:latin typeface="メイリオ" panose="020B0604030504040204" pitchFamily="50" charset="-128"/>
                <a:ea typeface="メイリオ" panose="020B0604030504040204" pitchFamily="50" charset="-128"/>
              </a:rPr>
              <a:t>ある場合は、その</a:t>
            </a:r>
            <a:r>
              <a:rPr lang="ja-JP" altLang="en-US" sz="1000" dirty="0" smtClean="0">
                <a:latin typeface="メイリオ" panose="020B0604030504040204" pitchFamily="50" charset="-128"/>
                <a:ea typeface="メイリオ" panose="020B0604030504040204" pitchFamily="50" charset="-128"/>
              </a:rPr>
              <a:t>費用も支払うことが必要です。</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221025" y="4220715"/>
            <a:ext cx="6489157" cy="1146468"/>
          </a:xfrm>
          <a:prstGeom prst="rect">
            <a:avLst/>
          </a:prstGeom>
        </p:spPr>
        <p:txBody>
          <a:bodyPr wrap="square">
            <a:spAutoFit/>
          </a:bodyPr>
          <a:lstStyle/>
          <a:p>
            <a:pPr marL="180975" indent="-180975" algn="just">
              <a:lnSpc>
                <a:spcPct val="110000"/>
              </a:lnSpc>
            </a:pPr>
            <a:r>
              <a:rPr lang="ja-JP" altLang="en-US" sz="1200" dirty="0" smtClean="0">
                <a:latin typeface="メイリオ" panose="020B0604030504040204" pitchFamily="50" charset="-128"/>
                <a:ea typeface="メイリオ" panose="020B0604030504040204" pitchFamily="50" charset="-128"/>
              </a:rPr>
              <a:t>● 新型</a:t>
            </a:r>
            <a:r>
              <a:rPr lang="ja-JP" altLang="en-US" sz="1200" dirty="0">
                <a:latin typeface="メイリオ" panose="020B0604030504040204" pitchFamily="50" charset="-128"/>
                <a:ea typeface="メイリオ" panose="020B0604030504040204" pitchFamily="50" charset="-128"/>
              </a:rPr>
              <a:t>コロナウイルス感染症の影響により</a:t>
            </a:r>
            <a:r>
              <a:rPr lang="ja-JP" altLang="en-US" sz="1200" dirty="0" smtClean="0">
                <a:latin typeface="メイリオ" panose="020B0604030504040204" pitchFamily="50" charset="-128"/>
                <a:ea typeface="メイリオ" panose="020B0604030504040204" pitchFamily="50" charset="-128"/>
              </a:rPr>
              <a:t>、「売上高または</a:t>
            </a:r>
            <a:r>
              <a:rPr lang="ja-JP" altLang="en-US" sz="1200" dirty="0">
                <a:latin typeface="メイリオ" panose="020B0604030504040204" pitchFamily="50" charset="-128"/>
                <a:ea typeface="メイリオ" panose="020B0604030504040204" pitchFamily="50" charset="-128"/>
              </a:rPr>
              <a:t>生産量等を示す</a:t>
            </a:r>
            <a:r>
              <a:rPr lang="ja-JP" altLang="en-US" sz="1200" dirty="0" smtClean="0">
                <a:latin typeface="メイリオ" panose="020B0604030504040204" pitchFamily="50" charset="-128"/>
                <a:ea typeface="メイリオ" panose="020B0604030504040204" pitchFamily="50" charset="-128"/>
              </a:rPr>
              <a:t>指標の令和</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rPr>
              <a:t>月</a:t>
            </a:r>
            <a:r>
              <a:rPr lang="ja-JP" altLang="en-US" sz="1200" dirty="0">
                <a:latin typeface="メイリオ" panose="020B0604030504040204" pitchFamily="50" charset="-128"/>
                <a:ea typeface="メイリオ" panose="020B0604030504040204" pitchFamily="50" charset="-128"/>
              </a:rPr>
              <a:t>から同年</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月までの間</a:t>
            </a:r>
            <a:r>
              <a:rPr lang="ja-JP" altLang="en-US" sz="1200" dirty="0" smtClean="0">
                <a:latin typeface="メイリオ" panose="020B0604030504040204" pitchFamily="50" charset="-128"/>
                <a:ea typeface="メイリオ" panose="020B0604030504040204" pitchFamily="50" charset="-128"/>
              </a:rPr>
              <a:t>の連続した任意の</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か月間</a:t>
            </a:r>
            <a:r>
              <a:rPr lang="ja-JP" altLang="en-US" sz="1200" dirty="0">
                <a:latin typeface="メイリオ" panose="020B0604030504040204" pitchFamily="50" charset="-128"/>
                <a:ea typeface="メイリオ" panose="020B0604030504040204" pitchFamily="50" charset="-128"/>
              </a:rPr>
              <a:t>の平均値」が、</a:t>
            </a:r>
            <a:r>
              <a:rPr lang="ja-JP" altLang="en-US" sz="1200" dirty="0" smtClean="0">
                <a:latin typeface="メイリオ" panose="020B0604030504040204" pitchFamily="50" charset="-128"/>
                <a:ea typeface="メイリオ" panose="020B0604030504040204" pitchFamily="50" charset="-128"/>
              </a:rPr>
              <a:t>前年または</a:t>
            </a:r>
            <a:r>
              <a:rPr lang="ja-JP" altLang="en-US" sz="1200" dirty="0">
                <a:latin typeface="メイリオ" panose="020B0604030504040204" pitchFamily="50" charset="-128"/>
                <a:ea typeface="メイリオ" panose="020B0604030504040204" pitchFamily="50" charset="-128"/>
              </a:rPr>
              <a:t>前々年同期に比べ</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％以上減少している事業者</a:t>
            </a:r>
          </a:p>
          <a:p>
            <a:pPr marL="180975" indent="-180975" algn="just">
              <a:lnSpc>
                <a:spcPct val="110000"/>
              </a:lnSpc>
              <a:spcBef>
                <a:spcPts val="300"/>
              </a:spcBef>
            </a:pPr>
            <a:r>
              <a:rPr lang="ja-JP" altLang="en-US" sz="1200" dirty="0" smtClean="0">
                <a:latin typeface="メイリオ" panose="020B0604030504040204" pitchFamily="50" charset="-128"/>
                <a:ea typeface="メイリオ" panose="020B0604030504040204" pitchFamily="50" charset="-128"/>
              </a:rPr>
              <a:t>● 令和</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rPr>
              <a:t>16</a:t>
            </a:r>
            <a:r>
              <a:rPr lang="ja-JP" altLang="en-US" sz="1200" dirty="0" smtClean="0">
                <a:latin typeface="メイリオ" panose="020B0604030504040204" pitchFamily="50" charset="-128"/>
                <a:ea typeface="メイリオ" panose="020B0604030504040204" pitchFamily="50" charset="-128"/>
              </a:rPr>
              <a:t>日から同年</a:t>
            </a:r>
            <a:r>
              <a:rPr lang="en-US" altLang="ja-JP" sz="1200" dirty="0" smtClean="0">
                <a:latin typeface="メイリオ" panose="020B0604030504040204" pitchFamily="50" charset="-128"/>
                <a:ea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rPr>
              <a:t>月末までの間に事業場内最低賃金を</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円以上引き上げていること</a:t>
            </a:r>
            <a:r>
              <a:rPr lang="ja-JP" altLang="en-US" sz="1050" dirty="0" smtClean="0">
                <a:latin typeface="メイリオ" panose="020B0604030504040204" pitchFamily="50" charset="-128"/>
                <a:ea typeface="メイリオ" panose="020B0604030504040204" pitchFamily="50" charset="-128"/>
              </a:rPr>
              <a:t>（引き上げ前の事業場内最低賃金と地域別最低賃金の差額が</a:t>
            </a:r>
            <a:r>
              <a:rPr lang="en-US" altLang="ja-JP" sz="1050" dirty="0" smtClean="0">
                <a:latin typeface="メイリオ" panose="020B0604030504040204" pitchFamily="50" charset="-128"/>
                <a:ea typeface="メイリオ" panose="020B0604030504040204" pitchFamily="50" charset="-128"/>
              </a:rPr>
              <a:t>30</a:t>
            </a:r>
            <a:r>
              <a:rPr lang="ja-JP" altLang="en-US" sz="1050" dirty="0" smtClean="0">
                <a:latin typeface="メイリオ" panose="020B0604030504040204" pitchFamily="50" charset="-128"/>
                <a:ea typeface="メイリオ" panose="020B0604030504040204" pitchFamily="50" charset="-128"/>
              </a:rPr>
              <a:t>円以内の事業場に限ります。）</a:t>
            </a:r>
            <a:endParaRPr lang="ja-JP" altLang="en-US" sz="105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0" y="720378"/>
            <a:ext cx="6871063" cy="738470"/>
          </a:xfrm>
          <a:prstGeom prst="rect">
            <a:avLst/>
          </a:prstGeom>
          <a:solidFill>
            <a:srgbClr val="F55F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399119" y="794373"/>
            <a:ext cx="6195548" cy="494216"/>
          </a:xfrm>
          <a:prstGeom prst="roundRect">
            <a:avLst>
              <a:gd name="adj" fmla="val 1584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nchorCtr="0"/>
          <a:lstStyle/>
          <a:p>
            <a:pPr algn="ctr"/>
            <a:r>
              <a:rPr kumimoji="1" lang="ja-JP" altLang="en-US" sz="2800" b="1"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「業務改善助成金特例コース」のご案内</a:t>
            </a:r>
            <a:endParaRPr kumimoji="1" lang="en-US" altLang="ja-JP" sz="2800" b="1"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94" name="正方形/長方形 93">
            <a:extLst>
              <a:ext uri="{FF2B5EF4-FFF2-40B4-BE49-F238E27FC236}">
                <a16:creationId xmlns:a16="http://schemas.microsoft.com/office/drawing/2014/main" id="{7DC6371E-D443-5B4D-A74B-217DD3AAC218}"/>
              </a:ext>
            </a:extLst>
          </p:cNvPr>
          <p:cNvSpPr/>
          <p:nvPr/>
        </p:nvSpPr>
        <p:spPr>
          <a:xfrm>
            <a:off x="254462" y="3120450"/>
            <a:ext cx="6490137" cy="690881"/>
          </a:xfrm>
          <a:prstGeom prst="rect">
            <a:avLst/>
          </a:prstGeom>
          <a:solidFill>
            <a:schemeClr val="accent2">
              <a:lumMod val="20000"/>
              <a:lumOff val="80000"/>
            </a:schemeClr>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lang="ja-JP" altLang="en-US" sz="1200" dirty="0" smtClean="0">
                <a:latin typeface="Meiryo" panose="020B0604030504040204" pitchFamily="34" charset="-128"/>
                <a:ea typeface="Meiryo" panose="020B0604030504040204" pitchFamily="34" charset="-128"/>
              </a:rPr>
              <a:t>業務改善計画全体として生産性向上が認められる場合、生産性向上等に役立つ設備投資等を行う取り組みに関連する費用として、業務改善計画において計上された経費</a:t>
            </a:r>
            <a:r>
              <a:rPr lang="en-US" altLang="ja-JP" sz="1200" dirty="0" smtClean="0">
                <a:latin typeface="Meiryo" panose="020B0604030504040204" pitchFamily="34" charset="-128"/>
                <a:ea typeface="Meiryo" panose="020B0604030504040204" pitchFamily="34" charset="-128"/>
              </a:rPr>
              <a:t>(</a:t>
            </a:r>
            <a:r>
              <a:rPr lang="ja-JP" altLang="en-US" sz="1200" dirty="0" smtClean="0">
                <a:latin typeface="Meiryo" panose="020B0604030504040204" pitchFamily="34" charset="-128"/>
                <a:ea typeface="Meiryo" panose="020B0604030504040204" pitchFamily="34" charset="-128"/>
              </a:rPr>
              <a:t>＝関連する経費）についても助成対象として拡充されます。</a:t>
            </a:r>
            <a:endParaRPr kumimoji="0" lang="ja-JP" altLang="en-US" sz="1100" i="0" u="none" strike="noStrike" kern="0" cap="none" spc="0" normalizeH="0" baseline="0" noProof="0" dirty="0" smtClean="0">
              <a:ln>
                <a:noFill/>
              </a:ln>
              <a:effectLst/>
              <a:uLnTx/>
              <a:uFillTx/>
              <a:latin typeface="Yu Gothic" panose="020B0400000000000000" pitchFamily="34" charset="-128"/>
              <a:ea typeface="Yu Gothic" panose="020B0400000000000000" pitchFamily="34" charset="-128"/>
            </a:endParaRPr>
          </a:p>
        </p:txBody>
      </p:sp>
      <p:sp>
        <p:nvSpPr>
          <p:cNvPr id="95" name="角丸四角形 94"/>
          <p:cNvSpPr/>
          <p:nvPr/>
        </p:nvSpPr>
        <p:spPr>
          <a:xfrm>
            <a:off x="120460" y="2868422"/>
            <a:ext cx="1873966" cy="273402"/>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1400" b="1" dirty="0" smtClean="0">
                <a:solidFill>
                  <a:schemeClr val="bg1"/>
                </a:solidFill>
                <a:latin typeface="メイリオ" panose="020B0604030504040204" pitchFamily="50" charset="-128"/>
                <a:ea typeface="メイリオ" panose="020B0604030504040204" pitchFamily="50" charset="-128"/>
              </a:rPr>
              <a:t>ここがポイント</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00" name="角丸四角形 99">
            <a:extLst>
              <a:ext uri="{FF2B5EF4-FFF2-40B4-BE49-F238E27FC236}">
                <a16:creationId xmlns:a16="http://schemas.microsoft.com/office/drawing/2014/main" id="{8569347B-8A4C-9646-89AB-DDDCB8E6B339}"/>
              </a:ext>
            </a:extLst>
          </p:cNvPr>
          <p:cNvSpPr/>
          <p:nvPr/>
        </p:nvSpPr>
        <p:spPr>
          <a:xfrm>
            <a:off x="142435" y="5398328"/>
            <a:ext cx="1191068"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支給要件</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sp>
        <p:nvSpPr>
          <p:cNvPr id="101" name="角丸四角形 100">
            <a:extLst>
              <a:ext uri="{FF2B5EF4-FFF2-40B4-BE49-F238E27FC236}">
                <a16:creationId xmlns:a16="http://schemas.microsoft.com/office/drawing/2014/main" id="{8569347B-8A4C-9646-89AB-DDDCB8E6B339}"/>
              </a:ext>
            </a:extLst>
          </p:cNvPr>
          <p:cNvSpPr/>
          <p:nvPr/>
        </p:nvSpPr>
        <p:spPr>
          <a:xfrm>
            <a:off x="154732" y="7059648"/>
            <a:ext cx="1475430"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助成額・助成率</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graphicFrame>
        <p:nvGraphicFramePr>
          <p:cNvPr id="104" name="表 103"/>
          <p:cNvGraphicFramePr>
            <a:graphicFrameLocks noGrp="1"/>
          </p:cNvGraphicFramePr>
          <p:nvPr>
            <p:extLst>
              <p:ext uri="{D42A27DB-BD31-4B8C-83A1-F6EECF244321}">
                <p14:modId xmlns:p14="http://schemas.microsoft.com/office/powerpoint/2010/main" val="1938037541"/>
              </p:ext>
            </p:extLst>
          </p:nvPr>
        </p:nvGraphicFramePr>
        <p:xfrm>
          <a:off x="1759184" y="7059648"/>
          <a:ext cx="4464496" cy="801408"/>
        </p:xfrm>
        <a:graphic>
          <a:graphicData uri="http://schemas.openxmlformats.org/drawingml/2006/table">
            <a:tbl>
              <a:tblPr firstRow="1" bandRow="1">
                <a:tableStyleId>{5C22544A-7EE6-4342-B048-85BDC9FD1C3A}</a:tableStyleId>
              </a:tblPr>
              <a:tblGrid>
                <a:gridCol w="2240945">
                  <a:extLst>
                    <a:ext uri="{9D8B030D-6E8A-4147-A177-3AD203B41FA5}">
                      <a16:colId xmlns:a16="http://schemas.microsoft.com/office/drawing/2014/main" val="3913507027"/>
                    </a:ext>
                  </a:extLst>
                </a:gridCol>
                <a:gridCol w="2223551">
                  <a:extLst>
                    <a:ext uri="{9D8B030D-6E8A-4147-A177-3AD203B41FA5}">
                      <a16:colId xmlns:a16="http://schemas.microsoft.com/office/drawing/2014/main" val="2810132127"/>
                    </a:ext>
                  </a:extLst>
                </a:gridCol>
              </a:tblGrid>
              <a:tr h="239141">
                <a:tc>
                  <a:txBody>
                    <a:bodyPr/>
                    <a:lstStyle/>
                    <a:p>
                      <a:pPr algn="ctr"/>
                      <a:r>
                        <a:rPr kumimoji="1" lang="ja-JP" altLang="en-US" sz="1100" b="0" dirty="0" smtClean="0">
                          <a:latin typeface="メイリオ" panose="020B0604030504040204" pitchFamily="50" charset="-128"/>
                          <a:ea typeface="メイリオ" panose="020B0604030504040204" pitchFamily="50" charset="-128"/>
                        </a:rPr>
                        <a:t>助成額</a:t>
                      </a:r>
                      <a:endParaRPr kumimoji="1" lang="en-US" altLang="ja-JP" sz="1100" b="0" dirty="0" smtClean="0">
                        <a:latin typeface="メイリオ" panose="020B0604030504040204" pitchFamily="50" charset="-128"/>
                        <a:ea typeface="メイリオ" panose="020B0604030504040204" pitchFamily="50" charset="-128"/>
                      </a:endParaRPr>
                    </a:p>
                  </a:txBody>
                  <a:tcPr>
                    <a:solidFill>
                      <a:srgbClr val="002060"/>
                    </a:solidFill>
                  </a:tcPr>
                </a:tc>
                <a:tc>
                  <a:txBody>
                    <a:bodyPr/>
                    <a:lstStyle/>
                    <a:p>
                      <a:pPr algn="ctr"/>
                      <a:r>
                        <a:rPr kumimoji="1" lang="ja-JP" altLang="en-US" sz="1100" b="0" dirty="0" smtClean="0">
                          <a:latin typeface="メイリオ" panose="020B0604030504040204" pitchFamily="50" charset="-128"/>
                          <a:ea typeface="メイリオ" panose="020B0604030504040204" pitchFamily="50" charset="-128"/>
                        </a:rPr>
                        <a:t>助成率</a:t>
                      </a:r>
                      <a:endParaRPr kumimoji="1" lang="en-US" altLang="ja-JP" sz="1100" b="0" dirty="0" smtClean="0">
                        <a:latin typeface="メイリオ" panose="020B0604030504040204" pitchFamily="50" charset="-128"/>
                        <a:ea typeface="メイリオ" panose="020B0604030504040204" pitchFamily="50" charset="-128"/>
                      </a:endParaRPr>
                    </a:p>
                  </a:txBody>
                  <a:tcPr>
                    <a:solidFill>
                      <a:srgbClr val="002060"/>
                    </a:solidFill>
                  </a:tcPr>
                </a:tc>
                <a:extLst>
                  <a:ext uri="{0D108BD9-81ED-4DB2-BD59-A6C34878D82A}">
                    <a16:rowId xmlns:a16="http://schemas.microsoft.com/office/drawing/2014/main" val="3534657861"/>
                  </a:ext>
                </a:extLst>
              </a:tr>
              <a:tr h="542328">
                <a:tc>
                  <a:txBody>
                    <a:bodyP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最大</a:t>
                      </a:r>
                      <a:r>
                        <a:rPr kumimoji="1" lang="en-US" altLang="ja-JP" sz="1400" b="1" dirty="0" smtClean="0">
                          <a:solidFill>
                            <a:schemeClr val="tx1"/>
                          </a:solidFill>
                          <a:latin typeface="メイリオ" panose="020B0604030504040204" pitchFamily="50" charset="-128"/>
                          <a:ea typeface="メイリオ" panose="020B0604030504040204" pitchFamily="50" charset="-128"/>
                        </a:rPr>
                        <a:t>100</a:t>
                      </a:r>
                      <a:r>
                        <a:rPr kumimoji="1" lang="ja-JP" altLang="en-US" sz="1100" b="1" dirty="0" smtClean="0">
                          <a:solidFill>
                            <a:schemeClr val="tx1"/>
                          </a:solidFill>
                          <a:latin typeface="メイリオ" panose="020B0604030504040204" pitchFamily="50" charset="-128"/>
                          <a:ea typeface="メイリオ" panose="020B0604030504040204" pitchFamily="50" charset="-128"/>
                        </a:rPr>
                        <a:t>万円</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txBody>
                  <a:tcPr anchor="ctr">
                    <a:solidFill>
                      <a:schemeClr val="accent5">
                        <a:lumMod val="20000"/>
                        <a:lumOff val="80000"/>
                      </a:schemeClr>
                    </a:solidFill>
                  </a:tcPr>
                </a:tc>
                <a:tc>
                  <a:txBody>
                    <a:bodyPr/>
                    <a:lstStyle/>
                    <a:p>
                      <a:pPr algn="ctr">
                        <a:lnSpc>
                          <a:spcPct val="100000"/>
                        </a:lnSpc>
                      </a:pPr>
                      <a:r>
                        <a:rPr kumimoji="1" lang="en-US" altLang="ja-JP" sz="1400" b="1" dirty="0" smtClean="0">
                          <a:solidFill>
                            <a:schemeClr val="tx1"/>
                          </a:solidFill>
                          <a:latin typeface="メイリオ" panose="020B0604030504040204" pitchFamily="50" charset="-128"/>
                          <a:ea typeface="メイリオ" panose="020B0604030504040204" pitchFamily="50" charset="-128"/>
                        </a:rPr>
                        <a:t>3</a:t>
                      </a:r>
                      <a:r>
                        <a:rPr kumimoji="1" lang="ja-JP" altLang="en-US" sz="1400" b="1" dirty="0" smtClean="0">
                          <a:solidFill>
                            <a:schemeClr val="tx1"/>
                          </a:solidFill>
                          <a:latin typeface="メイリオ" panose="020B0604030504040204" pitchFamily="50" charset="-128"/>
                          <a:ea typeface="メイリオ" panose="020B0604030504040204" pitchFamily="50" charset="-128"/>
                        </a:rPr>
                        <a:t>／４</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lnSpc>
                          <a:spcPct val="100000"/>
                        </a:lnSpc>
                      </a:pPr>
                      <a:r>
                        <a:rPr kumimoji="1" lang="en-US" altLang="ja-JP" sz="900" b="0" dirty="0" smtClean="0">
                          <a:solidFill>
                            <a:schemeClr val="tx1"/>
                          </a:solidFill>
                          <a:latin typeface="メイリオ" panose="020B0604030504040204" pitchFamily="50" charset="-128"/>
                          <a:ea typeface="メイリオ" panose="020B0604030504040204" pitchFamily="50" charset="-128"/>
                        </a:rPr>
                        <a:t>※</a:t>
                      </a:r>
                      <a:r>
                        <a:rPr kumimoji="1" lang="ja-JP" altLang="en-US" sz="900" b="0" dirty="0" smtClean="0">
                          <a:solidFill>
                            <a:schemeClr val="tx1"/>
                          </a:solidFill>
                          <a:latin typeface="メイリオ" panose="020B0604030504040204" pitchFamily="50" charset="-128"/>
                          <a:ea typeface="メイリオ" panose="020B0604030504040204" pitchFamily="50" charset="-128"/>
                        </a:rPr>
                        <a:t>対象経費の合計額</a:t>
                      </a:r>
                      <a:r>
                        <a:rPr kumimoji="1" lang="en-US" altLang="ja-JP" sz="900" b="0" dirty="0" smtClean="0">
                          <a:solidFill>
                            <a:schemeClr val="tx1"/>
                          </a:solidFill>
                          <a:latin typeface="メイリオ" panose="020B0604030504040204" pitchFamily="50" charset="-128"/>
                          <a:ea typeface="メイリオ" panose="020B0604030504040204" pitchFamily="50" charset="-128"/>
                        </a:rPr>
                        <a:t>×</a:t>
                      </a:r>
                      <a:r>
                        <a:rPr kumimoji="1" lang="ja-JP" altLang="en-US" sz="900" b="0" dirty="0" smtClean="0">
                          <a:solidFill>
                            <a:schemeClr val="tx1"/>
                          </a:solidFill>
                          <a:latin typeface="メイリオ" panose="020B0604030504040204" pitchFamily="50" charset="-128"/>
                          <a:ea typeface="メイリオ" panose="020B0604030504040204" pitchFamily="50" charset="-128"/>
                        </a:rPr>
                        <a:t>補助率</a:t>
                      </a:r>
                      <a:r>
                        <a:rPr kumimoji="1" lang="en-US" altLang="ja-JP" sz="900" b="0" dirty="0" smtClean="0">
                          <a:solidFill>
                            <a:schemeClr val="tx1"/>
                          </a:solidFill>
                          <a:latin typeface="メイリオ" panose="020B0604030504040204" pitchFamily="50" charset="-128"/>
                          <a:ea typeface="メイリオ" panose="020B0604030504040204" pitchFamily="50" charset="-128"/>
                        </a:rPr>
                        <a:t>3</a:t>
                      </a:r>
                      <a:r>
                        <a:rPr kumimoji="1" lang="ja-JP" altLang="en-US" sz="900" b="0" dirty="0" smtClean="0">
                          <a:solidFill>
                            <a:schemeClr val="tx1"/>
                          </a:solidFill>
                          <a:latin typeface="メイリオ" panose="020B0604030504040204" pitchFamily="50" charset="-128"/>
                          <a:ea typeface="メイリオ" panose="020B0604030504040204" pitchFamily="50" charset="-128"/>
                        </a:rPr>
                        <a:t>／</a:t>
                      </a:r>
                      <a:r>
                        <a:rPr kumimoji="1" lang="en-US" altLang="ja-JP" sz="900" b="0" dirty="0" smtClean="0">
                          <a:solidFill>
                            <a:schemeClr val="tx1"/>
                          </a:solidFill>
                          <a:latin typeface="メイリオ" panose="020B0604030504040204" pitchFamily="50" charset="-128"/>
                          <a:ea typeface="メイリオ" panose="020B0604030504040204" pitchFamily="50" charset="-128"/>
                        </a:rPr>
                        <a:t>4</a:t>
                      </a:r>
                    </a:p>
                  </a:txBody>
                  <a:tcPr anchor="ctr">
                    <a:solidFill>
                      <a:schemeClr val="accent5">
                        <a:lumMod val="20000"/>
                        <a:lumOff val="80000"/>
                      </a:schemeClr>
                    </a:solidFill>
                  </a:tcPr>
                </a:tc>
                <a:extLst>
                  <a:ext uri="{0D108BD9-81ED-4DB2-BD59-A6C34878D82A}">
                    <a16:rowId xmlns:a16="http://schemas.microsoft.com/office/drawing/2014/main" val="1731809408"/>
                  </a:ext>
                </a:extLst>
              </a:tr>
            </a:tbl>
          </a:graphicData>
        </a:graphic>
      </p:graphicFrame>
      <p:sp>
        <p:nvSpPr>
          <p:cNvPr id="105" name="角丸四角形 104">
            <a:extLst>
              <a:ext uri="{FF2B5EF4-FFF2-40B4-BE49-F238E27FC236}">
                <a16:creationId xmlns:a16="http://schemas.microsoft.com/office/drawing/2014/main" id="{8569347B-8A4C-9646-89AB-DDDCB8E6B339}"/>
              </a:ext>
            </a:extLst>
          </p:cNvPr>
          <p:cNvSpPr/>
          <p:nvPr/>
        </p:nvSpPr>
        <p:spPr>
          <a:xfrm>
            <a:off x="138139" y="7862856"/>
            <a:ext cx="1195364"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助成対象</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graphicFrame>
        <p:nvGraphicFramePr>
          <p:cNvPr id="106" name="表 105"/>
          <p:cNvGraphicFramePr>
            <a:graphicFrameLocks noGrp="1"/>
          </p:cNvGraphicFramePr>
          <p:nvPr>
            <p:extLst>
              <p:ext uri="{D42A27DB-BD31-4B8C-83A1-F6EECF244321}">
                <p14:modId xmlns:p14="http://schemas.microsoft.com/office/powerpoint/2010/main" val="1607496518"/>
              </p:ext>
            </p:extLst>
          </p:nvPr>
        </p:nvGraphicFramePr>
        <p:xfrm>
          <a:off x="312312" y="8424172"/>
          <a:ext cx="6397870" cy="1149432"/>
        </p:xfrm>
        <a:graphic>
          <a:graphicData uri="http://schemas.openxmlformats.org/drawingml/2006/table">
            <a:tbl>
              <a:tblPr firstRow="1" bandRow="1">
                <a:effectLst/>
                <a:tableStyleId>{5940675A-B579-460E-94D1-54222C63F5DA}</a:tableStyleId>
              </a:tblPr>
              <a:tblGrid>
                <a:gridCol w="2755478">
                  <a:extLst>
                    <a:ext uri="{9D8B030D-6E8A-4147-A177-3AD203B41FA5}">
                      <a16:colId xmlns:a16="http://schemas.microsoft.com/office/drawing/2014/main" val="2358553176"/>
                    </a:ext>
                  </a:extLst>
                </a:gridCol>
                <a:gridCol w="3642392">
                  <a:extLst>
                    <a:ext uri="{9D8B030D-6E8A-4147-A177-3AD203B41FA5}">
                      <a16:colId xmlns:a16="http://schemas.microsoft.com/office/drawing/2014/main" val="1318730021"/>
                    </a:ext>
                  </a:extLst>
                </a:gridCol>
              </a:tblGrid>
              <a:tr h="569944">
                <a:tc>
                  <a:txBody>
                    <a:bodyPr/>
                    <a:lstStyle/>
                    <a:p>
                      <a:r>
                        <a:rPr kumimoji="1" lang="en-US" altLang="ja-JP" sz="1300" b="0" dirty="0" smtClean="0">
                          <a:solidFill>
                            <a:schemeClr val="tx1"/>
                          </a:solidFill>
                          <a:latin typeface="メイリオ" panose="020B0604030504040204" pitchFamily="50" charset="-128"/>
                          <a:ea typeface="メイリオ" panose="020B0604030504040204" pitchFamily="50" charset="-128"/>
                        </a:rPr>
                        <a:t>A</a:t>
                      </a:r>
                      <a:r>
                        <a:rPr kumimoji="1" lang="ja-JP" altLang="en-US" sz="1300" b="0" dirty="0" smtClean="0">
                          <a:solidFill>
                            <a:schemeClr val="tx1"/>
                          </a:solidFill>
                          <a:latin typeface="メイリオ" panose="020B0604030504040204" pitchFamily="50" charset="-128"/>
                          <a:ea typeface="メイリオ" panose="020B0604030504040204" pitchFamily="50" charset="-128"/>
                        </a:rPr>
                        <a:t> 生産向上等に資する設備投資等</a:t>
                      </a:r>
                      <a:endParaRPr kumimoji="1" lang="ja-JP" altLang="en-US" sz="13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機械設備</a:t>
                      </a:r>
                      <a:r>
                        <a:rPr lang="en-US" altLang="ja-JP" sz="11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コンサルティング導入、人材育成・教育訓練など</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スマホ、タブレットの新規購入、貨物自動車なども対象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1757604"/>
                  </a:ext>
                </a:extLst>
              </a:tr>
              <a:tr h="570312">
                <a:tc>
                  <a:txBody>
                    <a:bodyPr/>
                    <a:lstStyle/>
                    <a:p>
                      <a:r>
                        <a:rPr kumimoji="1" lang="en-US" altLang="ja-JP" sz="1300" b="0" dirty="0" smtClean="0">
                          <a:solidFill>
                            <a:schemeClr val="tx1"/>
                          </a:solidFill>
                          <a:latin typeface="メイリオ" panose="020B0604030504040204" pitchFamily="50" charset="-128"/>
                          <a:ea typeface="メイリオ" panose="020B0604030504040204" pitchFamily="50" charset="-128"/>
                        </a:rPr>
                        <a:t>B </a:t>
                      </a:r>
                      <a:r>
                        <a:rPr kumimoji="1" lang="ja-JP" altLang="en-US" sz="1300" b="0" dirty="0" smtClean="0">
                          <a:solidFill>
                            <a:schemeClr val="tx1"/>
                          </a:solidFill>
                          <a:latin typeface="メイリオ" panose="020B0604030504040204" pitchFamily="50" charset="-128"/>
                          <a:ea typeface="メイリオ" panose="020B0604030504040204" pitchFamily="50" charset="-128"/>
                        </a:rPr>
                        <a:t>関連する経費</a:t>
                      </a:r>
                      <a:r>
                        <a:rPr kumimoji="1" lang="en-US" altLang="ja-JP" sz="1300" b="0" baseline="30000" dirty="0" smtClean="0">
                          <a:solidFill>
                            <a:schemeClr val="tx1"/>
                          </a:solidFill>
                          <a:latin typeface="メイリオ" panose="020B0604030504040204" pitchFamily="50" charset="-128"/>
                          <a:ea typeface="メイリオ" panose="020B0604030504040204" pitchFamily="50" charset="-128"/>
                        </a:rPr>
                        <a:t>※</a:t>
                      </a:r>
                      <a:endParaRPr kumimoji="1" lang="ja-JP" altLang="en-US" sz="1300" b="0" baseline="300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dirty="0" smtClean="0">
                          <a:solidFill>
                            <a:schemeClr val="tx1"/>
                          </a:solidFill>
                          <a:latin typeface="Meiryo UI" panose="020B0604030504040204" pitchFamily="50" charset="-128"/>
                          <a:ea typeface="Meiryo UI" panose="020B0604030504040204" pitchFamily="50" charset="-128"/>
                        </a:rPr>
                        <a:t>広告宣伝費、汎用事務機器、事務室の拡大、机・椅子の増設など</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8334083"/>
                  </a:ext>
                </a:extLst>
              </a:tr>
            </a:tbl>
          </a:graphicData>
        </a:graphic>
      </p:graphicFrame>
      <p:sp>
        <p:nvSpPr>
          <p:cNvPr id="107" name="正方形/長方形 106"/>
          <p:cNvSpPr/>
          <p:nvPr/>
        </p:nvSpPr>
        <p:spPr>
          <a:xfrm>
            <a:off x="218553" y="8186301"/>
            <a:ext cx="7047204" cy="253916"/>
          </a:xfrm>
          <a:prstGeom prst="rect">
            <a:avLst/>
          </a:prstGeom>
        </p:spPr>
        <p:txBody>
          <a:bodyPr wrap="square">
            <a:spAutoFit/>
          </a:bodyPr>
          <a:lstStyle/>
          <a:p>
            <a:pPr>
              <a:lnSpc>
                <a:spcPts val="12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以下</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のほか、業務改善計画に計上された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も助成の対象となります。</a:t>
            </a:r>
          </a:p>
        </p:txBody>
      </p:sp>
      <p:sp>
        <p:nvSpPr>
          <p:cNvPr id="108" name="正方形/長方形 107"/>
          <p:cNvSpPr/>
          <p:nvPr/>
        </p:nvSpPr>
        <p:spPr>
          <a:xfrm>
            <a:off x="347772" y="9556979"/>
            <a:ext cx="6320608" cy="246221"/>
          </a:xfrm>
          <a:prstGeom prst="rect">
            <a:avLst/>
          </a:prstGeom>
        </p:spPr>
        <p:txBody>
          <a:bodyPr wrap="square">
            <a:spAutoFit/>
          </a:bodyPr>
          <a:lstStyle/>
          <a:p>
            <a:pPr>
              <a:lnSpc>
                <a:spcPts val="1200"/>
              </a:lnSpc>
            </a:pP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「関連</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経費」は</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生産性向上等に資する</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設備投資等</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の額を上回らない</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範囲に限られます</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角丸四角形 34">
            <a:extLst>
              <a:ext uri="{FF2B5EF4-FFF2-40B4-BE49-F238E27FC236}">
                <a16:creationId xmlns:a16="http://schemas.microsoft.com/office/drawing/2014/main" id="{8569347B-8A4C-9646-89AB-DDDCB8E6B339}"/>
              </a:ext>
            </a:extLst>
          </p:cNvPr>
          <p:cNvSpPr/>
          <p:nvPr/>
        </p:nvSpPr>
        <p:spPr>
          <a:xfrm>
            <a:off x="138140" y="3932683"/>
            <a:ext cx="2192814"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対象となる事業者（事業場）</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sp>
        <p:nvSpPr>
          <p:cNvPr id="4" name="テキスト ボックス 3"/>
          <p:cNvSpPr txBox="1"/>
          <p:nvPr/>
        </p:nvSpPr>
        <p:spPr>
          <a:xfrm>
            <a:off x="2330954" y="4025296"/>
            <a:ext cx="3456384" cy="230832"/>
          </a:xfrm>
          <a:prstGeom prst="rect">
            <a:avLst/>
          </a:prstGeom>
          <a:noFill/>
        </p:spPr>
        <p:txBody>
          <a:bodyPr wrap="square" rtlCol="0">
            <a:spAutoFit/>
          </a:bodyPr>
          <a:lstStyle/>
          <a:p>
            <a:r>
              <a:rPr kumimoji="1" lang="ja-JP" altLang="en-US" sz="900" dirty="0" smtClean="0"/>
              <a:t>以下の要件をいずれも満たす必要があります。</a:t>
            </a:r>
            <a:endParaRPr kumimoji="1" lang="ja-JP" altLang="en-US" sz="900" dirty="0"/>
          </a:p>
        </p:txBody>
      </p:sp>
      <p:sp>
        <p:nvSpPr>
          <p:cNvPr id="21" name="テキスト ボックス 20"/>
          <p:cNvSpPr txBox="1"/>
          <p:nvPr/>
        </p:nvSpPr>
        <p:spPr>
          <a:xfrm>
            <a:off x="1321501" y="5502670"/>
            <a:ext cx="3456384" cy="230832"/>
          </a:xfrm>
          <a:prstGeom prst="rect">
            <a:avLst/>
          </a:prstGeom>
          <a:noFill/>
        </p:spPr>
        <p:txBody>
          <a:bodyPr wrap="square" rtlCol="0">
            <a:spAutoFit/>
          </a:bodyPr>
          <a:lstStyle/>
          <a:p>
            <a:r>
              <a:rPr kumimoji="1" lang="ja-JP" altLang="en-US" sz="900" dirty="0" smtClean="0"/>
              <a:t>以下の要件をいずれも満たす必要があります。</a:t>
            </a:r>
            <a:endParaRPr kumimoji="1" lang="ja-JP" altLang="en-US" sz="900" dirty="0"/>
          </a:p>
        </p:txBody>
      </p:sp>
      <p:sp>
        <p:nvSpPr>
          <p:cNvPr id="27" name="テキスト ボックス 26"/>
          <p:cNvSpPr txBox="1"/>
          <p:nvPr/>
        </p:nvSpPr>
        <p:spPr>
          <a:xfrm>
            <a:off x="77662" y="180878"/>
            <a:ext cx="6666937" cy="350591"/>
          </a:xfrm>
          <a:prstGeom prst="rect">
            <a:avLst/>
          </a:prstGeom>
          <a:noFill/>
        </p:spPr>
        <p:txBody>
          <a:bodyPr wrap="square" tIns="72000" bIns="72000" rtlCol="0" anchor="ctr" anchorCtr="0">
            <a:spAutoFit/>
          </a:bodyPr>
          <a:lstStyle/>
          <a:p>
            <a:pPr>
              <a:lnSpc>
                <a:spcPts val="1600"/>
              </a:lnSpc>
            </a:pPr>
            <a:r>
              <a:rPr lang="ja-JP" altLang="en-US" sz="2400" dirty="0" smtClean="0">
                <a:solidFill>
                  <a:srgbClr val="002060"/>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2400" u="sng" dirty="0" smtClean="0">
                <a:solidFill>
                  <a:srgbClr val="002060"/>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令和４年度も</a:t>
            </a:r>
            <a:r>
              <a:rPr lang="ja-JP" altLang="en-US" sz="2400" u="sng" dirty="0">
                <a:solidFill>
                  <a:srgbClr val="002060"/>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引き続き特例</a:t>
            </a:r>
            <a:r>
              <a:rPr lang="ja-JP" altLang="en-US" sz="2400" u="sng" dirty="0" smtClean="0">
                <a:solidFill>
                  <a:srgbClr val="002060"/>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コースを実施します。</a:t>
            </a:r>
            <a:endParaRPr kumimoji="1" lang="ja-JP" altLang="en-US" sz="2400" u="sng" dirty="0">
              <a:solidFill>
                <a:srgbClr val="002060"/>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28" name="正方形/長方形 27"/>
          <p:cNvSpPr/>
          <p:nvPr/>
        </p:nvSpPr>
        <p:spPr>
          <a:xfrm>
            <a:off x="4221088" y="412098"/>
            <a:ext cx="2610448" cy="221018"/>
          </a:xfrm>
          <a:prstGeom prst="rect">
            <a:avLst/>
          </a:prstGeom>
          <a:ln>
            <a:noFill/>
            <a:prstDash val="dash"/>
          </a:ln>
        </p:spPr>
        <p:txBody>
          <a:bodyPr wrap="square" lIns="36000" tIns="36000" rIns="0" bIns="0">
            <a:spAutoFit/>
          </a:bodyPr>
          <a:lstStyle/>
          <a:p>
            <a:r>
              <a:rPr lang="ja-JP" altLang="en-US" sz="1200" dirty="0" smtClean="0">
                <a:solidFill>
                  <a:srgbClr val="FF0000"/>
                </a:solidFill>
                <a:latin typeface="+mn-ea"/>
                <a:cs typeface="メイリオ" panose="020B0604030504040204" pitchFamily="50" charset="-128"/>
              </a:rPr>
              <a:t>（申請期限：令和４年７月</a:t>
            </a:r>
            <a:r>
              <a:rPr lang="en-US" altLang="ja-JP" sz="1200" dirty="0" smtClean="0">
                <a:solidFill>
                  <a:srgbClr val="FF0000"/>
                </a:solidFill>
                <a:latin typeface="+mn-ea"/>
                <a:cs typeface="メイリオ" panose="020B0604030504040204" pitchFamily="50" charset="-128"/>
              </a:rPr>
              <a:t>29</a:t>
            </a:r>
            <a:r>
              <a:rPr lang="ja-JP" altLang="en-US" sz="1200" dirty="0" smtClean="0">
                <a:solidFill>
                  <a:srgbClr val="FF0000"/>
                </a:solidFill>
                <a:latin typeface="+mn-ea"/>
                <a:cs typeface="メイリオ" panose="020B0604030504040204" pitchFamily="50" charset="-128"/>
              </a:rPr>
              <a:t>日（金）まで）</a:t>
            </a:r>
            <a:endParaRPr lang="ja-JP" altLang="en-US" sz="1200" dirty="0">
              <a:solidFill>
                <a:srgbClr val="FF0000"/>
              </a:solidFill>
              <a:latin typeface="+mn-ea"/>
            </a:endParaRPr>
          </a:p>
        </p:txBody>
      </p:sp>
    </p:spTree>
    <p:extLst>
      <p:ext uri="{BB962C8B-B14F-4D97-AF65-F5344CB8AC3E}">
        <p14:creationId xmlns:p14="http://schemas.microsoft.com/office/powerpoint/2010/main" val="316764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5877273" y="9651119"/>
            <a:ext cx="1008112" cy="297517"/>
          </a:xfrm>
          <a:prstGeom prst="rect">
            <a:avLst/>
          </a:prstGeom>
          <a:noFill/>
        </p:spPr>
        <p:txBody>
          <a:bodyPr wrap="square" rtlCol="0">
            <a:spAutoFit/>
          </a:bodyPr>
          <a:lstStyle/>
          <a:p>
            <a:pPr>
              <a:lnSpc>
                <a:spcPts val="16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R4.</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446216924"/>
              </p:ext>
            </p:extLst>
          </p:nvPr>
        </p:nvGraphicFramePr>
        <p:xfrm>
          <a:off x="3645024" y="783535"/>
          <a:ext cx="3021786" cy="958560"/>
        </p:xfrm>
        <a:graphic>
          <a:graphicData uri="http://schemas.openxmlformats.org/drawingml/2006/table">
            <a:tbl>
              <a:tblPr firstRow="1" firstCol="1" bandRow="1"/>
              <a:tblGrid>
                <a:gridCol w="776348">
                  <a:extLst>
                    <a:ext uri="{9D8B030D-6E8A-4147-A177-3AD203B41FA5}">
                      <a16:colId xmlns:a16="http://schemas.microsoft.com/office/drawing/2014/main" val="499686132"/>
                    </a:ext>
                  </a:extLst>
                </a:gridCol>
                <a:gridCol w="641468">
                  <a:extLst>
                    <a:ext uri="{9D8B030D-6E8A-4147-A177-3AD203B41FA5}">
                      <a16:colId xmlns:a16="http://schemas.microsoft.com/office/drawing/2014/main" val="1520939182"/>
                    </a:ext>
                  </a:extLst>
                </a:gridCol>
                <a:gridCol w="648072">
                  <a:extLst>
                    <a:ext uri="{9D8B030D-6E8A-4147-A177-3AD203B41FA5}">
                      <a16:colId xmlns:a16="http://schemas.microsoft.com/office/drawing/2014/main" val="1889547603"/>
                    </a:ext>
                  </a:extLst>
                </a:gridCol>
                <a:gridCol w="955898">
                  <a:extLst>
                    <a:ext uri="{9D8B030D-6E8A-4147-A177-3AD203B41FA5}">
                      <a16:colId xmlns:a16="http://schemas.microsoft.com/office/drawing/2014/main" val="3826500047"/>
                    </a:ext>
                  </a:extLst>
                </a:gridCol>
              </a:tblGrid>
              <a:tr h="178083">
                <a:tc rowSpan="4">
                  <a:txBody>
                    <a:bodyPr/>
                    <a:lstStyle/>
                    <a:p>
                      <a:pPr algn="ctr">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上限額</a:t>
                      </a:r>
                    </a:p>
                  </a:txBody>
                  <a:tcPr marL="0" marR="0" marT="7200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ja-JP" sz="9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引</a:t>
                      </a:r>
                      <a:r>
                        <a:rPr lang="ja-JP" altLang="en-US" sz="9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き</a:t>
                      </a:r>
                      <a:r>
                        <a:rPr lang="ja-JP" sz="9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上げ</a:t>
                      </a:r>
                      <a:endParaRPr lang="ja-JP" altLang="en-US" sz="9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ctr">
                        <a:spcAft>
                          <a:spcPts val="0"/>
                        </a:spcAft>
                      </a:pPr>
                      <a:r>
                        <a:rPr lang="ja-JP" sz="9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労</a:t>
                      </a:r>
                      <a:r>
                        <a:rPr lang="ja-JP" sz="9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働者数</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1</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7200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万円</a:t>
                      </a: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9091003"/>
                  </a:ext>
                </a:extLst>
              </a:tr>
              <a:tr h="216024">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2</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3</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50</a:t>
                      </a:r>
                      <a:r>
                        <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万円</a:t>
                      </a: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7757218"/>
                  </a:ext>
                </a:extLst>
              </a:tr>
              <a:tr h="216024">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4</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6</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70</a:t>
                      </a:r>
                      <a:r>
                        <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万円</a:t>
                      </a: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633745"/>
                  </a:ext>
                </a:extLst>
              </a:tr>
              <a:tr h="99881">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alt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7</a:t>
                      </a:r>
                      <a:r>
                        <a:rPr lang="ja-JP" sz="10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人</a:t>
                      </a:r>
                      <a:r>
                        <a:rPr lang="ja-JP" sz="1000" kern="100" dirty="0">
                          <a:effectLst/>
                          <a:latin typeface="メイリオ" panose="020B0604030504040204" pitchFamily="50" charset="-128"/>
                          <a:ea typeface="メイリオ" panose="020B0604030504040204" pitchFamily="50" charset="-128"/>
                          <a:cs typeface="Times New Roman" panose="02020603050405020304" pitchFamily="18" charset="0"/>
                        </a:rPr>
                        <a:t>以上</a:t>
                      </a:r>
                      <a:endParaRPr lang="ja-JP" sz="105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100</a:t>
                      </a:r>
                      <a:r>
                        <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万円</a:t>
                      </a:r>
                    </a:p>
                  </a:txBody>
                  <a:tcPr marL="0" marR="0" marT="72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5438719"/>
                  </a:ext>
                </a:extLst>
              </a:tr>
            </a:tbl>
          </a:graphicData>
        </a:graphic>
      </p:graphicFrame>
      <p:sp>
        <p:nvSpPr>
          <p:cNvPr id="19" name="正方形/長方形 18"/>
          <p:cNvSpPr/>
          <p:nvPr/>
        </p:nvSpPr>
        <p:spPr>
          <a:xfrm>
            <a:off x="261632" y="2150150"/>
            <a:ext cx="2995709" cy="297419"/>
          </a:xfrm>
          <a:prstGeom prst="rect">
            <a:avLst/>
          </a:prstGeom>
          <a:solidFill>
            <a:schemeClr val="accent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72000" tIns="41985" rIns="72000" bIns="0" rtlCol="0" anchor="ctr"/>
          <a:lstStyle/>
          <a:p>
            <a:pPr indent="139949" algn="ctr" eaLnBrk="0" fontAlgn="base" hangingPunct="0">
              <a:spcBef>
                <a:spcPct val="0"/>
              </a:spcBef>
              <a:spcAft>
                <a:spcPct val="0"/>
              </a:spcAft>
            </a:pPr>
            <a:r>
              <a:rPr lang="ja-JP" altLang="ja-JP" sz="1050" dirty="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ja-JP" sz="105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事業実施結果を</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報告</a:t>
            </a:r>
            <a:endParaRPr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二等辺三角形 19"/>
          <p:cNvSpPr/>
          <p:nvPr/>
        </p:nvSpPr>
        <p:spPr>
          <a:xfrm rot="10800000">
            <a:off x="1519736" y="2017022"/>
            <a:ext cx="457200" cy="108000"/>
          </a:xfrm>
          <a:prstGeom prst="triangle">
            <a:avLst/>
          </a:prstGeom>
          <a:solidFill>
            <a:schemeClr val="accent2">
              <a:lumMod val="75000"/>
            </a:schemeClr>
          </a:solidFill>
          <a:ln>
            <a:noFill/>
          </a:ln>
        </p:spPr>
        <p:style>
          <a:lnRef idx="2">
            <a:schemeClr val="accent2"/>
          </a:lnRef>
          <a:fillRef idx="1">
            <a:schemeClr val="lt1"/>
          </a:fillRef>
          <a:effectRef idx="0">
            <a:schemeClr val="accent2"/>
          </a:effectRef>
          <a:fontRef idx="minor">
            <a:schemeClr val="dk1"/>
          </a:fontRef>
        </p:style>
        <p:txBody>
          <a:bodyPr lIns="132235" tIns="41985" rIns="66118" bIns="0" rtlCol="0" anchor="ctr"/>
          <a:lstStyle/>
          <a:p>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二等辺三角形 20"/>
          <p:cNvSpPr/>
          <p:nvPr/>
        </p:nvSpPr>
        <p:spPr>
          <a:xfrm rot="10800000">
            <a:off x="1519736" y="3044799"/>
            <a:ext cx="457200" cy="108000"/>
          </a:xfrm>
          <a:prstGeom prst="triangle">
            <a:avLst/>
          </a:prstGeom>
          <a:solidFill>
            <a:schemeClr val="accent2">
              <a:lumMod val="75000"/>
            </a:schemeClr>
          </a:solidFill>
          <a:ln>
            <a:noFill/>
          </a:ln>
        </p:spPr>
        <p:style>
          <a:lnRef idx="2">
            <a:schemeClr val="accent2"/>
          </a:lnRef>
          <a:fillRef idx="1">
            <a:schemeClr val="lt1"/>
          </a:fillRef>
          <a:effectRef idx="0">
            <a:schemeClr val="accent2"/>
          </a:effectRef>
          <a:fontRef idx="minor">
            <a:schemeClr val="dk1"/>
          </a:fontRef>
        </p:style>
        <p:txBody>
          <a:bodyPr lIns="132235" tIns="41985" rIns="66118" bIns="0" rtlCol="0" anchor="ctr"/>
          <a:lstStyle/>
          <a:p>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253353" y="1620363"/>
            <a:ext cx="2995709" cy="368565"/>
          </a:xfrm>
          <a:prstGeom prst="rect">
            <a:avLst/>
          </a:prstGeom>
          <a:solidFill>
            <a:schemeClr val="accent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72000" tIns="41985" rIns="72000" bIns="0" rtlCol="0" anchor="ctr"/>
          <a:lstStyle/>
          <a:p>
            <a:r>
              <a:rPr lang="ja-JP" altLang="en-US"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交付決定後、</a:t>
            </a:r>
            <a:r>
              <a:rPr lang="ja-JP" altLang="ja-JP" sz="1050" b="1" spc="-9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提出した計画に沿って</a:t>
            </a:r>
            <a:r>
              <a:rPr lang="ja-JP" altLang="ja-JP"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a:t>
            </a:r>
            <a:r>
              <a:rPr lang="ja-JP" altLang="en-US"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り</a:t>
            </a:r>
            <a:r>
              <a:rPr lang="ja-JP" altLang="ja-JP"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組</a:t>
            </a:r>
            <a:r>
              <a:rPr lang="ja-JP" altLang="en-US"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a:t>
            </a:r>
            <a:r>
              <a:rPr lang="en-US" altLang="ja-JP" sz="1050" spc="-92" baseline="4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050" spc="-92" baseline="4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050" b="1" spc="-92"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050" b="1" spc="-9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ja-JP" altLang="en-US" sz="1050" b="1" spc="-9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254781" y="766604"/>
            <a:ext cx="2995709" cy="577679"/>
          </a:xfrm>
          <a:prstGeom prst="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lIns="72000" tIns="41985" rIns="72000" bIns="0" rtlCol="0" anchor="ct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「交付</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申請書・事業実施計画</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など」を、最寄りの労働局</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雇用環境・均等部（室）に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提出</a:t>
            </a: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締切</a:t>
            </a: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は令和</a:t>
            </a:r>
            <a:r>
              <a:rPr lang="en-US" altLang="ja-JP"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年７月</a:t>
            </a:r>
            <a:r>
              <a:rPr lang="en-US" altLang="ja-JP"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日（金）</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aseline="40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endParaRPr lang="en-US" altLang="ja-JP" sz="1050" baseline="4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260036" y="2733675"/>
            <a:ext cx="2999436" cy="267237"/>
          </a:xfrm>
          <a:prstGeom prst="rect">
            <a:avLst/>
          </a:prstGeom>
          <a:solidFill>
            <a:schemeClr val="accent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72000" tIns="41985" rIns="72000" bIns="0" rtlCol="0" anchor="ctr"/>
          <a:lstStyle/>
          <a:p>
            <a:pPr indent="139949" algn="ctr" eaLnBrk="0" fontAlgn="base" hangingPunct="0">
              <a:spcBef>
                <a:spcPct val="0"/>
              </a:spcBef>
              <a:spcAft>
                <a:spcPct val="0"/>
              </a:spcAft>
            </a:pP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交付額</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確定後、</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労働局に</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支払</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請求を提出</a:t>
            </a:r>
            <a:endParaRPr lang="ja-JP"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0" name="グループ化 29"/>
          <p:cNvGrpSpPr/>
          <p:nvPr/>
        </p:nvGrpSpPr>
        <p:grpSpPr>
          <a:xfrm>
            <a:off x="1315487" y="1400266"/>
            <a:ext cx="875169" cy="199323"/>
            <a:chOff x="4767834" y="8000095"/>
            <a:chExt cx="875169" cy="199323"/>
          </a:xfrm>
          <a:solidFill>
            <a:schemeClr val="accent2">
              <a:lumMod val="40000"/>
              <a:lumOff val="60000"/>
            </a:schemeClr>
          </a:solidFill>
        </p:grpSpPr>
        <p:sp>
          <p:nvSpPr>
            <p:cNvPr id="27" name="右矢印 26"/>
            <p:cNvSpPr/>
            <p:nvPr/>
          </p:nvSpPr>
          <p:spPr>
            <a:xfrm rot="5400000">
              <a:off x="5105757" y="7662172"/>
              <a:ext cx="199323" cy="875169"/>
            </a:xfrm>
            <a:prstGeom prst="rightArrow">
              <a:avLst/>
            </a:prstGeom>
            <a:grpFill/>
            <a:ln w="19050">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
          <p:nvSpPr>
            <p:cNvPr id="29" name="テキスト ボックス 28"/>
            <p:cNvSpPr txBox="1"/>
            <p:nvPr/>
          </p:nvSpPr>
          <p:spPr>
            <a:xfrm>
              <a:off x="5033399" y="8014052"/>
              <a:ext cx="334565" cy="138499"/>
            </a:xfrm>
            <a:prstGeom prst="rect">
              <a:avLst/>
            </a:prstGeom>
            <a:grpFill/>
            <a:ln>
              <a:noFill/>
            </a:ln>
          </p:spPr>
          <p:txBody>
            <a:bodyPr wrap="square" lIns="0" tIns="0" rIns="0" bIns="0" rtlCol="0" anchor="ctr" anchorCtr="0">
              <a:spAutoFit/>
            </a:bodyPr>
            <a:lstStyle/>
            <a:p>
              <a:pPr algn="ctr"/>
              <a:r>
                <a:rPr kumimoji="1" lang="ja-JP" altLang="en-US" sz="900" dirty="0" smtClean="0">
                  <a:latin typeface="メイリオ" panose="020B0604030504040204" pitchFamily="50" charset="-128"/>
                  <a:ea typeface="メイリオ" panose="020B0604030504040204" pitchFamily="50" charset="-128"/>
                </a:rPr>
                <a:t>審査</a:t>
              </a:r>
              <a:endParaRPr kumimoji="1" lang="ja-JP" altLang="en-US" sz="900" dirty="0">
                <a:latin typeface="メイリオ" panose="020B0604030504040204" pitchFamily="50" charset="-128"/>
                <a:ea typeface="メイリオ" panose="020B0604030504040204" pitchFamily="50" charset="-128"/>
              </a:endParaRPr>
            </a:p>
          </p:txBody>
        </p:sp>
      </p:grpSp>
      <p:sp>
        <p:nvSpPr>
          <p:cNvPr id="34" name="正方形/長方形 33"/>
          <p:cNvSpPr/>
          <p:nvPr/>
        </p:nvSpPr>
        <p:spPr>
          <a:xfrm>
            <a:off x="263680" y="3203216"/>
            <a:ext cx="2999436" cy="285241"/>
          </a:xfrm>
          <a:prstGeom prst="rect">
            <a:avLst/>
          </a:prstGeom>
          <a:solidFill>
            <a:schemeClr val="accent2">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lIns="72000" tIns="41985" rIns="72000" bIns="0" rtlCol="0" anchor="ctr"/>
          <a:lstStyle/>
          <a:p>
            <a:pPr indent="139949" eaLnBrk="0" fontAlgn="base" hangingPunct="0">
              <a:spcBef>
                <a:spcPct val="0"/>
              </a:spcBef>
              <a:spcAft>
                <a:spcPct val="0"/>
              </a:spcAft>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支　給</a:t>
            </a:r>
            <a:endParaRPr lang="ja-JP"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188640" y="3512840"/>
            <a:ext cx="3049236" cy="488201"/>
          </a:xfrm>
          <a:prstGeom prst="rect">
            <a:avLst/>
          </a:prstGeom>
        </p:spPr>
        <p:txBody>
          <a:bodyPr wrap="square" lIns="0" tIns="36000" rIns="0" bIns="36000" anchor="ctr" anchorCtr="0">
            <a:spAutoFit/>
          </a:bodyPr>
          <a:lstStyle/>
          <a:p>
            <a:pPr marL="180975" indent="-180975" eaLnBrk="0" fontAlgn="base" hangingPunct="0">
              <a:spcBef>
                <a:spcPct val="0"/>
              </a:spcBef>
              <a:spcAft>
                <a:spcPct val="0"/>
              </a:spcAft>
            </a:pP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申請期限を延長する場合は、別途お知らせします。</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eaLnBrk="0" fontAlgn="base" hangingPunct="0">
              <a:spcBef>
                <a:spcPct val="0"/>
              </a:spcBef>
              <a:spcAft>
                <a:spcPct val="0"/>
              </a:spcAft>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また、予算</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の範囲内で交付するため</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、申請期間内に</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eaLnBrk="0" fontAlgn="base" hangingPunct="0">
              <a:spcBef>
                <a:spcPct val="0"/>
              </a:spcBef>
              <a:spcAft>
                <a:spcPct val="0"/>
              </a:spcAft>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募集</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を終了する場合があります。</a:t>
            </a:r>
          </a:p>
        </p:txBody>
      </p:sp>
      <p:sp>
        <p:nvSpPr>
          <p:cNvPr id="61" name="正方形/長方形 60"/>
          <p:cNvSpPr/>
          <p:nvPr/>
        </p:nvSpPr>
        <p:spPr>
          <a:xfrm>
            <a:off x="3546990" y="1960488"/>
            <a:ext cx="3116860" cy="688256"/>
          </a:xfrm>
          <a:prstGeom prst="rect">
            <a:avLst/>
          </a:prstGeom>
          <a:solidFill>
            <a:schemeClr val="accent2">
              <a:lumMod val="20000"/>
              <a:lumOff val="80000"/>
            </a:schemeClr>
          </a:solidFill>
          <a:ln>
            <a:noFill/>
            <a:prstDash val="dash"/>
          </a:ln>
        </p:spPr>
        <p:txBody>
          <a:bodyPr wrap="square" lIns="36000" tIns="36000" rIns="0" bIns="36000">
            <a:spAutoFit/>
          </a:bodyPr>
          <a:lstStyle/>
          <a:p>
            <a:pPr marL="180975" indent="-180975" eaLnBrk="0" fontAlgn="base" hangingPunct="0">
              <a:spcBef>
                <a:spcPct val="0"/>
              </a:spcBef>
              <a:spcAft>
                <a:spcPct val="0"/>
              </a:spcAft>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■助成金の要綱・要領や、申請書の</a:t>
            </a:r>
          </a:p>
          <a:p>
            <a:pPr marL="180975" indent="-180975" eaLnBrk="0" fontAlgn="base" hangingPunct="0">
              <a:spcBef>
                <a:spcPct val="0"/>
              </a:spcBef>
              <a:spcAft>
                <a:spcPct val="0"/>
              </a:spcAft>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記載例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を掲載して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申請様式</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80975" indent="-180975" eaLnBrk="0" fontAlgn="base" hangingPunct="0">
              <a:spcBef>
                <a:spcPct val="0"/>
              </a:spcBef>
              <a:spcAft>
                <a:spcPct val="0"/>
              </a:spcAft>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等は、こちらからダウンロードでき</a:t>
            </a:r>
          </a:p>
          <a:p>
            <a:pPr marL="180975" indent="-180975" eaLnBrk="0" fontAlgn="base" hangingPunct="0">
              <a:spcBef>
                <a:spcPct val="0"/>
              </a:spcBef>
              <a:spcAft>
                <a:spcPct val="0"/>
              </a:spcAft>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ます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3" name="Rectangle 10"/>
          <p:cNvSpPr>
            <a:spLocks noChangeArrowheads="1"/>
          </p:cNvSpPr>
          <p:nvPr/>
        </p:nvSpPr>
        <p:spPr bwMode="auto">
          <a:xfrm>
            <a:off x="0" y="-1"/>
            <a:ext cx="6857999" cy="330895"/>
          </a:xfrm>
          <a:prstGeom prst="rect">
            <a:avLst/>
          </a:prstGeom>
          <a:solidFill>
            <a:srgbClr val="F55F0B"/>
          </a:solidFill>
          <a:ln w="9525">
            <a:solidFill>
              <a:srgbClr val="FF5A3B"/>
            </a:solidFill>
            <a:miter lim="800000"/>
            <a:headEnd/>
            <a:tailEnd/>
          </a:ln>
          <a:effectLst/>
        </p:spPr>
        <p:txBody>
          <a:bodyPr vert="horz" wrap="none" lIns="83969" tIns="72000" rIns="83969" bIns="0" numCol="1" anchor="ctr" anchorCtr="0" compatLnSpc="1">
            <a:prstTxWarp prst="textNoShape">
              <a:avLst/>
            </a:prstTxWarp>
            <a:noAutofit/>
          </a:bodyPr>
          <a:lstStyle/>
          <a:p>
            <a:pPr algn="ctr" fontAlgn="base">
              <a:spcBef>
                <a:spcPct val="0"/>
              </a:spcBef>
              <a:spcAft>
                <a:spcPct val="0"/>
              </a:spcAft>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特例</a:t>
            </a:r>
            <a:r>
              <a:rPr lang="ja-JP" altLang="en-US" sz="16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コースの活用</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3501008" y="2792760"/>
            <a:ext cx="3146008" cy="1323439"/>
          </a:xfrm>
          <a:prstGeom prst="rect">
            <a:avLst/>
          </a:prstGeom>
          <a:noFill/>
        </p:spPr>
        <p:txBody>
          <a:bodyPr wrap="square" rtlCol="0">
            <a:spAutoFit/>
          </a:bodyPr>
          <a:lstStyle/>
          <a:p>
            <a:r>
              <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参考</a:t>
            </a:r>
            <a:r>
              <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rPr>
              <a:t>]</a:t>
            </a:r>
          </a:p>
          <a:p>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◆日本政策金融公庫では</a:t>
            </a:r>
            <a:r>
              <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事業場内最低賃金</a:t>
            </a: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引き</a:t>
            </a:r>
            <a:endPar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　上げに取り組む者に対して、設備資金や運転資金</a:t>
            </a:r>
            <a:endPar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　の融資を行っています</a:t>
            </a: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。詳しくは</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、事業場がある</a:t>
            </a:r>
            <a:endPar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　都道府県の日本政策金</a:t>
            </a:r>
            <a:r>
              <a:rPr lang="ja-JP" altLang="en-US" sz="1000" dirty="0">
                <a:latin typeface="メイリオ" panose="020B0604030504040204" pitchFamily="50" charset="-128"/>
                <a:ea typeface="メイリオ" panose="020B0604030504040204" pitchFamily="50" charset="-128"/>
                <a:cs typeface="Meiryo UI" panose="020B0604030504040204" pitchFamily="50" charset="-128"/>
              </a:rPr>
              <a:t>融</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公庫の窓口に</a:t>
            </a:r>
            <a:endPar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　お問い合わせください。</a:t>
            </a:r>
            <a:endPar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endParaRPr>
          </a:p>
          <a:p>
            <a:endParaRPr lang="ja-JP" altLang="en-US" sz="1000" dirty="0">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担当部署</a:t>
            </a:r>
            <a:r>
              <a:rPr lang="en-US" altLang="ja-JP" sz="10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Meiryo UI" panose="020B0604030504040204" pitchFamily="50" charset="-128"/>
              </a:rPr>
              <a:t>各都道府県日本政策金融公庫</a:t>
            </a:r>
            <a:endParaRPr kumimoji="1" lang="ja-JP" altLang="en-US" sz="1000" dirty="0">
              <a:latin typeface="メイリオ" panose="020B0604030504040204" pitchFamily="50" charset="-128"/>
              <a:ea typeface="メイリオ" panose="020B0604030504040204" pitchFamily="50" charset="-128"/>
              <a:cs typeface="Meiryo UI" panose="020B0604030504040204" pitchFamily="50" charset="-128"/>
            </a:endParaRPr>
          </a:p>
        </p:txBody>
      </p:sp>
      <p:pic>
        <p:nvPicPr>
          <p:cNvPr id="85" name="図 84"/>
          <p:cNvPicPr>
            <a:picLocks noChangeAspect="1"/>
          </p:cNvPicPr>
          <p:nvPr/>
        </p:nvPicPr>
        <p:blipFill>
          <a:blip r:embed="rId2"/>
          <a:stretch>
            <a:fillRect/>
          </a:stretch>
        </p:blipFill>
        <p:spPr>
          <a:xfrm>
            <a:off x="6078256" y="3535584"/>
            <a:ext cx="528937" cy="528937"/>
          </a:xfrm>
          <a:prstGeom prst="rect">
            <a:avLst/>
          </a:prstGeom>
        </p:spPr>
      </p:pic>
      <p:sp>
        <p:nvSpPr>
          <p:cNvPr id="87" name="Text Box 1"/>
          <p:cNvSpPr txBox="1">
            <a:spLocks noChangeArrowheads="1"/>
          </p:cNvSpPr>
          <p:nvPr/>
        </p:nvSpPr>
        <p:spPr bwMode="auto">
          <a:xfrm>
            <a:off x="4551" y="8958786"/>
            <a:ext cx="6858000" cy="432288"/>
          </a:xfrm>
          <a:prstGeom prst="roundRect">
            <a:avLst>
              <a:gd name="adj" fmla="val 0"/>
            </a:avLst>
          </a:prstGeom>
          <a:solidFill>
            <a:schemeClr val="accent6">
              <a:lumMod val="20000"/>
              <a:lumOff val="80000"/>
            </a:schemeClr>
          </a:solid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216000" tIns="36000" rIns="0" bIns="0" numCol="1" anchor="t" anchorCtr="0" compatLnSpc="1">
            <a:prstTxWarp prst="textNoShape">
              <a:avLst/>
            </a:prstTxWarp>
          </a:bodyPr>
          <a:lstStyle/>
          <a:p>
            <a:pPr eaLnBrk="0" fontAlgn="base" hangingPunct="0">
              <a:spcBef>
                <a:spcPct val="0"/>
              </a:spcBef>
              <a:tabLst>
                <a:tab pos="419847" algn="l"/>
              </a:tabLst>
            </a:pP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Text Box 1"/>
          <p:cNvSpPr txBox="1">
            <a:spLocks noChangeArrowheads="1"/>
          </p:cNvSpPr>
          <p:nvPr/>
        </p:nvSpPr>
        <p:spPr bwMode="auto">
          <a:xfrm>
            <a:off x="204001" y="9086031"/>
            <a:ext cx="6321343" cy="437843"/>
          </a:xfrm>
          <a:prstGeom prst="roundRect">
            <a:avLst>
              <a:gd name="adj" fmla="val 0"/>
            </a:avLst>
          </a:prstGeom>
          <a:noFill/>
          <a:ln w="19050">
            <a:noFill/>
            <a:headEnd/>
            <a:tailEnd/>
          </a:ln>
        </p:spPr>
        <p:style>
          <a:lnRef idx="2">
            <a:schemeClr val="accent6"/>
          </a:lnRef>
          <a:fillRef idx="1">
            <a:schemeClr val="lt1"/>
          </a:fillRef>
          <a:effectRef idx="0">
            <a:schemeClr val="accent6"/>
          </a:effectRef>
          <a:fontRef idx="minor">
            <a:schemeClr val="dk1"/>
          </a:fontRef>
        </p:style>
        <p:txBody>
          <a:bodyPr vert="horz" wrap="square" lIns="0" tIns="0" rIns="0" bIns="0" numCol="1" anchor="t" anchorCtr="0" compatLnSpc="1">
            <a:prstTxWarp prst="textNoShape">
              <a:avLst/>
            </a:prstTxWarp>
          </a:bodyPr>
          <a:lstStyle/>
          <a:p>
            <a:pPr eaLnBrk="0" fontAlgn="base" hangingPunct="0">
              <a:spcBef>
                <a:spcPct val="0"/>
              </a:spcBef>
              <a:tabLst>
                <a:tab pos="419847" algn="l"/>
              </a:tabLst>
            </a:pP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交付申請書等の提出先は管轄の</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都道府県労働局　雇用環境・均等部（室）</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テキスト ボックス 88"/>
          <p:cNvSpPr txBox="1"/>
          <p:nvPr/>
        </p:nvSpPr>
        <p:spPr>
          <a:xfrm>
            <a:off x="285550" y="8018824"/>
            <a:ext cx="6383810" cy="530915"/>
          </a:xfrm>
          <a:prstGeom prst="rect">
            <a:avLst/>
          </a:prstGeom>
          <a:noFill/>
        </p:spPr>
        <p:txBody>
          <a:bodyPr wrap="square" rtlCol="0">
            <a:spAutoFit/>
          </a:bodyPr>
          <a:lstStyle/>
          <a:p>
            <a:r>
              <a:rPr lang="ja-JP" altLang="en-US" sz="1200" b="1" dirty="0" smtClean="0">
                <a:latin typeface="メイリオ" panose="020B0604030504040204" pitchFamily="50" charset="-128"/>
                <a:ea typeface="メイリオ" panose="020B0604030504040204" pitchFamily="50" charset="-128"/>
                <a:cs typeface="Meiryo UI" panose="020B0604030504040204" pitchFamily="50" charset="-128"/>
              </a:rPr>
              <a:t>業務改善助成金コールセンター</a:t>
            </a:r>
            <a:endParaRPr lang="en-US" altLang="ja-JP" sz="1200" b="1" dirty="0" smtClean="0">
              <a:latin typeface="メイリオ" panose="020B0604030504040204" pitchFamily="50" charset="-128"/>
              <a:ea typeface="メイリオ" panose="020B0604030504040204" pitchFamily="50" charset="-128"/>
              <a:cs typeface="Meiryo UI" panose="020B0604030504040204" pitchFamily="50" charset="-128"/>
            </a:endParaRPr>
          </a:p>
          <a:p>
            <a:pPr>
              <a:spcBef>
                <a:spcPts val="300"/>
              </a:spcBef>
            </a:pPr>
            <a:r>
              <a:rPr lang="ja-JP" altLang="en-US" sz="1400" b="1" dirty="0" smtClean="0">
                <a:latin typeface="メイリオ" panose="020B0604030504040204" pitchFamily="50" charset="-128"/>
                <a:ea typeface="メイリオ" panose="020B0604030504040204" pitchFamily="50" charset="-128"/>
                <a:cs typeface="Meiryo UI" panose="020B0604030504040204" pitchFamily="50" charset="-128"/>
              </a:rPr>
              <a:t>　　　 </a:t>
            </a:r>
            <a:r>
              <a:rPr lang="zh-TW" altLang="en-US" sz="1300" b="1" dirty="0" smtClean="0">
                <a:latin typeface="メイリオ" panose="020B0604030504040204" pitchFamily="50" charset="-128"/>
                <a:ea typeface="メイリオ" panose="020B0604030504040204" pitchFamily="50" charset="-128"/>
                <a:cs typeface="Meiryo UI" panose="020B0604030504040204" pitchFamily="50" charset="-128"/>
              </a:rPr>
              <a:t>電話番号：</a:t>
            </a:r>
            <a:r>
              <a:rPr lang="en-US" altLang="zh-TW" sz="1300" b="1" dirty="0" smtClean="0">
                <a:latin typeface="メイリオ" panose="020B0604030504040204" pitchFamily="50" charset="-128"/>
                <a:ea typeface="メイリオ" panose="020B0604030504040204" pitchFamily="50" charset="-128"/>
                <a:cs typeface="Meiryo UI" panose="020B0604030504040204" pitchFamily="50" charset="-128"/>
              </a:rPr>
              <a:t>0120</a:t>
            </a:r>
            <a:r>
              <a:rPr lang="ja-JP" altLang="en-US" sz="1300" b="1" dirty="0" smtClean="0">
                <a:latin typeface="メイリオ" panose="020B0604030504040204" pitchFamily="50" charset="-128"/>
                <a:ea typeface="メイリオ" panose="020B0604030504040204" pitchFamily="50" charset="-128"/>
                <a:cs typeface="Meiryo UI" panose="020B0604030504040204" pitchFamily="50" charset="-128"/>
              </a:rPr>
              <a:t>－</a:t>
            </a:r>
            <a:r>
              <a:rPr lang="en-US" altLang="zh-TW" sz="1300" b="1" dirty="0" smtClean="0">
                <a:latin typeface="メイリオ" panose="020B0604030504040204" pitchFamily="50" charset="-128"/>
                <a:ea typeface="メイリオ" panose="020B0604030504040204" pitchFamily="50" charset="-128"/>
                <a:cs typeface="Meiryo UI" panose="020B0604030504040204" pitchFamily="50" charset="-128"/>
              </a:rPr>
              <a:t>366</a:t>
            </a:r>
            <a:r>
              <a:rPr lang="ja-JP" altLang="en-US" sz="1300" b="1" dirty="0" smtClean="0">
                <a:latin typeface="メイリオ" panose="020B0604030504040204" pitchFamily="50" charset="-128"/>
                <a:ea typeface="メイリオ" panose="020B0604030504040204" pitchFamily="50" charset="-128"/>
                <a:cs typeface="Meiryo UI" panose="020B0604030504040204" pitchFamily="50" charset="-128"/>
              </a:rPr>
              <a:t>－</a:t>
            </a:r>
            <a:r>
              <a:rPr lang="en-US" altLang="zh-TW" sz="1300" b="1" dirty="0" smtClean="0">
                <a:latin typeface="メイリオ" panose="020B0604030504040204" pitchFamily="50" charset="-128"/>
                <a:ea typeface="メイリオ" panose="020B0604030504040204" pitchFamily="50" charset="-128"/>
                <a:cs typeface="Meiryo UI" panose="020B0604030504040204" pitchFamily="50" charset="-128"/>
              </a:rPr>
              <a:t>440 </a:t>
            </a:r>
            <a:r>
              <a:rPr lang="ja-JP" altLang="en-US" sz="1300" b="1" dirty="0" smtClean="0">
                <a:latin typeface="メイリオ" panose="020B0604030504040204" pitchFamily="50" charset="-128"/>
                <a:ea typeface="メイリオ" panose="020B0604030504040204" pitchFamily="50" charset="-128"/>
                <a:cs typeface="Meiryo UI" panose="020B0604030504040204" pitchFamily="50" charset="-128"/>
              </a:rPr>
              <a:t>　</a:t>
            </a:r>
            <a:r>
              <a:rPr lang="zh-TW" altLang="en-US" sz="1200" dirty="0" smtClean="0">
                <a:latin typeface="メイリオ" panose="020B0604030504040204" pitchFamily="50" charset="-128"/>
                <a:ea typeface="メイリオ" panose="020B0604030504040204" pitchFamily="50" charset="-128"/>
                <a:cs typeface="Meiryo UI" panose="020B0604030504040204" pitchFamily="50" charset="-128"/>
              </a:rPr>
              <a:t>（</a:t>
            </a:r>
            <a:r>
              <a:rPr lang="zh-TW" altLang="en-US" sz="1200" dirty="0">
                <a:latin typeface="メイリオ" panose="020B0604030504040204" pitchFamily="50" charset="-128"/>
                <a:ea typeface="メイリオ" panose="020B0604030504040204" pitchFamily="50" charset="-128"/>
                <a:cs typeface="Meiryo UI" panose="020B0604030504040204" pitchFamily="50" charset="-128"/>
              </a:rPr>
              <a:t>受付時間</a:t>
            </a:r>
            <a:r>
              <a:rPr lang="ja-JP" altLang="en-US" sz="1200" dirty="0">
                <a:latin typeface="メイリオ" panose="020B0604030504040204" pitchFamily="50" charset="-128"/>
                <a:ea typeface="メイリオ" panose="020B0604030504040204" pitchFamily="50" charset="-128"/>
                <a:cs typeface="Meiryo UI" panose="020B0604030504040204" pitchFamily="50" charset="-128"/>
              </a:rPr>
              <a:t> </a:t>
            </a:r>
            <a:r>
              <a:rPr lang="zh-TW" altLang="en-US" sz="1200" dirty="0">
                <a:latin typeface="メイリオ" panose="020B0604030504040204" pitchFamily="50" charset="-128"/>
                <a:ea typeface="メイリオ" panose="020B0604030504040204" pitchFamily="50" charset="-128"/>
                <a:cs typeface="Meiryo UI" panose="020B0604030504040204" pitchFamily="50" charset="-128"/>
              </a:rPr>
              <a:t>平日</a:t>
            </a:r>
            <a:r>
              <a:rPr lang="en-US" altLang="zh-TW" sz="1200" dirty="0">
                <a:latin typeface="メイリオ" panose="020B0604030504040204" pitchFamily="50" charset="-128"/>
                <a:ea typeface="メイリオ" panose="020B0604030504040204" pitchFamily="50" charset="-128"/>
                <a:cs typeface="Meiryo UI" panose="020B0604030504040204" pitchFamily="50" charset="-128"/>
              </a:rPr>
              <a:t>8:30</a:t>
            </a:r>
            <a:r>
              <a:rPr lang="zh-TW" altLang="en-US" sz="1200" dirty="0">
                <a:latin typeface="メイリオ" panose="020B0604030504040204" pitchFamily="50" charset="-128"/>
                <a:ea typeface="メイリオ" panose="020B0604030504040204" pitchFamily="50" charset="-128"/>
                <a:cs typeface="Meiryo UI" panose="020B0604030504040204" pitchFamily="50" charset="-128"/>
              </a:rPr>
              <a:t>～</a:t>
            </a:r>
            <a:r>
              <a:rPr lang="en-US" altLang="zh-TW" sz="1200" dirty="0">
                <a:latin typeface="メイリオ" panose="020B0604030504040204" pitchFamily="50" charset="-128"/>
                <a:ea typeface="メイリオ" panose="020B0604030504040204" pitchFamily="50" charset="-128"/>
                <a:cs typeface="Meiryo UI" panose="020B0604030504040204" pitchFamily="50" charset="-128"/>
              </a:rPr>
              <a:t>17:15</a:t>
            </a:r>
            <a:r>
              <a:rPr lang="zh-TW" altLang="en-US" sz="1200" dirty="0" smtClean="0">
                <a:latin typeface="メイリオ" panose="020B0604030504040204" pitchFamily="50" charset="-128"/>
                <a:ea typeface="メイリオ" panose="020B0604030504040204" pitchFamily="50" charset="-128"/>
                <a:cs typeface="Meiryo UI" panose="020B0604030504040204" pitchFamily="50" charset="-128"/>
              </a:rPr>
              <a:t>）</a:t>
            </a:r>
            <a:endParaRPr lang="zh-TW" altLang="en-US"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6" name="正方形/長方形 85"/>
          <p:cNvSpPr/>
          <p:nvPr/>
        </p:nvSpPr>
        <p:spPr>
          <a:xfrm>
            <a:off x="188640" y="3995184"/>
            <a:ext cx="3272444" cy="211203"/>
          </a:xfrm>
          <a:prstGeom prst="rect">
            <a:avLst/>
          </a:prstGeom>
        </p:spPr>
        <p:txBody>
          <a:bodyPr wrap="square" lIns="0" tIns="36000" rIns="0" bIns="36000" anchor="ctr" anchorCtr="0">
            <a:spAutoFit/>
          </a:bodyPr>
          <a:lstStyle/>
          <a:p>
            <a:pPr marL="266700" indent="-266700" eaLnBrk="0" fontAlgn="base" hangingPunct="0">
              <a:spcBef>
                <a:spcPct val="0"/>
              </a:spcBef>
              <a:spcAft>
                <a:spcPct val="0"/>
              </a:spcAft>
            </a:pP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交付決定前に行った設備投資等は助成対象となりません。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角丸四角形 92">
            <a:extLst>
              <a:ext uri="{FF2B5EF4-FFF2-40B4-BE49-F238E27FC236}">
                <a16:creationId xmlns:a16="http://schemas.microsoft.com/office/drawing/2014/main" id="{8569347B-8A4C-9646-89AB-DDDCB8E6B339}"/>
              </a:ext>
            </a:extLst>
          </p:cNvPr>
          <p:cNvSpPr/>
          <p:nvPr/>
        </p:nvSpPr>
        <p:spPr>
          <a:xfrm>
            <a:off x="84058" y="416496"/>
            <a:ext cx="1191068"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ご利用の流れ</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sp>
        <p:nvSpPr>
          <p:cNvPr id="94" name="角丸四角形 93">
            <a:extLst>
              <a:ext uri="{FF2B5EF4-FFF2-40B4-BE49-F238E27FC236}">
                <a16:creationId xmlns:a16="http://schemas.microsoft.com/office/drawing/2014/main" id="{8569347B-8A4C-9646-89AB-DDDCB8E6B339}"/>
              </a:ext>
            </a:extLst>
          </p:cNvPr>
          <p:cNvSpPr/>
          <p:nvPr/>
        </p:nvSpPr>
        <p:spPr>
          <a:xfrm>
            <a:off x="3534076" y="414776"/>
            <a:ext cx="1191068"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助成額の上限</a:t>
            </a:r>
            <a:endParaRPr lang="ja-JP" altLang="en-US" sz="12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grpSp>
        <p:nvGrpSpPr>
          <p:cNvPr id="96" name="グループ化 95"/>
          <p:cNvGrpSpPr/>
          <p:nvPr/>
        </p:nvGrpSpPr>
        <p:grpSpPr>
          <a:xfrm>
            <a:off x="1316385" y="2497046"/>
            <a:ext cx="875169" cy="199323"/>
            <a:chOff x="4767834" y="8000095"/>
            <a:chExt cx="875169" cy="199323"/>
          </a:xfrm>
          <a:solidFill>
            <a:schemeClr val="accent2">
              <a:lumMod val="40000"/>
              <a:lumOff val="60000"/>
            </a:schemeClr>
          </a:solidFill>
        </p:grpSpPr>
        <p:sp>
          <p:nvSpPr>
            <p:cNvPr id="97" name="右矢印 96"/>
            <p:cNvSpPr/>
            <p:nvPr/>
          </p:nvSpPr>
          <p:spPr>
            <a:xfrm rot="5400000">
              <a:off x="5105757" y="7662172"/>
              <a:ext cx="199323" cy="875169"/>
            </a:xfrm>
            <a:prstGeom prst="rightArrow">
              <a:avLst/>
            </a:prstGeom>
            <a:grpFill/>
            <a:ln w="19050">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
          <p:nvSpPr>
            <p:cNvPr id="98" name="テキスト ボックス 97"/>
            <p:cNvSpPr txBox="1"/>
            <p:nvPr/>
          </p:nvSpPr>
          <p:spPr>
            <a:xfrm>
              <a:off x="5033399" y="8014052"/>
              <a:ext cx="334565" cy="138499"/>
            </a:xfrm>
            <a:prstGeom prst="rect">
              <a:avLst/>
            </a:prstGeom>
            <a:grpFill/>
            <a:ln>
              <a:noFill/>
            </a:ln>
          </p:spPr>
          <p:txBody>
            <a:bodyPr wrap="square" lIns="0" tIns="0" rIns="0" bIns="0" rtlCol="0" anchor="ctr" anchorCtr="0">
              <a:spAutoFit/>
            </a:bodyPr>
            <a:lstStyle/>
            <a:p>
              <a:pPr algn="ctr"/>
              <a:r>
                <a:rPr kumimoji="1" lang="ja-JP" altLang="en-US" sz="900" dirty="0" smtClean="0">
                  <a:latin typeface="メイリオ" panose="020B0604030504040204" pitchFamily="50" charset="-128"/>
                  <a:ea typeface="メイリオ" panose="020B0604030504040204" pitchFamily="50" charset="-128"/>
                </a:rPr>
                <a:t>審査</a:t>
              </a:r>
              <a:endParaRPr kumimoji="1" lang="ja-JP" altLang="en-US" sz="900" dirty="0">
                <a:latin typeface="メイリオ" panose="020B0604030504040204" pitchFamily="50" charset="-128"/>
                <a:ea typeface="メイリオ" panose="020B0604030504040204" pitchFamily="50" charset="-128"/>
              </a:endParaRPr>
            </a:p>
          </p:txBody>
        </p:sp>
      </p:grpSp>
      <p:sp>
        <p:nvSpPr>
          <p:cNvPr id="100" name="角丸四角形 99">
            <a:extLst>
              <a:ext uri="{FF2B5EF4-FFF2-40B4-BE49-F238E27FC236}">
                <a16:creationId xmlns:a16="http://schemas.microsoft.com/office/drawing/2014/main" id="{8569347B-8A4C-9646-89AB-DDDCB8E6B339}"/>
              </a:ext>
            </a:extLst>
          </p:cNvPr>
          <p:cNvSpPr/>
          <p:nvPr/>
        </p:nvSpPr>
        <p:spPr>
          <a:xfrm>
            <a:off x="88056" y="4307400"/>
            <a:ext cx="4123507" cy="285560"/>
          </a:xfrm>
          <a:prstGeom prst="roundRect">
            <a:avLst>
              <a:gd name="adj" fmla="val 0"/>
            </a:avLst>
          </a:prstGeom>
          <a:solidFill>
            <a:srgbClr val="66BAB7"/>
          </a:solidFill>
          <a:ln w="76200">
            <a:noFill/>
          </a:ln>
        </p:spPr>
        <p:txBody>
          <a:bodyPr anchor="ctr"/>
          <a:lstStyle/>
          <a:p>
            <a:pPr algn="ctr" defTabSz="591055">
              <a:lnSpc>
                <a:spcPct val="130000"/>
              </a:lnSpc>
              <a:spcAft>
                <a:spcPts val="796"/>
              </a:spcAft>
            </a:pPr>
            <a:r>
              <a:rPr lang="ja-JP" altLang="en-US" sz="1200" b="1" dirty="0" smtClean="0">
                <a:solidFill>
                  <a:schemeClr val="bg1"/>
                </a:solidFill>
                <a:latin typeface="メイリオ" panose="020B0604030504040204" pitchFamily="50" charset="-128"/>
                <a:ea typeface="メイリオ" panose="020B0604030504040204" pitchFamily="50" charset="-128"/>
                <a:cs typeface="Noto Sans CJK JP DemiLight" charset="-128"/>
              </a:rPr>
              <a:t>特例コースの活用例 </a:t>
            </a:r>
            <a:r>
              <a:rPr lang="en-US" altLang="ja-JP" sz="1200" dirty="0" smtClean="0">
                <a:solidFill>
                  <a:schemeClr val="bg1"/>
                </a:solidFill>
                <a:latin typeface="メイリオ" panose="020B0604030504040204" pitchFamily="50" charset="-128"/>
                <a:ea typeface="メイリオ" panose="020B0604030504040204" pitchFamily="50" charset="-128"/>
                <a:cs typeface="Noto Sans CJK JP DemiLight" charset="-128"/>
              </a:rPr>
              <a:t>(</a:t>
            </a:r>
            <a:r>
              <a:rPr lang="ja-JP" altLang="en-US" sz="1100" dirty="0" smtClean="0">
                <a:solidFill>
                  <a:schemeClr val="bg1"/>
                </a:solidFill>
                <a:latin typeface="メイリオ" panose="020B0604030504040204" pitchFamily="50" charset="-128"/>
                <a:ea typeface="メイリオ" panose="020B0604030504040204" pitchFamily="50" charset="-128"/>
                <a:cs typeface="Noto Sans CJK JP DemiLight" charset="-128"/>
              </a:rPr>
              <a:t>「関連する経費」の助成対象の拡充</a:t>
            </a:r>
            <a:r>
              <a:rPr lang="en-US" altLang="ja-JP" sz="1100" dirty="0" smtClean="0">
                <a:solidFill>
                  <a:schemeClr val="bg1"/>
                </a:solidFill>
                <a:latin typeface="メイリオ" panose="020B0604030504040204" pitchFamily="50" charset="-128"/>
                <a:ea typeface="メイリオ" panose="020B0604030504040204" pitchFamily="50" charset="-128"/>
                <a:cs typeface="Noto Sans CJK JP DemiLight" charset="-128"/>
              </a:rPr>
              <a:t>)</a:t>
            </a:r>
            <a:endParaRPr lang="ja-JP" altLang="en-US" sz="1100"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99591015"/>
              </p:ext>
            </p:extLst>
          </p:nvPr>
        </p:nvGraphicFramePr>
        <p:xfrm>
          <a:off x="80321" y="4984826"/>
          <a:ext cx="6614466" cy="2555382"/>
        </p:xfrm>
        <a:graphic>
          <a:graphicData uri="http://schemas.openxmlformats.org/drawingml/2006/table">
            <a:tbl>
              <a:tblPr firstRow="1" bandRow="1">
                <a:tableStyleId>{5C22544A-7EE6-4342-B048-85BDC9FD1C3A}</a:tableStyleId>
              </a:tblPr>
              <a:tblGrid>
                <a:gridCol w="1404463">
                  <a:extLst>
                    <a:ext uri="{9D8B030D-6E8A-4147-A177-3AD203B41FA5}">
                      <a16:colId xmlns:a16="http://schemas.microsoft.com/office/drawing/2014/main" val="2777161020"/>
                    </a:ext>
                  </a:extLst>
                </a:gridCol>
                <a:gridCol w="2520280">
                  <a:extLst>
                    <a:ext uri="{9D8B030D-6E8A-4147-A177-3AD203B41FA5}">
                      <a16:colId xmlns:a16="http://schemas.microsoft.com/office/drawing/2014/main" val="4028722562"/>
                    </a:ext>
                  </a:extLst>
                </a:gridCol>
                <a:gridCol w="2689723">
                  <a:extLst>
                    <a:ext uri="{9D8B030D-6E8A-4147-A177-3AD203B41FA5}">
                      <a16:colId xmlns:a16="http://schemas.microsoft.com/office/drawing/2014/main" val="800674637"/>
                    </a:ext>
                  </a:extLst>
                </a:gridCol>
              </a:tblGrid>
              <a:tr h="256206">
                <a:tc>
                  <a:txBody>
                    <a:bodyPr/>
                    <a:lstStyle/>
                    <a:p>
                      <a:endParaRPr kumimoji="1" lang="ja-JP" altLang="en-US" dirty="0"/>
                    </a:p>
                  </a:txBody>
                  <a:tcPr>
                    <a:noFill/>
                  </a:tcPr>
                </a:tc>
                <a:tc>
                  <a:txBody>
                    <a:bodyPr/>
                    <a:lstStyle/>
                    <a:p>
                      <a:pPr algn="ctr"/>
                      <a:r>
                        <a:rPr kumimoji="1" lang="ja-JP" altLang="en-US" sz="1100" dirty="0" smtClean="0">
                          <a:latin typeface="メイリオ" panose="020B0604030504040204" pitchFamily="50" charset="-128"/>
                          <a:ea typeface="メイリオ" panose="020B0604030504040204" pitchFamily="50" charset="-128"/>
                        </a:rPr>
                        <a:t>デリバリーサービスを拡大</a:t>
                      </a:r>
                      <a:endParaRPr kumimoji="1" lang="ja-JP" altLang="en-US" sz="11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100" dirty="0" smtClean="0">
                          <a:latin typeface="メイリオ" panose="020B0604030504040204" pitchFamily="50" charset="-128"/>
                          <a:ea typeface="メイリオ" panose="020B0604030504040204" pitchFamily="50" charset="-128"/>
                        </a:rPr>
                        <a:t>サテライトオフィスを設置</a:t>
                      </a:r>
                      <a:endParaRPr kumimoji="1" lang="ja-JP" altLang="en-US" sz="1100" dirty="0">
                        <a:latin typeface="メイリオ" panose="020B0604030504040204" pitchFamily="50" charset="-128"/>
                        <a:ea typeface="メイリオ" panose="020B0604030504040204" pitchFamily="50" charset="-128"/>
                      </a:endParaRPr>
                    </a:p>
                  </a:txBody>
                  <a:tcPr anchor="ctr">
                    <a:solidFill>
                      <a:schemeClr val="accent3"/>
                    </a:solidFill>
                  </a:tcPr>
                </a:tc>
                <a:extLst>
                  <a:ext uri="{0D108BD9-81ED-4DB2-BD59-A6C34878D82A}">
                    <a16:rowId xmlns:a16="http://schemas.microsoft.com/office/drawing/2014/main" val="3030232169"/>
                  </a:ext>
                </a:extLst>
              </a:tr>
              <a:tr h="64267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1" lang="en-US" altLang="ja-JP" sz="1100" b="0" u="none" spc="0" baseline="0" dirty="0" smtClean="0">
                          <a:solidFill>
                            <a:schemeClr val="tx1"/>
                          </a:solidFill>
                          <a:latin typeface="メイリオ" panose="020B0604030504040204" pitchFamily="50" charset="-128"/>
                          <a:ea typeface="メイリオ" panose="020B0604030504040204" pitchFamily="50" charset="-128"/>
                        </a:rPr>
                        <a:t>A </a:t>
                      </a:r>
                      <a:r>
                        <a:rPr kumimoji="1" lang="ja-JP" altLang="en-US" sz="1100" b="0" u="none" spc="0" baseline="0" dirty="0" smtClean="0">
                          <a:solidFill>
                            <a:schemeClr val="tx1"/>
                          </a:solidFill>
                          <a:latin typeface="メイリオ" panose="020B0604030504040204" pitchFamily="50" charset="-128"/>
                          <a:ea typeface="メイリオ" panose="020B0604030504040204" pitchFamily="50" charset="-128"/>
                        </a:rPr>
                        <a:t>生産性向上等に役立つ設備投資等</a:t>
                      </a:r>
                    </a:p>
                  </a:txBody>
                  <a:tcPr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飲食店でデリバリーサービスを拡大するに当たり、機動的に配送できるデリバリー用</a:t>
                      </a:r>
                      <a:r>
                        <a:rPr kumimoji="1" lang="en-US" altLang="ja-JP" sz="1050" kern="1200" dirty="0" smtClean="0">
                          <a:solidFill>
                            <a:schemeClr val="tx1"/>
                          </a:solidFill>
                          <a:latin typeface="メイリオ" panose="020B0604030504040204" pitchFamily="50" charset="-128"/>
                          <a:ea typeface="メイリオ" panose="020B0604030504040204" pitchFamily="50" charset="-128"/>
                          <a:cs typeface="+mn-cs"/>
                        </a:rPr>
                        <a:t>3</a:t>
                      </a: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輪バイクを導入</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サテライトオフィスを設置し、リモートワークの環境を整備するため、テレワーク関連機器を新たに導入</a:t>
                      </a:r>
                    </a:p>
                  </a:txBody>
                  <a:tcPr>
                    <a:solidFill>
                      <a:schemeClr val="accent3">
                        <a:lumMod val="40000"/>
                        <a:lumOff val="60000"/>
                      </a:schemeClr>
                    </a:solidFill>
                  </a:tcPr>
                </a:tc>
                <a:extLst>
                  <a:ext uri="{0D108BD9-81ED-4DB2-BD59-A6C34878D82A}">
                    <a16:rowId xmlns:a16="http://schemas.microsoft.com/office/drawing/2014/main" val="1358879523"/>
                  </a:ext>
                </a:extLst>
              </a:tr>
              <a:tr h="792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spc="0" baseline="0" dirty="0" smtClean="0">
                          <a:solidFill>
                            <a:schemeClr val="tx1"/>
                          </a:solidFill>
                          <a:latin typeface="メイリオ" panose="020B0604030504040204" pitchFamily="50" charset="-128"/>
                          <a:ea typeface="メイリオ" panose="020B0604030504040204" pitchFamily="50" charset="-128"/>
                        </a:rPr>
                        <a:t>B </a:t>
                      </a:r>
                      <a:r>
                        <a:rPr kumimoji="1" lang="ja-JP" altLang="en-US" sz="1200" u="none" spc="0" baseline="0" dirty="0" smtClean="0">
                          <a:solidFill>
                            <a:schemeClr val="tx1"/>
                          </a:solidFill>
                          <a:latin typeface="メイリオ" panose="020B0604030504040204" pitchFamily="50" charset="-128"/>
                          <a:ea typeface="メイリオ" panose="020B0604030504040204" pitchFamily="50" charset="-128"/>
                        </a:rPr>
                        <a:t>関連する経費</a:t>
                      </a:r>
                    </a:p>
                  </a:txBody>
                  <a:tcPr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これまでの店舗内飲食だけでなく、さらにデリバリー・サービスを拡大したことを幅広く周知するために、広告宣伝（広告宣伝費）を実施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テレワーク関連機器の導入に合わせて、コピー機、プリンター、事務机・椅子等も導入し、サテライトオフィスの業務環境を整備</a:t>
                      </a:r>
                    </a:p>
                  </a:txBody>
                  <a:tcPr>
                    <a:solidFill>
                      <a:schemeClr val="accent3">
                        <a:lumMod val="20000"/>
                        <a:lumOff val="80000"/>
                      </a:schemeClr>
                    </a:solidFill>
                  </a:tcPr>
                </a:tc>
                <a:extLst>
                  <a:ext uri="{0D108BD9-81ED-4DB2-BD59-A6C34878D82A}">
                    <a16:rowId xmlns:a16="http://schemas.microsoft.com/office/drawing/2014/main" val="925620348"/>
                  </a:ext>
                </a:extLst>
              </a:tr>
              <a:tr h="7548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u="none" spc="0" baseline="0" dirty="0" smtClean="0">
                          <a:solidFill>
                            <a:schemeClr val="tx1"/>
                          </a:solidFill>
                          <a:latin typeface="メイリオ" panose="020B0604030504040204" pitchFamily="50" charset="-128"/>
                          <a:ea typeface="メイリオ" panose="020B0604030504040204" pitchFamily="50" charset="-128"/>
                        </a:rPr>
                        <a:t>成果</a:t>
                      </a:r>
                    </a:p>
                  </a:txBody>
                  <a:tcPr anchor="ctr">
                    <a:solidFill>
                      <a:srgbClr val="DBEEF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配達の効率化とサービス内容の幅広い周知により、多くの顧客を獲得し、生産性が向上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kern="1200" dirty="0" smtClean="0">
                          <a:solidFill>
                            <a:schemeClr val="tx1"/>
                          </a:solidFill>
                          <a:latin typeface="メイリオ" panose="020B0604030504040204" pitchFamily="50" charset="-128"/>
                          <a:ea typeface="メイリオ" panose="020B0604030504040204" pitchFamily="50" charset="-128"/>
                          <a:cs typeface="+mn-cs"/>
                        </a:rPr>
                        <a:t>オフィス内の業務環境全体を整備することにより、テレワークの機能性アップや業務効率化が図られ、生産性が向上</a:t>
                      </a:r>
                    </a:p>
                  </a:txBody>
                  <a:tcPr>
                    <a:solidFill>
                      <a:srgbClr val="D7E4BD"/>
                    </a:solidFill>
                  </a:tcPr>
                </a:tc>
                <a:extLst>
                  <a:ext uri="{0D108BD9-81ED-4DB2-BD59-A6C34878D82A}">
                    <a16:rowId xmlns:a16="http://schemas.microsoft.com/office/drawing/2014/main" val="396984743"/>
                  </a:ext>
                </a:extLst>
              </a:tr>
            </a:tbl>
          </a:graphicData>
        </a:graphic>
      </p:graphicFrame>
      <p:pic>
        <p:nvPicPr>
          <p:cNvPr id="103" name="図 10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1486" y="9417496"/>
            <a:ext cx="1539602" cy="505425"/>
          </a:xfrm>
          <a:prstGeom prst="rect">
            <a:avLst/>
          </a:prstGeom>
        </p:spPr>
      </p:pic>
      <p:sp>
        <p:nvSpPr>
          <p:cNvPr id="64" name="加算 63"/>
          <p:cNvSpPr/>
          <p:nvPr/>
        </p:nvSpPr>
        <p:spPr>
          <a:xfrm>
            <a:off x="620688" y="5845892"/>
            <a:ext cx="310101" cy="312194"/>
          </a:xfrm>
          <a:prstGeom prst="mathPlus">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106" name="正方形/長方形 105"/>
          <p:cNvSpPr/>
          <p:nvPr/>
        </p:nvSpPr>
        <p:spPr>
          <a:xfrm>
            <a:off x="54204" y="4678204"/>
            <a:ext cx="7047204" cy="250068"/>
          </a:xfrm>
          <a:prstGeom prst="rect">
            <a:avLst/>
          </a:prstGeom>
        </p:spPr>
        <p:txBody>
          <a:bodyPr wrap="square">
            <a:spAutoFit/>
          </a:bodyPr>
          <a:lstStyle/>
          <a:p>
            <a:pPr>
              <a:lnSpc>
                <a:spcPts val="12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生産性や労働能率の向上を図るための特例コースの活用例を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紹介します。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 name="正方形/長方形 9"/>
          <p:cNvSpPr/>
          <p:nvPr/>
        </p:nvSpPr>
        <p:spPr>
          <a:xfrm>
            <a:off x="88056" y="7787812"/>
            <a:ext cx="6575794" cy="10542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a:extLst>
              <a:ext uri="{FF2B5EF4-FFF2-40B4-BE49-F238E27FC236}">
                <a16:creationId xmlns:a16="http://schemas.microsoft.com/office/drawing/2014/main" id="{8569347B-8A4C-9646-89AB-DDDCB8E6B339}"/>
              </a:ext>
            </a:extLst>
          </p:cNvPr>
          <p:cNvSpPr/>
          <p:nvPr/>
        </p:nvSpPr>
        <p:spPr>
          <a:xfrm>
            <a:off x="84058" y="7687650"/>
            <a:ext cx="1892878" cy="289685"/>
          </a:xfrm>
          <a:prstGeom prst="roundRect">
            <a:avLst>
              <a:gd name="adj" fmla="val 0"/>
            </a:avLst>
          </a:prstGeom>
          <a:solidFill>
            <a:srgbClr val="F55F0B"/>
          </a:solidFill>
          <a:ln w="76200">
            <a:noFill/>
          </a:ln>
        </p:spPr>
        <p:txBody>
          <a:bodyPr anchor="ctr"/>
          <a:lstStyle/>
          <a:p>
            <a:pPr algn="ctr" defTabSz="591055">
              <a:lnSpc>
                <a:spcPct val="130000"/>
              </a:lnSpc>
              <a:spcAft>
                <a:spcPts val="796"/>
              </a:spcAft>
            </a:pPr>
            <a:r>
              <a:rPr lang="ja-JP" altLang="en-US" sz="1400" b="1" dirty="0" smtClean="0">
                <a:solidFill>
                  <a:schemeClr val="bg1"/>
                </a:solidFill>
                <a:latin typeface="メイリオ" panose="020B0604030504040204" pitchFamily="50" charset="-128"/>
                <a:ea typeface="メイリオ" panose="020B0604030504040204" pitchFamily="50" charset="-128"/>
                <a:cs typeface="Noto Sans CJK JP DemiLight" charset="-128"/>
              </a:rPr>
              <a:t>お問い合わせ先</a:t>
            </a:r>
            <a:endParaRPr lang="ja-JP" altLang="en-US" sz="1400" b="1" dirty="0">
              <a:solidFill>
                <a:schemeClr val="bg1"/>
              </a:solidFill>
              <a:latin typeface="メイリオ" panose="020B0604030504040204" pitchFamily="50" charset="-128"/>
              <a:ea typeface="メイリオ" panose="020B0604030504040204" pitchFamily="50" charset="-128"/>
              <a:cs typeface="Noto Sans CJK JP DemiLight" charset="-128"/>
            </a:endParaRPr>
          </a:p>
        </p:txBody>
      </p:sp>
      <p:sp>
        <p:nvSpPr>
          <p:cNvPr id="110" name="テキスト ボックス 109"/>
          <p:cNvSpPr txBox="1"/>
          <p:nvPr/>
        </p:nvSpPr>
        <p:spPr>
          <a:xfrm>
            <a:off x="280040" y="8553400"/>
            <a:ext cx="6383810" cy="261610"/>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cs typeface="Meiryo UI" panose="020B0604030504040204" pitchFamily="50" charset="-128"/>
              </a:rPr>
              <a:t>ご不明な点やご質問等について、お気軽</a:t>
            </a:r>
            <a:r>
              <a:rPr lang="ja-JP" altLang="en-US" sz="1100" dirty="0">
                <a:latin typeface="メイリオ" panose="020B0604030504040204" pitchFamily="50" charset="-128"/>
                <a:ea typeface="メイリオ" panose="020B0604030504040204" pitchFamily="50" charset="-128"/>
                <a:cs typeface="Meiryo UI"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cs typeface="Meiryo UI" panose="020B0604030504040204" pitchFamily="50" charset="-128"/>
              </a:rPr>
              <a:t>お問い合わせください。</a:t>
            </a:r>
            <a:endParaRPr lang="en-US" altLang="ja-JP" sz="1100" dirty="0" smtClean="0">
              <a:latin typeface="メイリオ" panose="020B0604030504040204" pitchFamily="50" charset="-128"/>
              <a:ea typeface="メイリオ" panose="020B0604030504040204" pitchFamily="50" charset="-128"/>
              <a:cs typeface="Meiryo UI" panose="020B0604030504040204" pitchFamily="50" charset="-128"/>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02945" y="1997312"/>
            <a:ext cx="604247" cy="604247"/>
          </a:xfrm>
          <a:prstGeom prst="rect">
            <a:avLst/>
          </a:prstGeom>
        </p:spPr>
      </p:pic>
    </p:spTree>
    <p:extLst>
      <p:ext uri="{BB962C8B-B14F-4D97-AF65-F5344CB8AC3E}">
        <p14:creationId xmlns:p14="http://schemas.microsoft.com/office/powerpoint/2010/main" val="938478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9277</TotalTime>
  <Words>1179</Words>
  <Application>Microsoft Office PowerPoint</Application>
  <PresentationFormat>A4 210 x 297 mm</PresentationFormat>
  <Paragraphs>91</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Meiryo UI</vt:lpstr>
      <vt:lpstr>ＭＳ Ｐゴシック</vt:lpstr>
      <vt:lpstr>Noto Sans CJK JP DemiLight</vt:lpstr>
      <vt:lpstr>メイリオ</vt:lpstr>
      <vt:lpstr>メイリオ</vt:lpstr>
      <vt:lpstr>Yu Gothic</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境澤 淳(sakaizawa-atsushi)</cp:lastModifiedBy>
  <cp:revision>690</cp:revision>
  <cp:lastPrinted>2022-04-11T01:43:35Z</cp:lastPrinted>
  <dcterms:created xsi:type="dcterms:W3CDTF">2016-03-25T01:26:56Z</dcterms:created>
  <dcterms:modified xsi:type="dcterms:W3CDTF">2022-05-18T06:59:55Z</dcterms:modified>
</cp:coreProperties>
</file>