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376" r:id="rId2"/>
    <p:sldId id="377"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82" userDrawn="1">
          <p15:clr>
            <a:srgbClr val="A4A3A4"/>
          </p15:clr>
        </p15:guide>
        <p15:guide id="2" pos="2160" userDrawn="1">
          <p15:clr>
            <a:srgbClr val="A4A3A4"/>
          </p15:clr>
        </p15:guide>
        <p15:guide id="3" pos="73" userDrawn="1">
          <p15:clr>
            <a:srgbClr val="A4A3A4"/>
          </p15:clr>
        </p15:guide>
        <p15:guide id="4" pos="4247" userDrawn="1">
          <p15:clr>
            <a:srgbClr val="A4A3A4"/>
          </p15:clr>
        </p15:guide>
        <p15:guide id="5" orient="horz" pos="2258"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澤 夏樹(furusawa-natsuki)" initials="古澤" lastIdx="1" clrIdx="0">
    <p:extLst>
      <p:ext uri="{19B8F6BF-5375-455C-9EA6-DF929625EA0E}">
        <p15:presenceInfo xmlns:p15="http://schemas.microsoft.com/office/powerpoint/2012/main" userId="S-1-5-21-4175116151-3849908774-3845857867-336798" providerId="AD"/>
      </p:ext>
    </p:extLst>
  </p:cmAuthor>
  <p:cmAuthor id="2" name="佐伯 俊輔(saeki-shunsuke.25e)" initials="佐伯" lastIdx="11" clrIdx="1">
    <p:extLst>
      <p:ext uri="{19B8F6BF-5375-455C-9EA6-DF929625EA0E}">
        <p15:presenceInfo xmlns:p15="http://schemas.microsoft.com/office/powerpoint/2012/main" userId="S-1-5-21-4175116151-3849908774-3845857867-5511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EFF"/>
    <a:srgbClr val="FF4040"/>
    <a:srgbClr val="FFB366"/>
    <a:srgbClr val="8E5EB2"/>
    <a:srgbClr val="103185"/>
    <a:srgbClr val="40C47C"/>
    <a:srgbClr val="C9E7E7"/>
    <a:srgbClr val="FDF3B9"/>
    <a:srgbClr val="204D84"/>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92" autoAdjust="0"/>
    <p:restoredTop sz="96391" autoAdjust="0"/>
  </p:normalViewPr>
  <p:slideViewPr>
    <p:cSldViewPr>
      <p:cViewPr varScale="1">
        <p:scale>
          <a:sx n="48" d="100"/>
          <a:sy n="48" d="100"/>
        </p:scale>
        <p:origin x="2736" y="78"/>
      </p:cViewPr>
      <p:guideLst>
        <p:guide orient="horz" pos="3982"/>
        <p:guide pos="2160"/>
        <p:guide pos="73"/>
        <p:guide pos="4247"/>
        <p:guide orient="horz" pos="2258"/>
      </p:guideLst>
    </p:cSldViewPr>
  </p:slideViewPr>
  <p:notesTextViewPr>
    <p:cViewPr>
      <p:scale>
        <a:sx n="300" d="100"/>
        <a:sy n="300" d="100"/>
      </p:scale>
      <p:origin x="0" y="0"/>
    </p:cViewPr>
  </p:notesTextViewPr>
  <p:notesViewPr>
    <p:cSldViewPr>
      <p:cViewPr varScale="1">
        <p:scale>
          <a:sx n="59" d="100"/>
          <a:sy n="59" d="100"/>
        </p:scale>
        <p:origin x="-2628"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1" cy="493316"/>
          </a:xfrm>
          <a:prstGeom prst="rect">
            <a:avLst/>
          </a:prstGeom>
        </p:spPr>
        <p:txBody>
          <a:bodyPr vert="horz" lIns="90644" tIns="45322" rIns="90644" bIns="45322" rtlCol="0"/>
          <a:lstStyle>
            <a:lvl1pPr algn="r">
              <a:defRPr sz="1200"/>
            </a:lvl1pPr>
          </a:lstStyle>
          <a:p>
            <a:fld id="{07C159CC-6549-4A5D-A439-07FB2C9B0544}" type="datetimeFigureOut">
              <a:rPr kumimoji="1" lang="ja-JP" altLang="en-US" smtClean="0"/>
              <a:t>2022/5/19</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1" cy="493316"/>
          </a:xfrm>
          <a:prstGeom prst="rect">
            <a:avLst/>
          </a:prstGeom>
        </p:spPr>
        <p:txBody>
          <a:bodyPr vert="horz" lIns="90644" tIns="45322" rIns="90644" bIns="45322" rtlCol="0" anchor="b"/>
          <a:lstStyle>
            <a:lvl1pPr algn="r">
              <a:defRPr sz="1200"/>
            </a:lvl1pPr>
          </a:lstStyle>
          <a:p>
            <a:fld id="{3D6C3ED4-782A-40B2-89BA-5F3B704BE565}" type="slidenum">
              <a:rPr kumimoji="1" lang="ja-JP" altLang="en-US" smtClean="0"/>
              <a:t>‹#›</a:t>
            </a:fld>
            <a:endParaRPr kumimoji="1" lang="ja-JP" altLang="en-US"/>
          </a:p>
        </p:txBody>
      </p:sp>
    </p:spTree>
    <p:extLst>
      <p:ext uri="{BB962C8B-B14F-4D97-AF65-F5344CB8AC3E}">
        <p14:creationId xmlns:p14="http://schemas.microsoft.com/office/powerpoint/2010/main" val="8528043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BA12D4AD-3418-416F-9861-1F2BC798BBCF}" type="datetimeFigureOut">
              <a:rPr kumimoji="1" lang="ja-JP" altLang="en-US" smtClean="0"/>
              <a:t>2022/5/19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47CDD5FA-044D-4918-BBA7-55E2221E814A}" type="slidenum">
              <a:rPr kumimoji="1" lang="ja-JP" altLang="en-US" smtClean="0"/>
              <a:t>‹#›</a:t>
            </a:fld>
            <a:endParaRPr kumimoji="1" lang="ja-JP" altLang="en-US"/>
          </a:p>
        </p:txBody>
      </p:sp>
    </p:spTree>
    <p:extLst>
      <p:ext uri="{BB962C8B-B14F-4D97-AF65-F5344CB8AC3E}">
        <p14:creationId xmlns:p14="http://schemas.microsoft.com/office/powerpoint/2010/main" val="2220355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089150" y="741363"/>
            <a:ext cx="2557463" cy="3697287"/>
          </a:xfrm>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fld id="{953FA3A9-1B91-4B88-8DE9-D3AB2F249F96}" type="slidenum">
              <a:rPr kumimoji="1" lang="ja-JP" altLang="en-US" smtClean="0"/>
              <a:pPr/>
              <a:t>1</a:t>
            </a:fld>
            <a:endParaRPr kumimoji="1" lang="ja-JP" altLang="en-US" dirty="0"/>
          </a:p>
        </p:txBody>
      </p:sp>
    </p:spTree>
    <p:extLst>
      <p:ext uri="{BB962C8B-B14F-4D97-AF65-F5344CB8AC3E}">
        <p14:creationId xmlns:p14="http://schemas.microsoft.com/office/powerpoint/2010/main" val="2861754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xfrm>
            <a:off x="2089150" y="741363"/>
            <a:ext cx="2559050" cy="3697287"/>
          </a:xfrm>
          <a:noFill/>
          <a:ln>
            <a:solidFill>
              <a:srgbClr val="000000"/>
            </a:solidFill>
            <a:miter lim="800000"/>
            <a:headEnd/>
            <a:tailEnd/>
          </a:ln>
        </p:spPr>
      </p:sp>
      <p:sp>
        <p:nvSpPr>
          <p:cNvPr id="7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717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F352B31-5E6F-4A5F-B6DE-2DE5D19411D2}" type="slidenum">
              <a:rPr lang="ja-JP" altLang="en-US"/>
              <a:pPr fontAlgn="base">
                <a:spcBef>
                  <a:spcPct val="0"/>
                </a:spcBef>
                <a:spcAft>
                  <a:spcPct val="0"/>
                </a:spcAft>
              </a:pPr>
              <a:t>2</a:t>
            </a:fld>
            <a:endParaRPr lang="ja-JP" altLang="en-US"/>
          </a:p>
        </p:txBody>
      </p:sp>
    </p:spTree>
    <p:extLst>
      <p:ext uri="{BB962C8B-B14F-4D97-AF65-F5344CB8AC3E}">
        <p14:creationId xmlns:p14="http://schemas.microsoft.com/office/powerpoint/2010/main" val="2105568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1"/>
            <a:ext cx="4514850" cy="8452202"/>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4"/>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4"/>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2022/5/19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6"/>
            <a:ext cx="3030141" cy="924101"/>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4" y="2217386"/>
            <a:ext cx="3031331" cy="924101"/>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4"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2022/5/19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2022/5/19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2022/5/19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5" y="394408"/>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92"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5" y="2072923"/>
            <a:ext cx="2256235" cy="6775980"/>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2022/5/19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3"/>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5"/>
            <a:ext cx="4114800" cy="1162578"/>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2022/5/19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4"/>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2022/5/19</a:t>
            </a:fld>
            <a:endParaRPr kumimoji="1" lang="ja-JP" altLang="en-US"/>
          </a:p>
        </p:txBody>
      </p:sp>
      <p:sp>
        <p:nvSpPr>
          <p:cNvPr id="5" name="フッター プレースホルダ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www.mhlw.go.jp/stf/seisakunitsuite/bunya/koyou_roudou/koyou/kyufukin/d01-1.html"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3"/>
          <p:cNvGrpSpPr/>
          <p:nvPr/>
        </p:nvGrpSpPr>
        <p:grpSpPr>
          <a:xfrm>
            <a:off x="-279377" y="-364681"/>
            <a:ext cx="8122470" cy="729153"/>
            <a:chOff x="-284748" y="-306028"/>
            <a:chExt cx="8122470" cy="733969"/>
          </a:xfrm>
          <a:solidFill>
            <a:srgbClr val="FF9933"/>
          </a:solidFill>
        </p:grpSpPr>
        <p:grpSp>
          <p:nvGrpSpPr>
            <p:cNvPr id="6" name="Group 6"/>
            <p:cNvGrpSpPr>
              <a:grpSpLocks/>
            </p:cNvGrpSpPr>
            <p:nvPr/>
          </p:nvGrpSpPr>
          <p:grpSpPr bwMode="auto">
            <a:xfrm>
              <a:off x="-284748" y="-306028"/>
              <a:ext cx="8122470" cy="733969"/>
              <a:chOff x="-405" y="-436"/>
              <a:chExt cx="12718" cy="872"/>
            </a:xfrm>
            <a:grpFill/>
          </p:grpSpPr>
          <p:sp>
            <p:nvSpPr>
              <p:cNvPr id="8" name="AutoShape 7"/>
              <p:cNvSpPr>
                <a:spLocks noChangeArrowheads="1"/>
              </p:cNvSpPr>
              <p:nvPr/>
            </p:nvSpPr>
            <p:spPr bwMode="auto">
              <a:xfrm>
                <a:off x="-405" y="-436"/>
                <a:ext cx="1020" cy="872"/>
              </a:xfrm>
              <a:prstGeom prst="roundRect">
                <a:avLst>
                  <a:gd name="adj" fmla="val 50000"/>
                </a:avLst>
              </a:prstGeom>
              <a:solidFill>
                <a:srgbClr val="0070C0"/>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14" dirty="0"/>
              </a:p>
            </p:txBody>
          </p:sp>
          <p:sp>
            <p:nvSpPr>
              <p:cNvPr id="10" name="AutoShape 9"/>
              <p:cNvSpPr>
                <a:spLocks noChangeArrowheads="1"/>
              </p:cNvSpPr>
              <p:nvPr/>
            </p:nvSpPr>
            <p:spPr bwMode="auto">
              <a:xfrm>
                <a:off x="1428" y="-397"/>
                <a:ext cx="10885" cy="794"/>
              </a:xfrm>
              <a:prstGeom prst="roundRect">
                <a:avLst>
                  <a:gd name="adj" fmla="val 50000"/>
                </a:avLst>
              </a:prstGeom>
              <a:solidFill>
                <a:srgbClr val="00B0F0"/>
              </a:solidFill>
              <a:ln w="9525">
                <a:noFill/>
                <a:round/>
                <a:headEnd/>
                <a:tailEnd/>
              </a:ln>
            </p:spPr>
            <p:txBody>
              <a:bodyPr vert="horz" wrap="square" lIns="70757" tIns="8467" rIns="70757" bIns="8467" numCol="1" anchor="t" anchorCtr="0" compatLnSpc="1">
                <a:prstTxWarp prst="textNoShape">
                  <a:avLst/>
                </a:prstTxWarp>
              </a:bodyPr>
              <a:lstStyle/>
              <a:p>
                <a:endParaRPr lang="ja-JP" altLang="en-US" sz="1714" dirty="0"/>
              </a:p>
            </p:txBody>
          </p:sp>
        </p:grpSp>
        <p:pic>
          <p:nvPicPr>
            <p:cNvPr id="7" name="図 1"/>
            <p:cNvPicPr>
              <a:picLocks noChangeAspect="1" noChangeArrowheads="1"/>
            </p:cNvPicPr>
            <p:nvPr/>
          </p:nvPicPr>
          <p:blipFill>
            <a:blip r:embed="rId3" cstate="print">
              <a:duotone>
                <a:prstClr val="black"/>
                <a:schemeClr val="accent5">
                  <a:tint val="45000"/>
                  <a:satMod val="400000"/>
                </a:schemeClr>
              </a:duotone>
            </a:blip>
            <a:srcRect/>
            <a:stretch>
              <a:fillRect/>
            </a:stretch>
          </p:blipFill>
          <p:spPr bwMode="auto">
            <a:xfrm>
              <a:off x="354037" y="-169877"/>
              <a:ext cx="576064" cy="564991"/>
            </a:xfrm>
            <a:prstGeom prst="rect">
              <a:avLst/>
            </a:prstGeom>
            <a:noFill/>
            <a:ln w="9525">
              <a:noFill/>
              <a:miter lim="800000"/>
              <a:headEnd/>
              <a:tailEnd/>
            </a:ln>
          </p:spPr>
        </p:pic>
      </p:grpSp>
      <p:sp>
        <p:nvSpPr>
          <p:cNvPr id="22" name="テキスト ボックス 21"/>
          <p:cNvSpPr txBox="1"/>
          <p:nvPr/>
        </p:nvSpPr>
        <p:spPr>
          <a:xfrm>
            <a:off x="23831" y="396000"/>
            <a:ext cx="6378289" cy="619973"/>
          </a:xfrm>
          <a:prstGeom prst="rect">
            <a:avLst/>
          </a:prstGeom>
          <a:noFill/>
        </p:spPr>
        <p:txBody>
          <a:bodyPr wrap="square" lIns="91070" tIns="45536" rIns="91070" bIns="45536" rtlCol="0">
            <a:noAutofit/>
          </a:bodyPr>
          <a:lstStyle/>
          <a:p>
            <a:r>
              <a:rPr lang="ja-JP" altLang="en-US" sz="1200" dirty="0" smtClean="0">
                <a:latin typeface="メイリオ" pitchFamily="50" charset="-128"/>
                <a:ea typeface="メイリオ" pitchFamily="50" charset="-128"/>
              </a:rPr>
              <a:t>企業内</a:t>
            </a:r>
            <a:r>
              <a:rPr lang="ja-JP" altLang="en-US" sz="1200" dirty="0">
                <a:latin typeface="メイリオ" pitchFamily="50" charset="-128"/>
                <a:ea typeface="メイリオ" pitchFamily="50" charset="-128"/>
              </a:rPr>
              <a:t>での人材育成に取り組む事業主の皆</a:t>
            </a:r>
            <a:r>
              <a:rPr lang="ja-JP" altLang="en-US" sz="1200" dirty="0" smtClean="0">
                <a:latin typeface="メイリオ" pitchFamily="50" charset="-128"/>
                <a:ea typeface="メイリオ" pitchFamily="50" charset="-128"/>
              </a:rPr>
              <a:t>さまへ</a:t>
            </a:r>
            <a:endParaRPr lang="ja-JP" altLang="en-US" sz="1200" dirty="0">
              <a:latin typeface="メイリオ" pitchFamily="50" charset="-128"/>
              <a:ea typeface="メイリオ" pitchFamily="50" charset="-128"/>
            </a:endParaRPr>
          </a:p>
        </p:txBody>
      </p:sp>
      <p:sp>
        <p:nvSpPr>
          <p:cNvPr id="26" name="Text Box 42"/>
          <p:cNvSpPr txBox="1">
            <a:spLocks noChangeArrowheads="1"/>
          </p:cNvSpPr>
          <p:nvPr/>
        </p:nvSpPr>
        <p:spPr bwMode="auto">
          <a:xfrm>
            <a:off x="1196752" y="9609111"/>
            <a:ext cx="5988568" cy="296340"/>
          </a:xfrm>
          <a:prstGeom prst="rect">
            <a:avLst/>
          </a:prstGeom>
          <a:noFill/>
          <a:ln w="9525">
            <a:noFill/>
            <a:miter lim="800000"/>
            <a:headEnd/>
            <a:tailEnd/>
          </a:ln>
        </p:spPr>
        <p:txBody>
          <a:bodyPr lIns="37541" tIns="47677" rIns="37541" bIns="47677">
            <a:spAutoFit/>
          </a:bodyPr>
          <a:lstStyle/>
          <a:p>
            <a:pPr algn="ctr">
              <a:defRPr/>
            </a:pPr>
            <a:r>
              <a:rPr lang="ja-JP" altLang="en-US" sz="1300" spc="-21" dirty="0" smtClean="0">
                <a:solidFill>
                  <a:prstClr val="black"/>
                </a:solidFill>
                <a:latin typeface="メイリオ" panose="020B0604030504040204" pitchFamily="50" charset="-128"/>
                <a:ea typeface="メイリオ" panose="020B0604030504040204" pitchFamily="50" charset="-128"/>
              </a:rPr>
              <a:t>岩手労働局</a:t>
            </a:r>
            <a:r>
              <a:rPr lang="ja-JP" altLang="en-US" sz="1300" spc="-21" dirty="0">
                <a:solidFill>
                  <a:prstClr val="black"/>
                </a:solidFill>
                <a:latin typeface="メイリオ" panose="020B0604030504040204" pitchFamily="50" charset="-128"/>
                <a:ea typeface="メイリオ" panose="020B0604030504040204" pitchFamily="50" charset="-128"/>
              </a:rPr>
              <a:t>・ハローワーク</a:t>
            </a:r>
          </a:p>
        </p:txBody>
      </p:sp>
      <p:pic>
        <p:nvPicPr>
          <p:cNvPr id="34" name="図 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60254" y="9499373"/>
            <a:ext cx="1353445" cy="444313"/>
          </a:xfrm>
          <a:prstGeom prst="rect">
            <a:avLst/>
          </a:prstGeom>
        </p:spPr>
      </p:pic>
      <p:sp>
        <p:nvSpPr>
          <p:cNvPr id="41" name="テキスト ボックス 40"/>
          <p:cNvSpPr txBox="1"/>
          <p:nvPr/>
        </p:nvSpPr>
        <p:spPr>
          <a:xfrm>
            <a:off x="5551873" y="9633520"/>
            <a:ext cx="1162498" cy="261610"/>
          </a:xfrm>
          <a:prstGeom prst="rect">
            <a:avLst/>
          </a:prstGeom>
          <a:noFill/>
          <a:ln>
            <a:noFill/>
          </a:ln>
        </p:spPr>
        <p:txBody>
          <a:bodyPr wrap="none" rtlCol="0">
            <a:spAutoFit/>
          </a:bodyPr>
          <a:lstStyle/>
          <a:p>
            <a:pPr fontAlgn="base">
              <a:spcBef>
                <a:spcPct val="0"/>
              </a:spcBef>
              <a:spcAft>
                <a:spcPct val="0"/>
              </a:spcAft>
            </a:pPr>
            <a:r>
              <a:rPr lang="en-US" altLang="ja-JP" sz="1100" dirty="0"/>
              <a:t>LL040428</a:t>
            </a:r>
            <a:r>
              <a:rPr lang="ja-JP" altLang="ja-JP" sz="1100" dirty="0"/>
              <a:t>開企</a:t>
            </a:r>
            <a:r>
              <a:rPr lang="en-US" altLang="ja-JP" sz="1100" dirty="0"/>
              <a:t>01</a:t>
            </a:r>
            <a:endParaRPr kumimoji="1" lang="ja-JP" altLang="en-US" sz="500" dirty="0" smtClean="0">
              <a:latin typeface="HG丸ｺﾞｼｯｸM-PRO" pitchFamily="50" charset="-128"/>
              <a:ea typeface="HG丸ｺﾞｼｯｸM-PRO" pitchFamily="50" charset="-128"/>
            </a:endParaRPr>
          </a:p>
        </p:txBody>
      </p:sp>
      <p:sp>
        <p:nvSpPr>
          <p:cNvPr id="64" name="正方形/長方形 63"/>
          <p:cNvSpPr/>
          <p:nvPr/>
        </p:nvSpPr>
        <p:spPr>
          <a:xfrm>
            <a:off x="247695" y="8985448"/>
            <a:ext cx="1512000" cy="252000"/>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wrap="square" lIns="108000" tIns="18000" rIns="108000" bIns="0" anchor="ctr" anchorCtr="0">
            <a:noAutofit/>
          </a:bodyPr>
          <a:lstStyle/>
          <a:p>
            <a:pPr algn="ctr"/>
            <a:r>
              <a:rPr lang="ja-JP" altLang="en-US" sz="1100" b="1" dirty="0" smtClean="0">
                <a:solidFill>
                  <a:srgbClr val="0066FF"/>
                </a:solidFill>
              </a:rPr>
              <a:t>人材</a:t>
            </a:r>
            <a:r>
              <a:rPr lang="ja-JP" altLang="en-US" sz="1100" b="1" dirty="0" smtClean="0">
                <a:solidFill>
                  <a:srgbClr val="0066FF"/>
                </a:solidFill>
                <a:latin typeface="メイリオ" panose="020B0604030504040204" pitchFamily="50" charset="-128"/>
                <a:ea typeface="メイリオ" panose="020B0604030504040204" pitchFamily="50" charset="-128"/>
              </a:rPr>
              <a:t>開発支</a:t>
            </a:r>
            <a:r>
              <a:rPr lang="ja-JP" altLang="en-US" sz="1100" b="1" dirty="0" smtClean="0">
                <a:solidFill>
                  <a:srgbClr val="0066FF"/>
                </a:solidFill>
              </a:rPr>
              <a:t>援助成金</a:t>
            </a:r>
            <a:endParaRPr lang="ja-JP" altLang="en-US" sz="1100" b="1" dirty="0">
              <a:solidFill>
                <a:srgbClr val="0066FF"/>
              </a:solidFill>
            </a:endParaRPr>
          </a:p>
        </p:txBody>
      </p:sp>
      <p:sp>
        <p:nvSpPr>
          <p:cNvPr id="65" name="テキスト ボックス 64"/>
          <p:cNvSpPr txBox="1"/>
          <p:nvPr/>
        </p:nvSpPr>
        <p:spPr>
          <a:xfrm>
            <a:off x="44624" y="9324654"/>
            <a:ext cx="5705206" cy="246221"/>
          </a:xfrm>
          <a:prstGeom prst="rect">
            <a:avLst/>
          </a:prstGeom>
          <a:noFill/>
          <a:ln w="28575">
            <a:noFill/>
          </a:ln>
        </p:spPr>
        <p:txBody>
          <a:bodyPr wrap="square" rtlCol="0">
            <a:spAutoFit/>
          </a:bodyPr>
          <a:lstStyle/>
          <a:p>
            <a:r>
              <a:rPr lang="ja-JP" altLang="en-US" sz="1000" dirty="0" smtClean="0">
                <a:solidFill>
                  <a:srgbClr val="FF0000"/>
                </a:solidFill>
                <a:latin typeface="メイリオ" panose="020B0604030504040204" pitchFamily="50" charset="-128"/>
                <a:ea typeface="メイリオ" panose="020B0604030504040204" pitchFamily="50" charset="-128"/>
              </a:rPr>
              <a:t>　</a:t>
            </a:r>
            <a:r>
              <a:rPr lang="en-US" altLang="ja-JP" sz="900" dirty="0" smtClean="0">
                <a:solidFill>
                  <a:srgbClr val="FF0000"/>
                </a:solidFill>
                <a:latin typeface="メイリオ" panose="020B0604030504040204" pitchFamily="50" charset="-128"/>
                <a:ea typeface="メイリオ" panose="020B0604030504040204" pitchFamily="50" charset="-128"/>
                <a:hlinkClick r:id="rId5"/>
              </a:rPr>
              <a:t>https://www.mhlw.go.jp/stf/seisakunitsuite/bunya/koyou_roudou/koyou/kyufukin/d01-1.html</a:t>
            </a:r>
            <a:endParaRPr lang="en-US" altLang="ja-JP" sz="900" dirty="0">
              <a:solidFill>
                <a:srgbClr val="FF0000"/>
              </a:solidFill>
              <a:latin typeface="メイリオ" panose="020B0604030504040204" pitchFamily="50" charset="-128"/>
              <a:ea typeface="メイリオ" panose="020B0604030504040204" pitchFamily="50" charset="-128"/>
            </a:endParaRPr>
          </a:p>
        </p:txBody>
      </p:sp>
      <p:sp>
        <p:nvSpPr>
          <p:cNvPr id="66" name="角丸四角形 65"/>
          <p:cNvSpPr/>
          <p:nvPr/>
        </p:nvSpPr>
        <p:spPr bwMode="auto">
          <a:xfrm>
            <a:off x="1700808" y="8985448"/>
            <a:ext cx="540000" cy="252000"/>
          </a:xfrm>
          <a:prstGeom prst="roundRect">
            <a:avLst/>
          </a:prstGeom>
          <a:solidFill>
            <a:schemeClr val="bg1">
              <a:lumMod val="65000"/>
            </a:schemeClr>
          </a:solidFill>
          <a:ln w="12700">
            <a:solidFill>
              <a:schemeClr val="tx1"/>
            </a:solidFill>
          </a:ln>
          <a:effectLst/>
          <a:scene3d>
            <a:camera prst="orthographicFront"/>
            <a:lightRig rig="threePt" dir="t"/>
          </a:scene3d>
          <a:sp3d prstMaterial="powder"/>
        </p:spPr>
        <p:style>
          <a:lnRef idx="2">
            <a:schemeClr val="accent1">
              <a:shade val="50000"/>
            </a:schemeClr>
          </a:lnRef>
          <a:fillRef idx="1">
            <a:schemeClr val="accent1"/>
          </a:fillRef>
          <a:effectRef idx="0">
            <a:schemeClr val="accent1"/>
          </a:effectRef>
          <a:fontRef idx="minor">
            <a:schemeClr val="lt1"/>
          </a:fontRef>
        </p:style>
        <p:txBody>
          <a:bodyPr tIns="18000" bIns="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fontAlgn="auto">
              <a:spcBef>
                <a:spcPts val="0"/>
              </a:spcBef>
              <a:spcAft>
                <a:spcPts val="0"/>
              </a:spcAft>
              <a:defRPr/>
            </a:pPr>
            <a:r>
              <a:rPr lang="ja-JP" altLang="en-US" sz="1100" b="1" spc="300" dirty="0" smtClean="0">
                <a:solidFill>
                  <a:schemeClr val="tx1"/>
                </a:solidFill>
                <a:latin typeface="メイリオ" pitchFamily="50" charset="-128"/>
                <a:ea typeface="メイリオ" pitchFamily="50" charset="-128"/>
              </a:rPr>
              <a:t>検</a:t>
            </a:r>
            <a:r>
              <a:rPr lang="ja-JP" altLang="en-US" sz="1100" b="1" dirty="0" smtClean="0">
                <a:solidFill>
                  <a:schemeClr val="tx1"/>
                </a:solidFill>
                <a:latin typeface="メイリオ" pitchFamily="50" charset="-128"/>
                <a:ea typeface="メイリオ" pitchFamily="50" charset="-128"/>
              </a:rPr>
              <a:t>索</a:t>
            </a:r>
            <a:endParaRPr lang="ja-JP" altLang="en-US" sz="1100" b="1" dirty="0">
              <a:solidFill>
                <a:schemeClr val="tx1"/>
              </a:solidFill>
              <a:latin typeface="メイリオ" pitchFamily="50" charset="-128"/>
              <a:ea typeface="メイリオ" pitchFamily="50" charset="-128"/>
            </a:endParaRPr>
          </a:p>
        </p:txBody>
      </p:sp>
      <p:cxnSp>
        <p:nvCxnSpPr>
          <p:cNvPr id="67" name="直線矢印コネクタ 66"/>
          <p:cNvCxnSpPr/>
          <p:nvPr/>
        </p:nvCxnSpPr>
        <p:spPr bwMode="auto">
          <a:xfrm flipH="1" flipV="1">
            <a:off x="2132857" y="9129464"/>
            <a:ext cx="121072" cy="150024"/>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7" name="図 36"/>
          <p:cNvPicPr>
            <a:picLocks noChangeAspect="1"/>
          </p:cNvPicPr>
          <p:nvPr/>
        </p:nvPicPr>
        <p:blipFill>
          <a:blip r:embed="rId6"/>
          <a:stretch>
            <a:fillRect/>
          </a:stretch>
        </p:blipFill>
        <p:spPr>
          <a:xfrm>
            <a:off x="2464804" y="8866998"/>
            <a:ext cx="519021" cy="499799"/>
          </a:xfrm>
          <a:prstGeom prst="rect">
            <a:avLst/>
          </a:prstGeom>
        </p:spPr>
      </p:pic>
      <p:sp>
        <p:nvSpPr>
          <p:cNvPr id="51" name="正方形/長方形 50"/>
          <p:cNvSpPr/>
          <p:nvPr/>
        </p:nvSpPr>
        <p:spPr>
          <a:xfrm>
            <a:off x="189000" y="2792760"/>
            <a:ext cx="2160000" cy="360000"/>
          </a:xfrm>
          <a:prstGeom prst="rect">
            <a:avLst/>
          </a:prstGeom>
          <a:solidFill>
            <a:srgbClr val="FF00FF">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defTabSz="870875">
              <a:defRPr/>
            </a:pPr>
            <a:r>
              <a:rPr lang="en-US" altLang="ja-JP" sz="1600" b="1" spc="200" dirty="0" smtClean="0">
                <a:solidFill>
                  <a:schemeClr val="bg1"/>
                </a:solidFill>
                <a:latin typeface="メイリオ" panose="020B0604030504040204" pitchFamily="50" charset="-128"/>
                <a:ea typeface="メイリオ" panose="020B0604030504040204" pitchFamily="50" charset="-128"/>
              </a:rPr>
              <a:t>IT</a:t>
            </a:r>
            <a:r>
              <a:rPr lang="ja-JP" altLang="en-US" sz="1600" b="1" spc="200" dirty="0" smtClean="0">
                <a:solidFill>
                  <a:schemeClr val="bg1"/>
                </a:solidFill>
                <a:latin typeface="メイリオ" panose="020B0604030504040204" pitchFamily="50" charset="-128"/>
                <a:ea typeface="メイリオ" panose="020B0604030504040204" pitchFamily="50" charset="-128"/>
              </a:rPr>
              <a:t>分野未経</a:t>
            </a:r>
            <a:r>
              <a:rPr lang="ja-JP" altLang="en-US" sz="1600" b="1" dirty="0" smtClean="0">
                <a:solidFill>
                  <a:schemeClr val="bg1"/>
                </a:solidFill>
                <a:latin typeface="メイリオ" panose="020B0604030504040204" pitchFamily="50" charset="-128"/>
                <a:ea typeface="メイリオ" panose="020B0604030504040204" pitchFamily="50" charset="-128"/>
              </a:rPr>
              <a:t>験</a:t>
            </a:r>
            <a:endParaRPr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53" name="正方形/長方形 52"/>
          <p:cNvSpPr/>
          <p:nvPr/>
        </p:nvSpPr>
        <p:spPr>
          <a:xfrm>
            <a:off x="188062" y="5845285"/>
            <a:ext cx="2160000" cy="360000"/>
          </a:xfrm>
          <a:prstGeom prst="rect">
            <a:avLst/>
          </a:prstGeom>
          <a:solidFill>
            <a:srgbClr val="FF993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defTabSz="870875">
              <a:defRPr/>
            </a:pPr>
            <a:r>
              <a:rPr lang="ja-JP" altLang="en-US" sz="1600" b="1" spc="200" dirty="0">
                <a:solidFill>
                  <a:prstClr val="white"/>
                </a:solidFill>
                <a:latin typeface="メイリオ" panose="020B0604030504040204" pitchFamily="50" charset="-128"/>
                <a:ea typeface="メイリオ" panose="020B0604030504040204" pitchFamily="50" charset="-128"/>
              </a:rPr>
              <a:t>自発的能力</a:t>
            </a:r>
            <a:r>
              <a:rPr lang="ja-JP" altLang="en-US" sz="1600" b="1" spc="200" dirty="0" smtClean="0">
                <a:solidFill>
                  <a:prstClr val="white"/>
                </a:solidFill>
                <a:latin typeface="メイリオ" panose="020B0604030504040204" pitchFamily="50" charset="-128"/>
                <a:ea typeface="メイリオ" panose="020B0604030504040204" pitchFamily="50" charset="-128"/>
              </a:rPr>
              <a:t>開</a:t>
            </a:r>
            <a:r>
              <a:rPr lang="ja-JP" altLang="en-US" sz="1600" b="1" dirty="0" smtClean="0">
                <a:solidFill>
                  <a:prstClr val="white"/>
                </a:solidFill>
                <a:latin typeface="メイリオ" panose="020B0604030504040204" pitchFamily="50" charset="-128"/>
                <a:ea typeface="メイリオ" panose="020B0604030504040204" pitchFamily="50" charset="-128"/>
              </a:rPr>
              <a:t>発</a:t>
            </a:r>
            <a:endParaRPr lang="ja-JP" altLang="en-US" sz="1600" b="1" dirty="0">
              <a:solidFill>
                <a:prstClr val="white"/>
              </a:solidFill>
              <a:latin typeface="メイリオ" panose="020B0604030504040204" pitchFamily="50" charset="-128"/>
              <a:ea typeface="メイリオ" panose="020B0604030504040204" pitchFamily="50" charset="-128"/>
            </a:endParaRPr>
          </a:p>
        </p:txBody>
      </p:sp>
      <p:sp>
        <p:nvSpPr>
          <p:cNvPr id="54" name="正方形/長方形 53"/>
          <p:cNvSpPr/>
          <p:nvPr/>
        </p:nvSpPr>
        <p:spPr>
          <a:xfrm>
            <a:off x="184460" y="6848973"/>
            <a:ext cx="2160000" cy="360000"/>
          </a:xfrm>
          <a:prstGeom prst="rect">
            <a:avLst/>
          </a:prstGeom>
          <a:solidFill>
            <a:srgbClr val="7030A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defTabSz="870875">
              <a:defRPr/>
            </a:pPr>
            <a:r>
              <a:rPr lang="ja-JP" altLang="en-US" sz="1600" b="1" spc="300" dirty="0">
                <a:solidFill>
                  <a:prstClr val="white"/>
                </a:solidFill>
                <a:latin typeface="メイリオ" panose="020B0604030504040204" pitchFamily="50" charset="-128"/>
                <a:ea typeface="メイリオ" panose="020B0604030504040204" pitchFamily="50" charset="-128"/>
              </a:rPr>
              <a:t>教育</a:t>
            </a:r>
            <a:r>
              <a:rPr lang="ja-JP" altLang="en-US" sz="1600" b="1" spc="300" dirty="0" smtClean="0">
                <a:solidFill>
                  <a:prstClr val="white"/>
                </a:solidFill>
                <a:latin typeface="メイリオ" panose="020B0604030504040204" pitchFamily="50" charset="-128"/>
                <a:ea typeface="メイリオ" panose="020B0604030504040204" pitchFamily="50" charset="-128"/>
              </a:rPr>
              <a:t>訓練休</a:t>
            </a:r>
            <a:r>
              <a:rPr lang="ja-JP" altLang="en-US" sz="1600" b="1" dirty="0" smtClean="0">
                <a:solidFill>
                  <a:prstClr val="white"/>
                </a:solidFill>
                <a:latin typeface="メイリオ" panose="020B0604030504040204" pitchFamily="50" charset="-128"/>
                <a:ea typeface="メイリオ" panose="020B0604030504040204" pitchFamily="50" charset="-128"/>
              </a:rPr>
              <a:t>暇</a:t>
            </a:r>
            <a:endParaRPr lang="en-US" altLang="ja-JP" sz="1600" b="1" dirty="0" smtClean="0">
              <a:solidFill>
                <a:prstClr val="white"/>
              </a:solidFill>
              <a:latin typeface="メイリオ" panose="020B0604030504040204" pitchFamily="50" charset="-128"/>
              <a:ea typeface="メイリオ" panose="020B0604030504040204" pitchFamily="50" charset="-128"/>
            </a:endParaRPr>
          </a:p>
        </p:txBody>
      </p:sp>
      <p:sp>
        <p:nvSpPr>
          <p:cNvPr id="58" name="正方形/長方形 57"/>
          <p:cNvSpPr/>
          <p:nvPr/>
        </p:nvSpPr>
        <p:spPr>
          <a:xfrm>
            <a:off x="189000" y="3826734"/>
            <a:ext cx="2160000" cy="360000"/>
          </a:xfrm>
          <a:prstGeom prst="rect">
            <a:avLst/>
          </a:prstGeom>
          <a:solidFill>
            <a:srgbClr val="FF000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defTabSz="870875">
              <a:defRPr/>
            </a:pPr>
            <a:r>
              <a:rPr lang="ja-JP" altLang="en-US" sz="1600" b="1" dirty="0">
                <a:solidFill>
                  <a:prstClr val="white"/>
                </a:solidFill>
                <a:latin typeface="メイリオ" panose="020B0604030504040204" pitchFamily="50" charset="-128"/>
                <a:ea typeface="メイリオ" panose="020B0604030504040204" pitchFamily="50" charset="-128"/>
              </a:rPr>
              <a:t>デジタル／</a:t>
            </a:r>
            <a:r>
              <a:rPr lang="ja-JP" altLang="en-US" sz="1600" b="1" spc="200" dirty="0">
                <a:solidFill>
                  <a:prstClr val="white"/>
                </a:solidFill>
                <a:latin typeface="メイリオ" panose="020B0604030504040204" pitchFamily="50" charset="-128"/>
                <a:ea typeface="メイリオ" panose="020B0604030504040204" pitchFamily="50" charset="-128"/>
              </a:rPr>
              <a:t>成長</a:t>
            </a:r>
            <a:r>
              <a:rPr lang="ja-JP" altLang="en-US" sz="1600" b="1" spc="200" dirty="0" smtClean="0">
                <a:solidFill>
                  <a:prstClr val="white"/>
                </a:solidFill>
                <a:latin typeface="メイリオ" panose="020B0604030504040204" pitchFamily="50" charset="-128"/>
                <a:ea typeface="メイリオ" panose="020B0604030504040204" pitchFamily="50" charset="-128"/>
              </a:rPr>
              <a:t>分</a:t>
            </a:r>
            <a:r>
              <a:rPr lang="ja-JP" altLang="en-US" sz="1600" b="1" dirty="0" smtClean="0">
                <a:solidFill>
                  <a:prstClr val="white"/>
                </a:solidFill>
                <a:latin typeface="メイリオ" panose="020B0604030504040204" pitchFamily="50" charset="-128"/>
                <a:ea typeface="メイリオ" panose="020B0604030504040204" pitchFamily="50" charset="-128"/>
              </a:rPr>
              <a:t>野</a:t>
            </a:r>
            <a:endParaRPr lang="ja-JP" altLang="en-US" sz="1600" b="1" dirty="0">
              <a:solidFill>
                <a:prstClr val="white"/>
              </a:solidFill>
              <a:latin typeface="メイリオ" panose="020B0604030504040204" pitchFamily="50" charset="-128"/>
              <a:ea typeface="メイリオ" panose="020B0604030504040204" pitchFamily="50" charset="-128"/>
            </a:endParaRPr>
          </a:p>
        </p:txBody>
      </p:sp>
      <p:sp>
        <p:nvSpPr>
          <p:cNvPr id="68" name="テキスト ボックス 67"/>
          <p:cNvSpPr txBox="1"/>
          <p:nvPr/>
        </p:nvSpPr>
        <p:spPr>
          <a:xfrm>
            <a:off x="-170230" y="2288704"/>
            <a:ext cx="6962148" cy="353943"/>
          </a:xfrm>
          <a:prstGeom prst="rect">
            <a:avLst/>
          </a:prstGeom>
          <a:noFill/>
        </p:spPr>
        <p:txBody>
          <a:bodyPr wrap="square" rtlCol="0">
            <a:spAutoFit/>
          </a:bodyPr>
          <a:lstStyle/>
          <a:p>
            <a:r>
              <a:rPr lang="ja-JP" altLang="en-US" sz="1700" b="1" dirty="0" smtClean="0">
                <a:solidFill>
                  <a:srgbClr val="103185"/>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b="1" spc="100" dirty="0" smtClean="0">
                <a:solidFill>
                  <a:srgbClr val="103185"/>
                </a:solidFill>
                <a:latin typeface="メイリオ" panose="020B0604030504040204" pitchFamily="50" charset="-128"/>
                <a:ea typeface="メイリオ" panose="020B0604030504040204" pitchFamily="50" charset="-128"/>
                <a:cs typeface="メイリオ" panose="020B0604030504040204" pitchFamily="50" charset="-128"/>
              </a:rPr>
              <a:t>人への投資促進コー</a:t>
            </a:r>
            <a:r>
              <a:rPr lang="ja-JP" altLang="en-US" sz="1700" b="1" dirty="0" smtClean="0">
                <a:solidFill>
                  <a:srgbClr val="103185"/>
                </a:solidFill>
                <a:latin typeface="メイリオ" panose="020B0604030504040204" pitchFamily="50" charset="-128"/>
                <a:ea typeface="メイリオ" panose="020B0604030504040204" pitchFamily="50" charset="-128"/>
                <a:cs typeface="メイリオ" panose="020B0604030504040204" pitchFamily="50" charset="-128"/>
              </a:rPr>
              <a:t>ス」</a:t>
            </a:r>
            <a:r>
              <a:rPr lang="ja-JP" altLang="en-US" sz="1700" b="1" spc="100" dirty="0" smtClean="0">
                <a:solidFill>
                  <a:srgbClr val="103185"/>
                </a:solidFill>
                <a:latin typeface="メイリオ" panose="020B0604030504040204" pitchFamily="50" charset="-128"/>
                <a:ea typeface="メイリオ" panose="020B0604030504040204" pitchFamily="50" charset="-128"/>
                <a:cs typeface="メイリオ" panose="020B0604030504040204" pitchFamily="50" charset="-128"/>
              </a:rPr>
              <a:t>の助成メニュ</a:t>
            </a:r>
            <a:r>
              <a:rPr lang="ja-JP" altLang="en-US" sz="1700" b="1" dirty="0" smtClean="0">
                <a:solidFill>
                  <a:srgbClr val="103185"/>
                </a:solidFill>
                <a:latin typeface="メイリオ" panose="020B0604030504040204" pitchFamily="50" charset="-128"/>
                <a:ea typeface="メイリオ" panose="020B0604030504040204" pitchFamily="50" charset="-128"/>
                <a:cs typeface="メイリオ" panose="020B0604030504040204" pitchFamily="50" charset="-128"/>
              </a:rPr>
              <a:t>ー</a:t>
            </a:r>
            <a:r>
              <a:rPr lang="ja-JP" altLang="en-US" sz="1700" b="1" dirty="0" smtClean="0">
                <a:solidFill>
                  <a:srgbClr val="103185"/>
                </a:solidFill>
                <a:latin typeface="メイリオ" panose="020B0604030504040204" pitchFamily="50" charset="-128"/>
                <a:ea typeface="メイリオ" panose="020B0604030504040204" pitchFamily="50" charset="-128"/>
              </a:rPr>
              <a:t>　　　　　　　　　　　　　　　　　　　　　　　　</a:t>
            </a:r>
            <a:endParaRPr lang="ja-JP" altLang="en-US" sz="1700" b="1" dirty="0">
              <a:solidFill>
                <a:srgbClr val="103185"/>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369000" y="3197309"/>
            <a:ext cx="6120000" cy="541046"/>
          </a:xfrm>
          <a:prstGeom prst="rect">
            <a:avLst/>
          </a:prstGeom>
        </p:spPr>
        <p:txBody>
          <a:bodyPr wrap="square">
            <a:spAutoFit/>
          </a:bodyPr>
          <a:lstStyle/>
          <a:p>
            <a:pPr defTabSz="870875">
              <a:lnSpc>
                <a:spcPct val="110000"/>
              </a:lnSpc>
              <a:defRPr/>
            </a:pPr>
            <a:r>
              <a:rPr lang="zh-TW" altLang="en-US" sz="1300" b="1" spc="100" dirty="0" smtClean="0">
                <a:solidFill>
                  <a:srgbClr val="FF2EFF"/>
                </a:solidFill>
                <a:latin typeface="メイリオ" panose="020B0604030504040204" pitchFamily="50" charset="-128"/>
                <a:ea typeface="メイリオ" panose="020B0604030504040204" pitchFamily="50" charset="-128"/>
              </a:rPr>
              <a:t>情報</a:t>
            </a:r>
            <a:r>
              <a:rPr lang="zh-TW" altLang="en-US" sz="1300" b="1" spc="100" dirty="0">
                <a:solidFill>
                  <a:srgbClr val="FF2EFF"/>
                </a:solidFill>
                <a:latin typeface="メイリオ" panose="020B0604030504040204" pitchFamily="50" charset="-128"/>
                <a:ea typeface="メイリオ" panose="020B0604030504040204" pitchFamily="50" charset="-128"/>
              </a:rPr>
              <a:t>技術分</a:t>
            </a:r>
            <a:r>
              <a:rPr lang="zh-TW" altLang="en-US" sz="1300" b="1" dirty="0">
                <a:solidFill>
                  <a:srgbClr val="FF2EFF"/>
                </a:solidFill>
                <a:latin typeface="メイリオ" panose="020B0604030504040204" pitchFamily="50" charset="-128"/>
                <a:ea typeface="メイリオ" panose="020B0604030504040204" pitchFamily="50" charset="-128"/>
              </a:rPr>
              <a:t>野</a:t>
            </a:r>
            <a:r>
              <a:rPr lang="ja-JP" altLang="en-US" sz="1300" b="1" dirty="0" smtClean="0">
                <a:solidFill>
                  <a:srgbClr val="FF2EFF"/>
                </a:solidFill>
                <a:latin typeface="メイリオ" panose="020B0604030504040204" pitchFamily="50" charset="-128"/>
                <a:ea typeface="メイリオ" panose="020B0604030504040204" pitchFamily="50" charset="-128"/>
              </a:rPr>
              <a:t>（</a:t>
            </a:r>
            <a:r>
              <a:rPr lang="en-US" altLang="ja-JP" sz="1300" b="1" spc="100" dirty="0" smtClean="0">
                <a:solidFill>
                  <a:srgbClr val="FF2EFF"/>
                </a:solidFill>
                <a:latin typeface="メイリオ" panose="020B0604030504040204" pitchFamily="50" charset="-128"/>
                <a:ea typeface="メイリオ" panose="020B0604030504040204" pitchFamily="50" charset="-128"/>
              </a:rPr>
              <a:t>IT</a:t>
            </a:r>
            <a:r>
              <a:rPr lang="ja-JP" altLang="en-US" sz="1300" b="1" dirty="0" smtClean="0">
                <a:solidFill>
                  <a:srgbClr val="FF2EFF"/>
                </a:solidFill>
                <a:latin typeface="メイリオ" panose="020B0604030504040204" pitchFamily="50" charset="-128"/>
                <a:ea typeface="メイリオ" panose="020B0604030504040204" pitchFamily="50" charset="-128"/>
              </a:rPr>
              <a:t>分野）</a:t>
            </a:r>
            <a:r>
              <a:rPr lang="zh-TW" altLang="en-US" sz="1300" b="1" spc="100" dirty="0" smtClean="0">
                <a:solidFill>
                  <a:srgbClr val="FF2EFF"/>
                </a:solidFill>
                <a:latin typeface="メイリオ" panose="020B0604030504040204" pitchFamily="50" charset="-128"/>
                <a:ea typeface="メイリオ" panose="020B0604030504040204" pitchFamily="50" charset="-128"/>
              </a:rPr>
              <a:t>認定</a:t>
            </a:r>
            <a:r>
              <a:rPr lang="zh-TW" altLang="en-US" sz="1300" b="1" spc="100" dirty="0">
                <a:solidFill>
                  <a:srgbClr val="FF2EFF"/>
                </a:solidFill>
                <a:latin typeface="メイリオ" panose="020B0604030504040204" pitchFamily="50" charset="-128"/>
                <a:ea typeface="メイリオ" panose="020B0604030504040204" pitchFamily="50" charset="-128"/>
              </a:rPr>
              <a:t>実習併用職業</a:t>
            </a:r>
            <a:r>
              <a:rPr lang="zh-TW" altLang="en-US" sz="1300" b="1" spc="100" dirty="0" smtClean="0">
                <a:solidFill>
                  <a:srgbClr val="FF2EFF"/>
                </a:solidFill>
                <a:latin typeface="メイリオ" panose="020B0604030504040204" pitchFamily="50" charset="-128"/>
                <a:ea typeface="メイリオ" panose="020B0604030504040204" pitchFamily="50" charset="-128"/>
              </a:rPr>
              <a:t>訓</a:t>
            </a:r>
            <a:r>
              <a:rPr lang="zh-TW" altLang="en-US" sz="1300" b="1" dirty="0" smtClean="0">
                <a:solidFill>
                  <a:srgbClr val="FF2EFF"/>
                </a:solidFill>
                <a:latin typeface="メイリオ" panose="020B0604030504040204" pitchFamily="50" charset="-128"/>
                <a:ea typeface="メイリオ" panose="020B0604030504040204" pitchFamily="50" charset="-128"/>
              </a:rPr>
              <a:t>練</a:t>
            </a:r>
            <a:r>
              <a:rPr lang="en-US" altLang="ja-JP" sz="1300" b="1" dirty="0" smtClean="0">
                <a:solidFill>
                  <a:srgbClr val="FF2EFF"/>
                </a:solidFill>
                <a:latin typeface="メイリオ" panose="020B0604030504040204" pitchFamily="50" charset="-128"/>
                <a:ea typeface="メイリオ" panose="020B0604030504040204" pitchFamily="50" charset="-128"/>
              </a:rPr>
              <a:t>【</a:t>
            </a:r>
            <a:r>
              <a:rPr lang="ja-JP" altLang="en-US" sz="1300" b="1" dirty="0" smtClean="0">
                <a:solidFill>
                  <a:srgbClr val="FF2EFF"/>
                </a:solidFill>
                <a:latin typeface="メイリオ" panose="020B0604030504040204" pitchFamily="50" charset="-128"/>
                <a:ea typeface="メイリオ" panose="020B0604030504040204" pitchFamily="50" charset="-128"/>
              </a:rPr>
              <a:t>新設</a:t>
            </a:r>
            <a:r>
              <a:rPr lang="en-US" altLang="ja-JP" sz="1300" b="1" dirty="0" smtClean="0">
                <a:solidFill>
                  <a:srgbClr val="FF2EFF"/>
                </a:solidFill>
                <a:latin typeface="メイリオ" panose="020B0604030504040204" pitchFamily="50" charset="-128"/>
                <a:ea typeface="メイリオ" panose="020B0604030504040204" pitchFamily="50" charset="-128"/>
              </a:rPr>
              <a:t>】</a:t>
            </a:r>
            <a:endParaRPr lang="en-US" altLang="zh-TW" sz="1300" b="1" dirty="0">
              <a:solidFill>
                <a:srgbClr val="FF2EFF"/>
              </a:solidFill>
              <a:latin typeface="メイリオ" panose="020B0604030504040204" pitchFamily="50" charset="-128"/>
              <a:ea typeface="メイリオ" panose="020B0604030504040204" pitchFamily="50" charset="-128"/>
            </a:endParaRPr>
          </a:p>
          <a:p>
            <a:pPr defTabSz="870875">
              <a:lnSpc>
                <a:spcPct val="130000"/>
              </a:lnSpc>
              <a:defRPr/>
            </a:pPr>
            <a:r>
              <a:rPr lang="en-US" altLang="ja-JP" sz="1100" dirty="0" smtClean="0">
                <a:latin typeface="メイリオ" panose="020B0604030504040204" pitchFamily="50" charset="-128"/>
                <a:ea typeface="メイリオ" panose="020B0604030504040204" pitchFamily="50" charset="-128"/>
              </a:rPr>
              <a:t>IT</a:t>
            </a:r>
            <a:r>
              <a:rPr lang="ja-JP" altLang="en-US" sz="1100" dirty="0" smtClean="0">
                <a:latin typeface="メイリオ" panose="020B0604030504040204" pitchFamily="50" charset="-128"/>
                <a:ea typeface="メイリオ" panose="020B0604030504040204" pitchFamily="50" charset="-128"/>
              </a:rPr>
              <a:t>分野未経験者を即戦力化するための訓練を実施する事業主への高率助成。</a:t>
            </a:r>
            <a:endParaRPr lang="en-US" altLang="ja-JP" sz="1100" dirty="0">
              <a:latin typeface="メイリオ" panose="020B0604030504040204" pitchFamily="50" charset="-128"/>
              <a:ea typeface="メイリオ" panose="020B0604030504040204" pitchFamily="50" charset="-128"/>
            </a:endParaRPr>
          </a:p>
        </p:txBody>
      </p:sp>
      <p:sp>
        <p:nvSpPr>
          <p:cNvPr id="93" name="正方形/長方形 92"/>
          <p:cNvSpPr/>
          <p:nvPr/>
        </p:nvSpPr>
        <p:spPr>
          <a:xfrm>
            <a:off x="2420888" y="2900792"/>
            <a:ext cx="450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409616"/>
            <a:r>
              <a:rPr lang="en-US" altLang="ja-JP" sz="1100" b="1" dirty="0" smtClean="0">
                <a:solidFill>
                  <a:schemeClr val="tx1"/>
                </a:solidFill>
                <a:latin typeface="メイリオ" panose="020B0604030504040204" pitchFamily="50" charset="-128"/>
                <a:ea typeface="メイリオ" panose="020B0604030504040204" pitchFamily="50" charset="-128"/>
              </a:rPr>
              <a:t>IT</a:t>
            </a:r>
            <a:r>
              <a:rPr lang="ja-JP" altLang="en-US" sz="1100" b="1" dirty="0" smtClean="0">
                <a:solidFill>
                  <a:schemeClr val="tx1"/>
                </a:solidFill>
                <a:latin typeface="メイリオ" panose="020B0604030504040204" pitchFamily="50" charset="-128"/>
                <a:ea typeface="メイリオ" panose="020B0604030504040204" pitchFamily="50" charset="-128"/>
              </a:rPr>
              <a:t>やデジタル分野で即戦力となる人材を育成したい</a:t>
            </a:r>
            <a:endParaRPr lang="ja-JP" altLang="en-US" sz="1100" b="1" dirty="0">
              <a:solidFill>
                <a:schemeClr val="tx1"/>
              </a:solidFill>
              <a:latin typeface="メイリオ" panose="020B0604030504040204" pitchFamily="50" charset="-128"/>
              <a:ea typeface="メイリオ" panose="020B0604030504040204" pitchFamily="50" charset="-128"/>
            </a:endParaRPr>
          </a:p>
        </p:txBody>
      </p:sp>
      <p:sp>
        <p:nvSpPr>
          <p:cNvPr id="20" name="V 字形矢印 19"/>
          <p:cNvSpPr/>
          <p:nvPr/>
        </p:nvSpPr>
        <p:spPr>
          <a:xfrm>
            <a:off x="4673608" y="8841432"/>
            <a:ext cx="2160000" cy="504000"/>
          </a:xfrm>
          <a:prstGeom prst="notchedRightArrow">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kumimoji="1" lang="ja-JP" altLang="en-US" sz="1200" b="1" i="1" spc="300" dirty="0" smtClean="0">
                <a:solidFill>
                  <a:schemeClr val="bg1"/>
                </a:solidFill>
                <a:latin typeface="メイリオ" panose="020B0604030504040204" pitchFamily="50" charset="-128"/>
                <a:ea typeface="メイリオ" panose="020B0604030504040204" pitchFamily="50" charset="-128"/>
              </a:rPr>
              <a:t>活用例は裏面</a:t>
            </a:r>
            <a:r>
              <a:rPr kumimoji="1" lang="ja-JP" altLang="en-US" sz="1400" b="1" i="1" dirty="0" smtClean="0">
                <a:solidFill>
                  <a:schemeClr val="bg1"/>
                </a:solidFill>
                <a:latin typeface="メイリオ" panose="020B0604030504040204" pitchFamily="50" charset="-128"/>
                <a:ea typeface="メイリオ" panose="020B0604030504040204" pitchFamily="50" charset="-128"/>
              </a:rPr>
              <a:t>へ</a:t>
            </a:r>
            <a:endParaRPr kumimoji="1" lang="ja-JP" altLang="en-US" sz="1400" b="1" i="1" dirty="0">
              <a:solidFill>
                <a:schemeClr val="bg1"/>
              </a:solidFill>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0" y="632520"/>
            <a:ext cx="6858000" cy="1512000"/>
          </a:xfrm>
          <a:prstGeom prst="rect">
            <a:avLst/>
          </a:prstGeom>
          <a:solidFill>
            <a:srgbClr val="103185"/>
          </a:solidFill>
        </p:spPr>
        <p:txBody>
          <a:bodyPr wrap="none" rtlCol="0" anchor="ctr" anchorCtr="0">
            <a:noAutofit/>
          </a:bodyPr>
          <a:lstStyle/>
          <a:p>
            <a:pPr algn="ctr">
              <a:lnSpc>
                <a:spcPct val="120000"/>
              </a:lnSpc>
              <a:spcBef>
                <a:spcPts val="600"/>
              </a:spcBef>
            </a:pPr>
            <a:r>
              <a:rPr lang="ja-JP" altLang="en-US" sz="2400" b="1" spc="240" dirty="0" smtClean="0">
                <a:ln w="22225">
                  <a:noFill/>
                  <a:prstDash val="solid"/>
                </a:ln>
                <a:solidFill>
                  <a:schemeClr val="bg1"/>
                </a:solidFill>
                <a:latin typeface="メイリオ" panose="020B0604030504040204" pitchFamily="50" charset="-128"/>
                <a:ea typeface="メイリオ" panose="020B0604030504040204" pitchFamily="50" charset="-128"/>
              </a:rPr>
              <a:t>デジタル分野などの社員教育</a:t>
            </a:r>
            <a:r>
              <a:rPr lang="ja-JP" altLang="en-US" sz="2400" b="1" dirty="0" smtClean="0">
                <a:ln w="22225">
                  <a:noFill/>
                  <a:prstDash val="solid"/>
                </a:ln>
                <a:solidFill>
                  <a:schemeClr val="bg1"/>
                </a:solidFill>
                <a:latin typeface="メイリオ" panose="020B0604030504040204" pitchFamily="50" charset="-128"/>
                <a:ea typeface="メイリオ" panose="020B0604030504040204" pitchFamily="50" charset="-128"/>
              </a:rPr>
              <a:t>に</a:t>
            </a:r>
            <a:endParaRPr lang="en-US" altLang="ja-JP" sz="2400" b="1" dirty="0" smtClean="0">
              <a:ln w="22225">
                <a:noFill/>
                <a:prstDash val="solid"/>
              </a:ln>
              <a:solidFill>
                <a:schemeClr val="bg1"/>
              </a:solidFill>
              <a:latin typeface="メイリオ" panose="020B0604030504040204" pitchFamily="50" charset="-128"/>
              <a:ea typeface="メイリオ" panose="020B0604030504040204" pitchFamily="50" charset="-128"/>
            </a:endParaRPr>
          </a:p>
          <a:p>
            <a:pPr algn="ctr">
              <a:lnSpc>
                <a:spcPct val="120000"/>
              </a:lnSpc>
            </a:pPr>
            <a:r>
              <a:rPr lang="ja-JP" altLang="en-US" sz="2400" b="1" spc="160" dirty="0" smtClean="0">
                <a:ln w="22225">
                  <a:noFill/>
                  <a:prstDash val="solid"/>
                </a:ln>
                <a:solidFill>
                  <a:schemeClr val="bg1"/>
                </a:solidFill>
                <a:latin typeface="メイリオ" panose="020B0604030504040204" pitchFamily="50" charset="-128"/>
                <a:ea typeface="メイリオ" panose="020B0604030504040204" pitchFamily="50" charset="-128"/>
              </a:rPr>
              <a:t>人材開発支援助成金をご活用くださ</a:t>
            </a:r>
            <a:r>
              <a:rPr lang="ja-JP" altLang="en-US" sz="2400" b="1" dirty="0" smtClean="0">
                <a:ln w="22225">
                  <a:noFill/>
                  <a:prstDash val="solid"/>
                </a:ln>
                <a:solidFill>
                  <a:schemeClr val="bg1"/>
                </a:solidFill>
                <a:latin typeface="メイリオ" panose="020B0604030504040204" pitchFamily="50" charset="-128"/>
                <a:ea typeface="メイリオ" panose="020B0604030504040204" pitchFamily="50" charset="-128"/>
              </a:rPr>
              <a:t>い</a:t>
            </a:r>
            <a:endParaRPr lang="en-US" altLang="ja-JP" sz="2400" b="1" dirty="0" smtClean="0">
              <a:ln w="22225">
                <a:noFill/>
                <a:prstDash val="solid"/>
              </a:ln>
              <a:solidFill>
                <a:schemeClr val="bg1"/>
              </a:solidFill>
              <a:latin typeface="メイリオ" panose="020B0604030504040204" pitchFamily="50" charset="-128"/>
              <a:ea typeface="メイリオ" panose="020B0604030504040204" pitchFamily="50" charset="-128"/>
            </a:endParaRPr>
          </a:p>
          <a:p>
            <a:pPr algn="ctr">
              <a:spcBef>
                <a:spcPts val="900"/>
              </a:spcBef>
            </a:pPr>
            <a:r>
              <a:rPr lang="ja-JP" altLang="en-US" sz="1600" b="1" spc="100" dirty="0" smtClean="0">
                <a:ln w="22225">
                  <a:noFill/>
                  <a:prstDash val="solid"/>
                </a:ln>
                <a:solidFill>
                  <a:schemeClr val="bg1"/>
                </a:solidFill>
                <a:latin typeface="メイリオ" panose="020B0604030504040204" pitchFamily="50" charset="-128"/>
                <a:ea typeface="メイリオ" panose="020B0604030504040204" pitchFamily="50" charset="-128"/>
              </a:rPr>
              <a:t>国民の皆さまのアイデアをもと</a:t>
            </a:r>
            <a:r>
              <a:rPr lang="ja-JP" altLang="en-US" sz="1600" b="1" dirty="0" smtClean="0">
                <a:ln w="22225">
                  <a:noFill/>
                  <a:prstDash val="solid"/>
                </a:ln>
                <a:solidFill>
                  <a:schemeClr val="bg1"/>
                </a:solidFill>
                <a:latin typeface="メイリオ" panose="020B0604030504040204" pitchFamily="50" charset="-128"/>
                <a:ea typeface="メイリオ" panose="020B0604030504040204" pitchFamily="50" charset="-128"/>
              </a:rPr>
              <a:t>に</a:t>
            </a:r>
            <a:r>
              <a:rPr lang="ja-JP" altLang="en-US" sz="1600" b="1" spc="100" dirty="0" smtClean="0">
                <a:ln w="22225">
                  <a:noFill/>
                  <a:prstDash val="solid"/>
                </a:ln>
                <a:solidFill>
                  <a:schemeClr val="bg1"/>
                </a:solidFill>
                <a:latin typeface="メイリオ" panose="020B0604030504040204" pitchFamily="50" charset="-128"/>
                <a:ea typeface="メイリオ" panose="020B0604030504040204" pitchFamily="50" charset="-128"/>
              </a:rPr>
              <a:t>「人への投資促進コース」を創設</a:t>
            </a:r>
            <a:endParaRPr lang="ja-JP" altLang="en-US" sz="1600" dirty="0">
              <a:solidFill>
                <a:schemeClr val="bg1"/>
              </a:solidFill>
              <a:latin typeface="メイリオ" panose="020B0604030504040204" pitchFamily="50" charset="-128"/>
              <a:ea typeface="メイリオ" panose="020B0604030504040204" pitchFamily="50" charset="-128"/>
            </a:endParaRPr>
          </a:p>
        </p:txBody>
      </p:sp>
      <p:sp>
        <p:nvSpPr>
          <p:cNvPr id="57" name="正方形/長方形 56"/>
          <p:cNvSpPr/>
          <p:nvPr/>
        </p:nvSpPr>
        <p:spPr>
          <a:xfrm>
            <a:off x="369000" y="4231283"/>
            <a:ext cx="6120000" cy="532453"/>
          </a:xfrm>
          <a:prstGeom prst="rect">
            <a:avLst/>
          </a:prstGeom>
        </p:spPr>
        <p:txBody>
          <a:bodyPr wrap="square">
            <a:spAutoFit/>
          </a:bodyPr>
          <a:lstStyle/>
          <a:p>
            <a:pPr defTabSz="870875">
              <a:lnSpc>
                <a:spcPct val="110000"/>
              </a:lnSpc>
              <a:defRPr/>
            </a:pPr>
            <a:r>
              <a:rPr lang="ja-JP" altLang="en-US" sz="1300" b="1" spc="100" dirty="0">
                <a:solidFill>
                  <a:srgbClr val="FF4040"/>
                </a:solidFill>
                <a:latin typeface="メイリオ" panose="020B0604030504040204" pitchFamily="50" charset="-128"/>
                <a:ea typeface="メイリオ" panose="020B0604030504040204" pitchFamily="50" charset="-128"/>
              </a:rPr>
              <a:t>高度</a:t>
            </a:r>
            <a:r>
              <a:rPr lang="ja-JP" altLang="en-US" sz="1300" b="1" dirty="0">
                <a:solidFill>
                  <a:srgbClr val="FF4040"/>
                </a:solidFill>
                <a:latin typeface="メイリオ" panose="020B0604030504040204" pitchFamily="50" charset="-128"/>
                <a:ea typeface="メイリオ" panose="020B0604030504040204" pitchFamily="50" charset="-128"/>
              </a:rPr>
              <a:t>デジタル</a:t>
            </a:r>
            <a:r>
              <a:rPr lang="ja-JP" altLang="en-US" sz="1300" b="1" spc="100" dirty="0">
                <a:solidFill>
                  <a:srgbClr val="FF4040"/>
                </a:solidFill>
                <a:latin typeface="メイリオ" panose="020B0604030504040204" pitchFamily="50" charset="-128"/>
                <a:ea typeface="メイリオ" panose="020B0604030504040204" pitchFamily="50" charset="-128"/>
              </a:rPr>
              <a:t>人材訓</a:t>
            </a:r>
            <a:r>
              <a:rPr lang="ja-JP" altLang="en-US" sz="1300" b="1" dirty="0">
                <a:solidFill>
                  <a:srgbClr val="FF4040"/>
                </a:solidFill>
                <a:latin typeface="メイリオ" panose="020B0604030504040204" pitchFamily="50" charset="-128"/>
                <a:ea typeface="メイリオ" panose="020B0604030504040204" pitchFamily="50" charset="-128"/>
              </a:rPr>
              <a:t>練／</a:t>
            </a:r>
            <a:r>
              <a:rPr lang="ja-JP" altLang="en-US" sz="1300" b="1" spc="100" dirty="0">
                <a:solidFill>
                  <a:srgbClr val="FF4040"/>
                </a:solidFill>
                <a:latin typeface="メイリオ" panose="020B0604030504040204" pitchFamily="50" charset="-128"/>
                <a:ea typeface="メイリオ" panose="020B0604030504040204" pitchFamily="50" charset="-128"/>
              </a:rPr>
              <a:t>成長分野等人材訓</a:t>
            </a:r>
            <a:r>
              <a:rPr lang="ja-JP" altLang="en-US" sz="1300" b="1" dirty="0">
                <a:solidFill>
                  <a:srgbClr val="FF4040"/>
                </a:solidFill>
                <a:latin typeface="メイリオ" panose="020B0604030504040204" pitchFamily="50" charset="-128"/>
                <a:ea typeface="メイリオ" panose="020B0604030504040204" pitchFamily="50" charset="-128"/>
              </a:rPr>
              <a:t>練</a:t>
            </a:r>
            <a:r>
              <a:rPr lang="en-US" altLang="ja-JP" sz="1300" b="1" dirty="0" smtClean="0">
                <a:solidFill>
                  <a:srgbClr val="FF4040"/>
                </a:solidFill>
                <a:latin typeface="メイリオ" panose="020B0604030504040204" pitchFamily="50" charset="-128"/>
                <a:ea typeface="メイリオ" panose="020B0604030504040204" pitchFamily="50" charset="-128"/>
              </a:rPr>
              <a:t>【</a:t>
            </a:r>
            <a:r>
              <a:rPr lang="ja-JP" altLang="en-US" sz="1300" b="1" dirty="0" smtClean="0">
                <a:solidFill>
                  <a:srgbClr val="FF4040"/>
                </a:solidFill>
                <a:latin typeface="メイリオ" panose="020B0604030504040204" pitchFamily="50" charset="-128"/>
                <a:ea typeface="メイリオ" panose="020B0604030504040204" pitchFamily="50" charset="-128"/>
              </a:rPr>
              <a:t>新設</a:t>
            </a:r>
            <a:r>
              <a:rPr lang="en-US" altLang="ja-JP" sz="1300" b="1" dirty="0" smtClean="0">
                <a:solidFill>
                  <a:srgbClr val="FF4040"/>
                </a:solidFill>
                <a:latin typeface="メイリオ" panose="020B0604030504040204" pitchFamily="50" charset="-128"/>
                <a:ea typeface="メイリオ" panose="020B0604030504040204" pitchFamily="50" charset="-128"/>
              </a:rPr>
              <a:t>】</a:t>
            </a:r>
            <a:endParaRPr lang="en-US" altLang="zh-TW" sz="1300" b="1" dirty="0">
              <a:solidFill>
                <a:srgbClr val="FF4040"/>
              </a:solidFill>
              <a:latin typeface="メイリオ" panose="020B0604030504040204" pitchFamily="50" charset="-128"/>
              <a:ea typeface="メイリオ" panose="020B0604030504040204" pitchFamily="50" charset="-128"/>
            </a:endParaRPr>
          </a:p>
          <a:p>
            <a:pPr defTabSz="870875">
              <a:lnSpc>
                <a:spcPct val="130000"/>
              </a:lnSpc>
              <a:defRPr/>
            </a:pPr>
            <a:r>
              <a:rPr lang="ja-JP" altLang="en-US" sz="1100" dirty="0">
                <a:solidFill>
                  <a:prstClr val="black"/>
                </a:solidFill>
                <a:latin typeface="メイリオ" panose="020B0604030504040204" pitchFamily="50" charset="-128"/>
                <a:ea typeface="メイリオ" panose="020B0604030504040204" pitchFamily="50" charset="-128"/>
              </a:rPr>
              <a:t>高度デジタル</a:t>
            </a:r>
            <a:r>
              <a:rPr lang="ja-JP" altLang="en-US" sz="1100" dirty="0" smtClean="0">
                <a:latin typeface="メイリオ" panose="020B0604030504040204" pitchFamily="50" charset="-128"/>
                <a:ea typeface="メイリオ" panose="020B0604030504040204" pitchFamily="50" charset="-128"/>
              </a:rPr>
              <a:t>人材を育成するため</a:t>
            </a:r>
            <a:r>
              <a:rPr lang="ja-JP" altLang="en-US" sz="1100" dirty="0">
                <a:latin typeface="メイリオ" panose="020B0604030504040204" pitchFamily="50" charset="-128"/>
                <a:ea typeface="メイリオ" panose="020B0604030504040204" pitchFamily="50" charset="-128"/>
              </a:rPr>
              <a:t>の訓練</a:t>
            </a:r>
            <a:r>
              <a:rPr lang="ja-JP" altLang="en-US" sz="1100" dirty="0" smtClean="0">
                <a:latin typeface="メイリオ" panose="020B0604030504040204" pitchFamily="50" charset="-128"/>
                <a:ea typeface="メイリオ" panose="020B0604030504040204" pitchFamily="50" charset="-128"/>
              </a:rPr>
              <a:t>や、大学院での高度な訓練</a:t>
            </a:r>
            <a:r>
              <a:rPr lang="ja-JP" altLang="en-US" sz="1100" dirty="0">
                <a:latin typeface="メイリオ" panose="020B0604030504040204" pitchFamily="50" charset="-128"/>
                <a:ea typeface="メイリオ" panose="020B0604030504040204" pitchFamily="50" charset="-128"/>
              </a:rPr>
              <a:t>を行う事業</a:t>
            </a:r>
            <a:r>
              <a:rPr lang="ja-JP" altLang="en-US" sz="1100" dirty="0" smtClean="0">
                <a:latin typeface="メイリオ" panose="020B0604030504040204" pitchFamily="50" charset="-128"/>
                <a:ea typeface="メイリオ" panose="020B0604030504040204" pitchFamily="50" charset="-128"/>
              </a:rPr>
              <a:t>主への高率助成。</a:t>
            </a:r>
            <a:endParaRPr lang="en-US" altLang="ja-JP" sz="1100" dirty="0">
              <a:latin typeface="メイリオ" panose="020B0604030504040204" pitchFamily="50" charset="-128"/>
              <a:ea typeface="メイリオ" panose="020B0604030504040204" pitchFamily="50" charset="-128"/>
            </a:endParaRPr>
          </a:p>
        </p:txBody>
      </p:sp>
      <p:sp>
        <p:nvSpPr>
          <p:cNvPr id="59" name="正方形/長方形 58"/>
          <p:cNvSpPr/>
          <p:nvPr/>
        </p:nvSpPr>
        <p:spPr>
          <a:xfrm>
            <a:off x="2420888" y="3934766"/>
            <a:ext cx="450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409616"/>
            <a:r>
              <a:rPr lang="ja-JP" altLang="en-US" sz="1100" b="1" dirty="0" smtClean="0">
                <a:solidFill>
                  <a:schemeClr val="tx1"/>
                </a:solidFill>
                <a:latin typeface="メイリオ" panose="020B0604030504040204" pitchFamily="50" charset="-128"/>
                <a:ea typeface="メイリオ" panose="020B0604030504040204" pitchFamily="50" charset="-128"/>
              </a:rPr>
              <a:t>高度</a:t>
            </a:r>
            <a:r>
              <a:rPr lang="ja-JP" altLang="en-US" sz="1100" b="1" dirty="0">
                <a:solidFill>
                  <a:schemeClr val="tx1"/>
                </a:solidFill>
                <a:latin typeface="メイリオ" panose="020B0604030504040204" pitchFamily="50" charset="-128"/>
                <a:ea typeface="メイリオ" panose="020B0604030504040204" pitchFamily="50" charset="-128"/>
              </a:rPr>
              <a:t>デジタル人材 ・ 高度</a:t>
            </a:r>
            <a:r>
              <a:rPr lang="ja-JP" altLang="en-US" sz="1100" b="1" dirty="0" smtClean="0">
                <a:solidFill>
                  <a:schemeClr val="tx1"/>
                </a:solidFill>
                <a:latin typeface="メイリオ" panose="020B0604030504040204" pitchFamily="50" charset="-128"/>
                <a:ea typeface="メイリオ" panose="020B0604030504040204" pitchFamily="50" charset="-128"/>
              </a:rPr>
              <a:t>人材を育成したい</a:t>
            </a:r>
            <a:endParaRPr lang="ja-JP" altLang="en-US" sz="1100" b="1" dirty="0">
              <a:solidFill>
                <a:schemeClr val="tx1"/>
              </a:solidFill>
              <a:latin typeface="メイリオ" panose="020B0604030504040204" pitchFamily="50" charset="-128"/>
              <a:ea typeface="メイリオ" panose="020B0604030504040204" pitchFamily="50" charset="-128"/>
            </a:endParaRPr>
          </a:p>
        </p:txBody>
      </p:sp>
      <p:cxnSp>
        <p:nvCxnSpPr>
          <p:cNvPr id="15" name="直線コネクタ 14"/>
          <p:cNvCxnSpPr/>
          <p:nvPr/>
        </p:nvCxnSpPr>
        <p:spPr>
          <a:xfrm flipH="1">
            <a:off x="189000" y="3152760"/>
            <a:ext cx="6480000" cy="0"/>
          </a:xfrm>
          <a:prstGeom prst="line">
            <a:avLst/>
          </a:prstGeom>
          <a:ln>
            <a:solidFill>
              <a:srgbClr val="FF2EFF"/>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H="1">
            <a:off x="189000" y="4186734"/>
            <a:ext cx="6480000" cy="0"/>
          </a:xfrm>
          <a:prstGeom prst="line">
            <a:avLst/>
          </a:prstGeom>
          <a:ln>
            <a:solidFill>
              <a:srgbClr val="FF4040"/>
            </a:solidFill>
          </a:ln>
        </p:spPr>
        <p:style>
          <a:lnRef idx="1">
            <a:schemeClr val="accent1"/>
          </a:lnRef>
          <a:fillRef idx="0">
            <a:schemeClr val="accent1"/>
          </a:fillRef>
          <a:effectRef idx="0">
            <a:schemeClr val="accent1"/>
          </a:effectRef>
          <a:fontRef idx="minor">
            <a:schemeClr val="tx1"/>
          </a:fontRef>
        </p:style>
      </p:cxnSp>
      <p:sp>
        <p:nvSpPr>
          <p:cNvPr id="81" name="正方形/長方形 80"/>
          <p:cNvSpPr/>
          <p:nvPr/>
        </p:nvSpPr>
        <p:spPr>
          <a:xfrm>
            <a:off x="184460" y="4852666"/>
            <a:ext cx="2160000" cy="360000"/>
          </a:xfrm>
          <a:prstGeom prst="rect">
            <a:avLst/>
          </a:prstGeom>
          <a:solidFill>
            <a:srgbClr val="40C47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defTabSz="870875">
              <a:defRPr/>
            </a:pPr>
            <a:r>
              <a:rPr lang="ja-JP" altLang="en-US" sz="1600" b="1" dirty="0" smtClean="0">
                <a:solidFill>
                  <a:prstClr val="white"/>
                </a:solidFill>
                <a:latin typeface="メイリオ" panose="020B0604030504040204" pitchFamily="50" charset="-128"/>
                <a:ea typeface="メイリオ" panose="020B0604030504040204" pitchFamily="50" charset="-128"/>
              </a:rPr>
              <a:t>サブスクリプション</a:t>
            </a:r>
            <a:endParaRPr lang="ja-JP" altLang="en-US" sz="1600" b="1" dirty="0">
              <a:solidFill>
                <a:prstClr val="white"/>
              </a:solidFill>
              <a:latin typeface="メイリオ" panose="020B0604030504040204" pitchFamily="50" charset="-128"/>
              <a:ea typeface="メイリオ" panose="020B0604030504040204" pitchFamily="50" charset="-128"/>
            </a:endParaRPr>
          </a:p>
        </p:txBody>
      </p:sp>
      <p:sp>
        <p:nvSpPr>
          <p:cNvPr id="82" name="正方形/長方形 81"/>
          <p:cNvSpPr/>
          <p:nvPr/>
        </p:nvSpPr>
        <p:spPr>
          <a:xfrm>
            <a:off x="364460" y="5257215"/>
            <a:ext cx="6120000" cy="541046"/>
          </a:xfrm>
          <a:prstGeom prst="rect">
            <a:avLst/>
          </a:prstGeom>
        </p:spPr>
        <p:txBody>
          <a:bodyPr wrap="square">
            <a:spAutoFit/>
          </a:bodyPr>
          <a:lstStyle/>
          <a:p>
            <a:pPr defTabSz="870875">
              <a:lnSpc>
                <a:spcPct val="110000"/>
              </a:lnSpc>
              <a:defRPr/>
            </a:pPr>
            <a:r>
              <a:rPr lang="ja-JP" altLang="en-US" sz="1300" b="1" spc="100" dirty="0" smtClean="0">
                <a:solidFill>
                  <a:srgbClr val="40C47C"/>
                </a:solidFill>
                <a:latin typeface="メイリオ" panose="020B0604030504040204" pitchFamily="50" charset="-128"/>
                <a:ea typeface="メイリオ" panose="020B0604030504040204" pitchFamily="50" charset="-128"/>
              </a:rPr>
              <a:t>定額制訓</a:t>
            </a:r>
            <a:r>
              <a:rPr lang="ja-JP" altLang="en-US" sz="1300" b="1" dirty="0" smtClean="0">
                <a:solidFill>
                  <a:srgbClr val="40C47C"/>
                </a:solidFill>
                <a:latin typeface="メイリオ" panose="020B0604030504040204" pitchFamily="50" charset="-128"/>
                <a:ea typeface="メイリオ" panose="020B0604030504040204" pitchFamily="50" charset="-128"/>
              </a:rPr>
              <a:t>練</a:t>
            </a:r>
            <a:r>
              <a:rPr lang="en-US" altLang="ja-JP" sz="1300" b="1" dirty="0" smtClean="0">
                <a:solidFill>
                  <a:srgbClr val="40C47C"/>
                </a:solidFill>
                <a:latin typeface="メイリオ" panose="020B0604030504040204" pitchFamily="50" charset="-128"/>
                <a:ea typeface="メイリオ" panose="020B0604030504040204" pitchFamily="50" charset="-128"/>
              </a:rPr>
              <a:t>【</a:t>
            </a:r>
            <a:r>
              <a:rPr lang="ja-JP" altLang="en-US" sz="1300" b="1" dirty="0" smtClean="0">
                <a:solidFill>
                  <a:srgbClr val="40C47C"/>
                </a:solidFill>
                <a:latin typeface="メイリオ" panose="020B0604030504040204" pitchFamily="50" charset="-128"/>
                <a:ea typeface="メイリオ" panose="020B0604030504040204" pitchFamily="50" charset="-128"/>
              </a:rPr>
              <a:t>新設</a:t>
            </a:r>
            <a:r>
              <a:rPr lang="en-US" altLang="ja-JP" sz="1300" b="1" dirty="0" smtClean="0">
                <a:solidFill>
                  <a:srgbClr val="40C47C"/>
                </a:solidFill>
                <a:latin typeface="メイリオ" panose="020B0604030504040204" pitchFamily="50" charset="-128"/>
                <a:ea typeface="メイリオ" panose="020B0604030504040204" pitchFamily="50" charset="-128"/>
              </a:rPr>
              <a:t>】</a:t>
            </a:r>
            <a:endParaRPr lang="en-US" altLang="zh-TW" sz="1300" b="1" dirty="0">
              <a:solidFill>
                <a:srgbClr val="40C47C"/>
              </a:solidFill>
              <a:latin typeface="メイリオ" panose="020B0604030504040204" pitchFamily="50" charset="-128"/>
              <a:ea typeface="メイリオ" panose="020B0604030504040204" pitchFamily="50" charset="-128"/>
            </a:endParaRPr>
          </a:p>
          <a:p>
            <a:pPr defTabSz="870875">
              <a:lnSpc>
                <a:spcPct val="130000"/>
              </a:lnSpc>
              <a:defRPr/>
            </a:pPr>
            <a:r>
              <a:rPr lang="ja-JP" altLang="en-US" sz="1100" dirty="0">
                <a:solidFill>
                  <a:prstClr val="black"/>
                </a:solidFill>
                <a:latin typeface="メイリオ" panose="020B0604030504040204" pitchFamily="50" charset="-128"/>
                <a:ea typeface="メイリオ" panose="020B0604030504040204" pitchFamily="50" charset="-128"/>
              </a:rPr>
              <a:t>サブスクリプション型の研修サービスによる訓練への</a:t>
            </a:r>
            <a:r>
              <a:rPr lang="ja-JP" altLang="en-US" sz="1100" dirty="0" smtClean="0">
                <a:solidFill>
                  <a:prstClr val="black"/>
                </a:solidFill>
                <a:latin typeface="メイリオ" panose="020B0604030504040204" pitchFamily="50" charset="-128"/>
                <a:ea typeface="メイリオ" panose="020B0604030504040204" pitchFamily="50" charset="-128"/>
              </a:rPr>
              <a:t>助成</a:t>
            </a:r>
            <a:r>
              <a:rPr lang="ja-JP" altLang="en-US" sz="1100" dirty="0" smtClean="0">
                <a:latin typeface="メイリオ" panose="020B0604030504040204" pitchFamily="50" charset="-128"/>
                <a:ea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endParaRPr>
          </a:p>
        </p:txBody>
      </p:sp>
      <p:sp>
        <p:nvSpPr>
          <p:cNvPr id="83" name="正方形/長方形 82"/>
          <p:cNvSpPr/>
          <p:nvPr/>
        </p:nvSpPr>
        <p:spPr>
          <a:xfrm>
            <a:off x="2416348" y="4960698"/>
            <a:ext cx="450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409616"/>
            <a:r>
              <a:rPr lang="ja-JP" altLang="en-US" sz="1100" b="1" spc="-50" dirty="0">
                <a:solidFill>
                  <a:schemeClr val="tx1"/>
                </a:solidFill>
                <a:latin typeface="メイリオ" panose="020B0604030504040204" pitchFamily="50" charset="-128"/>
                <a:ea typeface="メイリオ" panose="020B0604030504040204" pitchFamily="50" charset="-128"/>
              </a:rPr>
              <a:t>オンライ</a:t>
            </a:r>
            <a:r>
              <a:rPr lang="ja-JP" altLang="en-US" sz="1100" b="1" dirty="0">
                <a:solidFill>
                  <a:schemeClr val="tx1"/>
                </a:solidFill>
                <a:latin typeface="メイリオ" panose="020B0604030504040204" pitchFamily="50" charset="-128"/>
                <a:ea typeface="メイリオ" panose="020B0604030504040204" pitchFamily="50" charset="-128"/>
              </a:rPr>
              <a:t>ンの定額受け放題</a:t>
            </a:r>
            <a:r>
              <a:rPr lang="ja-JP" altLang="en-US" sz="1100" b="1" spc="-50" dirty="0">
                <a:solidFill>
                  <a:schemeClr val="tx1"/>
                </a:solidFill>
                <a:latin typeface="メイリオ" panose="020B0604030504040204" pitchFamily="50" charset="-128"/>
                <a:ea typeface="メイリオ" panose="020B0604030504040204" pitchFamily="50" charset="-128"/>
              </a:rPr>
              <a:t>サービ</a:t>
            </a:r>
            <a:r>
              <a:rPr lang="ja-JP" altLang="en-US" sz="1100" b="1" dirty="0">
                <a:solidFill>
                  <a:schemeClr val="tx1"/>
                </a:solidFill>
                <a:latin typeface="メイリオ" panose="020B0604030504040204" pitchFamily="50" charset="-128"/>
                <a:ea typeface="メイリオ" panose="020B0604030504040204" pitchFamily="50" charset="-128"/>
              </a:rPr>
              <a:t>スで効率的に訓練を受けさせたい</a:t>
            </a:r>
          </a:p>
        </p:txBody>
      </p:sp>
      <p:cxnSp>
        <p:nvCxnSpPr>
          <p:cNvPr id="84" name="直線コネクタ 83"/>
          <p:cNvCxnSpPr/>
          <p:nvPr/>
        </p:nvCxnSpPr>
        <p:spPr>
          <a:xfrm flipH="1">
            <a:off x="184460" y="5212666"/>
            <a:ext cx="6480000" cy="0"/>
          </a:xfrm>
          <a:prstGeom prst="line">
            <a:avLst/>
          </a:prstGeom>
          <a:ln>
            <a:solidFill>
              <a:srgbClr val="40C47C"/>
            </a:solidFill>
          </a:ln>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368062" y="6249834"/>
            <a:ext cx="6120000" cy="532453"/>
          </a:xfrm>
          <a:prstGeom prst="rect">
            <a:avLst/>
          </a:prstGeom>
        </p:spPr>
        <p:txBody>
          <a:bodyPr wrap="square">
            <a:spAutoFit/>
          </a:bodyPr>
          <a:lstStyle/>
          <a:p>
            <a:pPr defTabSz="870875">
              <a:lnSpc>
                <a:spcPct val="110000"/>
              </a:lnSpc>
              <a:defRPr/>
            </a:pPr>
            <a:r>
              <a:rPr lang="ja-JP" altLang="en-US" sz="1300" b="1" spc="100" dirty="0">
                <a:solidFill>
                  <a:srgbClr val="FFB366"/>
                </a:solidFill>
                <a:latin typeface="メイリオ" panose="020B0604030504040204" pitchFamily="50" charset="-128"/>
                <a:ea typeface="メイリオ" panose="020B0604030504040204" pitchFamily="50" charset="-128"/>
              </a:rPr>
              <a:t>自発的職業能力開発</a:t>
            </a:r>
            <a:r>
              <a:rPr lang="ja-JP" altLang="en-US" sz="1300" b="1" spc="100" dirty="0" smtClean="0">
                <a:solidFill>
                  <a:srgbClr val="FFB366"/>
                </a:solidFill>
                <a:latin typeface="メイリオ" panose="020B0604030504040204" pitchFamily="50" charset="-128"/>
                <a:ea typeface="メイリオ" panose="020B0604030504040204" pitchFamily="50" charset="-128"/>
              </a:rPr>
              <a:t>訓</a:t>
            </a:r>
            <a:r>
              <a:rPr lang="ja-JP" altLang="en-US" sz="1300" b="1" dirty="0" smtClean="0">
                <a:solidFill>
                  <a:srgbClr val="FFB366"/>
                </a:solidFill>
                <a:latin typeface="メイリオ" panose="020B0604030504040204" pitchFamily="50" charset="-128"/>
                <a:ea typeface="メイリオ" panose="020B0604030504040204" pitchFamily="50" charset="-128"/>
              </a:rPr>
              <a:t>練</a:t>
            </a:r>
            <a:r>
              <a:rPr lang="en-US" altLang="ja-JP" sz="1300" b="1" dirty="0" smtClean="0">
                <a:solidFill>
                  <a:srgbClr val="FFB366"/>
                </a:solidFill>
                <a:latin typeface="メイリオ" panose="020B0604030504040204" pitchFamily="50" charset="-128"/>
                <a:ea typeface="メイリオ" panose="020B0604030504040204" pitchFamily="50" charset="-128"/>
              </a:rPr>
              <a:t>【</a:t>
            </a:r>
            <a:r>
              <a:rPr lang="ja-JP" altLang="en-US" sz="1300" b="1" dirty="0" smtClean="0">
                <a:solidFill>
                  <a:srgbClr val="FFB366"/>
                </a:solidFill>
                <a:latin typeface="メイリオ" panose="020B0604030504040204" pitchFamily="50" charset="-128"/>
                <a:ea typeface="メイリオ" panose="020B0604030504040204" pitchFamily="50" charset="-128"/>
              </a:rPr>
              <a:t>新設</a:t>
            </a:r>
            <a:r>
              <a:rPr lang="en-US" altLang="ja-JP" sz="1300" b="1" dirty="0" smtClean="0">
                <a:solidFill>
                  <a:srgbClr val="FFB366"/>
                </a:solidFill>
                <a:latin typeface="メイリオ" panose="020B0604030504040204" pitchFamily="50" charset="-128"/>
                <a:ea typeface="メイリオ" panose="020B0604030504040204" pitchFamily="50" charset="-128"/>
              </a:rPr>
              <a:t>】</a:t>
            </a:r>
            <a:endParaRPr lang="en-US" altLang="zh-TW" sz="1300" b="1" dirty="0">
              <a:solidFill>
                <a:srgbClr val="FFB366"/>
              </a:solidFill>
              <a:latin typeface="メイリオ" panose="020B0604030504040204" pitchFamily="50" charset="-128"/>
              <a:ea typeface="メイリオ" panose="020B0604030504040204" pitchFamily="50" charset="-128"/>
            </a:endParaRPr>
          </a:p>
          <a:p>
            <a:pPr defTabSz="870875">
              <a:lnSpc>
                <a:spcPct val="130000"/>
              </a:lnSpc>
              <a:defRPr/>
            </a:pPr>
            <a:r>
              <a:rPr lang="ja-JP" altLang="en-US" sz="1100" dirty="0">
                <a:solidFill>
                  <a:prstClr val="black"/>
                </a:solidFill>
                <a:latin typeface="メイリオ" panose="020B0604030504040204" pitchFamily="50" charset="-128"/>
                <a:ea typeface="メイリオ" panose="020B0604030504040204" pitchFamily="50" charset="-128"/>
              </a:rPr>
              <a:t>労働者が自発的に受講した訓練費用を負担</a:t>
            </a:r>
            <a:r>
              <a:rPr lang="ja-JP" altLang="en-US" sz="1100" dirty="0" smtClean="0">
                <a:solidFill>
                  <a:prstClr val="black"/>
                </a:solidFill>
                <a:latin typeface="メイリオ" panose="020B0604030504040204" pitchFamily="50" charset="-128"/>
                <a:ea typeface="メイリオ" panose="020B0604030504040204" pitchFamily="50" charset="-128"/>
              </a:rPr>
              <a:t>する事業主</a:t>
            </a:r>
            <a:r>
              <a:rPr lang="ja-JP" altLang="en-US" sz="1100" dirty="0" smtClean="0">
                <a:latin typeface="メイリオ" panose="020B0604030504040204" pitchFamily="50" charset="-128"/>
                <a:ea typeface="メイリオ" panose="020B0604030504040204" pitchFamily="50" charset="-128"/>
              </a:rPr>
              <a:t>への助成。</a:t>
            </a:r>
            <a:endParaRPr lang="en-US" altLang="ja-JP" sz="1100" dirty="0">
              <a:latin typeface="メイリオ" panose="020B0604030504040204" pitchFamily="50" charset="-128"/>
              <a:ea typeface="メイリオ" panose="020B0604030504040204" pitchFamily="50" charset="-128"/>
            </a:endParaRPr>
          </a:p>
        </p:txBody>
      </p:sp>
      <p:sp>
        <p:nvSpPr>
          <p:cNvPr id="87" name="正方形/長方形 86"/>
          <p:cNvSpPr/>
          <p:nvPr/>
        </p:nvSpPr>
        <p:spPr>
          <a:xfrm>
            <a:off x="2419950" y="5953317"/>
            <a:ext cx="450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409616"/>
            <a:r>
              <a:rPr lang="ja-JP" altLang="en-US" sz="1100" b="1" dirty="0">
                <a:solidFill>
                  <a:schemeClr val="tx1"/>
                </a:solidFill>
                <a:latin typeface="メイリオ" panose="020B0604030504040204" pitchFamily="50" charset="-128"/>
                <a:ea typeface="メイリオ" panose="020B0604030504040204" pitchFamily="50" charset="-128"/>
              </a:rPr>
              <a:t>労働者の自発的な学び直しの費用を支援したい</a:t>
            </a:r>
          </a:p>
        </p:txBody>
      </p:sp>
      <p:cxnSp>
        <p:nvCxnSpPr>
          <p:cNvPr id="91" name="直線コネクタ 90"/>
          <p:cNvCxnSpPr/>
          <p:nvPr/>
        </p:nvCxnSpPr>
        <p:spPr>
          <a:xfrm flipH="1">
            <a:off x="188062" y="6205285"/>
            <a:ext cx="6480000" cy="0"/>
          </a:xfrm>
          <a:prstGeom prst="line">
            <a:avLst/>
          </a:prstGeom>
          <a:ln>
            <a:solidFill>
              <a:srgbClr val="FFB366"/>
            </a:solidFill>
          </a:ln>
        </p:spPr>
        <p:style>
          <a:lnRef idx="1">
            <a:schemeClr val="accent1"/>
          </a:lnRef>
          <a:fillRef idx="0">
            <a:schemeClr val="accent1"/>
          </a:fillRef>
          <a:effectRef idx="0">
            <a:schemeClr val="accent1"/>
          </a:effectRef>
          <a:fontRef idx="minor">
            <a:schemeClr val="tx1"/>
          </a:fontRef>
        </p:style>
      </p:cxnSp>
      <p:sp>
        <p:nvSpPr>
          <p:cNvPr id="98" name="正方形/長方形 97"/>
          <p:cNvSpPr/>
          <p:nvPr/>
        </p:nvSpPr>
        <p:spPr>
          <a:xfrm>
            <a:off x="364460" y="7253522"/>
            <a:ext cx="6120000" cy="532453"/>
          </a:xfrm>
          <a:prstGeom prst="rect">
            <a:avLst/>
          </a:prstGeom>
        </p:spPr>
        <p:txBody>
          <a:bodyPr wrap="square">
            <a:spAutoFit/>
          </a:bodyPr>
          <a:lstStyle/>
          <a:p>
            <a:pPr defTabSz="870875">
              <a:lnSpc>
                <a:spcPct val="110000"/>
              </a:lnSpc>
              <a:defRPr/>
            </a:pPr>
            <a:r>
              <a:rPr lang="zh-TW" altLang="en-US" sz="1300" b="1" dirty="0">
                <a:solidFill>
                  <a:srgbClr val="8E5EB2"/>
                </a:solidFill>
                <a:latin typeface="メイリオ" panose="020B0604030504040204" pitchFamily="50" charset="-128"/>
                <a:ea typeface="メイリオ" panose="020B0604030504040204" pitchFamily="50" charset="-128"/>
              </a:rPr>
              <a:t>長期教育訓練休暇制度／短時間勤務等</a:t>
            </a:r>
            <a:r>
              <a:rPr lang="zh-TW" altLang="en-US" sz="1300" b="1" dirty="0" smtClean="0">
                <a:solidFill>
                  <a:srgbClr val="8E5EB2"/>
                </a:solidFill>
                <a:latin typeface="メイリオ" panose="020B0604030504040204" pitchFamily="50" charset="-128"/>
                <a:ea typeface="メイリオ" panose="020B0604030504040204" pitchFamily="50" charset="-128"/>
              </a:rPr>
              <a:t>制度</a:t>
            </a:r>
            <a:r>
              <a:rPr lang="en-US" altLang="ja-JP" sz="1300" b="1" dirty="0" smtClean="0">
                <a:solidFill>
                  <a:srgbClr val="8E5EB2"/>
                </a:solidFill>
                <a:latin typeface="メイリオ" panose="020B0604030504040204" pitchFamily="50" charset="-128"/>
                <a:ea typeface="メイリオ" panose="020B0604030504040204" pitchFamily="50" charset="-128"/>
              </a:rPr>
              <a:t>【</a:t>
            </a:r>
            <a:r>
              <a:rPr lang="ja-JP" altLang="en-US" sz="1300" b="1" dirty="0" smtClean="0">
                <a:solidFill>
                  <a:srgbClr val="8E5EB2"/>
                </a:solidFill>
                <a:latin typeface="メイリオ" panose="020B0604030504040204" pitchFamily="50" charset="-128"/>
                <a:ea typeface="メイリオ" panose="020B0604030504040204" pitchFamily="50" charset="-128"/>
              </a:rPr>
              <a:t>拡充</a:t>
            </a:r>
            <a:r>
              <a:rPr lang="en-US" altLang="ja-JP" sz="1300" b="1" dirty="0" smtClean="0">
                <a:solidFill>
                  <a:srgbClr val="8E5EB2"/>
                </a:solidFill>
                <a:latin typeface="メイリオ" panose="020B0604030504040204" pitchFamily="50" charset="-128"/>
                <a:ea typeface="メイリオ" panose="020B0604030504040204" pitchFamily="50" charset="-128"/>
              </a:rPr>
              <a:t>】</a:t>
            </a:r>
            <a:endParaRPr lang="en-US" altLang="zh-TW" sz="1300" b="1" dirty="0">
              <a:solidFill>
                <a:srgbClr val="8E5EB2"/>
              </a:solidFill>
              <a:latin typeface="メイリオ" panose="020B0604030504040204" pitchFamily="50" charset="-128"/>
              <a:ea typeface="メイリオ" panose="020B0604030504040204" pitchFamily="50" charset="-128"/>
            </a:endParaRPr>
          </a:p>
          <a:p>
            <a:pPr defTabSz="870875">
              <a:lnSpc>
                <a:spcPct val="130000"/>
              </a:lnSpc>
              <a:defRPr/>
            </a:pPr>
            <a:r>
              <a:rPr lang="ja-JP" altLang="en-US" sz="1100" dirty="0">
                <a:solidFill>
                  <a:prstClr val="black"/>
                </a:solidFill>
                <a:latin typeface="メイリオ" panose="020B0604030504040204" pitchFamily="50" charset="-128"/>
                <a:ea typeface="メイリオ" panose="020B0604030504040204" pitchFamily="50" charset="-128"/>
              </a:rPr>
              <a:t>働きながら訓練を受講するための休暇制度</a:t>
            </a:r>
            <a:r>
              <a:rPr lang="ja-JP" altLang="en-US" sz="1100" dirty="0" smtClean="0">
                <a:solidFill>
                  <a:prstClr val="black"/>
                </a:solidFill>
                <a:latin typeface="メイリオ" panose="020B0604030504040204" pitchFamily="50" charset="-128"/>
                <a:ea typeface="メイリオ" panose="020B0604030504040204" pitchFamily="50" charset="-128"/>
              </a:rPr>
              <a:t>や短時間</a:t>
            </a:r>
            <a:r>
              <a:rPr lang="ja-JP" altLang="en-US" sz="1100" dirty="0">
                <a:solidFill>
                  <a:prstClr val="black"/>
                </a:solidFill>
                <a:latin typeface="メイリオ" panose="020B0604030504040204" pitchFamily="50" charset="-128"/>
                <a:ea typeface="メイリオ" panose="020B0604030504040204" pitchFamily="50" charset="-128"/>
              </a:rPr>
              <a:t>勤務等制度を導入する</a:t>
            </a:r>
            <a:r>
              <a:rPr lang="ja-JP" altLang="en-US" sz="1100" dirty="0">
                <a:latin typeface="メイリオ" panose="020B0604030504040204" pitchFamily="50" charset="-128"/>
                <a:ea typeface="メイリオ" panose="020B0604030504040204" pitchFamily="50" charset="-128"/>
              </a:rPr>
              <a:t>事業主への助成</a:t>
            </a:r>
            <a:r>
              <a:rPr lang="ja-JP" altLang="en-US" sz="1100" dirty="0" smtClean="0">
                <a:latin typeface="メイリオ" panose="020B0604030504040204" pitchFamily="50" charset="-128"/>
                <a:ea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endParaRPr>
          </a:p>
        </p:txBody>
      </p:sp>
      <p:sp>
        <p:nvSpPr>
          <p:cNvPr id="99" name="正方形/長方形 98"/>
          <p:cNvSpPr/>
          <p:nvPr/>
        </p:nvSpPr>
        <p:spPr>
          <a:xfrm>
            <a:off x="2416348" y="6957005"/>
            <a:ext cx="450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409616"/>
            <a:r>
              <a:rPr lang="ja-JP" altLang="en-US" sz="1100" b="1" dirty="0">
                <a:solidFill>
                  <a:schemeClr val="tx1"/>
                </a:solidFill>
                <a:latin typeface="メイリオ" panose="020B0604030504040204" pitchFamily="50" charset="-128"/>
                <a:ea typeface="メイリオ" panose="020B0604030504040204" pitchFamily="50" charset="-128"/>
              </a:rPr>
              <a:t>労働者の自発的な学び直しのための時間を確保したい</a:t>
            </a:r>
          </a:p>
        </p:txBody>
      </p:sp>
      <p:cxnSp>
        <p:nvCxnSpPr>
          <p:cNvPr id="100" name="直線コネクタ 99"/>
          <p:cNvCxnSpPr/>
          <p:nvPr/>
        </p:nvCxnSpPr>
        <p:spPr>
          <a:xfrm flipH="1">
            <a:off x="184460" y="7208973"/>
            <a:ext cx="6480000" cy="0"/>
          </a:xfrm>
          <a:prstGeom prst="line">
            <a:avLst/>
          </a:prstGeom>
          <a:ln>
            <a:solidFill>
              <a:srgbClr val="8E5EB2"/>
            </a:solidFill>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189000" y="7950363"/>
            <a:ext cx="6480000" cy="857533"/>
          </a:xfrm>
          <a:prstGeom prst="rect">
            <a:avLst/>
          </a:prstGeom>
          <a:ln>
            <a:solidFill>
              <a:srgbClr val="103185"/>
            </a:solidFill>
            <a:prstDash val="dash"/>
          </a:ln>
        </p:spPr>
        <p:txBody>
          <a:bodyPr wrap="square" tIns="72000">
            <a:spAutoFit/>
          </a:bodyPr>
          <a:lstStyle/>
          <a:p>
            <a:pPr marL="198294" indent="-198294">
              <a:lnSpc>
                <a:spcPct val="110000"/>
              </a:lnSpc>
            </a:pP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人への投資促進コース」の他にも、訓練対象者（正規雇用労働者や非正規雇用労働者</a:t>
            </a: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あわせて</a:t>
            </a: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ln w="0"/>
              <a:latin typeface="メイリオ" panose="020B0604030504040204" pitchFamily="50" charset="-128"/>
              <a:ea typeface="メイリオ" panose="020B0604030504040204" pitchFamily="50" charset="-128"/>
              <a:cs typeface="メイリオ" panose="020B0604030504040204" pitchFamily="50" charset="-128"/>
            </a:endParaRPr>
          </a:p>
          <a:p>
            <a:pPr marL="198294" indent="-198294">
              <a:lnSpc>
                <a:spcPct val="110000"/>
              </a:lnSpc>
            </a:pP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　助成</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メニューをご用意しています</a:t>
            </a: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ln w="0"/>
              <a:latin typeface="メイリオ" panose="020B0604030504040204" pitchFamily="50" charset="-128"/>
              <a:ea typeface="メイリオ" panose="020B0604030504040204" pitchFamily="50" charset="-128"/>
              <a:cs typeface="メイリオ" panose="020B0604030504040204" pitchFamily="50" charset="-128"/>
            </a:endParaRPr>
          </a:p>
          <a:p>
            <a:pPr marL="198294" indent="-198294">
              <a:lnSpc>
                <a:spcPct val="110000"/>
              </a:lnSpc>
              <a:spcBef>
                <a:spcPts val="300"/>
              </a:spcBef>
            </a:pP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・すべて</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の訓練コースで</a:t>
            </a: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オンライン（</a:t>
            </a:r>
            <a:r>
              <a:rPr lang="en-US" altLang="ja-JP" sz="1000" dirty="0">
                <a:ln w="0"/>
                <a:latin typeface="メイリオ" panose="020B0604030504040204" pitchFamily="50" charset="-128"/>
                <a:ea typeface="メイリオ" panose="020B0604030504040204" pitchFamily="50" charset="-128"/>
                <a:cs typeface="メイリオ" panose="020B0604030504040204" pitchFamily="50" charset="-128"/>
              </a:rPr>
              <a:t>e</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ラーニング）による訓練も対象としています。</a:t>
            </a:r>
            <a:endParaRPr lang="en-US" altLang="ja-JP" sz="1000" dirty="0">
              <a:ln w="0"/>
              <a:latin typeface="メイリオ" panose="020B0604030504040204" pitchFamily="50" charset="-128"/>
              <a:ea typeface="メイリオ" panose="020B0604030504040204" pitchFamily="50" charset="-128"/>
              <a:cs typeface="メイリオ" panose="020B0604030504040204" pitchFamily="50" charset="-128"/>
            </a:endParaRPr>
          </a:p>
          <a:p>
            <a:pPr marL="198294" indent="-198294">
              <a:spcBef>
                <a:spcPts val="300"/>
              </a:spcBef>
            </a:pP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・詳しく</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000" dirty="0" smtClean="0">
                <a:ln w="0"/>
                <a:latin typeface="メイリオ" panose="020B0604030504040204" pitchFamily="50" charset="-128"/>
                <a:ea typeface="メイリオ" panose="020B0604030504040204" pitchFamily="50" charset="-128"/>
                <a:cs typeface="メイリオ" panose="020B0604030504040204" pitchFamily="50" charset="-128"/>
              </a:rPr>
              <a:t>、ウェブサイトを</a:t>
            </a:r>
            <a:r>
              <a:rPr lang="ja-JP" altLang="en-US" sz="1000" dirty="0">
                <a:ln w="0"/>
                <a:latin typeface="メイリオ" panose="020B0604030504040204" pitchFamily="50" charset="-128"/>
                <a:ea typeface="メイリオ" panose="020B0604030504040204" pitchFamily="50" charset="-128"/>
                <a:cs typeface="メイリオ" panose="020B0604030504040204" pitchFamily="50" charset="-128"/>
              </a:rPr>
              <a:t>ご覧いただくか、お近くの労働局へお問い合わせください。</a:t>
            </a:r>
            <a:endParaRPr lang="en-US" altLang="ja-JP" sz="1000" dirty="0">
              <a:ln w="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楕円 3"/>
          <p:cNvSpPr/>
          <p:nvPr/>
        </p:nvSpPr>
        <p:spPr>
          <a:xfrm>
            <a:off x="5826947" y="2943519"/>
            <a:ext cx="936000" cy="936000"/>
          </a:xfrm>
          <a:prstGeom prst="ellipse">
            <a:avLst/>
          </a:prstGeom>
          <a:solidFill>
            <a:srgbClr val="103185"/>
          </a:solidFill>
          <a:ln w="28575">
            <a:noFill/>
          </a:ln>
        </p:spPr>
        <p:style>
          <a:lnRef idx="2">
            <a:schemeClr val="accent3"/>
          </a:lnRef>
          <a:fillRef idx="1">
            <a:schemeClr val="lt1"/>
          </a:fillRef>
          <a:effectRef idx="0">
            <a:schemeClr val="accent3"/>
          </a:effectRef>
          <a:fontRef idx="minor">
            <a:schemeClr val="dk1"/>
          </a:fontRef>
        </p:style>
        <p:txBody>
          <a:bodyPr wrap="none" rtlCol="0" anchor="ctr"/>
          <a:lstStyle/>
          <a:p>
            <a:pPr algn="ctr">
              <a:lnSpc>
                <a:spcPct val="110000"/>
              </a:lnSpc>
            </a:pPr>
            <a:r>
              <a:rPr kumimoji="1" lang="en-US" altLang="ja-JP" sz="1300" b="1" spc="3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I</a:t>
            </a:r>
            <a:r>
              <a:rPr kumimoji="1" lang="en-US" altLang="ja-JP"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T</a:t>
            </a:r>
            <a:br>
              <a:rPr kumimoji="1" lang="en-US" altLang="ja-JP"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br>
            <a:r>
              <a:rPr kumimoji="1" lang="ja-JP" altLang="en-US"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未経験者</a:t>
            </a:r>
            <a:r>
              <a:rPr kumimoji="1" lang="en-US" altLang="ja-JP"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r>
            <a:br>
              <a:rPr kumimoji="1" lang="en-US" altLang="ja-JP"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br>
            <a:r>
              <a:rPr kumimoji="1" lang="en-US" altLang="ja-JP" sz="1300" b="1" spc="3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O</a:t>
            </a:r>
            <a:r>
              <a:rPr kumimoji="1" lang="en-US" altLang="ja-JP"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K</a:t>
            </a:r>
            <a:r>
              <a:rPr kumimoji="1" lang="ja-JP" altLang="en-US"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kumimoji="1" lang="ja-JP" altLang="en-US" sz="13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27619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テキスト ボックス 34"/>
          <p:cNvSpPr txBox="1">
            <a:spLocks noChangeArrowheads="1"/>
          </p:cNvSpPr>
          <p:nvPr/>
        </p:nvSpPr>
        <p:spPr bwMode="auto">
          <a:xfrm>
            <a:off x="0" y="0"/>
            <a:ext cx="6858000" cy="386054"/>
          </a:xfrm>
          <a:prstGeom prst="rect">
            <a:avLst/>
          </a:prstGeom>
          <a:solidFill>
            <a:srgbClr val="103185"/>
          </a:solidFill>
          <a:ln w="9525">
            <a:noFill/>
            <a:miter lim="800000"/>
            <a:headEnd/>
            <a:tailEnd/>
          </a:ln>
        </p:spPr>
        <p:txBody>
          <a:bodyPr wrap="square" tIns="72000" bIns="36000" anchor="ctr">
            <a:spAutoFit/>
          </a:bodyPr>
          <a:lstStyle/>
          <a:p>
            <a:r>
              <a:rPr lang="ja-JP" altLang="en-US" b="1" dirty="0" smtClean="0">
                <a:solidFill>
                  <a:schemeClr val="bg1"/>
                </a:solidFill>
                <a:latin typeface="メイリオ" panose="020B0604030504040204" pitchFamily="50" charset="-128"/>
                <a:ea typeface="メイリオ" panose="020B0604030504040204" pitchFamily="50" charset="-128"/>
              </a:rPr>
              <a:t>「人への投資促進コース」の活用例</a:t>
            </a:r>
            <a:endParaRPr lang="ja-JP" altLang="en-US" b="1" dirty="0">
              <a:solidFill>
                <a:schemeClr val="bg1"/>
              </a:solidFill>
              <a:latin typeface="メイリオ" panose="020B0604030504040204" pitchFamily="50" charset="-128"/>
              <a:ea typeface="メイリオ" panose="020B0604030504040204" pitchFamily="50" charset="-128"/>
            </a:endParaRPr>
          </a:p>
        </p:txBody>
      </p:sp>
      <p:sp>
        <p:nvSpPr>
          <p:cNvPr id="45" name="正方形/長方形 44"/>
          <p:cNvSpPr/>
          <p:nvPr/>
        </p:nvSpPr>
        <p:spPr>
          <a:xfrm>
            <a:off x="2726373" y="1356141"/>
            <a:ext cx="774635" cy="4284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spc="300" dirty="0">
                <a:solidFill>
                  <a:schemeClr val="tx1"/>
                </a:solidFill>
                <a:latin typeface="メイリオ" panose="020B0604030504040204" pitchFamily="50" charset="-128"/>
                <a:ea typeface="メイリオ" panose="020B0604030504040204" pitchFamily="50" charset="-128"/>
              </a:rPr>
              <a:t>事業</a:t>
            </a:r>
            <a:r>
              <a:rPr lang="ja-JP" altLang="en-US" sz="800" b="1" dirty="0">
                <a:solidFill>
                  <a:schemeClr val="tx1"/>
                </a:solidFill>
                <a:latin typeface="メイリオ" panose="020B0604030504040204" pitchFamily="50" charset="-128"/>
                <a:ea typeface="メイリオ" panose="020B0604030504040204" pitchFamily="50" charset="-128"/>
              </a:rPr>
              <a:t>主</a:t>
            </a:r>
          </a:p>
        </p:txBody>
      </p:sp>
      <p:pic>
        <p:nvPicPr>
          <p:cNvPr id="66" name="図 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14266" y="960141"/>
            <a:ext cx="370718" cy="503630"/>
          </a:xfrm>
          <a:prstGeom prst="rect">
            <a:avLst/>
          </a:prstGeom>
        </p:spPr>
      </p:pic>
      <p:sp>
        <p:nvSpPr>
          <p:cNvPr id="7" name="正方形/長方形 6"/>
          <p:cNvSpPr/>
          <p:nvPr/>
        </p:nvSpPr>
        <p:spPr>
          <a:xfrm>
            <a:off x="188640" y="1136536"/>
            <a:ext cx="2877311" cy="430887"/>
          </a:xfrm>
          <a:prstGeom prst="rect">
            <a:avLst/>
          </a:prstGeom>
        </p:spPr>
        <p:txBody>
          <a:bodyPr wrap="square">
            <a:spAutoFit/>
          </a:bodyPr>
          <a:lstStyle/>
          <a:p>
            <a:pPr>
              <a:lnSpc>
                <a:spcPct val="110000"/>
              </a:lnSpc>
            </a:pPr>
            <a:r>
              <a:rPr lang="en-US" altLang="ja-JP" sz="1000" dirty="0" smtClean="0">
                <a:latin typeface="メイリオ" panose="020B0604030504040204" pitchFamily="50" charset="-128"/>
                <a:ea typeface="メイリオ" panose="020B0604030504040204" pitchFamily="50" charset="-128"/>
              </a:rPr>
              <a:t>IT</a:t>
            </a:r>
            <a:r>
              <a:rPr lang="ja-JP" altLang="en-US" sz="1000" dirty="0">
                <a:latin typeface="メイリオ" panose="020B0604030504040204" pitchFamily="50" charset="-128"/>
                <a:ea typeface="メイリオ" panose="020B0604030504040204" pitchFamily="50" charset="-128"/>
              </a:rPr>
              <a:t>未経験</a:t>
            </a:r>
            <a:r>
              <a:rPr lang="ja-JP" altLang="en-US" sz="1000" dirty="0" smtClean="0">
                <a:latin typeface="メイリオ" panose="020B0604030504040204" pitchFamily="50" charset="-128"/>
                <a:ea typeface="メイリオ" panose="020B0604030504040204" pitchFamily="50" charset="-128"/>
              </a:rPr>
              <a:t>の従業員にも</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IT</a:t>
            </a:r>
            <a:r>
              <a:rPr lang="ja-JP" altLang="en-US" sz="1000" dirty="0">
                <a:latin typeface="メイリオ" panose="020B0604030504040204" pitchFamily="50" charset="-128"/>
                <a:ea typeface="メイリオ" panose="020B0604030504040204" pitchFamily="50" charset="-128"/>
              </a:rPr>
              <a:t>の内容を覚えてもらい、</a:t>
            </a:r>
            <a:r>
              <a:rPr lang="ja-JP" altLang="en-US" sz="1000" b="1" dirty="0">
                <a:solidFill>
                  <a:srgbClr val="103185"/>
                </a:solidFill>
                <a:latin typeface="メイリオ" panose="020B0604030504040204" pitchFamily="50" charset="-128"/>
                <a:ea typeface="メイリオ" panose="020B0604030504040204" pitchFamily="50" charset="-128"/>
              </a:rPr>
              <a:t>即戦力と</a:t>
            </a:r>
            <a:r>
              <a:rPr lang="ja-JP" altLang="en-US" sz="1000" b="1" dirty="0" smtClean="0">
                <a:solidFill>
                  <a:srgbClr val="103185"/>
                </a:solidFill>
                <a:latin typeface="メイリオ" panose="020B0604030504040204" pitchFamily="50" charset="-128"/>
                <a:ea typeface="メイリオ" panose="020B0604030504040204" pitchFamily="50" charset="-128"/>
              </a:rPr>
              <a:t>して働いて</a:t>
            </a:r>
            <a:r>
              <a:rPr lang="ja-JP" altLang="en-US" sz="1000" b="1" dirty="0">
                <a:solidFill>
                  <a:srgbClr val="103185"/>
                </a:solidFill>
                <a:latin typeface="メイリオ" panose="020B0604030504040204" pitchFamily="50" charset="-128"/>
                <a:ea typeface="メイリオ" panose="020B0604030504040204" pitchFamily="50" charset="-128"/>
              </a:rPr>
              <a:t>ほしい！</a:t>
            </a:r>
          </a:p>
        </p:txBody>
      </p:sp>
      <p:sp>
        <p:nvSpPr>
          <p:cNvPr id="90" name="角丸四角形吹き出し 89"/>
          <p:cNvSpPr/>
          <p:nvPr/>
        </p:nvSpPr>
        <p:spPr>
          <a:xfrm>
            <a:off x="4581128" y="452536"/>
            <a:ext cx="2232000" cy="324000"/>
          </a:xfrm>
          <a:prstGeom prst="wedgeRoundRectCallout">
            <a:avLst>
              <a:gd name="adj1" fmla="val -67857"/>
              <a:gd name="adj2" fmla="val 15277"/>
              <a:gd name="adj3" fmla="val 16667"/>
            </a:avLst>
          </a:prstGeom>
          <a:solidFill>
            <a:srgbClr val="C9E7E7"/>
          </a:solid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0000"/>
              </a:lnSpc>
            </a:pPr>
            <a:r>
              <a:rPr lang="ja-JP" altLang="en-US" sz="1100" b="1" dirty="0">
                <a:solidFill>
                  <a:srgbClr val="103185"/>
                </a:solidFill>
                <a:latin typeface="メイリオ" panose="020B0604030504040204" pitchFamily="50" charset="-128"/>
                <a:ea typeface="メイリオ" panose="020B0604030504040204" pitchFamily="50" charset="-128"/>
              </a:rPr>
              <a:t>資格試験料も助成</a:t>
            </a:r>
            <a:r>
              <a:rPr lang="ja-JP" altLang="en-US" sz="1100" b="1" dirty="0" smtClean="0">
                <a:solidFill>
                  <a:srgbClr val="103185"/>
                </a:solidFill>
                <a:latin typeface="メイリオ" panose="020B0604030504040204" pitchFamily="50" charset="-128"/>
                <a:ea typeface="メイリオ" panose="020B0604030504040204" pitchFamily="50" charset="-128"/>
              </a:rPr>
              <a:t>の対象です！</a:t>
            </a:r>
            <a:endParaRPr lang="ja-JP" altLang="en-US" sz="1100" b="1" dirty="0">
              <a:solidFill>
                <a:srgbClr val="103185"/>
              </a:solidFill>
              <a:latin typeface="メイリオ" panose="020B0604030504040204" pitchFamily="50" charset="-128"/>
              <a:ea typeface="メイリオ" panose="020B0604030504040204" pitchFamily="50" charset="-128"/>
            </a:endParaRPr>
          </a:p>
        </p:txBody>
      </p:sp>
      <p:sp>
        <p:nvSpPr>
          <p:cNvPr id="74" name="正方形/長方形 73"/>
          <p:cNvSpPr/>
          <p:nvPr/>
        </p:nvSpPr>
        <p:spPr>
          <a:xfrm>
            <a:off x="116632" y="488504"/>
            <a:ext cx="4572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870875">
              <a:defRPr/>
            </a:pPr>
            <a:r>
              <a:rPr lang="en-US" altLang="ja-JP" sz="1400" b="1" spc="150" dirty="0" smtClean="0">
                <a:solidFill>
                  <a:srgbClr val="FF2EFF"/>
                </a:solidFill>
                <a:latin typeface="メイリオ" panose="020B0604030504040204" pitchFamily="50" charset="-128"/>
                <a:ea typeface="メイリオ" panose="020B0604030504040204" pitchFamily="50" charset="-128"/>
              </a:rPr>
              <a:t>IT</a:t>
            </a:r>
            <a:r>
              <a:rPr lang="ja-JP" altLang="en-US" sz="1400" b="1" spc="150" dirty="0" smtClean="0">
                <a:solidFill>
                  <a:srgbClr val="FF2EFF"/>
                </a:solidFill>
                <a:latin typeface="メイリオ" panose="020B0604030504040204" pitchFamily="50" charset="-128"/>
                <a:ea typeface="メイリオ" panose="020B0604030504040204" pitchFamily="50" charset="-128"/>
              </a:rPr>
              <a:t>分野未経験者に</a:t>
            </a:r>
            <a:r>
              <a:rPr lang="en-US" altLang="ja-JP" sz="1400" b="1" spc="150" dirty="0" smtClean="0">
                <a:solidFill>
                  <a:srgbClr val="FF2EFF"/>
                </a:solidFill>
                <a:latin typeface="メイリオ" panose="020B0604030504040204" pitchFamily="50" charset="-128"/>
                <a:ea typeface="メイリオ" panose="020B0604030504040204" pitchFamily="50" charset="-128"/>
              </a:rPr>
              <a:t>IT</a:t>
            </a:r>
            <a:r>
              <a:rPr lang="ja-JP" altLang="en-US" sz="1400" b="1" spc="150" dirty="0" smtClean="0">
                <a:solidFill>
                  <a:srgbClr val="FF2EFF"/>
                </a:solidFill>
                <a:latin typeface="メイリオ" panose="020B0604030504040204" pitchFamily="50" charset="-128"/>
                <a:ea typeface="メイリオ" panose="020B0604030504040204" pitchFamily="50" charset="-128"/>
              </a:rPr>
              <a:t>関連の</a:t>
            </a:r>
            <a:r>
              <a:rPr lang="ja-JP" altLang="en-US" sz="1400" b="1" spc="150" smtClean="0">
                <a:solidFill>
                  <a:srgbClr val="FF2EFF"/>
                </a:solidFill>
                <a:latin typeface="メイリオ" panose="020B0604030504040204" pitchFamily="50" charset="-128"/>
                <a:ea typeface="メイリオ" panose="020B0604030504040204" pitchFamily="50" charset="-128"/>
              </a:rPr>
              <a:t>訓練を行った場合</a:t>
            </a:r>
            <a:endParaRPr lang="en-US" altLang="ja-JP" sz="1400" b="1" spc="150" dirty="0" smtClean="0">
              <a:solidFill>
                <a:srgbClr val="FF2EFF"/>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180000" y="848504"/>
            <a:ext cx="720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課</a:t>
            </a:r>
            <a:r>
              <a:rPr kumimoji="1" lang="ja-JP" altLang="en-US" sz="1200" b="1" dirty="0" smtClean="0">
                <a:solidFill>
                  <a:schemeClr val="bg1"/>
                </a:solidFill>
                <a:latin typeface="メイリオ" panose="020B0604030504040204" pitchFamily="50" charset="-128"/>
                <a:ea typeface="メイリオ" panose="020B0604030504040204" pitchFamily="50" charset="-128"/>
              </a:rPr>
              <a:t>題</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99" name="正方形/長方形 98"/>
          <p:cNvSpPr/>
          <p:nvPr/>
        </p:nvSpPr>
        <p:spPr>
          <a:xfrm>
            <a:off x="108000" y="1966641"/>
            <a:ext cx="3060000" cy="1905307"/>
          </a:xfrm>
          <a:prstGeom prst="rect">
            <a:avLst/>
          </a:prstGeom>
          <a:noFill/>
          <a:ln>
            <a:solidFill>
              <a:srgbClr val="103185"/>
            </a:solidFill>
          </a:ln>
        </p:spPr>
        <p:txBody>
          <a:bodyPr wrap="square" lIns="72000" tIns="180000" rIns="36000">
            <a:spAutoFit/>
          </a:bodyPr>
          <a:lstStyle/>
          <a:p>
            <a:pPr>
              <a:lnSpc>
                <a:spcPct val="110000"/>
              </a:lnSpc>
              <a:spcBef>
                <a:spcPts val="571"/>
              </a:spcBef>
              <a:defRPr/>
            </a:pPr>
            <a:r>
              <a:rPr lang="ja-JP" altLang="en-US" sz="1000" dirty="0" smtClean="0">
                <a:latin typeface="メイリオ" panose="020B0604030504040204" pitchFamily="50" charset="-128"/>
                <a:ea typeface="メイリオ" panose="020B0604030504040204" pitchFamily="50" charset="-128"/>
              </a:rPr>
              <a:t>●訓練コース　プログラミング（</a:t>
            </a:r>
            <a:r>
              <a:rPr lang="en-US" altLang="ja-JP" sz="1000" dirty="0" smtClean="0">
                <a:latin typeface="メイリオ" panose="020B0604030504040204" pitchFamily="50" charset="-128"/>
                <a:ea typeface="メイリオ" panose="020B0604030504040204" pitchFamily="50" charset="-128"/>
              </a:rPr>
              <a:t>1</a:t>
            </a:r>
            <a:r>
              <a:rPr lang="ja-JP" altLang="en-US" sz="1000" dirty="0" smtClean="0">
                <a:latin typeface="メイリオ" panose="020B0604030504040204" pitchFamily="50" charset="-128"/>
                <a:ea typeface="メイリオ" panose="020B0604030504040204" pitchFamily="50" charset="-128"/>
              </a:rPr>
              <a:t>名</a:t>
            </a:r>
            <a:r>
              <a:rPr lang="ja-JP" altLang="en-US" sz="100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●訓練</a:t>
            </a:r>
            <a:r>
              <a:rPr lang="ja-JP" altLang="en-US" sz="1000" dirty="0">
                <a:latin typeface="メイリオ" panose="020B0604030504040204" pitchFamily="50" charset="-128"/>
                <a:ea typeface="メイリオ" panose="020B0604030504040204" pitchFamily="50" charset="-128"/>
              </a:rPr>
              <a:t>内容</a:t>
            </a:r>
            <a:endParaRPr lang="en-US" altLang="ja-JP" sz="1000" dirty="0">
              <a:latin typeface="メイリオ" panose="020B0604030504040204" pitchFamily="50" charset="-128"/>
              <a:ea typeface="メイリオ" panose="020B0604030504040204" pitchFamily="50" charset="-128"/>
            </a:endParaRPr>
          </a:p>
          <a:p>
            <a:pPr>
              <a:lnSpc>
                <a:spcPct val="110000"/>
              </a:lnSpc>
              <a:tabLst>
                <a:tab pos="185738" algn="l"/>
              </a:tabLst>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スマート端末上の開発に必要なプログラミング</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言語の習得等、</a:t>
            </a:r>
            <a:r>
              <a:rPr lang="en-US" altLang="ja-JP" sz="1000" dirty="0" smtClean="0">
                <a:latin typeface="メイリオ" panose="020B0604030504040204" pitchFamily="50" charset="-128"/>
                <a:ea typeface="メイリオ" panose="020B0604030504040204" pitchFamily="50" charset="-128"/>
              </a:rPr>
              <a:t>OJT</a:t>
            </a:r>
            <a:r>
              <a:rPr lang="ja-JP" altLang="en-US" sz="1000" dirty="0" smtClean="0">
                <a:latin typeface="メイリオ" panose="020B0604030504040204" pitchFamily="50" charset="-128"/>
                <a:ea typeface="メイリオ" panose="020B0604030504040204" pitchFamily="50" charset="-128"/>
              </a:rPr>
              <a:t>で実際に発注を受けたシス</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テムの構築。</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300"/>
              </a:spcBef>
              <a:tabLst>
                <a:tab pos="185738" algn="l"/>
              </a:tabLst>
              <a:defRPr/>
            </a:pP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OFF-JT</a:t>
            </a:r>
            <a:r>
              <a:rPr lang="ja-JP" altLang="en-US" sz="1000" dirty="0" smtClean="0">
                <a:latin typeface="メイリオ" panose="020B0604030504040204" pitchFamily="50" charset="-128"/>
                <a:ea typeface="メイリオ" panose="020B0604030504040204" pitchFamily="50" charset="-128"/>
              </a:rPr>
              <a:t>時間：</a:t>
            </a:r>
            <a:r>
              <a:rPr lang="en-US" altLang="ja-JP" sz="1000" dirty="0" smtClean="0">
                <a:latin typeface="メイリオ" panose="020B0604030504040204" pitchFamily="50" charset="-128"/>
                <a:ea typeface="メイリオ" panose="020B0604030504040204" pitchFamily="50" charset="-128"/>
              </a:rPr>
              <a:t>800</a:t>
            </a:r>
            <a:r>
              <a:rPr lang="ja-JP" altLang="en-US" sz="1000" dirty="0" smtClean="0">
                <a:latin typeface="メイリオ" panose="020B0604030504040204" pitchFamily="50" charset="-128"/>
                <a:ea typeface="メイリオ" panose="020B0604030504040204" pitchFamily="50" charset="-128"/>
              </a:rPr>
              <a:t>時間　訓練経費：</a:t>
            </a:r>
            <a:r>
              <a:rPr lang="en-US" altLang="ja-JP" sz="1000" b="1" dirty="0" smtClean="0">
                <a:solidFill>
                  <a:srgbClr val="103185"/>
                </a:solidFill>
                <a:latin typeface="メイリオ" panose="020B0604030504040204" pitchFamily="50" charset="-128"/>
                <a:ea typeface="メイリオ" panose="020B0604030504040204" pitchFamily="50" charset="-128"/>
              </a:rPr>
              <a:t>70</a:t>
            </a:r>
            <a:r>
              <a:rPr lang="ja-JP" altLang="en-US" sz="1000" b="1" dirty="0" smtClean="0">
                <a:solidFill>
                  <a:srgbClr val="103185"/>
                </a:solidFill>
                <a:latin typeface="メイリオ" panose="020B0604030504040204" pitchFamily="50" charset="-128"/>
                <a:ea typeface="メイリオ" panose="020B0604030504040204" pitchFamily="50" charset="-128"/>
              </a:rPr>
              <a:t>万円</a:t>
            </a:r>
            <a:r>
              <a:rPr lang="en-US" altLang="ja-JP" sz="1000" b="1" dirty="0" smtClean="0">
                <a:latin typeface="メイリオ" panose="020B0604030504040204" pitchFamily="50" charset="-128"/>
                <a:ea typeface="メイリオ" panose="020B0604030504040204" pitchFamily="50" charset="-128"/>
              </a:rPr>
              <a:t/>
            </a:r>
            <a:br>
              <a:rPr lang="en-US" altLang="ja-JP" sz="1000" b="1" dirty="0" smtClean="0">
                <a:latin typeface="メイリオ" panose="020B0604030504040204" pitchFamily="50" charset="-128"/>
                <a:ea typeface="メイリオ" panose="020B0604030504040204" pitchFamily="50" charset="-128"/>
              </a:rPr>
            </a:br>
            <a:r>
              <a:rPr lang="ja-JP" altLang="en-US" sz="1000" b="1"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OJT</a:t>
            </a:r>
            <a:r>
              <a:rPr lang="ja-JP" altLang="en-US" sz="1000" dirty="0" smtClean="0">
                <a:latin typeface="メイリオ" panose="020B0604030504040204" pitchFamily="50" charset="-128"/>
                <a:ea typeface="メイリオ" panose="020B0604030504040204" pitchFamily="50" charset="-128"/>
              </a:rPr>
              <a:t>時間　  ：</a:t>
            </a:r>
            <a:r>
              <a:rPr lang="en-US" altLang="ja-JP" sz="1000" dirty="0" smtClean="0">
                <a:latin typeface="メイリオ" panose="020B0604030504040204" pitchFamily="50" charset="-128"/>
                <a:ea typeface="メイリオ" panose="020B0604030504040204" pitchFamily="50" charset="-128"/>
              </a:rPr>
              <a:t>200</a:t>
            </a:r>
            <a:r>
              <a:rPr lang="ja-JP" altLang="en-US" sz="1000" dirty="0" smtClean="0">
                <a:latin typeface="メイリオ" panose="020B0604030504040204" pitchFamily="50" charset="-128"/>
                <a:ea typeface="メイリオ" panose="020B0604030504040204" pitchFamily="50" charset="-128"/>
              </a:rPr>
              <a:t>時間</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571"/>
              </a:spcBef>
              <a:defRPr/>
            </a:pP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ITSS</a:t>
            </a:r>
            <a:r>
              <a:rPr lang="ja-JP" altLang="en-US" sz="1000" dirty="0" smtClean="0">
                <a:latin typeface="メイリオ" panose="020B0604030504040204" pitchFamily="50" charset="-128"/>
                <a:ea typeface="メイリオ" panose="020B0604030504040204" pitchFamily="50" charset="-128"/>
              </a:rPr>
              <a:t>レベル２に相当</a:t>
            </a:r>
            <a:r>
              <a:rPr lang="ja-JP" altLang="en-US" sz="1000" i="1" dirty="0" smtClean="0">
                <a:latin typeface="メイリオ" panose="020B0604030504040204" pitchFamily="50" charset="-128"/>
                <a:ea typeface="メイリオ" panose="020B0604030504040204" pitchFamily="50" charset="-128"/>
              </a:rPr>
              <a:t>する</a:t>
            </a:r>
            <a:r>
              <a:rPr lang="ja-JP" altLang="en-US" sz="1000" dirty="0" smtClean="0">
                <a:latin typeface="メイリオ" panose="020B0604030504040204" pitchFamily="50" charset="-128"/>
                <a:ea typeface="メイリオ" panose="020B0604030504040204" pitchFamily="50" charset="-128"/>
              </a:rPr>
              <a:t>資格試験の受験</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訓練経費：</a:t>
            </a:r>
            <a:r>
              <a:rPr lang="ja-JP" altLang="en-US" sz="1000" b="1" dirty="0" smtClean="0">
                <a:solidFill>
                  <a:srgbClr val="103185"/>
                </a:solidFill>
                <a:latin typeface="メイリオ" panose="020B0604030504040204" pitchFamily="50" charset="-128"/>
                <a:ea typeface="メイリオ" panose="020B0604030504040204" pitchFamily="50" charset="-128"/>
              </a:rPr>
              <a:t>５万円</a:t>
            </a:r>
            <a:endParaRPr lang="en-US" altLang="ja-JP" sz="1000" b="1" dirty="0">
              <a:solidFill>
                <a:srgbClr val="103185"/>
              </a:solidFill>
              <a:latin typeface="メイリオ" panose="020B0604030504040204" pitchFamily="50" charset="-128"/>
              <a:ea typeface="メイリオ" panose="020B0604030504040204" pitchFamily="50" charset="-128"/>
            </a:endParaRPr>
          </a:p>
        </p:txBody>
      </p:sp>
      <p:sp>
        <p:nvSpPr>
          <p:cNvPr id="100" name="正方形/長方形 99"/>
          <p:cNvSpPr/>
          <p:nvPr/>
        </p:nvSpPr>
        <p:spPr>
          <a:xfrm>
            <a:off x="180000" y="1820943"/>
            <a:ext cx="720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訓</a:t>
            </a:r>
            <a:r>
              <a:rPr kumimoji="1" lang="ja-JP" altLang="en-US" sz="1200" b="1" dirty="0" smtClean="0">
                <a:solidFill>
                  <a:schemeClr val="bg1"/>
                </a:solidFill>
                <a:latin typeface="メイリオ" panose="020B0604030504040204" pitchFamily="50" charset="-128"/>
                <a:ea typeface="メイリオ" panose="020B0604030504040204" pitchFamily="50" charset="-128"/>
              </a:rPr>
              <a:t>練</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113" name="正方形/長方形 112"/>
          <p:cNvSpPr/>
          <p:nvPr/>
        </p:nvSpPr>
        <p:spPr>
          <a:xfrm>
            <a:off x="3528000" y="1028855"/>
            <a:ext cx="3240000" cy="2844025"/>
          </a:xfrm>
          <a:prstGeom prst="rect">
            <a:avLst/>
          </a:prstGeom>
          <a:solidFill>
            <a:srgbClr val="FDF3B9"/>
          </a:solidFill>
        </p:spPr>
        <p:txBody>
          <a:bodyPr wrap="square" lIns="72000" tIns="180000" rIns="36000">
            <a:spAutoFit/>
          </a:bodyPr>
          <a:lstStyle/>
          <a:p>
            <a:pPr>
              <a:lnSpc>
                <a:spcPct val="110000"/>
              </a:lnSpc>
              <a:defRPr/>
            </a:pPr>
            <a:r>
              <a:rPr lang="ja-JP" altLang="en-US" sz="1000" dirty="0" smtClean="0">
                <a:latin typeface="メイリオ" panose="020B0604030504040204" pitchFamily="50" charset="-128"/>
                <a:ea typeface="メイリオ" panose="020B0604030504040204" pitchFamily="50" charset="-128"/>
              </a:rPr>
              <a:t>●助成率</a:t>
            </a:r>
            <a:r>
              <a:rPr lang="ja-JP" altLang="en-US" sz="1000" dirty="0">
                <a:latin typeface="メイリオ" panose="020B0604030504040204" pitchFamily="50" charset="-128"/>
                <a:ea typeface="メイリオ" panose="020B0604030504040204" pitchFamily="50" charset="-128"/>
              </a:rPr>
              <a:t>・額</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solidFill>
                  <a:srgbClr val="103185"/>
                </a:solidFill>
                <a:latin typeface="メイリオ" panose="020B0604030504040204" pitchFamily="50" charset="-128"/>
                <a:ea typeface="メイリオ" panose="020B0604030504040204" pitchFamily="50" charset="-128"/>
              </a:rPr>
              <a:t>　</a:t>
            </a:r>
            <a:r>
              <a:rPr lang="ja-JP" altLang="en-US" sz="1000" b="1" dirty="0" smtClean="0">
                <a:solidFill>
                  <a:srgbClr val="103185"/>
                </a:solidFill>
                <a:latin typeface="メイリオ" panose="020B0604030504040204" pitchFamily="50" charset="-128"/>
                <a:ea typeface="メイリオ" panose="020B0604030504040204" pitchFamily="50" charset="-128"/>
              </a:rPr>
              <a:t>経費助成：</a:t>
            </a:r>
            <a:r>
              <a:rPr lang="en-US" altLang="ja-JP" sz="1000" b="1" dirty="0" smtClean="0">
                <a:solidFill>
                  <a:srgbClr val="103185"/>
                </a:solidFill>
                <a:latin typeface="メイリオ" panose="020B0604030504040204" pitchFamily="50" charset="-128"/>
                <a:ea typeface="メイリオ" panose="020B0604030504040204" pitchFamily="50" charset="-128"/>
              </a:rPr>
              <a:t>60</a:t>
            </a:r>
            <a:r>
              <a:rPr lang="ja-JP" altLang="en-US" sz="1000" b="1" dirty="0" smtClean="0">
                <a:solidFill>
                  <a:srgbClr val="103185"/>
                </a:solidFill>
                <a:latin typeface="メイリオ" panose="020B0604030504040204" pitchFamily="50" charset="-128"/>
                <a:ea typeface="メイリオ" panose="020B0604030504040204" pitchFamily="50" charset="-128"/>
              </a:rPr>
              <a:t>％</a:t>
            </a:r>
            <a:endParaRPr lang="en-US" altLang="ja-JP" sz="1000" b="1" dirty="0">
              <a:solidFill>
                <a:srgbClr val="103185"/>
              </a:solidFill>
              <a:latin typeface="メイリオ" panose="020B0604030504040204" pitchFamily="50" charset="-128"/>
              <a:ea typeface="メイリオ" panose="020B0604030504040204" pitchFamily="50" charset="-128"/>
            </a:endParaRPr>
          </a:p>
          <a:p>
            <a:pPr>
              <a:lnSpc>
                <a:spcPct val="110000"/>
              </a:lnSpc>
              <a:defRPr/>
            </a:pPr>
            <a:r>
              <a:rPr lang="ja-JP" altLang="en-US" sz="1000" b="1" dirty="0">
                <a:solidFill>
                  <a:srgbClr val="103185"/>
                </a:solidFill>
                <a:latin typeface="メイリオ" panose="020B0604030504040204" pitchFamily="50" charset="-128"/>
                <a:ea typeface="メイリオ" panose="020B0604030504040204" pitchFamily="50" charset="-128"/>
              </a:rPr>
              <a:t>　</a:t>
            </a:r>
            <a:r>
              <a:rPr lang="ja-JP" altLang="en-US" sz="1000" b="1" dirty="0" smtClean="0">
                <a:solidFill>
                  <a:srgbClr val="103185"/>
                </a:solidFill>
                <a:latin typeface="メイリオ" panose="020B0604030504040204" pitchFamily="50" charset="-128"/>
                <a:ea typeface="メイリオ" panose="020B0604030504040204" pitchFamily="50" charset="-128"/>
              </a:rPr>
              <a:t>賃金助成：１時間あたり</a:t>
            </a:r>
            <a:r>
              <a:rPr lang="en-US" altLang="ja-JP" sz="1000" b="1" dirty="0" smtClean="0">
                <a:solidFill>
                  <a:srgbClr val="103185"/>
                </a:solidFill>
                <a:latin typeface="メイリオ" panose="020B0604030504040204" pitchFamily="50" charset="-128"/>
                <a:ea typeface="メイリオ" panose="020B0604030504040204" pitchFamily="50" charset="-128"/>
              </a:rPr>
              <a:t>760</a:t>
            </a:r>
            <a:r>
              <a:rPr lang="ja-JP" altLang="en-US" sz="1000" b="1" dirty="0" smtClean="0">
                <a:solidFill>
                  <a:srgbClr val="103185"/>
                </a:solidFill>
                <a:latin typeface="メイリオ" panose="020B0604030504040204" pitchFamily="50" charset="-128"/>
                <a:ea typeface="メイリオ" panose="020B0604030504040204" pitchFamily="50" charset="-128"/>
              </a:rPr>
              <a:t>円</a:t>
            </a:r>
            <a:endParaRPr lang="en-US" altLang="ja-JP" sz="1000" b="1" dirty="0">
              <a:solidFill>
                <a:srgbClr val="103185"/>
              </a:solidFill>
              <a:latin typeface="メイリオ" panose="020B0604030504040204" pitchFamily="50" charset="-128"/>
              <a:ea typeface="メイリオ" panose="020B0604030504040204" pitchFamily="50" charset="-128"/>
            </a:endParaRPr>
          </a:p>
          <a:p>
            <a:pPr>
              <a:lnSpc>
                <a:spcPct val="110000"/>
              </a:lnSpc>
              <a:defRPr/>
            </a:pPr>
            <a:r>
              <a:rPr lang="ja-JP" altLang="en-US" sz="1000" b="1" dirty="0">
                <a:solidFill>
                  <a:srgbClr val="103185"/>
                </a:solidFill>
                <a:latin typeface="メイリオ" panose="020B0604030504040204" pitchFamily="50" charset="-128"/>
                <a:ea typeface="メイリオ" panose="020B0604030504040204" pitchFamily="50" charset="-128"/>
              </a:rPr>
              <a:t>　</a:t>
            </a:r>
            <a:r>
              <a:rPr lang="en-US" altLang="ja-JP" sz="1000" b="1" dirty="0" smtClean="0">
                <a:solidFill>
                  <a:srgbClr val="103185"/>
                </a:solidFill>
                <a:latin typeface="メイリオ" panose="020B0604030504040204" pitchFamily="50" charset="-128"/>
                <a:ea typeface="メイリオ" panose="020B0604030504040204" pitchFamily="50" charset="-128"/>
              </a:rPr>
              <a:t>OJT</a:t>
            </a:r>
            <a:r>
              <a:rPr lang="ja-JP" altLang="en-US" sz="1000" b="1" dirty="0" smtClean="0">
                <a:solidFill>
                  <a:srgbClr val="103185"/>
                </a:solidFill>
                <a:latin typeface="メイリオ" panose="020B0604030504040204" pitchFamily="50" charset="-128"/>
                <a:ea typeface="メイリオ" panose="020B0604030504040204" pitchFamily="50" charset="-128"/>
              </a:rPr>
              <a:t>実施助成：</a:t>
            </a:r>
            <a:r>
              <a:rPr lang="en-US" altLang="ja-JP" sz="1000" b="1" dirty="0" smtClean="0">
                <a:solidFill>
                  <a:srgbClr val="103185"/>
                </a:solidFill>
                <a:latin typeface="メイリオ" panose="020B0604030504040204" pitchFamily="50" charset="-128"/>
                <a:ea typeface="メイリオ" panose="020B0604030504040204" pitchFamily="50" charset="-128"/>
              </a:rPr>
              <a:t>200,000</a:t>
            </a:r>
            <a:r>
              <a:rPr lang="ja-JP" altLang="en-US" sz="1000" b="1" dirty="0" smtClean="0">
                <a:solidFill>
                  <a:srgbClr val="103185"/>
                </a:solidFill>
                <a:latin typeface="メイリオ" panose="020B0604030504040204" pitchFamily="50" charset="-128"/>
                <a:ea typeface="メイリオ" panose="020B0604030504040204" pitchFamily="50" charset="-128"/>
              </a:rPr>
              <a:t>円</a:t>
            </a:r>
            <a:endParaRPr lang="en-US" altLang="ja-JP" sz="1000" b="1" dirty="0">
              <a:solidFill>
                <a:srgbClr val="103185"/>
              </a:solidFill>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●助成額（</a:t>
            </a:r>
            <a:r>
              <a:rPr lang="ja-JP" altLang="en-US" sz="1000" dirty="0">
                <a:latin typeface="メイリオ" panose="020B0604030504040204" pitchFamily="50" charset="-128"/>
                <a:ea typeface="メイリオ" panose="020B0604030504040204" pitchFamily="50" charset="-128"/>
              </a:rPr>
              <a:t>左記の訓練内容の場合の例）</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経費助成：</a:t>
            </a:r>
            <a:r>
              <a:rPr lang="en-US" altLang="ja-JP" sz="1000" dirty="0" smtClean="0">
                <a:latin typeface="メイリオ" panose="020B0604030504040204" pitchFamily="50" charset="-128"/>
                <a:ea typeface="メイリオ" panose="020B0604030504040204" pitchFamily="50" charset="-128"/>
              </a:rPr>
              <a:t>450,000</a:t>
            </a:r>
            <a:r>
              <a:rPr lang="ja-JP" altLang="en-US" sz="1000" dirty="0" smtClean="0">
                <a:latin typeface="メイリオ" panose="020B0604030504040204" pitchFamily="50" charset="-128"/>
                <a:ea typeface="メイリオ" panose="020B0604030504040204" pitchFamily="50" charset="-128"/>
              </a:rPr>
              <a:t>円（</a:t>
            </a:r>
            <a:r>
              <a:rPr lang="ja-JP" altLang="en-US" sz="1000" dirty="0">
                <a:latin typeface="メイリオ" panose="020B0604030504040204" pitchFamily="50" charset="-128"/>
                <a:ea typeface="メイリオ" panose="020B0604030504040204" pitchFamily="50" charset="-128"/>
              </a:rPr>
              <a:t>資格試験料を含む）</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賃金助成：</a:t>
            </a:r>
            <a:r>
              <a:rPr lang="en-US" altLang="ja-JP" sz="1000" dirty="0" smtClean="0">
                <a:latin typeface="メイリオ" panose="020B0604030504040204" pitchFamily="50" charset="-128"/>
                <a:ea typeface="メイリオ" panose="020B0604030504040204" pitchFamily="50" charset="-128"/>
              </a:rPr>
              <a:t>608,000</a:t>
            </a:r>
            <a:r>
              <a:rPr lang="ja-JP" altLang="en-US" sz="1000" dirty="0" smtClean="0">
                <a:latin typeface="メイリオ" panose="020B0604030504040204" pitchFamily="50" charset="-128"/>
                <a:ea typeface="メイリオ" panose="020B0604030504040204" pitchFamily="50" charset="-128"/>
              </a:rPr>
              <a:t>円</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OJT</a:t>
            </a:r>
            <a:r>
              <a:rPr lang="ja-JP" altLang="en-US" sz="1000" dirty="0" smtClean="0">
                <a:latin typeface="メイリオ" panose="020B0604030504040204" pitchFamily="50" charset="-128"/>
                <a:ea typeface="メイリオ" panose="020B0604030504040204" pitchFamily="50" charset="-128"/>
              </a:rPr>
              <a:t>実施助成：</a:t>
            </a:r>
            <a:r>
              <a:rPr lang="en-US" altLang="ja-JP" sz="1000" dirty="0" smtClean="0">
                <a:latin typeface="メイリオ" panose="020B0604030504040204" pitchFamily="50" charset="-128"/>
                <a:ea typeface="メイリオ" panose="020B0604030504040204" pitchFamily="50" charset="-128"/>
              </a:rPr>
              <a:t>200,000</a:t>
            </a:r>
            <a:r>
              <a:rPr lang="ja-JP" altLang="en-US" sz="1000" dirty="0" smtClean="0">
                <a:latin typeface="メイリオ" panose="020B0604030504040204" pitchFamily="50" charset="-128"/>
                <a:ea typeface="メイリオ" panose="020B0604030504040204" pitchFamily="50" charset="-128"/>
              </a:rPr>
              <a:t>円</a:t>
            </a:r>
            <a:endParaRPr lang="en-US" altLang="ja-JP" sz="1000" dirty="0">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●成果</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IT</a:t>
            </a:r>
            <a:r>
              <a:rPr lang="ja-JP" altLang="en-US" sz="1000" dirty="0" smtClean="0">
                <a:latin typeface="メイリオ" panose="020B0604030504040204" pitchFamily="50" charset="-128"/>
                <a:ea typeface="メイリオ" panose="020B0604030504040204" pitchFamily="50" charset="-128"/>
              </a:rPr>
              <a:t>未経験者にも、基本的</a:t>
            </a:r>
            <a:r>
              <a:rPr lang="ja-JP" altLang="en-US" sz="1000" dirty="0">
                <a:latin typeface="メイリオ" panose="020B0604030504040204" pitchFamily="50" charset="-128"/>
                <a:ea typeface="メイリオ" panose="020B0604030504040204" pitchFamily="50" charset="-128"/>
              </a:rPr>
              <a:t>な言語の</a:t>
            </a:r>
            <a:r>
              <a:rPr lang="ja-JP" altLang="en-US" sz="1000" dirty="0" smtClean="0">
                <a:latin typeface="メイリオ" panose="020B0604030504040204" pitchFamily="50" charset="-128"/>
                <a:ea typeface="メイリオ" panose="020B0604030504040204" pitchFamily="50" charset="-128"/>
              </a:rPr>
              <a:t>習得や、実際に顧</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客から</a:t>
            </a:r>
            <a:r>
              <a:rPr lang="ja-JP" altLang="en-US" sz="1000" dirty="0">
                <a:latin typeface="メイリオ" panose="020B0604030504040204" pitchFamily="50" charset="-128"/>
                <a:ea typeface="メイリオ" panose="020B0604030504040204" pitchFamily="50" charset="-128"/>
              </a:rPr>
              <a:t>発注を受けたシステム</a:t>
            </a:r>
            <a:r>
              <a:rPr lang="ja-JP" altLang="en-US" sz="1000" dirty="0" smtClean="0">
                <a:latin typeface="メイリオ" panose="020B0604030504040204" pitchFamily="50" charset="-128"/>
                <a:ea typeface="メイリオ" panose="020B0604030504040204" pitchFamily="50" charset="-128"/>
              </a:rPr>
              <a:t>の構築</a:t>
            </a:r>
            <a:r>
              <a:rPr lang="ja-JP" altLang="en-US" sz="1000" dirty="0">
                <a:latin typeface="メイリオ" panose="020B0604030504040204" pitchFamily="50" charset="-128"/>
                <a:ea typeface="メイリオ" panose="020B0604030504040204" pitchFamily="50" charset="-128"/>
              </a:rPr>
              <a:t>を</a:t>
            </a:r>
            <a:r>
              <a:rPr lang="ja-JP" altLang="en-US" sz="1000" dirty="0" smtClean="0">
                <a:latin typeface="メイリオ" panose="020B0604030504040204" pitchFamily="50" charset="-128"/>
                <a:ea typeface="メイリオ" panose="020B0604030504040204" pitchFamily="50" charset="-128"/>
              </a:rPr>
              <a:t>、自社</a:t>
            </a:r>
            <a:r>
              <a:rPr lang="ja-JP" altLang="en-US" sz="1000" dirty="0">
                <a:latin typeface="メイリオ" panose="020B0604030504040204" pitchFamily="50" charset="-128"/>
                <a:ea typeface="メイリオ" panose="020B0604030504040204" pitchFamily="50" charset="-128"/>
              </a:rPr>
              <a:t>の</a:t>
            </a:r>
            <a:r>
              <a:rPr lang="ja-JP" altLang="en-US" sz="1000" dirty="0" smtClean="0">
                <a:latin typeface="メイリオ" panose="020B0604030504040204" pitchFamily="50" charset="-128"/>
                <a:ea typeface="メイリオ" panose="020B0604030504040204" pitchFamily="50" charset="-128"/>
              </a:rPr>
              <a:t>従業　　　　　　　　　</a:t>
            </a:r>
            <a:endParaRPr lang="en-US" altLang="ja-JP" sz="1000" dirty="0" smtClean="0">
              <a:latin typeface="メイリオ" panose="020B0604030504040204" pitchFamily="50" charset="-128"/>
              <a:ea typeface="メイリオ" panose="020B0604030504040204" pitchFamily="50" charset="-128"/>
            </a:endParaRPr>
          </a:p>
          <a:p>
            <a:pPr>
              <a:lnSpc>
                <a:spcPct val="110000"/>
              </a:lnSpc>
              <a:defRPr/>
            </a:pPr>
            <a:r>
              <a:rPr lang="ja-JP" altLang="en-US" sz="1000" dirty="0" smtClean="0">
                <a:latin typeface="メイリオ" panose="020B0604030504040204" pitchFamily="50" charset="-128"/>
                <a:ea typeface="メイリオ" panose="020B0604030504040204" pitchFamily="50" charset="-128"/>
              </a:rPr>
              <a:t>　員から</a:t>
            </a:r>
            <a:r>
              <a:rPr lang="ja-JP" altLang="en-US" sz="1000" dirty="0">
                <a:latin typeface="メイリオ" panose="020B0604030504040204" pitchFamily="50" charset="-128"/>
                <a:ea typeface="メイリオ" panose="020B0604030504040204" pitchFamily="50" charset="-128"/>
              </a:rPr>
              <a:t>丁寧に</a:t>
            </a:r>
            <a:r>
              <a:rPr lang="ja-JP" altLang="en-US" sz="1000" dirty="0" smtClean="0">
                <a:latin typeface="メイリオ" panose="020B0604030504040204" pitchFamily="50" charset="-128"/>
                <a:ea typeface="メイリオ" panose="020B0604030504040204" pitchFamily="50" charset="-128"/>
              </a:rPr>
              <a:t>レクチャー。</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a:t>
            </a:r>
            <a:r>
              <a:rPr lang="ja-JP" altLang="en-US" sz="1000" b="1" dirty="0" smtClean="0">
                <a:solidFill>
                  <a:srgbClr val="103185"/>
                </a:solidFill>
                <a:latin typeface="メイリオ" panose="020B0604030504040204" pitchFamily="50" charset="-128"/>
                <a:ea typeface="メイリオ" panose="020B0604030504040204" pitchFamily="50" charset="-128"/>
              </a:rPr>
              <a:t>未経験者</a:t>
            </a:r>
            <a:r>
              <a:rPr lang="ja-JP" altLang="en-US" sz="1000" b="1" dirty="0">
                <a:solidFill>
                  <a:srgbClr val="103185"/>
                </a:solidFill>
                <a:latin typeface="メイリオ" panose="020B0604030504040204" pitchFamily="50" charset="-128"/>
                <a:ea typeface="メイリオ" panose="020B0604030504040204" pitchFamily="50" charset="-128"/>
              </a:rPr>
              <a:t>から一人前の</a:t>
            </a:r>
            <a:r>
              <a:rPr lang="en-US" altLang="ja-JP" sz="1000" b="1" dirty="0">
                <a:solidFill>
                  <a:srgbClr val="103185"/>
                </a:solidFill>
                <a:latin typeface="メイリオ" panose="020B0604030504040204" pitchFamily="50" charset="-128"/>
                <a:ea typeface="メイリオ" panose="020B0604030504040204" pitchFamily="50" charset="-128"/>
              </a:rPr>
              <a:t>SE</a:t>
            </a:r>
            <a:r>
              <a:rPr lang="ja-JP" altLang="en-US" sz="1000" b="1" dirty="0">
                <a:solidFill>
                  <a:srgbClr val="103185"/>
                </a:solidFill>
                <a:latin typeface="メイリオ" panose="020B0604030504040204" pitchFamily="50" charset="-128"/>
                <a:ea typeface="メイリオ" panose="020B0604030504040204" pitchFamily="50" charset="-128"/>
              </a:rPr>
              <a:t>に成長させること</a:t>
            </a:r>
            <a:r>
              <a:rPr lang="ja-JP" altLang="en-US" sz="1000" b="1" dirty="0" smtClean="0">
                <a:solidFill>
                  <a:srgbClr val="103185"/>
                </a:solidFill>
                <a:latin typeface="メイリオ" panose="020B0604030504040204" pitchFamily="50" charset="-128"/>
                <a:ea typeface="メイリオ" panose="020B0604030504040204" pitchFamily="50" charset="-128"/>
              </a:rPr>
              <a:t>ができた。</a:t>
            </a:r>
            <a:r>
              <a:rPr lang="en-US" altLang="ja-JP" sz="1000" b="1" dirty="0" smtClean="0">
                <a:solidFill>
                  <a:srgbClr val="103185"/>
                </a:solidFill>
                <a:latin typeface="メイリオ" panose="020B0604030504040204" pitchFamily="50" charset="-128"/>
                <a:ea typeface="メイリオ" panose="020B0604030504040204" pitchFamily="50" charset="-128"/>
              </a:rPr>
              <a:t/>
            </a:r>
            <a:br>
              <a:rPr lang="en-US" altLang="ja-JP" sz="1000" b="1" dirty="0" smtClean="0">
                <a:solidFill>
                  <a:srgbClr val="103185"/>
                </a:solidFill>
                <a:latin typeface="メイリオ" panose="020B0604030504040204" pitchFamily="50" charset="-128"/>
                <a:ea typeface="メイリオ" panose="020B0604030504040204" pitchFamily="50" charset="-128"/>
              </a:rPr>
            </a:br>
            <a:r>
              <a:rPr lang="ja-JP" altLang="en-US" sz="1000" b="1" dirty="0" smtClean="0">
                <a:solidFill>
                  <a:srgbClr val="103185"/>
                </a:solidFill>
                <a:latin typeface="メイリオ" panose="020B0604030504040204" pitchFamily="50" charset="-128"/>
                <a:ea typeface="メイリオ" panose="020B0604030504040204" pitchFamily="50" charset="-128"/>
              </a:rPr>
              <a:t>　高額</a:t>
            </a:r>
            <a:r>
              <a:rPr lang="ja-JP" altLang="en-US" sz="1000" b="1" dirty="0">
                <a:solidFill>
                  <a:srgbClr val="103185"/>
                </a:solidFill>
                <a:latin typeface="メイリオ" panose="020B0604030504040204" pitchFamily="50" charset="-128"/>
                <a:ea typeface="メイリオ" panose="020B0604030504040204" pitchFamily="50" charset="-128"/>
              </a:rPr>
              <a:t>で手が出せない資格も</a:t>
            </a:r>
            <a:r>
              <a:rPr lang="ja-JP" altLang="en-US" sz="1000" b="1" dirty="0" smtClean="0">
                <a:solidFill>
                  <a:srgbClr val="103185"/>
                </a:solidFill>
                <a:latin typeface="メイリオ" panose="020B0604030504040204" pitchFamily="50" charset="-128"/>
                <a:ea typeface="メイリオ" panose="020B0604030504040204" pitchFamily="50" charset="-128"/>
              </a:rPr>
              <a:t>、助成金</a:t>
            </a:r>
            <a:r>
              <a:rPr lang="ja-JP" altLang="en-US" sz="1000" b="1" dirty="0">
                <a:solidFill>
                  <a:srgbClr val="103185"/>
                </a:solidFill>
                <a:latin typeface="メイリオ" panose="020B0604030504040204" pitchFamily="50" charset="-128"/>
                <a:ea typeface="メイリオ" panose="020B0604030504040204" pitchFamily="50" charset="-128"/>
              </a:rPr>
              <a:t>があること</a:t>
            </a:r>
            <a:r>
              <a:rPr lang="ja-JP" altLang="en-US" sz="1000" b="1" dirty="0" smtClean="0">
                <a:solidFill>
                  <a:srgbClr val="103185"/>
                </a:solidFill>
                <a:latin typeface="メイリオ" panose="020B0604030504040204" pitchFamily="50" charset="-128"/>
                <a:ea typeface="メイリオ" panose="020B0604030504040204" pitchFamily="50" charset="-128"/>
              </a:rPr>
              <a:t>で、</a:t>
            </a:r>
            <a:r>
              <a:rPr lang="en-US" altLang="ja-JP" sz="1000" b="1" dirty="0" smtClean="0">
                <a:solidFill>
                  <a:srgbClr val="103185"/>
                </a:solidFill>
                <a:latin typeface="メイリオ" panose="020B0604030504040204" pitchFamily="50" charset="-128"/>
                <a:ea typeface="メイリオ" panose="020B0604030504040204" pitchFamily="50" charset="-128"/>
              </a:rPr>
              <a:t/>
            </a:r>
            <a:br>
              <a:rPr lang="en-US" altLang="ja-JP" sz="1000" b="1" dirty="0" smtClean="0">
                <a:solidFill>
                  <a:srgbClr val="103185"/>
                </a:solidFill>
                <a:latin typeface="メイリオ" panose="020B0604030504040204" pitchFamily="50" charset="-128"/>
                <a:ea typeface="メイリオ" panose="020B0604030504040204" pitchFamily="50" charset="-128"/>
              </a:rPr>
            </a:br>
            <a:r>
              <a:rPr lang="ja-JP" altLang="en-US" sz="1000" b="1" dirty="0" smtClean="0">
                <a:solidFill>
                  <a:srgbClr val="103185"/>
                </a:solidFill>
                <a:latin typeface="メイリオ" panose="020B0604030504040204" pitchFamily="50" charset="-128"/>
                <a:ea typeface="メイリオ" panose="020B0604030504040204" pitchFamily="50" charset="-128"/>
              </a:rPr>
              <a:t>　取得</a:t>
            </a:r>
            <a:r>
              <a:rPr lang="ja-JP" altLang="en-US" sz="1000" b="1" dirty="0">
                <a:solidFill>
                  <a:srgbClr val="103185"/>
                </a:solidFill>
                <a:latin typeface="メイリオ" panose="020B0604030504040204" pitchFamily="50" charset="-128"/>
                <a:ea typeface="メイリオ" panose="020B0604030504040204" pitchFamily="50" charset="-128"/>
              </a:rPr>
              <a:t>させることができた。</a:t>
            </a:r>
            <a:endParaRPr lang="en-US" altLang="ja-JP" sz="1000" b="1" dirty="0">
              <a:solidFill>
                <a:srgbClr val="103185"/>
              </a:solidFill>
              <a:latin typeface="メイリオ" panose="020B0604030504040204" pitchFamily="50" charset="-128"/>
              <a:ea typeface="メイリオ" panose="020B0604030504040204" pitchFamily="50" charset="-128"/>
            </a:endParaRPr>
          </a:p>
        </p:txBody>
      </p:sp>
      <p:sp>
        <p:nvSpPr>
          <p:cNvPr id="114" name="正方形/長方形 113"/>
          <p:cNvSpPr/>
          <p:nvPr/>
        </p:nvSpPr>
        <p:spPr>
          <a:xfrm>
            <a:off x="3600000" y="884839"/>
            <a:ext cx="2664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助成内容（中小企業の場合）・</a:t>
            </a:r>
            <a:r>
              <a:rPr lang="ja-JP" altLang="en-US" sz="1200" b="1" dirty="0" smtClean="0">
                <a:solidFill>
                  <a:schemeClr val="bg1"/>
                </a:solidFill>
                <a:latin typeface="メイリオ" panose="020B0604030504040204" pitchFamily="50" charset="-128"/>
                <a:ea typeface="メイリオ" panose="020B0604030504040204" pitchFamily="50" charset="-128"/>
              </a:rPr>
              <a:t>成果</a:t>
            </a:r>
            <a:endParaRPr lang="ja-JP" altLang="en-US" sz="1200" b="1" dirty="0">
              <a:solidFill>
                <a:schemeClr val="bg1"/>
              </a:solidFill>
              <a:latin typeface="メイリオ" panose="020B0604030504040204" pitchFamily="50" charset="-128"/>
              <a:ea typeface="メイリオ" panose="020B0604030504040204" pitchFamily="50" charset="-128"/>
            </a:endParaRPr>
          </a:p>
        </p:txBody>
      </p:sp>
      <p:cxnSp>
        <p:nvCxnSpPr>
          <p:cNvPr id="9" name="直線矢印コネクタ 8"/>
          <p:cNvCxnSpPr/>
          <p:nvPr/>
        </p:nvCxnSpPr>
        <p:spPr>
          <a:xfrm>
            <a:off x="3068960" y="2197733"/>
            <a:ext cx="540000" cy="0"/>
          </a:xfrm>
          <a:prstGeom prst="straightConnector1">
            <a:avLst/>
          </a:prstGeom>
          <a:ln w="4445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3176912" y="2378314"/>
            <a:ext cx="353943" cy="1054135"/>
          </a:xfrm>
          <a:prstGeom prst="rect">
            <a:avLst/>
          </a:prstGeom>
          <a:noFill/>
        </p:spPr>
        <p:txBody>
          <a:bodyPr vert="eaVert" wrap="none" rtlCol="0">
            <a:spAutoFit/>
          </a:bodyPr>
          <a:lstStyle/>
          <a:p>
            <a:r>
              <a:rPr kumimoji="1" lang="ja-JP" altLang="en-US" sz="1100" b="1" spc="150" dirty="0" smtClean="0">
                <a:solidFill>
                  <a:srgbClr val="103185"/>
                </a:solidFill>
                <a:latin typeface="メイリオ" panose="020B0604030504040204" pitchFamily="50" charset="-128"/>
                <a:ea typeface="メイリオ" panose="020B0604030504040204" pitchFamily="50" charset="-128"/>
              </a:rPr>
              <a:t>助成金を活用</a:t>
            </a:r>
            <a:endParaRPr kumimoji="1" lang="ja-JP" altLang="en-US" sz="1100" b="1" spc="150" dirty="0">
              <a:solidFill>
                <a:srgbClr val="103185"/>
              </a:solidFill>
              <a:latin typeface="メイリオ" panose="020B0604030504040204" pitchFamily="50" charset="-128"/>
              <a:ea typeface="メイリオ" panose="020B0604030504040204" pitchFamily="50" charset="-128"/>
            </a:endParaRPr>
          </a:p>
        </p:txBody>
      </p:sp>
      <p:sp>
        <p:nvSpPr>
          <p:cNvPr id="115" name="正方形/長方形 114"/>
          <p:cNvSpPr/>
          <p:nvPr/>
        </p:nvSpPr>
        <p:spPr>
          <a:xfrm>
            <a:off x="116632" y="7136284"/>
            <a:ext cx="6467834"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870875">
              <a:defRPr/>
            </a:pPr>
            <a:r>
              <a:rPr lang="ja-JP" altLang="en-US" sz="1400" b="1" spc="150" dirty="0" smtClean="0">
                <a:solidFill>
                  <a:srgbClr val="40C47C"/>
                </a:solidFill>
                <a:latin typeface="メイリオ" panose="020B0604030504040204" pitchFamily="50" charset="-128"/>
                <a:ea typeface="メイリオ" panose="020B0604030504040204" pitchFamily="50" charset="-128"/>
              </a:rPr>
              <a:t>サブスクリプション型の研修サービスで訓練を行った場合</a:t>
            </a:r>
            <a:endParaRPr lang="en-US" altLang="ja-JP" sz="1400" b="1" spc="150" dirty="0" smtClean="0">
              <a:solidFill>
                <a:srgbClr val="40C47C"/>
              </a:solidFill>
              <a:latin typeface="メイリオ" panose="020B0604030504040204" pitchFamily="50" charset="-128"/>
              <a:ea typeface="メイリオ" panose="020B0604030504040204" pitchFamily="50" charset="-128"/>
            </a:endParaRPr>
          </a:p>
        </p:txBody>
      </p:sp>
      <p:cxnSp>
        <p:nvCxnSpPr>
          <p:cNvPr id="116" name="直線矢印コネクタ 115"/>
          <p:cNvCxnSpPr/>
          <p:nvPr/>
        </p:nvCxnSpPr>
        <p:spPr>
          <a:xfrm rot="5400000">
            <a:off x="944744" y="1748975"/>
            <a:ext cx="360000" cy="0"/>
          </a:xfrm>
          <a:prstGeom prst="straightConnector1">
            <a:avLst/>
          </a:prstGeom>
          <a:ln w="4445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sp>
        <p:nvSpPr>
          <p:cNvPr id="120" name="正方形/長方形 119"/>
          <p:cNvSpPr/>
          <p:nvPr/>
        </p:nvSpPr>
        <p:spPr>
          <a:xfrm>
            <a:off x="103825" y="7823035"/>
            <a:ext cx="5991599" cy="261610"/>
          </a:xfrm>
          <a:prstGeom prst="rect">
            <a:avLst/>
          </a:prstGeom>
        </p:spPr>
        <p:txBody>
          <a:bodyPr wrap="square">
            <a:spAutoFit/>
          </a:bodyPr>
          <a:lstStyle/>
          <a:p>
            <a:pPr>
              <a:lnSpc>
                <a:spcPct val="110000"/>
              </a:lnSpc>
            </a:pPr>
            <a:r>
              <a:rPr lang="ja-JP" altLang="en-US" sz="1000" dirty="0">
                <a:latin typeface="メイリオ" panose="020B0604030504040204" pitchFamily="50" charset="-128"/>
                <a:ea typeface="メイリオ" panose="020B0604030504040204" pitchFamily="50" charset="-128"/>
              </a:rPr>
              <a:t>様々なコンテンツの中から</a:t>
            </a:r>
            <a:r>
              <a:rPr lang="ja-JP" altLang="en-US" sz="1000" dirty="0" smtClean="0">
                <a:latin typeface="メイリオ" panose="020B0604030504040204" pitchFamily="50" charset="-128"/>
                <a:ea typeface="メイリオ" panose="020B0604030504040204" pitchFamily="50" charset="-128"/>
              </a:rPr>
              <a:t>、従業員</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人ひとりに</a:t>
            </a:r>
            <a:r>
              <a:rPr lang="ja-JP" altLang="en-US" sz="1000" dirty="0" smtClean="0">
                <a:latin typeface="メイリオ" panose="020B0604030504040204" pitchFamily="50" charset="-128"/>
                <a:ea typeface="メイリオ" panose="020B0604030504040204" pitchFamily="50" charset="-128"/>
              </a:rPr>
              <a:t>合った訓練</a:t>
            </a:r>
            <a:r>
              <a:rPr lang="ja-JP" altLang="en-US" sz="1000" dirty="0">
                <a:latin typeface="メイリオ" panose="020B0604030504040204" pitchFamily="50" charset="-128"/>
                <a:ea typeface="メイリオ" panose="020B0604030504040204" pitchFamily="50" charset="-128"/>
              </a:rPr>
              <a:t>を行い</a:t>
            </a:r>
            <a:r>
              <a:rPr lang="ja-JP" altLang="en-US" sz="1000" dirty="0" smtClean="0">
                <a:latin typeface="メイリオ" panose="020B0604030504040204" pitchFamily="50" charset="-128"/>
                <a:ea typeface="メイリオ" panose="020B0604030504040204" pitchFamily="50" charset="-128"/>
              </a:rPr>
              <a:t>、</a:t>
            </a:r>
            <a:r>
              <a:rPr lang="ja-JP" altLang="en-US" sz="1000" b="1" dirty="0" smtClean="0">
                <a:solidFill>
                  <a:srgbClr val="103185"/>
                </a:solidFill>
                <a:latin typeface="メイリオ" panose="020B0604030504040204" pitchFamily="50" charset="-128"/>
                <a:ea typeface="メイリオ" panose="020B0604030504040204" pitchFamily="50" charset="-128"/>
              </a:rPr>
              <a:t>知識</a:t>
            </a:r>
            <a:r>
              <a:rPr lang="ja-JP" altLang="en-US" sz="1000" b="1" dirty="0">
                <a:solidFill>
                  <a:srgbClr val="103185"/>
                </a:solidFill>
                <a:latin typeface="メイリオ" panose="020B0604030504040204" pitchFamily="50" charset="-128"/>
                <a:ea typeface="メイリオ" panose="020B0604030504040204" pitchFamily="50" charset="-128"/>
              </a:rPr>
              <a:t>を深めてほしい</a:t>
            </a:r>
            <a:r>
              <a:rPr lang="ja-JP" altLang="en-US" sz="1000" b="1" dirty="0" smtClean="0">
                <a:solidFill>
                  <a:srgbClr val="103185"/>
                </a:solidFill>
                <a:latin typeface="メイリオ" panose="020B0604030504040204" pitchFamily="50" charset="-128"/>
                <a:ea typeface="メイリオ" panose="020B0604030504040204" pitchFamily="50" charset="-128"/>
              </a:rPr>
              <a:t>！</a:t>
            </a:r>
            <a:endParaRPr lang="ja-JP" altLang="en-US" sz="1000" b="1" dirty="0">
              <a:solidFill>
                <a:srgbClr val="103185"/>
              </a:solidFill>
              <a:latin typeface="メイリオ" panose="020B0604030504040204" pitchFamily="50" charset="-128"/>
              <a:ea typeface="メイリオ" panose="020B0604030504040204" pitchFamily="50" charset="-128"/>
            </a:endParaRPr>
          </a:p>
        </p:txBody>
      </p:sp>
      <p:sp>
        <p:nvSpPr>
          <p:cNvPr id="122" name="正方形/長方形 121"/>
          <p:cNvSpPr/>
          <p:nvPr/>
        </p:nvSpPr>
        <p:spPr>
          <a:xfrm>
            <a:off x="104991" y="8495114"/>
            <a:ext cx="3060000" cy="1305142"/>
          </a:xfrm>
          <a:prstGeom prst="rect">
            <a:avLst/>
          </a:prstGeom>
          <a:noFill/>
          <a:ln>
            <a:solidFill>
              <a:srgbClr val="103185"/>
            </a:solidFill>
          </a:ln>
        </p:spPr>
        <p:txBody>
          <a:bodyPr wrap="square" tIns="180000">
            <a:spAutoFit/>
          </a:bodyPr>
          <a:lstStyle/>
          <a:p>
            <a:pPr marL="78621" indent="-78621">
              <a:spcBef>
                <a:spcPts val="571"/>
              </a:spcBef>
              <a:defRPr/>
            </a:pPr>
            <a:r>
              <a:rPr lang="ja-JP" altLang="en-US" sz="1000" dirty="0" smtClean="0">
                <a:latin typeface="メイリオ" panose="020B0604030504040204" pitchFamily="50" charset="-128"/>
                <a:ea typeface="メイリオ" panose="020B0604030504040204" pitchFamily="50" charset="-128"/>
              </a:rPr>
              <a:t>●訓練コース　</a:t>
            </a:r>
            <a:r>
              <a:rPr lang="ja-JP" altLang="en-US" sz="1000" dirty="0">
                <a:latin typeface="Meiryo UI" panose="020B0604030504040204" pitchFamily="50" charset="-128"/>
                <a:ea typeface="Meiryo UI" panose="020B0604030504040204" pitchFamily="50" charset="-128"/>
              </a:rPr>
              <a:t>営業職研修受け放題</a:t>
            </a:r>
            <a:r>
              <a:rPr lang="ja-JP" altLang="en-US" sz="1000" dirty="0" smtClean="0">
                <a:latin typeface="Meiryo UI" panose="020B0604030504040204" pitchFamily="50" charset="-128"/>
                <a:ea typeface="Meiryo UI" panose="020B0604030504040204" pitchFamily="50" charset="-128"/>
              </a:rPr>
              <a:t>講座（</a:t>
            </a:r>
            <a:r>
              <a:rPr lang="en-US" altLang="ja-JP" sz="1000" dirty="0" smtClean="0">
                <a:latin typeface="Meiryo UI" panose="020B0604030504040204" pitchFamily="50" charset="-128"/>
                <a:ea typeface="Meiryo UI" panose="020B0604030504040204" pitchFamily="50" charset="-128"/>
              </a:rPr>
              <a:t>40</a:t>
            </a:r>
            <a:r>
              <a:rPr lang="ja-JP" altLang="en-US" sz="1000" dirty="0" smtClean="0">
                <a:latin typeface="Meiryo UI" panose="020B0604030504040204" pitchFamily="50" charset="-128"/>
                <a:ea typeface="Meiryo UI" panose="020B0604030504040204" pitchFamily="50" charset="-128"/>
              </a:rPr>
              <a:t>名</a:t>
            </a: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●訓練</a:t>
            </a:r>
            <a:r>
              <a:rPr lang="ja-JP" altLang="en-US" sz="1000" dirty="0">
                <a:latin typeface="メイリオ" panose="020B0604030504040204" pitchFamily="50" charset="-128"/>
                <a:ea typeface="メイリオ" panose="020B0604030504040204" pitchFamily="50" charset="-128"/>
              </a:rPr>
              <a:t>内容</a:t>
            </a:r>
            <a:endParaRPr lang="en-US" altLang="ja-JP" sz="1000" dirty="0">
              <a:latin typeface="メイリオ" panose="020B0604030504040204" pitchFamily="50" charset="-128"/>
              <a:ea typeface="メイリオ" panose="020B0604030504040204" pitchFamily="50" charset="-128"/>
            </a:endParaRPr>
          </a:p>
          <a:p>
            <a:pPr>
              <a:lnSpc>
                <a:spcPct val="110000"/>
              </a:lnSpc>
              <a:tabLst>
                <a:tab pos="185738" algn="l"/>
              </a:tabLst>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新入</a:t>
            </a:r>
            <a:r>
              <a:rPr lang="ja-JP" altLang="en-US" sz="1000" dirty="0">
                <a:latin typeface="メイリオ" panose="020B0604030504040204" pitchFamily="50" charset="-128"/>
                <a:ea typeface="メイリオ" panose="020B0604030504040204" pitchFamily="50" charset="-128"/>
              </a:rPr>
              <a:t>社員から管理職までの幅広い層に対応</a:t>
            </a:r>
            <a:r>
              <a:rPr lang="ja-JP" altLang="en-US" sz="1000" dirty="0" smtClean="0">
                <a:latin typeface="メイリオ" panose="020B0604030504040204" pitchFamily="50" charset="-128"/>
                <a:ea typeface="メイリオ" panose="020B0604030504040204" pitchFamily="50" charset="-128"/>
              </a:rPr>
              <a:t>した</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営業職に</a:t>
            </a:r>
            <a:r>
              <a:rPr lang="ja-JP" altLang="en-US" sz="1000" dirty="0">
                <a:latin typeface="メイリオ" panose="020B0604030504040204" pitchFamily="50" charset="-128"/>
                <a:ea typeface="メイリオ" panose="020B0604030504040204" pitchFamily="50" charset="-128"/>
              </a:rPr>
              <a:t>関する</a:t>
            </a:r>
            <a:r>
              <a:rPr lang="en-US" altLang="ja-JP" sz="1000" dirty="0">
                <a:latin typeface="メイリオ" panose="020B0604030504040204" pitchFamily="50" charset="-128"/>
                <a:ea typeface="メイリオ" panose="020B0604030504040204" pitchFamily="50" charset="-128"/>
              </a:rPr>
              <a:t>e</a:t>
            </a:r>
            <a:r>
              <a:rPr lang="ja-JP" altLang="en-US" sz="1000" dirty="0">
                <a:latin typeface="メイリオ" panose="020B0604030504040204" pitchFamily="50" charset="-128"/>
                <a:ea typeface="メイリオ" panose="020B0604030504040204" pitchFamily="50" charset="-128"/>
              </a:rPr>
              <a:t>ラーニング訓練。</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300"/>
              </a:spcBef>
              <a:tabLst>
                <a:tab pos="185738" algn="l"/>
              </a:tabLst>
              <a:defRPr/>
            </a:pPr>
            <a:r>
              <a:rPr lang="ja-JP" altLang="en-US" sz="1000" dirty="0" smtClean="0">
                <a:latin typeface="メイリオ" panose="020B0604030504040204" pitchFamily="50" charset="-128"/>
                <a:ea typeface="メイリオ" panose="020B0604030504040204" pitchFamily="50" charset="-128"/>
              </a:rPr>
              <a:t>　訓練経費　  ：</a:t>
            </a:r>
            <a:r>
              <a:rPr lang="en-US" altLang="ja-JP" sz="1000" b="1" dirty="0" smtClean="0">
                <a:solidFill>
                  <a:srgbClr val="103185"/>
                </a:solidFill>
                <a:latin typeface="メイリオ" panose="020B0604030504040204" pitchFamily="50" charset="-128"/>
                <a:ea typeface="メイリオ" panose="020B0604030504040204" pitchFamily="50" charset="-128"/>
              </a:rPr>
              <a:t>42</a:t>
            </a:r>
            <a:r>
              <a:rPr lang="ja-JP" altLang="en-US" sz="1000" b="1" dirty="0" smtClean="0">
                <a:solidFill>
                  <a:srgbClr val="103185"/>
                </a:solidFill>
                <a:latin typeface="メイリオ" panose="020B0604030504040204" pitchFamily="50" charset="-128"/>
                <a:ea typeface="メイリオ" panose="020B0604030504040204" pitchFamily="50" charset="-128"/>
              </a:rPr>
              <a:t>万円</a:t>
            </a:r>
            <a:r>
              <a:rPr lang="en-US" altLang="ja-JP" sz="1000" b="1" dirty="0" smtClean="0">
                <a:latin typeface="メイリオ" panose="020B0604030504040204" pitchFamily="50" charset="-128"/>
                <a:ea typeface="メイリオ" panose="020B0604030504040204" pitchFamily="50" charset="-128"/>
              </a:rPr>
              <a:t/>
            </a:r>
            <a:br>
              <a:rPr lang="en-US" altLang="ja-JP" sz="1000" b="1" dirty="0" smtClean="0">
                <a:latin typeface="メイリオ" panose="020B0604030504040204" pitchFamily="50" charset="-128"/>
                <a:ea typeface="メイリオ" panose="020B0604030504040204" pitchFamily="50" charset="-128"/>
              </a:rPr>
            </a:br>
            <a:r>
              <a:rPr lang="ja-JP" altLang="en-US" sz="1000" b="1" dirty="0" smtClean="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1</a:t>
            </a:r>
            <a:r>
              <a:rPr lang="ja-JP" altLang="en-US" sz="1000" dirty="0" smtClean="0">
                <a:latin typeface="メイリオ" panose="020B0604030504040204" pitchFamily="50" charset="-128"/>
                <a:ea typeface="メイリオ" panose="020B0604030504040204" pitchFamily="50" charset="-128"/>
              </a:rPr>
              <a:t>名～</a:t>
            </a:r>
            <a:r>
              <a:rPr lang="en-US" altLang="ja-JP" sz="1000" dirty="0" smtClean="0">
                <a:latin typeface="メイリオ" panose="020B0604030504040204" pitchFamily="50" charset="-128"/>
                <a:ea typeface="メイリオ" panose="020B0604030504040204" pitchFamily="50" charset="-128"/>
              </a:rPr>
              <a:t>50</a:t>
            </a:r>
            <a:r>
              <a:rPr lang="ja-JP" altLang="en-US" sz="1000" dirty="0" smtClean="0">
                <a:latin typeface="メイリオ" panose="020B0604030504040204" pitchFamily="50" charset="-128"/>
                <a:ea typeface="メイリオ" panose="020B0604030504040204" pitchFamily="50" charset="-128"/>
              </a:rPr>
              <a:t>名</a:t>
            </a:r>
            <a:r>
              <a:rPr lang="ja-JP" altLang="en-US" sz="1000" dirty="0">
                <a:latin typeface="メイリオ" panose="020B0604030504040204" pitchFamily="50" charset="-128"/>
                <a:ea typeface="メイリオ" panose="020B0604030504040204" pitchFamily="50" charset="-128"/>
              </a:rPr>
              <a:t>まで</a:t>
            </a:r>
            <a:r>
              <a:rPr lang="ja-JP" altLang="en-US" sz="1000" dirty="0" smtClean="0">
                <a:latin typeface="メイリオ" panose="020B0604030504040204" pitchFamily="50" charset="-128"/>
                <a:ea typeface="メイリオ" panose="020B0604030504040204" pitchFamily="50" charset="-128"/>
              </a:rPr>
              <a:t>１か月</a:t>
            </a:r>
            <a:r>
              <a:rPr lang="en-US" altLang="ja-JP" sz="1000" dirty="0" smtClean="0">
                <a:latin typeface="メイリオ" panose="020B0604030504040204" pitchFamily="50" charset="-128"/>
                <a:ea typeface="メイリオ" panose="020B0604030504040204" pitchFamily="50" charset="-128"/>
              </a:rPr>
              <a:t>3.5</a:t>
            </a:r>
            <a:r>
              <a:rPr lang="ja-JP" altLang="en-US" sz="1000" dirty="0" smtClean="0">
                <a:latin typeface="メイリオ" panose="020B0604030504040204" pitchFamily="50" charset="-128"/>
                <a:ea typeface="メイリオ" panose="020B0604030504040204" pitchFamily="50" charset="-128"/>
              </a:rPr>
              <a:t>万円</a:t>
            </a:r>
            <a:r>
              <a:rPr lang="en-US" altLang="ja-JP" sz="1000" dirty="0" smtClean="0">
                <a:latin typeface="メイリオ" panose="020B0604030504040204" pitchFamily="50" charset="-128"/>
                <a:ea typeface="メイリオ" panose="020B0604030504040204" pitchFamily="50" charset="-128"/>
              </a:rPr>
              <a:t>×12</a:t>
            </a:r>
            <a:r>
              <a:rPr lang="ja-JP" altLang="en-US" sz="1000" dirty="0" smtClean="0">
                <a:latin typeface="メイリオ" panose="020B0604030504040204" pitchFamily="50" charset="-128"/>
                <a:ea typeface="メイリオ" panose="020B0604030504040204" pitchFamily="50" charset="-128"/>
              </a:rPr>
              <a:t>月</a:t>
            </a:r>
            <a:r>
              <a:rPr lang="ja-JP" altLang="en-US" sz="1000" dirty="0">
                <a:latin typeface="メイリオ" panose="020B0604030504040204" pitchFamily="50" charset="-128"/>
                <a:ea typeface="メイリオ" panose="020B0604030504040204" pitchFamily="50" charset="-128"/>
              </a:rPr>
              <a:t>の料金）</a:t>
            </a:r>
            <a:endParaRPr lang="en-US" altLang="ja-JP" sz="1000" b="1" dirty="0">
              <a:latin typeface="メイリオ" panose="020B0604030504040204" pitchFamily="50" charset="-128"/>
              <a:ea typeface="メイリオ" panose="020B0604030504040204" pitchFamily="50" charset="-128"/>
            </a:endParaRPr>
          </a:p>
        </p:txBody>
      </p:sp>
      <p:sp>
        <p:nvSpPr>
          <p:cNvPr id="123" name="正方形/長方形 122"/>
          <p:cNvSpPr/>
          <p:nvPr/>
        </p:nvSpPr>
        <p:spPr>
          <a:xfrm>
            <a:off x="176991" y="8351098"/>
            <a:ext cx="720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訓</a:t>
            </a:r>
            <a:r>
              <a:rPr kumimoji="1" lang="ja-JP" altLang="en-US" sz="1200" b="1" dirty="0" smtClean="0">
                <a:solidFill>
                  <a:schemeClr val="bg1"/>
                </a:solidFill>
                <a:latin typeface="メイリオ" panose="020B0604030504040204" pitchFamily="50" charset="-128"/>
                <a:ea typeface="メイリオ" panose="020B0604030504040204" pitchFamily="50" charset="-128"/>
              </a:rPr>
              <a:t>練</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124" name="正方形/長方形 123"/>
          <p:cNvSpPr/>
          <p:nvPr/>
        </p:nvSpPr>
        <p:spPr>
          <a:xfrm>
            <a:off x="3528000" y="8327751"/>
            <a:ext cx="3240000" cy="1489808"/>
          </a:xfrm>
          <a:prstGeom prst="rect">
            <a:avLst/>
          </a:prstGeom>
          <a:solidFill>
            <a:srgbClr val="FDF3B9"/>
          </a:solidFill>
        </p:spPr>
        <p:txBody>
          <a:bodyPr wrap="square" tIns="180000" rIns="72000">
            <a:spAutoFit/>
          </a:bodyPr>
          <a:lstStyle/>
          <a:p>
            <a:pPr>
              <a:lnSpc>
                <a:spcPct val="110000"/>
              </a:lnSpc>
              <a:defRPr/>
            </a:pPr>
            <a:r>
              <a:rPr lang="ja-JP" altLang="en-US" sz="1000" dirty="0" smtClean="0">
                <a:latin typeface="メイリオ" panose="020B0604030504040204" pitchFamily="50" charset="-128"/>
                <a:ea typeface="メイリオ" panose="020B0604030504040204" pitchFamily="50" charset="-128"/>
              </a:rPr>
              <a:t>●助成率</a:t>
            </a:r>
            <a:r>
              <a:rPr lang="ja-JP" altLang="en-US" sz="1000" dirty="0">
                <a:latin typeface="メイリオ" panose="020B0604030504040204" pitchFamily="50" charset="-128"/>
                <a:ea typeface="メイリオ" panose="020B0604030504040204" pitchFamily="50" charset="-128"/>
              </a:rPr>
              <a:t>・額</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solidFill>
                  <a:srgbClr val="103185"/>
                </a:solidFill>
                <a:latin typeface="メイリオ" panose="020B0604030504040204" pitchFamily="50" charset="-128"/>
                <a:ea typeface="メイリオ" panose="020B0604030504040204" pitchFamily="50" charset="-128"/>
              </a:rPr>
              <a:t>　</a:t>
            </a:r>
            <a:r>
              <a:rPr lang="ja-JP" altLang="en-US" sz="1000" b="1" dirty="0" smtClean="0">
                <a:solidFill>
                  <a:srgbClr val="103185"/>
                </a:solidFill>
                <a:latin typeface="メイリオ" panose="020B0604030504040204" pitchFamily="50" charset="-128"/>
                <a:ea typeface="メイリオ" panose="020B0604030504040204" pitchFamily="50" charset="-128"/>
              </a:rPr>
              <a:t>経費助成：</a:t>
            </a:r>
            <a:r>
              <a:rPr lang="en-US" altLang="ja-JP" sz="1000" b="1" dirty="0" smtClean="0">
                <a:solidFill>
                  <a:srgbClr val="103185"/>
                </a:solidFill>
                <a:latin typeface="メイリオ" panose="020B0604030504040204" pitchFamily="50" charset="-128"/>
                <a:ea typeface="メイリオ" panose="020B0604030504040204" pitchFamily="50" charset="-128"/>
              </a:rPr>
              <a:t>45</a:t>
            </a:r>
            <a:r>
              <a:rPr lang="ja-JP" altLang="en-US" sz="1000" b="1" dirty="0" smtClean="0">
                <a:solidFill>
                  <a:srgbClr val="103185"/>
                </a:solidFill>
                <a:latin typeface="メイリオ" panose="020B0604030504040204" pitchFamily="50" charset="-128"/>
                <a:ea typeface="メイリオ" panose="020B0604030504040204" pitchFamily="50" charset="-128"/>
              </a:rPr>
              <a:t>％</a:t>
            </a:r>
            <a:endParaRPr lang="en-US" altLang="ja-JP" sz="1000" b="1" dirty="0" smtClean="0">
              <a:solidFill>
                <a:srgbClr val="103185"/>
              </a:solidFill>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●助成額（</a:t>
            </a:r>
            <a:r>
              <a:rPr lang="ja-JP" altLang="en-US" sz="1000" dirty="0">
                <a:latin typeface="メイリオ" panose="020B0604030504040204" pitchFamily="50" charset="-128"/>
                <a:ea typeface="メイリオ" panose="020B0604030504040204" pitchFamily="50" charset="-128"/>
              </a:rPr>
              <a:t>左記の訓練内容の場合の例）</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経費助成：</a:t>
            </a:r>
            <a:r>
              <a:rPr lang="en-US" altLang="ja-JP" sz="1000" dirty="0" smtClean="0">
                <a:latin typeface="メイリオ" panose="020B0604030504040204" pitchFamily="50" charset="-128"/>
                <a:ea typeface="メイリオ" panose="020B0604030504040204" pitchFamily="50" charset="-128"/>
              </a:rPr>
              <a:t>189,000</a:t>
            </a:r>
            <a:r>
              <a:rPr lang="ja-JP" altLang="en-US" sz="1000" dirty="0" smtClean="0">
                <a:latin typeface="メイリオ" panose="020B0604030504040204" pitchFamily="50" charset="-128"/>
                <a:ea typeface="メイリオ" panose="020B0604030504040204" pitchFamily="50" charset="-128"/>
              </a:rPr>
              <a:t>円</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●成果</a:t>
            </a:r>
            <a:endParaRPr lang="en-US" altLang="ja-JP" sz="1000" dirty="0" smtClean="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１つの訓練契約で幅広い層に訓練</a:t>
            </a:r>
            <a:r>
              <a:rPr lang="ja-JP" altLang="en-US" sz="1000" dirty="0" smtClean="0">
                <a:latin typeface="メイリオ" panose="020B0604030504040204" pitchFamily="50" charset="-128"/>
                <a:ea typeface="メイリオ" panose="020B0604030504040204" pitchFamily="50" charset="-128"/>
              </a:rPr>
              <a:t>を行う</a:t>
            </a:r>
            <a:r>
              <a:rPr lang="ja-JP" altLang="en-US" sz="1000" dirty="0">
                <a:latin typeface="メイリオ" panose="020B0604030504040204" pitchFamily="50" charset="-128"/>
                <a:ea typeface="メイリオ" panose="020B0604030504040204" pitchFamily="50" charset="-128"/>
              </a:rPr>
              <a:t>ことができ</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a:t>
            </a:r>
            <a:r>
              <a:rPr lang="ja-JP" altLang="en-US" sz="1000" b="1" dirty="0" smtClean="0">
                <a:solidFill>
                  <a:srgbClr val="103185"/>
                </a:solidFill>
                <a:latin typeface="メイリオ" panose="020B0604030504040204" pitchFamily="50" charset="-128"/>
                <a:ea typeface="メイリオ" panose="020B0604030504040204" pitchFamily="50" charset="-128"/>
              </a:rPr>
              <a:t>企業</a:t>
            </a:r>
            <a:r>
              <a:rPr lang="ja-JP" altLang="en-US" sz="1000" b="1" dirty="0">
                <a:solidFill>
                  <a:srgbClr val="103185"/>
                </a:solidFill>
                <a:latin typeface="メイリオ" panose="020B0604030504040204" pitchFamily="50" charset="-128"/>
                <a:ea typeface="メイリオ" panose="020B0604030504040204" pitchFamily="50" charset="-128"/>
              </a:rPr>
              <a:t>全体の生産性向上</a:t>
            </a:r>
            <a:r>
              <a:rPr lang="ja-JP" altLang="en-US" sz="1000" b="1" dirty="0" smtClean="0">
                <a:solidFill>
                  <a:srgbClr val="103185"/>
                </a:solidFill>
                <a:latin typeface="メイリオ" panose="020B0604030504040204" pitchFamily="50" charset="-128"/>
                <a:ea typeface="メイリオ" panose="020B0604030504040204" pitchFamily="50" charset="-128"/>
              </a:rPr>
              <a:t>に繋がった。</a:t>
            </a:r>
            <a:endParaRPr lang="en-US" altLang="ja-JP" sz="1000" b="1" dirty="0">
              <a:solidFill>
                <a:srgbClr val="103185"/>
              </a:solidFill>
              <a:latin typeface="メイリオ" panose="020B0604030504040204" pitchFamily="50" charset="-128"/>
              <a:ea typeface="メイリオ" panose="020B0604030504040204" pitchFamily="50" charset="-128"/>
            </a:endParaRPr>
          </a:p>
        </p:txBody>
      </p:sp>
      <p:sp>
        <p:nvSpPr>
          <p:cNvPr id="125" name="正方形/長方形 124"/>
          <p:cNvSpPr/>
          <p:nvPr/>
        </p:nvSpPr>
        <p:spPr>
          <a:xfrm>
            <a:off x="3600000" y="8183735"/>
            <a:ext cx="2664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dirty="0" smtClean="0">
                <a:solidFill>
                  <a:schemeClr val="bg1"/>
                </a:solidFill>
                <a:latin typeface="メイリオ" panose="020B0604030504040204" pitchFamily="50" charset="-128"/>
                <a:ea typeface="メイリオ" panose="020B0604030504040204" pitchFamily="50" charset="-128"/>
              </a:rPr>
              <a:t>助成内容（中小企業の場合）・成果</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cxnSp>
        <p:nvCxnSpPr>
          <p:cNvPr id="135" name="直線矢印コネクタ 134"/>
          <p:cNvCxnSpPr/>
          <p:nvPr/>
        </p:nvCxnSpPr>
        <p:spPr>
          <a:xfrm>
            <a:off x="3065951" y="8625408"/>
            <a:ext cx="540000" cy="0"/>
          </a:xfrm>
          <a:prstGeom prst="straightConnector1">
            <a:avLst/>
          </a:prstGeom>
          <a:ln w="4445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sp>
        <p:nvSpPr>
          <p:cNvPr id="136" name="テキスト ボックス 135"/>
          <p:cNvSpPr txBox="1"/>
          <p:nvPr/>
        </p:nvSpPr>
        <p:spPr>
          <a:xfrm>
            <a:off x="3173903" y="8805989"/>
            <a:ext cx="353943" cy="1054135"/>
          </a:xfrm>
          <a:prstGeom prst="rect">
            <a:avLst/>
          </a:prstGeom>
          <a:noFill/>
        </p:spPr>
        <p:txBody>
          <a:bodyPr vert="eaVert" wrap="none" rtlCol="0">
            <a:spAutoFit/>
          </a:bodyPr>
          <a:lstStyle/>
          <a:p>
            <a:r>
              <a:rPr kumimoji="1" lang="ja-JP" altLang="en-US" sz="1100" b="1" spc="150" dirty="0" smtClean="0">
                <a:solidFill>
                  <a:srgbClr val="103185"/>
                </a:solidFill>
                <a:latin typeface="メイリオ" panose="020B0604030504040204" pitchFamily="50" charset="-128"/>
                <a:ea typeface="メイリオ" panose="020B0604030504040204" pitchFamily="50" charset="-128"/>
              </a:rPr>
              <a:t>助成金を活用</a:t>
            </a:r>
            <a:endParaRPr kumimoji="1" lang="ja-JP" altLang="en-US" sz="1100" b="1" spc="150" dirty="0">
              <a:solidFill>
                <a:srgbClr val="103185"/>
              </a:solidFill>
              <a:latin typeface="メイリオ" panose="020B0604030504040204" pitchFamily="50" charset="-128"/>
              <a:ea typeface="メイリオ" panose="020B0604030504040204" pitchFamily="50" charset="-128"/>
            </a:endParaRPr>
          </a:p>
        </p:txBody>
      </p:sp>
      <p:cxnSp>
        <p:nvCxnSpPr>
          <p:cNvPr id="137" name="直線矢印コネクタ 136"/>
          <p:cNvCxnSpPr/>
          <p:nvPr/>
        </p:nvCxnSpPr>
        <p:spPr>
          <a:xfrm rot="5400000">
            <a:off x="922434" y="8301392"/>
            <a:ext cx="360000" cy="0"/>
          </a:xfrm>
          <a:prstGeom prst="straightConnector1">
            <a:avLst/>
          </a:prstGeom>
          <a:ln w="4445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pic>
        <p:nvPicPr>
          <p:cNvPr id="169" name="図 1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0866" y="8578101"/>
            <a:ext cx="500772" cy="500772"/>
          </a:xfrm>
          <a:prstGeom prst="rect">
            <a:avLst/>
          </a:prstGeom>
        </p:spPr>
      </p:pic>
      <p:sp>
        <p:nvSpPr>
          <p:cNvPr id="175" name="正方形/長方形 174"/>
          <p:cNvSpPr/>
          <p:nvPr/>
        </p:nvSpPr>
        <p:spPr>
          <a:xfrm>
            <a:off x="151016" y="4004650"/>
            <a:ext cx="4572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defTabSz="870875">
              <a:defRPr/>
            </a:pPr>
            <a:r>
              <a:rPr lang="ja-JP" altLang="en-US" sz="1400" b="1" spc="150" dirty="0" smtClean="0">
                <a:solidFill>
                  <a:srgbClr val="FF0000"/>
                </a:solidFill>
                <a:latin typeface="メイリオ" panose="020B0604030504040204" pitchFamily="50" charset="-128"/>
                <a:ea typeface="メイリオ" panose="020B0604030504040204" pitchFamily="50" charset="-128"/>
              </a:rPr>
              <a:t>高度なデジタル分野の訓練を行った場合</a:t>
            </a:r>
            <a:endParaRPr lang="en-US" altLang="ja-JP" sz="1400" b="1" spc="150" dirty="0" smtClean="0">
              <a:solidFill>
                <a:srgbClr val="FF0000"/>
              </a:solidFill>
              <a:latin typeface="メイリオ" panose="020B0604030504040204" pitchFamily="50" charset="-128"/>
              <a:ea typeface="メイリオ" panose="020B0604030504040204" pitchFamily="50" charset="-128"/>
            </a:endParaRPr>
          </a:p>
        </p:txBody>
      </p:sp>
      <p:sp>
        <p:nvSpPr>
          <p:cNvPr id="188" name="正方形/長方形 187"/>
          <p:cNvSpPr/>
          <p:nvPr/>
        </p:nvSpPr>
        <p:spPr>
          <a:xfrm>
            <a:off x="224905" y="7551863"/>
            <a:ext cx="720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課</a:t>
            </a:r>
            <a:r>
              <a:rPr kumimoji="1" lang="ja-JP" altLang="en-US" sz="1200" b="1" dirty="0" smtClean="0">
                <a:solidFill>
                  <a:schemeClr val="bg1"/>
                </a:solidFill>
                <a:latin typeface="メイリオ" panose="020B0604030504040204" pitchFamily="50" charset="-128"/>
                <a:ea typeface="メイリオ" panose="020B0604030504040204" pitchFamily="50" charset="-128"/>
              </a:rPr>
              <a:t>題</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189" name="正方形/長方形 188"/>
          <p:cNvSpPr/>
          <p:nvPr/>
        </p:nvSpPr>
        <p:spPr>
          <a:xfrm>
            <a:off x="2689905" y="5002779"/>
            <a:ext cx="774635" cy="4284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spc="300" dirty="0">
                <a:solidFill>
                  <a:schemeClr val="tx1"/>
                </a:solidFill>
                <a:latin typeface="メイリオ" panose="020B0604030504040204" pitchFamily="50" charset="-128"/>
                <a:ea typeface="メイリオ" panose="020B0604030504040204" pitchFamily="50" charset="-128"/>
              </a:rPr>
              <a:t>事業</a:t>
            </a:r>
            <a:r>
              <a:rPr lang="ja-JP" altLang="en-US" sz="800" b="1" dirty="0">
                <a:solidFill>
                  <a:schemeClr val="tx1"/>
                </a:solidFill>
                <a:latin typeface="メイリオ" panose="020B0604030504040204" pitchFamily="50" charset="-128"/>
                <a:ea typeface="メイリオ" panose="020B0604030504040204" pitchFamily="50" charset="-128"/>
              </a:rPr>
              <a:t>主</a:t>
            </a:r>
          </a:p>
        </p:txBody>
      </p:sp>
      <p:pic>
        <p:nvPicPr>
          <p:cNvPr id="190" name="図 18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1864" y="4622130"/>
            <a:ext cx="370718" cy="503630"/>
          </a:xfrm>
          <a:prstGeom prst="rect">
            <a:avLst/>
          </a:prstGeom>
        </p:spPr>
      </p:pic>
      <p:sp>
        <p:nvSpPr>
          <p:cNvPr id="191" name="正方形/長方形 190"/>
          <p:cNvSpPr/>
          <p:nvPr/>
        </p:nvSpPr>
        <p:spPr>
          <a:xfrm>
            <a:off x="188640" y="4627169"/>
            <a:ext cx="2618117" cy="430887"/>
          </a:xfrm>
          <a:prstGeom prst="rect">
            <a:avLst/>
          </a:prstGeom>
        </p:spPr>
        <p:txBody>
          <a:bodyPr wrap="square">
            <a:spAutoFit/>
          </a:bodyPr>
          <a:lstStyle/>
          <a:p>
            <a:pPr>
              <a:lnSpc>
                <a:spcPct val="110000"/>
              </a:lnSpc>
            </a:pPr>
            <a:r>
              <a:rPr lang="ja-JP" altLang="en-US" sz="1000" dirty="0">
                <a:latin typeface="メイリオ" panose="020B0604030504040204" pitchFamily="50" charset="-128"/>
                <a:ea typeface="メイリオ" panose="020B0604030504040204" pitchFamily="50" charset="-128"/>
              </a:rPr>
              <a:t>高度なデジタル分野の資格を取ってもらい</a:t>
            </a:r>
            <a:r>
              <a:rPr lang="ja-JP" altLang="en-US" sz="1000" dirty="0" smtClean="0">
                <a:latin typeface="メイリオ" panose="020B0604030504040204" pitchFamily="50" charset="-128"/>
                <a:ea typeface="メイリオ" panose="020B0604030504040204" pitchFamily="50" charset="-128"/>
              </a:rPr>
              <a:t>、</a:t>
            </a:r>
            <a:r>
              <a:rPr lang="ja-JP" altLang="en-US" sz="1000" b="1" dirty="0" smtClean="0">
                <a:solidFill>
                  <a:srgbClr val="103185"/>
                </a:solidFill>
                <a:latin typeface="メイリオ" panose="020B0604030504040204" pitchFamily="50" charset="-128"/>
                <a:ea typeface="メイリオ" panose="020B0604030504040204" pitchFamily="50" charset="-128"/>
              </a:rPr>
              <a:t>核</a:t>
            </a:r>
            <a:r>
              <a:rPr lang="ja-JP" altLang="en-US" sz="1000" b="1" dirty="0">
                <a:solidFill>
                  <a:srgbClr val="103185"/>
                </a:solidFill>
                <a:latin typeface="メイリオ" panose="020B0604030504040204" pitchFamily="50" charset="-128"/>
                <a:ea typeface="メイリオ" panose="020B0604030504040204" pitchFamily="50" charset="-128"/>
              </a:rPr>
              <a:t>となる人材として働いて</a:t>
            </a:r>
            <a:r>
              <a:rPr lang="ja-JP" altLang="en-US" sz="1000" b="1" dirty="0" smtClean="0">
                <a:solidFill>
                  <a:srgbClr val="103185"/>
                </a:solidFill>
                <a:latin typeface="メイリオ" panose="020B0604030504040204" pitchFamily="50" charset="-128"/>
                <a:ea typeface="メイリオ" panose="020B0604030504040204" pitchFamily="50" charset="-128"/>
              </a:rPr>
              <a:t>ほししい</a:t>
            </a:r>
            <a:r>
              <a:rPr lang="ja-JP" altLang="en-US" sz="1000" b="1" dirty="0">
                <a:solidFill>
                  <a:srgbClr val="103185"/>
                </a:solidFill>
                <a:latin typeface="メイリオ" panose="020B0604030504040204" pitchFamily="50" charset="-128"/>
                <a:ea typeface="メイリオ" panose="020B0604030504040204" pitchFamily="50" charset="-128"/>
              </a:rPr>
              <a:t>！</a:t>
            </a:r>
          </a:p>
        </p:txBody>
      </p:sp>
      <p:sp>
        <p:nvSpPr>
          <p:cNvPr id="192" name="角丸四角形吹き出し 191"/>
          <p:cNvSpPr/>
          <p:nvPr/>
        </p:nvSpPr>
        <p:spPr>
          <a:xfrm>
            <a:off x="4388814" y="4014458"/>
            <a:ext cx="2406178" cy="501040"/>
          </a:xfrm>
          <a:prstGeom prst="wedgeRoundRectCallout">
            <a:avLst>
              <a:gd name="adj1" fmla="val -76170"/>
              <a:gd name="adj2" fmla="val -17008"/>
              <a:gd name="adj3" fmla="val 16667"/>
            </a:avLst>
          </a:prstGeom>
          <a:solidFill>
            <a:srgbClr val="C9E7E7"/>
          </a:solid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0000"/>
              </a:lnSpc>
            </a:pPr>
            <a:r>
              <a:rPr lang="ja-JP" altLang="en-US" sz="1100" b="1" dirty="0">
                <a:solidFill>
                  <a:srgbClr val="103185"/>
                </a:solidFill>
                <a:latin typeface="メイリオ" panose="020B0604030504040204" pitchFamily="50" charset="-128"/>
                <a:ea typeface="メイリオ" panose="020B0604030504040204" pitchFamily="50" charset="-128"/>
              </a:rPr>
              <a:t>他のコースより</a:t>
            </a:r>
            <a:r>
              <a:rPr lang="ja-JP" altLang="en-US" sz="1100" b="1" dirty="0" smtClean="0">
                <a:solidFill>
                  <a:srgbClr val="103185"/>
                </a:solidFill>
                <a:latin typeface="メイリオ" panose="020B0604030504040204" pitchFamily="50" charset="-128"/>
                <a:ea typeface="メイリオ" panose="020B0604030504040204" pitchFamily="50" charset="-128"/>
              </a:rPr>
              <a:t>高い</a:t>
            </a:r>
            <a:r>
              <a:rPr lang="en-US" altLang="ja-JP" sz="1100" b="1" dirty="0" smtClean="0">
                <a:solidFill>
                  <a:srgbClr val="103185"/>
                </a:solidFill>
                <a:latin typeface="メイリオ" panose="020B0604030504040204" pitchFamily="50" charset="-128"/>
                <a:ea typeface="メイリオ" panose="020B0604030504040204" pitchFamily="50" charset="-128"/>
              </a:rPr>
              <a:t/>
            </a:r>
            <a:br>
              <a:rPr lang="en-US" altLang="ja-JP" sz="1100" b="1" dirty="0" smtClean="0">
                <a:solidFill>
                  <a:srgbClr val="103185"/>
                </a:solidFill>
                <a:latin typeface="メイリオ" panose="020B0604030504040204" pitchFamily="50" charset="-128"/>
                <a:ea typeface="メイリオ" panose="020B0604030504040204" pitchFamily="50" charset="-128"/>
              </a:rPr>
            </a:br>
            <a:r>
              <a:rPr lang="ja-JP" altLang="en-US" sz="1100" b="1" dirty="0" smtClean="0">
                <a:solidFill>
                  <a:srgbClr val="103185"/>
                </a:solidFill>
                <a:latin typeface="メイリオ" panose="020B0604030504040204" pitchFamily="50" charset="-128"/>
                <a:ea typeface="メイリオ" panose="020B0604030504040204" pitchFamily="50" charset="-128"/>
              </a:rPr>
              <a:t>助成率</a:t>
            </a:r>
            <a:r>
              <a:rPr lang="ja-JP" altLang="en-US" sz="1100" b="1" dirty="0">
                <a:solidFill>
                  <a:srgbClr val="103185"/>
                </a:solidFill>
                <a:latin typeface="メイリオ" panose="020B0604030504040204" pitchFamily="50" charset="-128"/>
                <a:ea typeface="メイリオ" panose="020B0604030504040204" pitchFamily="50" charset="-128"/>
              </a:rPr>
              <a:t>・助成額</a:t>
            </a:r>
            <a:r>
              <a:rPr lang="ja-JP" altLang="en-US" sz="1100" b="1" dirty="0" smtClean="0">
                <a:solidFill>
                  <a:srgbClr val="103185"/>
                </a:solidFill>
                <a:latin typeface="メイリオ" panose="020B0604030504040204" pitchFamily="50" charset="-128"/>
                <a:ea typeface="メイリオ" panose="020B0604030504040204" pitchFamily="50" charset="-128"/>
              </a:rPr>
              <a:t>で支援します！</a:t>
            </a:r>
            <a:endParaRPr lang="ja-JP" altLang="en-US" sz="1100" b="1" dirty="0">
              <a:solidFill>
                <a:srgbClr val="103185"/>
              </a:solidFill>
              <a:latin typeface="メイリオ" panose="020B0604030504040204" pitchFamily="50" charset="-128"/>
              <a:ea typeface="メイリオ" panose="020B0604030504040204" pitchFamily="50" charset="-128"/>
            </a:endParaRPr>
          </a:p>
        </p:txBody>
      </p:sp>
      <p:sp>
        <p:nvSpPr>
          <p:cNvPr id="194" name="正方形/長方形 193"/>
          <p:cNvSpPr/>
          <p:nvPr/>
        </p:nvSpPr>
        <p:spPr>
          <a:xfrm>
            <a:off x="224905" y="4365268"/>
            <a:ext cx="720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課</a:t>
            </a:r>
            <a:r>
              <a:rPr kumimoji="1" lang="ja-JP" altLang="en-US" sz="1200" b="1" dirty="0" smtClean="0">
                <a:solidFill>
                  <a:schemeClr val="bg1"/>
                </a:solidFill>
                <a:latin typeface="メイリオ" panose="020B0604030504040204" pitchFamily="50" charset="-128"/>
                <a:ea typeface="メイリオ" panose="020B0604030504040204" pitchFamily="50" charset="-128"/>
              </a:rPr>
              <a:t>題</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195" name="正方形/長方形 194"/>
          <p:cNvSpPr/>
          <p:nvPr/>
        </p:nvSpPr>
        <p:spPr>
          <a:xfrm>
            <a:off x="104991" y="5403766"/>
            <a:ext cx="3060000" cy="1566752"/>
          </a:xfrm>
          <a:prstGeom prst="rect">
            <a:avLst/>
          </a:prstGeom>
          <a:noFill/>
          <a:ln>
            <a:solidFill>
              <a:srgbClr val="103185"/>
            </a:solidFill>
          </a:ln>
        </p:spPr>
        <p:txBody>
          <a:bodyPr wrap="square" lIns="72000" tIns="180000" rIns="36000">
            <a:spAutoFit/>
          </a:bodyPr>
          <a:lstStyle/>
          <a:p>
            <a:pPr>
              <a:lnSpc>
                <a:spcPct val="110000"/>
              </a:lnSpc>
              <a:spcBef>
                <a:spcPts val="571"/>
              </a:spcBef>
              <a:defRPr/>
            </a:pPr>
            <a:r>
              <a:rPr lang="ja-JP" altLang="en-US" sz="1000" dirty="0" smtClean="0">
                <a:latin typeface="メイリオ" panose="020B0604030504040204" pitchFamily="50" charset="-128"/>
                <a:ea typeface="メイリオ" panose="020B0604030504040204" pitchFamily="50" charset="-128"/>
              </a:rPr>
              <a:t>●訓練コース</a:t>
            </a:r>
            <a:r>
              <a:rPr lang="en-US" altLang="ja-JP" sz="1000" dirty="0">
                <a:latin typeface="メイリオ" panose="020B0604030504040204" pitchFamily="50" charset="-128"/>
                <a:ea typeface="メイリオ" panose="020B0604030504040204" pitchFamily="50" charset="-128"/>
              </a:rPr>
              <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　プロジェクトマネージャ</a:t>
            </a:r>
            <a:r>
              <a:rPr lang="ja-JP" altLang="en-US" sz="1000" dirty="0" smtClean="0">
                <a:latin typeface="メイリオ" panose="020B0604030504040204" pitchFamily="50" charset="-128"/>
                <a:ea typeface="メイリオ" panose="020B0604030504040204" pitchFamily="50" charset="-128"/>
              </a:rPr>
              <a:t>試験対策</a:t>
            </a:r>
            <a:r>
              <a:rPr lang="ja-JP" altLang="en-US" sz="1000" dirty="0">
                <a:latin typeface="メイリオ" panose="020B0604030504040204" pitchFamily="50" charset="-128"/>
                <a:ea typeface="メイリオ" panose="020B0604030504040204" pitchFamily="50" charset="-128"/>
              </a:rPr>
              <a:t>講座（</a:t>
            </a:r>
            <a:r>
              <a:rPr lang="en-US" altLang="ja-JP" sz="1000" dirty="0" smtClean="0">
                <a:latin typeface="メイリオ" panose="020B0604030504040204" pitchFamily="50" charset="-128"/>
                <a:ea typeface="メイリオ" panose="020B0604030504040204" pitchFamily="50" charset="-128"/>
              </a:rPr>
              <a:t>1</a:t>
            </a:r>
            <a:r>
              <a:rPr lang="ja-JP" altLang="en-US" sz="1000" dirty="0" smtClean="0">
                <a:latin typeface="メイリオ" panose="020B0604030504040204" pitchFamily="50" charset="-128"/>
                <a:ea typeface="メイリオ" panose="020B0604030504040204" pitchFamily="50" charset="-128"/>
              </a:rPr>
              <a:t>名</a:t>
            </a:r>
            <a:r>
              <a:rPr lang="ja-JP" altLang="en-US" sz="100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smtClean="0">
                <a:latin typeface="メイリオ" panose="020B0604030504040204" pitchFamily="50" charset="-128"/>
                <a:ea typeface="メイリオ" panose="020B0604030504040204" pitchFamily="50" charset="-128"/>
              </a:rPr>
              <a:t>●訓練</a:t>
            </a:r>
            <a:r>
              <a:rPr lang="ja-JP" altLang="en-US" sz="1000" dirty="0">
                <a:latin typeface="メイリオ" panose="020B0604030504040204" pitchFamily="50" charset="-128"/>
                <a:ea typeface="メイリオ" panose="020B0604030504040204" pitchFamily="50" charset="-128"/>
              </a:rPr>
              <a:t>内容</a:t>
            </a:r>
            <a:endParaRPr lang="en-US" altLang="ja-JP" sz="1000" dirty="0">
              <a:latin typeface="メイリオ" panose="020B0604030504040204" pitchFamily="50" charset="-128"/>
              <a:ea typeface="メイリオ" panose="020B0604030504040204" pitchFamily="50" charset="-128"/>
            </a:endParaRPr>
          </a:p>
          <a:p>
            <a:pPr>
              <a:lnSpc>
                <a:spcPct val="110000"/>
              </a:lnSpc>
              <a:tabLst>
                <a:tab pos="185738" algn="l"/>
              </a:tabLst>
              <a:defRPr/>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プロジェクトマネージャ試験</a:t>
            </a:r>
            <a:r>
              <a:rPr lang="ja-JP" altLang="en-US" sz="1000" dirty="0">
                <a:latin typeface="メイリオ" panose="020B0604030504040204" pitchFamily="50" charset="-128"/>
                <a:ea typeface="メイリオ" panose="020B0604030504040204" pitchFamily="50" charset="-128"/>
              </a:rPr>
              <a:t>対策のための訓練。</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300"/>
              </a:spcBef>
              <a:tabLst>
                <a:tab pos="185738" algn="l"/>
              </a:tabLst>
              <a:defRPr/>
            </a:pPr>
            <a:r>
              <a:rPr lang="ja-JP" altLang="en-US" sz="1000" dirty="0" smtClean="0">
                <a:latin typeface="メイリオ" panose="020B0604030504040204" pitchFamily="50" charset="-128"/>
                <a:ea typeface="メイリオ" panose="020B0604030504040204" pitchFamily="50" charset="-128"/>
              </a:rPr>
              <a:t>　訓練時間：</a:t>
            </a:r>
            <a:r>
              <a:rPr lang="en-US" altLang="ja-JP" sz="1000" dirty="0" smtClean="0">
                <a:latin typeface="メイリオ" panose="020B0604030504040204" pitchFamily="50" charset="-128"/>
                <a:ea typeface="メイリオ" panose="020B0604030504040204" pitchFamily="50" charset="-128"/>
              </a:rPr>
              <a:t>30</a:t>
            </a:r>
            <a:r>
              <a:rPr lang="ja-JP" altLang="en-US" sz="1000" dirty="0" smtClean="0">
                <a:latin typeface="メイリオ" panose="020B0604030504040204" pitchFamily="50" charset="-128"/>
                <a:ea typeface="メイリオ" panose="020B0604030504040204" pitchFamily="50" charset="-128"/>
              </a:rPr>
              <a:t>時間　訓練経費：</a:t>
            </a:r>
            <a:r>
              <a:rPr lang="en-US" altLang="ja-JP" sz="1000" b="1" dirty="0" smtClean="0">
                <a:solidFill>
                  <a:srgbClr val="103185"/>
                </a:solidFill>
                <a:latin typeface="メイリオ" panose="020B0604030504040204" pitchFamily="50" charset="-128"/>
                <a:ea typeface="メイリオ" panose="020B0604030504040204" pitchFamily="50" charset="-128"/>
              </a:rPr>
              <a:t>20</a:t>
            </a:r>
            <a:r>
              <a:rPr lang="ja-JP" altLang="en-US" sz="1000" b="1" dirty="0" smtClean="0">
                <a:solidFill>
                  <a:srgbClr val="103185"/>
                </a:solidFill>
                <a:latin typeface="メイリオ" panose="020B0604030504040204" pitchFamily="50" charset="-128"/>
                <a:ea typeface="メイリオ" panose="020B0604030504040204" pitchFamily="50" charset="-128"/>
              </a:rPr>
              <a:t>万円</a:t>
            </a:r>
            <a:endParaRPr lang="en-US" altLang="ja-JP" sz="1000" b="1" dirty="0" smtClean="0">
              <a:latin typeface="メイリオ" panose="020B0604030504040204" pitchFamily="50" charset="-128"/>
              <a:ea typeface="メイリオ" panose="020B0604030504040204" pitchFamily="50" charset="-128"/>
            </a:endParaRPr>
          </a:p>
          <a:p>
            <a:pPr>
              <a:lnSpc>
                <a:spcPct val="110000"/>
              </a:lnSpc>
              <a:spcBef>
                <a:spcPts val="571"/>
              </a:spcBef>
              <a:defRPr/>
            </a:pP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ITSS</a:t>
            </a:r>
            <a:r>
              <a:rPr lang="ja-JP" altLang="en-US" sz="1000" dirty="0" smtClean="0">
                <a:latin typeface="メイリオ" panose="020B0604030504040204" pitchFamily="50" charset="-128"/>
                <a:ea typeface="メイリオ" panose="020B0604030504040204" pitchFamily="50" charset="-128"/>
              </a:rPr>
              <a:t>レベル４に相当</a:t>
            </a:r>
            <a:r>
              <a:rPr lang="ja-JP" altLang="en-US" sz="1000" i="1" dirty="0" smtClean="0">
                <a:latin typeface="メイリオ" panose="020B0604030504040204" pitchFamily="50" charset="-128"/>
                <a:ea typeface="メイリオ" panose="020B0604030504040204" pitchFamily="50" charset="-128"/>
              </a:rPr>
              <a:t>する</a:t>
            </a:r>
            <a:r>
              <a:rPr lang="ja-JP" altLang="en-US" sz="1000" dirty="0" smtClean="0">
                <a:latin typeface="メイリオ" panose="020B0604030504040204" pitchFamily="50" charset="-128"/>
                <a:ea typeface="メイリオ" panose="020B0604030504040204" pitchFamily="50" charset="-128"/>
              </a:rPr>
              <a:t>資格試験の受験</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訓練経費：</a:t>
            </a:r>
            <a:r>
              <a:rPr lang="ja-JP" altLang="en-US" sz="1000" b="1" dirty="0" smtClean="0">
                <a:solidFill>
                  <a:srgbClr val="103185"/>
                </a:solidFill>
                <a:latin typeface="メイリオ" panose="020B0604030504040204" pitchFamily="50" charset="-128"/>
                <a:ea typeface="メイリオ" panose="020B0604030504040204" pitchFamily="50" charset="-128"/>
              </a:rPr>
              <a:t>８万円</a:t>
            </a:r>
            <a:endParaRPr lang="en-US" altLang="ja-JP" sz="1000" b="1" dirty="0">
              <a:solidFill>
                <a:srgbClr val="103185"/>
              </a:solidFill>
              <a:latin typeface="メイリオ" panose="020B0604030504040204" pitchFamily="50" charset="-128"/>
              <a:ea typeface="メイリオ" panose="020B0604030504040204" pitchFamily="50" charset="-128"/>
            </a:endParaRPr>
          </a:p>
        </p:txBody>
      </p:sp>
      <p:sp>
        <p:nvSpPr>
          <p:cNvPr id="196" name="正方形/長方形 195"/>
          <p:cNvSpPr/>
          <p:nvPr/>
        </p:nvSpPr>
        <p:spPr>
          <a:xfrm>
            <a:off x="188640" y="5276131"/>
            <a:ext cx="720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kumimoji="1" lang="ja-JP" altLang="en-US" sz="1200" b="1" spc="600" dirty="0" smtClean="0">
                <a:solidFill>
                  <a:schemeClr val="bg1"/>
                </a:solidFill>
                <a:latin typeface="メイリオ" panose="020B0604030504040204" pitchFamily="50" charset="-128"/>
                <a:ea typeface="メイリオ" panose="020B0604030504040204" pitchFamily="50" charset="-128"/>
              </a:rPr>
              <a:t>訓</a:t>
            </a:r>
            <a:r>
              <a:rPr kumimoji="1" lang="ja-JP" altLang="en-US" sz="1200" b="1" dirty="0" smtClean="0">
                <a:solidFill>
                  <a:schemeClr val="bg1"/>
                </a:solidFill>
                <a:latin typeface="メイリオ" panose="020B0604030504040204" pitchFamily="50" charset="-128"/>
                <a:ea typeface="メイリオ" panose="020B0604030504040204" pitchFamily="50" charset="-128"/>
              </a:rPr>
              <a:t>練</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197" name="正方形/長方形 196"/>
          <p:cNvSpPr/>
          <p:nvPr/>
        </p:nvSpPr>
        <p:spPr>
          <a:xfrm>
            <a:off x="3516148" y="4783491"/>
            <a:ext cx="3240000" cy="2166917"/>
          </a:xfrm>
          <a:prstGeom prst="rect">
            <a:avLst/>
          </a:prstGeom>
          <a:solidFill>
            <a:srgbClr val="FDF3B9"/>
          </a:solidFill>
        </p:spPr>
        <p:txBody>
          <a:bodyPr wrap="square" lIns="72000" tIns="180000" rIns="36000">
            <a:spAutoFit/>
          </a:bodyPr>
          <a:lstStyle/>
          <a:p>
            <a:pPr>
              <a:lnSpc>
                <a:spcPct val="110000"/>
              </a:lnSpc>
              <a:defRPr/>
            </a:pPr>
            <a:r>
              <a:rPr lang="ja-JP" altLang="en-US" sz="1000" dirty="0">
                <a:latin typeface="メイリオ" panose="020B0604030504040204" pitchFamily="50" charset="-128"/>
                <a:ea typeface="メイリオ" panose="020B0604030504040204" pitchFamily="50" charset="-128"/>
              </a:rPr>
              <a:t>●助成率・額</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solidFill>
                  <a:srgbClr val="103185"/>
                </a:solidFill>
                <a:latin typeface="メイリオ" panose="020B0604030504040204" pitchFamily="50" charset="-128"/>
                <a:ea typeface="メイリオ" panose="020B0604030504040204" pitchFamily="50" charset="-128"/>
              </a:rPr>
              <a:t>　</a:t>
            </a:r>
            <a:r>
              <a:rPr lang="ja-JP" altLang="en-US" sz="1000" b="1" dirty="0">
                <a:solidFill>
                  <a:srgbClr val="103185"/>
                </a:solidFill>
                <a:latin typeface="メイリオ" panose="020B0604030504040204" pitchFamily="50" charset="-128"/>
                <a:ea typeface="メイリオ" panose="020B0604030504040204" pitchFamily="50" charset="-128"/>
              </a:rPr>
              <a:t>経費</a:t>
            </a:r>
            <a:r>
              <a:rPr lang="ja-JP" altLang="en-US" sz="1000" b="1" dirty="0" smtClean="0">
                <a:solidFill>
                  <a:srgbClr val="103185"/>
                </a:solidFill>
                <a:latin typeface="メイリオ" panose="020B0604030504040204" pitchFamily="50" charset="-128"/>
                <a:ea typeface="メイリオ" panose="020B0604030504040204" pitchFamily="50" charset="-128"/>
              </a:rPr>
              <a:t>助成：</a:t>
            </a:r>
            <a:r>
              <a:rPr lang="en-US" altLang="ja-JP" sz="1000" b="1" dirty="0">
                <a:solidFill>
                  <a:srgbClr val="103185"/>
                </a:solidFill>
                <a:latin typeface="メイリオ" panose="020B0604030504040204" pitchFamily="50" charset="-128"/>
                <a:ea typeface="メイリオ" panose="020B0604030504040204" pitchFamily="50" charset="-128"/>
              </a:rPr>
              <a:t>75</a:t>
            </a:r>
            <a:r>
              <a:rPr lang="ja-JP" altLang="en-US" sz="1000" b="1" dirty="0">
                <a:solidFill>
                  <a:srgbClr val="103185"/>
                </a:solidFill>
                <a:latin typeface="メイリオ" panose="020B0604030504040204" pitchFamily="50" charset="-128"/>
                <a:ea typeface="メイリオ" panose="020B0604030504040204" pitchFamily="50" charset="-128"/>
              </a:rPr>
              <a:t>％</a:t>
            </a:r>
            <a:endParaRPr lang="en-US" altLang="ja-JP" sz="1000" b="1" dirty="0">
              <a:solidFill>
                <a:srgbClr val="103185"/>
              </a:solidFill>
              <a:latin typeface="メイリオ" panose="020B0604030504040204" pitchFamily="50" charset="-128"/>
              <a:ea typeface="メイリオ" panose="020B0604030504040204" pitchFamily="50" charset="-128"/>
            </a:endParaRPr>
          </a:p>
          <a:p>
            <a:pPr>
              <a:lnSpc>
                <a:spcPct val="110000"/>
              </a:lnSpc>
              <a:defRPr/>
            </a:pPr>
            <a:r>
              <a:rPr lang="ja-JP" altLang="en-US" sz="1000" b="1" dirty="0">
                <a:solidFill>
                  <a:srgbClr val="103185"/>
                </a:solidFill>
                <a:latin typeface="メイリオ" panose="020B0604030504040204" pitchFamily="50" charset="-128"/>
                <a:ea typeface="メイリオ" panose="020B0604030504040204" pitchFamily="50" charset="-128"/>
              </a:rPr>
              <a:t>　賃金</a:t>
            </a:r>
            <a:r>
              <a:rPr lang="ja-JP" altLang="en-US" sz="1000" b="1" dirty="0" smtClean="0">
                <a:solidFill>
                  <a:srgbClr val="103185"/>
                </a:solidFill>
                <a:latin typeface="メイリオ" panose="020B0604030504040204" pitchFamily="50" charset="-128"/>
                <a:ea typeface="メイリオ" panose="020B0604030504040204" pitchFamily="50" charset="-128"/>
              </a:rPr>
              <a:t>助成：</a:t>
            </a:r>
            <a:r>
              <a:rPr lang="ja-JP" altLang="en-US" sz="1000" b="1" dirty="0">
                <a:solidFill>
                  <a:srgbClr val="103185"/>
                </a:solidFill>
                <a:latin typeface="メイリオ" panose="020B0604030504040204" pitchFamily="50" charset="-128"/>
                <a:ea typeface="メイリオ" panose="020B0604030504040204" pitchFamily="50" charset="-128"/>
              </a:rPr>
              <a:t>１時間あたり</a:t>
            </a:r>
            <a:r>
              <a:rPr lang="en-US" altLang="ja-JP" sz="1000" b="1" dirty="0">
                <a:solidFill>
                  <a:srgbClr val="103185"/>
                </a:solidFill>
                <a:latin typeface="メイリオ" panose="020B0604030504040204" pitchFamily="50" charset="-128"/>
                <a:ea typeface="メイリオ" panose="020B0604030504040204" pitchFamily="50" charset="-128"/>
              </a:rPr>
              <a:t>960</a:t>
            </a:r>
            <a:r>
              <a:rPr lang="ja-JP" altLang="en-US" sz="1000" b="1" dirty="0">
                <a:solidFill>
                  <a:srgbClr val="103185"/>
                </a:solidFill>
                <a:latin typeface="メイリオ" panose="020B0604030504040204" pitchFamily="50" charset="-128"/>
                <a:ea typeface="メイリオ" panose="020B0604030504040204" pitchFamily="50" charset="-128"/>
              </a:rPr>
              <a:t>円</a:t>
            </a:r>
            <a:endParaRPr lang="en-US" altLang="ja-JP" sz="1000" b="1" dirty="0">
              <a:solidFill>
                <a:srgbClr val="103185"/>
              </a:solidFill>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a:latin typeface="メイリオ" panose="020B0604030504040204" pitchFamily="50" charset="-128"/>
                <a:ea typeface="メイリオ" panose="020B0604030504040204" pitchFamily="50" charset="-128"/>
              </a:rPr>
              <a:t>●助成額（左記の訓練内容の場合の例）</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経費</a:t>
            </a:r>
            <a:r>
              <a:rPr lang="ja-JP" altLang="en-US" sz="1000" dirty="0" smtClean="0">
                <a:latin typeface="メイリオ" panose="020B0604030504040204" pitchFamily="50" charset="-128"/>
                <a:ea typeface="メイリオ" panose="020B0604030504040204" pitchFamily="50" charset="-128"/>
              </a:rPr>
              <a:t>助成：</a:t>
            </a:r>
            <a:r>
              <a:rPr lang="en-US" altLang="ja-JP" sz="1000" dirty="0">
                <a:latin typeface="メイリオ" panose="020B0604030504040204" pitchFamily="50" charset="-128"/>
                <a:ea typeface="メイリオ" panose="020B0604030504040204" pitchFamily="50" charset="-128"/>
              </a:rPr>
              <a:t>210,000</a:t>
            </a:r>
            <a:r>
              <a:rPr lang="ja-JP" altLang="en-US" sz="1000" dirty="0">
                <a:latin typeface="メイリオ" panose="020B0604030504040204" pitchFamily="50" charset="-128"/>
                <a:ea typeface="メイリオ" panose="020B0604030504040204" pitchFamily="50" charset="-128"/>
              </a:rPr>
              <a:t>円（資格試験料を含む）</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賃金</a:t>
            </a:r>
            <a:r>
              <a:rPr lang="ja-JP" altLang="en-US" sz="1000" dirty="0" smtClean="0">
                <a:latin typeface="メイリオ" panose="020B0604030504040204" pitchFamily="50" charset="-128"/>
                <a:ea typeface="メイリオ" panose="020B0604030504040204" pitchFamily="50" charset="-128"/>
              </a:rPr>
              <a:t>助成：</a:t>
            </a:r>
            <a:r>
              <a:rPr lang="en-US" altLang="ja-JP" sz="1000" dirty="0">
                <a:latin typeface="メイリオ" panose="020B0604030504040204" pitchFamily="50" charset="-128"/>
                <a:ea typeface="メイリオ" panose="020B0604030504040204" pitchFamily="50" charset="-128"/>
              </a:rPr>
              <a:t>28,800</a:t>
            </a:r>
            <a:r>
              <a:rPr lang="ja-JP" altLang="en-US" sz="1000" dirty="0">
                <a:latin typeface="メイリオ" panose="020B0604030504040204" pitchFamily="50" charset="-128"/>
                <a:ea typeface="メイリオ" panose="020B0604030504040204" pitchFamily="50" charset="-128"/>
              </a:rPr>
              <a:t>円</a:t>
            </a:r>
            <a:endParaRPr lang="en-US" altLang="ja-JP" sz="1000" dirty="0">
              <a:latin typeface="メイリオ" panose="020B0604030504040204" pitchFamily="50" charset="-128"/>
              <a:ea typeface="メイリオ" panose="020B0604030504040204" pitchFamily="50" charset="-128"/>
            </a:endParaRPr>
          </a:p>
          <a:p>
            <a:pPr>
              <a:lnSpc>
                <a:spcPct val="110000"/>
              </a:lnSpc>
              <a:spcBef>
                <a:spcPts val="300"/>
              </a:spcBef>
              <a:defRPr/>
            </a:pPr>
            <a:r>
              <a:rPr lang="ja-JP" altLang="en-US" sz="1000" dirty="0">
                <a:latin typeface="メイリオ" panose="020B0604030504040204" pitchFamily="50" charset="-128"/>
                <a:ea typeface="メイリオ" panose="020B0604030504040204" pitchFamily="50" charset="-128"/>
              </a:rPr>
              <a:t>●成果</a:t>
            </a:r>
            <a:endParaRPr lang="en-US" altLang="ja-JP" sz="1000" dirty="0">
              <a:latin typeface="メイリオ" panose="020B0604030504040204" pitchFamily="50" charset="-128"/>
              <a:ea typeface="メイリオ" panose="020B0604030504040204" pitchFamily="50" charset="-128"/>
            </a:endParaRPr>
          </a:p>
          <a:p>
            <a:pPr>
              <a:lnSpc>
                <a:spcPct val="110000"/>
              </a:lnSpc>
              <a:defRPr/>
            </a:pPr>
            <a:r>
              <a:rPr lang="ja-JP" altLang="en-US" sz="1000" dirty="0">
                <a:latin typeface="メイリオ" panose="020B0604030504040204" pitchFamily="50" charset="-128"/>
                <a:ea typeface="メイリオ" panose="020B0604030504040204" pitchFamily="50" charset="-128"/>
              </a:rPr>
              <a:t>　資格を取得して専門的な知識</a:t>
            </a:r>
            <a:r>
              <a:rPr lang="ja-JP" altLang="en-US" sz="1000" dirty="0" smtClean="0">
                <a:latin typeface="メイリオ" panose="020B0604030504040204" pitchFamily="50" charset="-128"/>
                <a:ea typeface="メイリオ" panose="020B0604030504040204" pitchFamily="50" charset="-128"/>
              </a:rPr>
              <a:t>を身につける</a:t>
            </a:r>
            <a:r>
              <a:rPr lang="ja-JP" altLang="en-US" sz="1000" dirty="0">
                <a:latin typeface="メイリオ" panose="020B0604030504040204" pitchFamily="50" charset="-128"/>
                <a:ea typeface="メイリオ" panose="020B0604030504040204" pitchFamily="50" charset="-128"/>
              </a:rPr>
              <a:t>ことで</a:t>
            </a:r>
            <a:r>
              <a:rPr lang="ja-JP" altLang="en-US" sz="1000" dirty="0" smtClean="0">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pPr>
              <a:lnSpc>
                <a:spcPct val="110000"/>
              </a:lnSpc>
              <a:defRPr/>
            </a:pPr>
            <a:r>
              <a:rPr lang="ja-JP" altLang="en-US" sz="1000" b="1" dirty="0" smtClean="0">
                <a:solidFill>
                  <a:srgbClr val="103185"/>
                </a:solidFill>
                <a:latin typeface="メイリオ" panose="020B0604030504040204" pitchFamily="50" charset="-128"/>
                <a:ea typeface="メイリオ" panose="020B0604030504040204" pitchFamily="50" charset="-128"/>
              </a:rPr>
              <a:t>　管理職</a:t>
            </a:r>
            <a:r>
              <a:rPr lang="ja-JP" altLang="en-US" sz="1000" b="1" dirty="0">
                <a:solidFill>
                  <a:srgbClr val="103185"/>
                </a:solidFill>
                <a:latin typeface="メイリオ" panose="020B0604030504040204" pitchFamily="50" charset="-128"/>
                <a:ea typeface="メイリオ" panose="020B0604030504040204" pitchFamily="50" charset="-128"/>
              </a:rPr>
              <a:t>として活躍してもらうことができた</a:t>
            </a:r>
            <a:r>
              <a:rPr lang="ja-JP" altLang="en-US" sz="1000" dirty="0">
                <a:solidFill>
                  <a:srgbClr val="103185"/>
                </a:solidFill>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　高度な資格を保持していることが会社の</a:t>
            </a:r>
            <a:r>
              <a:rPr lang="ja-JP" altLang="en-US" sz="1000" b="1" dirty="0">
                <a:solidFill>
                  <a:srgbClr val="103185"/>
                </a:solidFill>
                <a:latin typeface="メイリオ" panose="020B0604030504040204" pitchFamily="50" charset="-128"/>
                <a:ea typeface="メイリオ" panose="020B0604030504040204" pitchFamily="50" charset="-128"/>
              </a:rPr>
              <a:t>アピール</a:t>
            </a:r>
            <a:r>
              <a:rPr lang="en-US" altLang="ja-JP" sz="1000" b="1" dirty="0">
                <a:solidFill>
                  <a:srgbClr val="103185"/>
                </a:solidFill>
                <a:latin typeface="メイリオ" panose="020B0604030504040204" pitchFamily="50" charset="-128"/>
                <a:ea typeface="メイリオ" panose="020B0604030504040204" pitchFamily="50" charset="-128"/>
              </a:rPr>
              <a:t/>
            </a:r>
            <a:br>
              <a:rPr lang="en-US" altLang="ja-JP" sz="1000" b="1" dirty="0">
                <a:solidFill>
                  <a:srgbClr val="103185"/>
                </a:solidFill>
                <a:latin typeface="メイリオ" panose="020B0604030504040204" pitchFamily="50" charset="-128"/>
                <a:ea typeface="メイリオ" panose="020B0604030504040204" pitchFamily="50" charset="-128"/>
              </a:rPr>
            </a:br>
            <a:r>
              <a:rPr lang="ja-JP" altLang="en-US" sz="1000" b="1" dirty="0">
                <a:solidFill>
                  <a:srgbClr val="103185"/>
                </a:solidFill>
                <a:latin typeface="メイリオ" panose="020B0604030504040204" pitchFamily="50" charset="-128"/>
                <a:ea typeface="メイリオ" panose="020B0604030504040204" pitchFamily="50" charset="-128"/>
              </a:rPr>
              <a:t>　ポイントにもなっている。</a:t>
            </a:r>
            <a:endParaRPr lang="en-US" altLang="ja-JP" sz="1000" b="1" dirty="0">
              <a:solidFill>
                <a:srgbClr val="103185"/>
              </a:solidFill>
              <a:latin typeface="メイリオ" panose="020B0604030504040204" pitchFamily="50" charset="-128"/>
              <a:ea typeface="メイリオ" panose="020B0604030504040204" pitchFamily="50" charset="-128"/>
            </a:endParaRPr>
          </a:p>
        </p:txBody>
      </p:sp>
      <p:sp>
        <p:nvSpPr>
          <p:cNvPr id="198" name="正方形/長方形 197"/>
          <p:cNvSpPr/>
          <p:nvPr/>
        </p:nvSpPr>
        <p:spPr>
          <a:xfrm>
            <a:off x="3579056" y="4632643"/>
            <a:ext cx="2664000" cy="252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1800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助成内容（中小企業の場合）・</a:t>
            </a:r>
            <a:r>
              <a:rPr lang="ja-JP" altLang="en-US" sz="1200" b="1" dirty="0" smtClean="0">
                <a:solidFill>
                  <a:schemeClr val="bg1"/>
                </a:solidFill>
                <a:latin typeface="メイリオ" panose="020B0604030504040204" pitchFamily="50" charset="-128"/>
                <a:ea typeface="メイリオ" panose="020B0604030504040204" pitchFamily="50" charset="-128"/>
              </a:rPr>
              <a:t>成果</a:t>
            </a:r>
            <a:endParaRPr lang="ja-JP" altLang="en-US" sz="1200" b="1" dirty="0">
              <a:solidFill>
                <a:schemeClr val="bg1"/>
              </a:solidFill>
              <a:latin typeface="メイリオ" panose="020B0604030504040204" pitchFamily="50" charset="-128"/>
              <a:ea typeface="メイリオ" panose="020B0604030504040204" pitchFamily="50" charset="-128"/>
            </a:endParaRPr>
          </a:p>
        </p:txBody>
      </p:sp>
      <p:cxnSp>
        <p:nvCxnSpPr>
          <p:cNvPr id="199" name="直線矢印コネクタ 198"/>
          <p:cNvCxnSpPr/>
          <p:nvPr/>
        </p:nvCxnSpPr>
        <p:spPr>
          <a:xfrm>
            <a:off x="3113690" y="5745088"/>
            <a:ext cx="540000" cy="0"/>
          </a:xfrm>
          <a:prstGeom prst="straightConnector1">
            <a:avLst/>
          </a:prstGeom>
          <a:ln w="4445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sp>
        <p:nvSpPr>
          <p:cNvPr id="200" name="テキスト ボックス 199"/>
          <p:cNvSpPr txBox="1"/>
          <p:nvPr/>
        </p:nvSpPr>
        <p:spPr>
          <a:xfrm>
            <a:off x="3206718" y="5956629"/>
            <a:ext cx="353943" cy="1054135"/>
          </a:xfrm>
          <a:prstGeom prst="rect">
            <a:avLst/>
          </a:prstGeom>
          <a:noFill/>
        </p:spPr>
        <p:txBody>
          <a:bodyPr vert="eaVert" wrap="none" rtlCol="0">
            <a:spAutoFit/>
          </a:bodyPr>
          <a:lstStyle/>
          <a:p>
            <a:r>
              <a:rPr kumimoji="1" lang="ja-JP" altLang="en-US" sz="1100" b="1" spc="150" dirty="0" smtClean="0">
                <a:solidFill>
                  <a:srgbClr val="103185"/>
                </a:solidFill>
                <a:latin typeface="メイリオ" panose="020B0604030504040204" pitchFamily="50" charset="-128"/>
                <a:ea typeface="メイリオ" panose="020B0604030504040204" pitchFamily="50" charset="-128"/>
              </a:rPr>
              <a:t>助成金を活用</a:t>
            </a:r>
            <a:endParaRPr kumimoji="1" lang="ja-JP" altLang="en-US" sz="1100" b="1" spc="150" dirty="0">
              <a:solidFill>
                <a:srgbClr val="103185"/>
              </a:solidFill>
              <a:latin typeface="メイリオ" panose="020B0604030504040204" pitchFamily="50" charset="-128"/>
              <a:ea typeface="メイリオ" panose="020B0604030504040204" pitchFamily="50" charset="-128"/>
            </a:endParaRPr>
          </a:p>
        </p:txBody>
      </p:sp>
      <p:cxnSp>
        <p:nvCxnSpPr>
          <p:cNvPr id="201" name="直線矢印コネクタ 200"/>
          <p:cNvCxnSpPr/>
          <p:nvPr/>
        </p:nvCxnSpPr>
        <p:spPr>
          <a:xfrm rot="5400000">
            <a:off x="1016752" y="5196146"/>
            <a:ext cx="360000" cy="0"/>
          </a:xfrm>
          <a:prstGeom prst="straightConnector1">
            <a:avLst/>
          </a:prstGeom>
          <a:ln w="4445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pic>
        <p:nvPicPr>
          <p:cNvPr id="148" name="図 1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0866" y="4875374"/>
            <a:ext cx="500772" cy="500772"/>
          </a:xfrm>
          <a:prstGeom prst="rect">
            <a:avLst/>
          </a:prstGeom>
        </p:spPr>
      </p:pic>
      <p:pic>
        <p:nvPicPr>
          <p:cNvPr id="203" name="図 20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0866" y="1261190"/>
            <a:ext cx="500772" cy="500772"/>
          </a:xfrm>
          <a:prstGeom prst="rect">
            <a:avLst/>
          </a:prstGeom>
        </p:spPr>
      </p:pic>
      <p:pic>
        <p:nvPicPr>
          <p:cNvPr id="46" name="図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22506" y="7512703"/>
            <a:ext cx="375066" cy="509537"/>
          </a:xfrm>
          <a:prstGeom prst="rect">
            <a:avLst/>
          </a:prstGeom>
        </p:spPr>
      </p:pic>
      <p:sp>
        <p:nvSpPr>
          <p:cNvPr id="47" name="正方形/長方形 46"/>
          <p:cNvSpPr/>
          <p:nvPr/>
        </p:nvSpPr>
        <p:spPr>
          <a:xfrm>
            <a:off x="5222721" y="7875575"/>
            <a:ext cx="774635" cy="4284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spc="300" dirty="0">
                <a:solidFill>
                  <a:schemeClr val="tx1"/>
                </a:solidFill>
                <a:latin typeface="メイリオ" panose="020B0604030504040204" pitchFamily="50" charset="-128"/>
                <a:ea typeface="メイリオ" panose="020B0604030504040204" pitchFamily="50" charset="-128"/>
              </a:rPr>
              <a:t>事業</a:t>
            </a:r>
            <a:r>
              <a:rPr lang="ja-JP" altLang="en-US" sz="800" b="1" dirty="0">
                <a:solidFill>
                  <a:schemeClr val="tx1"/>
                </a:solidFill>
                <a:latin typeface="メイリオ" panose="020B0604030504040204" pitchFamily="50" charset="-128"/>
                <a:ea typeface="メイリオ" panose="020B0604030504040204" pitchFamily="50" charset="-128"/>
              </a:rPr>
              <a:t>主</a:t>
            </a:r>
          </a:p>
        </p:txBody>
      </p:sp>
    </p:spTree>
    <p:extLst>
      <p:ext uri="{BB962C8B-B14F-4D97-AF65-F5344CB8AC3E}">
        <p14:creationId xmlns:p14="http://schemas.microsoft.com/office/powerpoint/2010/main" val="800416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14221</TotalTime>
  <Words>1090</Words>
  <Application>Microsoft Office PowerPoint</Application>
  <PresentationFormat>A4 210 x 297 mm</PresentationFormat>
  <Paragraphs>102</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各事業主団体の皆様へ</dc:title>
  <dc:creator>中村 健太(nakamura-kenta)</dc:creator>
  <cp:lastModifiedBy>境澤 淳(sakaizawa-atsushi)</cp:lastModifiedBy>
  <cp:revision>977</cp:revision>
  <cp:lastPrinted>2022-05-19T06:59:24Z</cp:lastPrinted>
  <dcterms:created xsi:type="dcterms:W3CDTF">2016-09-14T02:26:58Z</dcterms:created>
  <dcterms:modified xsi:type="dcterms:W3CDTF">2022-05-19T06:59:30Z</dcterms:modified>
</cp:coreProperties>
</file>