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04" r:id="rId1"/>
  </p:sldMasterIdLst>
  <p:notesMasterIdLst>
    <p:notesMasterId r:id="rId4"/>
  </p:notesMasterIdLst>
  <p:sldIdLst>
    <p:sldId id="270" r:id="rId2"/>
    <p:sldId id="271"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119" userDrawn="1">
          <p15:clr>
            <a:srgbClr val="A4A3A4"/>
          </p15:clr>
        </p15:guide>
        <p15:guide id="3" pos="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00CC99"/>
    <a:srgbClr val="008080"/>
    <a:srgbClr val="FFCCCC"/>
    <a:srgbClr val="FF9999"/>
    <a:srgbClr val="33CC33"/>
    <a:srgbClr val="00CC00"/>
    <a:srgbClr val="00B050"/>
    <a:srgbClr val="FF505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4660"/>
  </p:normalViewPr>
  <p:slideViewPr>
    <p:cSldViewPr snapToGrid="0">
      <p:cViewPr>
        <p:scale>
          <a:sx n="200" d="100"/>
          <a:sy n="200" d="100"/>
        </p:scale>
        <p:origin x="1032" y="-7626"/>
      </p:cViewPr>
      <p:guideLst>
        <p:guide orient="horz" pos="3097"/>
        <p:guide pos="119"/>
        <p:guide pos="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5433D7-3B5A-45C7-8FCC-AAAB68C9978B}" type="datetimeFigureOut">
              <a:rPr kumimoji="1" lang="ja-JP" altLang="en-US" smtClean="0"/>
              <a:t>2021/3/2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0535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16390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24874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093193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62218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43306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38319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9174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78339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06079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264F422-AA51-4FD9-A73B-C833599C60C4}" type="datetimeFigureOut">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037873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D264F422-AA51-4FD9-A73B-C833599C60C4}" type="datetimeFigureOut">
              <a:rPr kumimoji="1" lang="ja-JP" altLang="en-US" smtClean="0"/>
              <a:t>2021/3/2</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824288132"/>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072F258-EEF8-40E6-A16C-00750FD47BCA}"/>
              </a:ext>
            </a:extLst>
          </p:cNvPr>
          <p:cNvSpPr/>
          <p:nvPr/>
        </p:nvSpPr>
        <p:spPr>
          <a:xfrm>
            <a:off x="10690" y="1079666"/>
            <a:ext cx="6778833" cy="404919"/>
          </a:xfrm>
          <a:prstGeom prst="rect">
            <a:avLst/>
          </a:prstGeom>
        </p:spPr>
        <p:txBody>
          <a:bodyPr wrap="square">
            <a:spAutoFit/>
          </a:bodyPr>
          <a:lstStyle/>
          <a:p>
            <a:pPr marL="0" marR="0" lvl="0" indent="0" algn="just" defTabSz="910552" rtl="0" eaLnBrk="1" fontAlgn="auto" latinLnBrk="0" hangingPunct="1">
              <a:lnSpc>
                <a:spcPts val="2800"/>
              </a:lnSpc>
              <a:spcBef>
                <a:spcPts val="120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itchFamily="50" charset="-128"/>
            </a:endParaRPr>
          </a:p>
        </p:txBody>
      </p:sp>
      <p:sp>
        <p:nvSpPr>
          <p:cNvPr id="2" name="テキスト ボックス 1"/>
          <p:cNvSpPr txBox="1"/>
          <p:nvPr/>
        </p:nvSpPr>
        <p:spPr>
          <a:xfrm>
            <a:off x="-9075" y="73283"/>
            <a:ext cx="2209350" cy="276999"/>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事業主の皆さまへ</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0" y="336984"/>
            <a:ext cx="6858000" cy="811629"/>
          </a:xfrm>
          <a:prstGeom prst="rect">
            <a:avLst/>
          </a:prstGeom>
          <a:solidFill>
            <a:srgbClr val="002060"/>
          </a:solidFill>
        </p:spPr>
        <p:txBody>
          <a:bodyPr wrap="square" anchor="ctr" anchorCtr="0">
            <a:noAutofit/>
          </a:bodyPr>
          <a:lstStyle/>
          <a:p>
            <a:pPr lvl="0" algn="ctr" defTabSz="910552">
              <a:lnSpc>
                <a:spcPts val="600"/>
              </a:lnSpc>
              <a:defRPr/>
            </a:pP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defRPr/>
            </a:pPr>
            <a:r>
              <a:rPr lang="ja-JP" altLang="en-US" sz="2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高年齢労働者処遇改善促進助成金をご活用ください</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a:extLst>
              <a:ext uri="{FF2B5EF4-FFF2-40B4-BE49-F238E27FC236}">
                <a16:creationId xmlns:a16="http://schemas.microsoft.com/office/drawing/2014/main" id="{15F59869-09B0-44D1-AEA1-9401990D6A11}"/>
              </a:ext>
            </a:extLst>
          </p:cNvPr>
          <p:cNvSpPr txBox="1"/>
          <p:nvPr/>
        </p:nvSpPr>
        <p:spPr>
          <a:xfrm>
            <a:off x="57551" y="1934598"/>
            <a:ext cx="6731971" cy="135421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defTabSz="910552">
              <a:defRPr/>
            </a:pPr>
            <a:r>
              <a:rPr lang="ja-JP" altLang="en-US" sz="1100" b="1" dirty="0" smtClean="0">
                <a:latin typeface="メイリオ" panose="020B0604030504040204" pitchFamily="50" charset="-128"/>
                <a:ea typeface="メイリオ" panose="020B0604030504040204" pitchFamily="50" charset="-128"/>
                <a:cs typeface="メイリオ" pitchFamily="50" charset="-128"/>
              </a:rPr>
              <a:t>高年齢労働者処遇改善促進助成金とは</a:t>
            </a:r>
            <a:endParaRPr lang="en-US" altLang="ja-JP" sz="1100" b="1" dirty="0" smtClean="0">
              <a:latin typeface="メイリオ" panose="020B0604030504040204" pitchFamily="50" charset="-128"/>
              <a:ea typeface="メイリオ" panose="020B0604030504040204" pitchFamily="50" charset="-128"/>
              <a:cs typeface="メイリオ" pitchFamily="50" charset="-128"/>
            </a:endParaRPr>
          </a:p>
          <a:p>
            <a:pPr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　雇用形態にかかわらない公正な待遇の確保を推進する観点</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から、</a:t>
            </a:r>
            <a:r>
              <a:rPr lang="en-US" altLang="ja-JP"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60</a:t>
            </a:r>
            <a:r>
              <a:rPr lang="ja-JP" altLang="en-US"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歳から</a:t>
            </a:r>
            <a:r>
              <a:rPr lang="en-US" altLang="ja-JP"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64</a:t>
            </a:r>
            <a:r>
              <a:rPr lang="ja-JP" altLang="en-US"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歳までの高年齢労働者の処遇の改善に向けて、</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就業規則や労働協約の定めるところにより、高年齢労働者に適用される</a:t>
            </a:r>
            <a:r>
              <a:rPr lang="ja-JP" altLang="en-US"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賃金に関する規定または賃金テーブル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（以下「賃金規定等」といいます）</a:t>
            </a:r>
            <a:r>
              <a:rPr lang="ja-JP" altLang="en-US" sz="1100" b="1" dirty="0" smtClean="0">
                <a:solidFill>
                  <a:srgbClr val="C00000"/>
                </a:solidFill>
                <a:latin typeface="メイリオ" panose="020B0604030504040204" pitchFamily="50" charset="-128"/>
                <a:ea typeface="メイリオ" panose="020B0604030504040204" pitchFamily="50" charset="-128"/>
                <a:cs typeface="メイリオ" pitchFamily="50" charset="-128"/>
              </a:rPr>
              <a:t>の増額改定に取り組む事業主</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が本助成金の対象となります。</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itchFamily="50" charset="-128"/>
            </a:endParaRPr>
          </a:p>
          <a:p>
            <a:pPr algn="just" defTabSz="910552">
              <a:lnSpc>
                <a:spcPts val="600"/>
              </a:lnSpc>
              <a:defRPr/>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itchFamily="50" charset="-128"/>
            </a:endParaRPr>
          </a:p>
          <a:p>
            <a:pPr algn="just" defTabSz="910552">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　事業</a:t>
            </a:r>
            <a:r>
              <a:rPr lang="ja-JP" altLang="en-US" sz="1100" dirty="0">
                <a:solidFill>
                  <a:schemeClr val="tx1"/>
                </a:solidFill>
                <a:latin typeface="メイリオ" panose="020B0604030504040204" pitchFamily="50" charset="-128"/>
                <a:ea typeface="メイリオ" panose="020B0604030504040204" pitchFamily="50" charset="-128"/>
                <a:cs typeface="メイリオ" pitchFamily="50" charset="-128"/>
              </a:rPr>
              <a:t>主の皆さまには、本助成金を活用して、高年齢労働者が継続して</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働きやすい環境</a:t>
            </a:r>
            <a:r>
              <a:rPr lang="ja-JP" altLang="en-US" sz="1100" dirty="0">
                <a:solidFill>
                  <a:schemeClr val="tx1"/>
                </a:solidFill>
                <a:latin typeface="メイリオ" panose="020B0604030504040204" pitchFamily="50" charset="-128"/>
                <a:ea typeface="メイリオ" panose="020B0604030504040204" pitchFamily="50" charset="-128"/>
                <a:cs typeface="メイリオ" pitchFamily="50" charset="-128"/>
              </a:rPr>
              <a:t>を整えていただくようお願いします</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itchFamily="50" charset="-128"/>
              </a:rPr>
              <a:t>。</a:t>
            </a:r>
            <a:endParaRPr lang="en-US" altLang="ja-JP" sz="1100" b="1"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40" name="テキスト ボックス 39">
            <a:extLst>
              <a:ext uri="{FF2B5EF4-FFF2-40B4-BE49-F238E27FC236}">
                <a16:creationId xmlns:a16="http://schemas.microsoft.com/office/drawing/2014/main" id="{15F59869-09B0-44D1-AEA1-9401990D6A11}"/>
              </a:ext>
            </a:extLst>
          </p:cNvPr>
          <p:cNvSpPr txBox="1"/>
          <p:nvPr/>
        </p:nvSpPr>
        <p:spPr>
          <a:xfrm>
            <a:off x="45000" y="3685416"/>
            <a:ext cx="6768000" cy="3439283"/>
          </a:xfrm>
          <a:prstGeom prst="rect">
            <a:avLst/>
          </a:prstGeom>
          <a:noFill/>
          <a:ln w="19050">
            <a:solidFill>
              <a:srgbClr val="C00000"/>
            </a:solidFill>
          </a:ln>
        </p:spPr>
        <p:txBody>
          <a:bodyPr wrap="square" tIns="108000" rtlCol="0">
            <a:noAutofit/>
          </a:bodyPr>
          <a:lstStyle/>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①　</a:t>
            </a:r>
            <a:r>
              <a:rPr lang="ja-JP" altLang="en-US" sz="1050" dirty="0">
                <a:latin typeface="メイリオ" panose="020B0604030504040204" pitchFamily="50" charset="-128"/>
                <a:ea typeface="メイリオ" panose="020B0604030504040204" pitchFamily="50" charset="-128"/>
                <a:cs typeface="メイリオ" pitchFamily="50" charset="-128"/>
              </a:rPr>
              <a:t>以下のＡとＢを算出・比較し、</a:t>
            </a:r>
            <a:r>
              <a:rPr lang="ja-JP" altLang="en-US" sz="1050" b="1" dirty="0">
                <a:solidFill>
                  <a:srgbClr val="C00000"/>
                </a:solidFill>
                <a:latin typeface="メイリオ" panose="020B0604030504040204" pitchFamily="50" charset="-128"/>
                <a:ea typeface="メイリオ" panose="020B0604030504040204" pitchFamily="50" charset="-128"/>
                <a:cs typeface="メイリオ" pitchFamily="50" charset="-128"/>
              </a:rPr>
              <a:t>全体の減少率</a:t>
            </a:r>
            <a:r>
              <a:rPr lang="ja-JP" altLang="en-US"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が</a:t>
            </a:r>
            <a:r>
              <a:rPr lang="en-US" altLang="ja-JP"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95</a:t>
            </a:r>
            <a:r>
              <a:rPr lang="ja-JP" altLang="en-US" sz="1050" b="1" dirty="0">
                <a:solidFill>
                  <a:srgbClr val="C00000"/>
                </a:solidFill>
                <a:latin typeface="メイリオ" panose="020B0604030504040204" pitchFamily="50" charset="-128"/>
                <a:ea typeface="メイリオ" panose="020B0604030504040204" pitchFamily="50" charset="-128"/>
                <a:cs typeface="メイリオ" pitchFamily="50" charset="-128"/>
              </a:rPr>
              <a:t>％以上</a:t>
            </a:r>
            <a:r>
              <a:rPr lang="ja-JP" altLang="en-US" sz="1050" dirty="0">
                <a:latin typeface="メイリオ" panose="020B0604030504040204" pitchFamily="50" charset="-128"/>
                <a:ea typeface="メイリオ" panose="020B0604030504040204" pitchFamily="50" charset="-128"/>
                <a:cs typeface="メイリオ" pitchFamily="50" charset="-128"/>
              </a:rPr>
              <a:t>であることが確認できる事業主で</a:t>
            </a:r>
            <a:r>
              <a:rPr lang="ja-JP" altLang="en-US" sz="1050" dirty="0" smtClean="0">
                <a:latin typeface="メイリオ" panose="020B0604030504040204" pitchFamily="50" charset="-128"/>
                <a:ea typeface="メイリオ" panose="020B0604030504040204" pitchFamily="50" charset="-128"/>
                <a:cs typeface="メイリオ" pitchFamily="50" charset="-128"/>
              </a:rPr>
              <a:t>あること。</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kumimoji="1" lang="ja-JP" altLang="en-US" sz="1050" dirty="0" smtClean="0"/>
              <a:t>　</a:t>
            </a:r>
            <a:r>
              <a:rPr lang="ja-JP" altLang="en-US" sz="1050" dirty="0">
                <a:latin typeface="メイリオ" panose="020B0604030504040204" pitchFamily="50" charset="-128"/>
                <a:ea typeface="メイリオ" panose="020B0604030504040204" pitchFamily="50" charset="-128"/>
                <a:cs typeface="メイリオ" pitchFamily="50" charset="-128"/>
              </a:rPr>
              <a:t>（注）算定対象</a:t>
            </a:r>
            <a:r>
              <a:rPr lang="ja-JP" altLang="en-US" sz="1050" dirty="0" smtClean="0">
                <a:latin typeface="メイリオ" panose="020B0604030504040204" pitchFamily="50" charset="-128"/>
                <a:ea typeface="メイリオ" panose="020B0604030504040204" pitchFamily="50" charset="-128"/>
                <a:cs typeface="メイリオ" pitchFamily="50" charset="-128"/>
              </a:rPr>
              <a:t>労働者（</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１）が</a:t>
            </a:r>
            <a:r>
              <a:rPr lang="en-US" altLang="ja-JP" sz="1050" dirty="0">
                <a:latin typeface="メイリオ" panose="020B0604030504040204" pitchFamily="50" charset="-128"/>
                <a:ea typeface="メイリオ" panose="020B0604030504040204" pitchFamily="50" charset="-128"/>
                <a:cs typeface="メイリオ" pitchFamily="50" charset="-128"/>
              </a:rPr>
              <a:t>20</a:t>
            </a:r>
            <a:r>
              <a:rPr lang="ja-JP" altLang="en-US" sz="1050" dirty="0">
                <a:latin typeface="メイリオ" panose="020B0604030504040204" pitchFamily="50" charset="-128"/>
                <a:ea typeface="メイリオ" panose="020B0604030504040204" pitchFamily="50" charset="-128"/>
                <a:cs typeface="メイリオ" pitchFamily="50" charset="-128"/>
              </a:rPr>
              <a:t>人に満たない事業所は、任意指定除外者（</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２）</a:t>
            </a:r>
            <a:r>
              <a:rPr lang="ja-JP" altLang="en-US" sz="1050" dirty="0">
                <a:latin typeface="メイリオ" panose="020B0604030504040204" pitchFamily="50" charset="-128"/>
                <a:ea typeface="メイリオ" panose="020B0604030504040204" pitchFamily="50" charset="-128"/>
                <a:cs typeface="メイリオ" pitchFamily="50" charset="-128"/>
              </a:rPr>
              <a:t>を除いて減少率を算定。</a:t>
            </a:r>
          </a:p>
          <a:p>
            <a:pPr lvl="0" algn="just" defTabSz="910552">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②</a:t>
            </a:r>
            <a:r>
              <a:rPr lang="ja-JP" altLang="en-US" sz="1050" dirty="0">
                <a:latin typeface="メイリオ" panose="020B0604030504040204" pitchFamily="50" charset="-128"/>
                <a:ea typeface="メイリオ" panose="020B0604030504040204" pitchFamily="50" charset="-128"/>
                <a:cs typeface="メイリオ" pitchFamily="50" charset="-128"/>
              </a:rPr>
              <a:t>　就業</a:t>
            </a:r>
            <a:r>
              <a:rPr lang="ja-JP" altLang="en-US" sz="1050" dirty="0" smtClean="0">
                <a:latin typeface="メイリオ" panose="020B0604030504040204" pitchFamily="50" charset="-128"/>
                <a:ea typeface="メイリオ" panose="020B0604030504040204" pitchFamily="50" charset="-128"/>
                <a:cs typeface="メイリオ" pitchFamily="50" charset="-128"/>
              </a:rPr>
              <a:t>規則や労働協約で定めるところにより、</a:t>
            </a:r>
            <a:r>
              <a:rPr lang="ja-JP" altLang="en-US" sz="1050" dirty="0">
                <a:latin typeface="メイリオ" panose="020B0604030504040204" pitchFamily="50" charset="-128"/>
                <a:ea typeface="メイリオ" panose="020B0604030504040204" pitchFamily="50" charset="-128"/>
                <a:cs typeface="メイリオ" pitchFamily="50" charset="-128"/>
              </a:rPr>
              <a:t>賃金規定等を増額改定し、増額改定後の賃金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規定等を６か月</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　以上運用</a:t>
            </a:r>
            <a:r>
              <a:rPr lang="ja-JP" altLang="en-US" sz="1050" dirty="0">
                <a:latin typeface="メイリオ" panose="020B0604030504040204" pitchFamily="50" charset="-128"/>
                <a:ea typeface="メイリオ" panose="020B0604030504040204" pitchFamily="50" charset="-128"/>
                <a:cs typeface="メイリオ" pitchFamily="50" charset="-128"/>
              </a:rPr>
              <a:t>している事業主であること</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③</a:t>
            </a:r>
            <a:r>
              <a:rPr lang="ja-JP" altLang="en-US" sz="1050" dirty="0">
                <a:latin typeface="メイリオ" panose="020B0604030504040204" pitchFamily="50" charset="-128"/>
                <a:ea typeface="メイリオ" panose="020B0604030504040204" pitchFamily="50" charset="-128"/>
                <a:cs typeface="メイリオ" pitchFamily="50" charset="-128"/>
              </a:rPr>
              <a:t>　増額改定前の賃金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規定等を</a:t>
            </a:r>
            <a:r>
              <a:rPr lang="ja-JP" altLang="en-US" sz="1050" dirty="0">
                <a:latin typeface="メイリオ" panose="020B0604030504040204" pitchFamily="50" charset="-128"/>
                <a:ea typeface="メイリオ" panose="020B0604030504040204" pitchFamily="50" charset="-128"/>
                <a:cs typeface="メイリオ" pitchFamily="50" charset="-128"/>
              </a:rPr>
              <a:t>６か月以上運用していた事業主であること（新たに賃金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規定等を</a:t>
            </a: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a:latin typeface="メイリオ" panose="020B0604030504040204" pitchFamily="50" charset="-128"/>
                <a:ea typeface="メイリオ" panose="020B0604030504040204" pitchFamily="50" charset="-128"/>
                <a:cs typeface="メイリオ" pitchFamily="50" charset="-128"/>
              </a:rPr>
              <a:t>　整備する場合は、賃金規定等改定の措置に基づき増額された賃金が支払われた日の属する月前</a:t>
            </a:r>
            <a:r>
              <a:rPr lang="ja-JP" altLang="en-US" sz="1050" dirty="0" smtClean="0">
                <a:latin typeface="メイリオ" panose="020B0604030504040204" pitchFamily="50" charset="-128"/>
                <a:ea typeface="メイリオ" panose="020B0604030504040204" pitchFamily="50" charset="-128"/>
                <a:cs typeface="メイリオ" pitchFamily="50" charset="-128"/>
              </a:rPr>
              <a:t>６か月間の</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　算定対象労働者の賃金支払状況が確認できる事業主であること）。</a:t>
            </a: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④</a:t>
            </a:r>
            <a:r>
              <a:rPr lang="ja-JP" altLang="en-US" sz="1050" dirty="0">
                <a:latin typeface="メイリオ" panose="020B0604030504040204" pitchFamily="50" charset="-128"/>
                <a:ea typeface="メイリオ" panose="020B0604030504040204" pitchFamily="50" charset="-128"/>
                <a:cs typeface="メイリオ" pitchFamily="50" charset="-128"/>
              </a:rPr>
              <a:t>　支給申請日において増額改定後の賃金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規定等を</a:t>
            </a:r>
            <a:r>
              <a:rPr lang="ja-JP" altLang="en-US" sz="1050" dirty="0">
                <a:latin typeface="メイリオ" panose="020B0604030504040204" pitchFamily="50" charset="-128"/>
                <a:ea typeface="メイリオ" panose="020B0604030504040204" pitchFamily="50" charset="-128"/>
                <a:cs typeface="メイリオ" pitchFamily="50" charset="-128"/>
              </a:rPr>
              <a:t>継続して運用している事業主であること</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a:p>
            <a:pPr marL="182563" lvl="0" indent="-182563" algn="just" defTabSz="910552">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１</a:t>
            </a:r>
            <a:r>
              <a:rPr lang="ja-JP" altLang="en-US" sz="900" dirty="0">
                <a:latin typeface="メイリオ" panose="020B0604030504040204" pitchFamily="50" charset="-128"/>
                <a:ea typeface="メイリオ" panose="020B0604030504040204" pitchFamily="50" charset="-128"/>
                <a:cs typeface="メイリオ" pitchFamily="50" charset="-128"/>
              </a:rPr>
              <a:t>　算定対象労働者とは、事業所において高年齢雇用継続基本給付金を受給しているすべての労働者を</a:t>
            </a:r>
            <a:r>
              <a:rPr lang="ja-JP" altLang="en-US" sz="900" dirty="0" smtClean="0">
                <a:latin typeface="メイリオ" panose="020B0604030504040204" pitchFamily="50" charset="-128"/>
                <a:ea typeface="メイリオ" panose="020B0604030504040204" pitchFamily="50" charset="-128"/>
                <a:cs typeface="メイリオ" pitchFamily="50" charset="-128"/>
              </a:rPr>
              <a:t>いいます。</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182563" lvl="0" indent="-182563" algn="just" defTabSz="910552">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２</a:t>
            </a:r>
            <a:r>
              <a:rPr lang="ja-JP" altLang="en-US" sz="900" dirty="0">
                <a:latin typeface="メイリオ" panose="020B0604030504040204" pitchFamily="50" charset="-128"/>
                <a:ea typeface="メイリオ" panose="020B0604030504040204" pitchFamily="50" charset="-128"/>
                <a:cs typeface="メイリオ" pitchFamily="50" charset="-128"/>
              </a:rPr>
              <a:t>　任意指定除外者とは、算定対象労働者が</a:t>
            </a:r>
            <a:r>
              <a:rPr lang="en-US" altLang="ja-JP" sz="900" dirty="0">
                <a:latin typeface="メイリオ" panose="020B0604030504040204" pitchFamily="50" charset="-128"/>
                <a:ea typeface="メイリオ" panose="020B0604030504040204" pitchFamily="50" charset="-128"/>
                <a:cs typeface="メイリオ" pitchFamily="50" charset="-128"/>
              </a:rPr>
              <a:t>20</a:t>
            </a:r>
            <a:r>
              <a:rPr lang="ja-JP" altLang="en-US" sz="900" dirty="0">
                <a:latin typeface="メイリオ" panose="020B0604030504040204" pitchFamily="50" charset="-128"/>
                <a:ea typeface="メイリオ" panose="020B0604030504040204" pitchFamily="50" charset="-128"/>
                <a:cs typeface="メイリオ" pitchFamily="50" charset="-128"/>
              </a:rPr>
              <a:t>人に満たない事業所で</a:t>
            </a:r>
            <a:r>
              <a:rPr lang="ja-JP" altLang="en-US" sz="900" dirty="0" smtClean="0">
                <a:latin typeface="メイリオ" panose="020B0604030504040204" pitchFamily="50" charset="-128"/>
                <a:ea typeface="メイリオ" panose="020B0604030504040204" pitchFamily="50" charset="-128"/>
                <a:cs typeface="メイリオ" pitchFamily="50" charset="-128"/>
              </a:rPr>
              <a:t>あって、算定</a:t>
            </a:r>
            <a:r>
              <a:rPr lang="ja-JP" altLang="en-US" sz="900" dirty="0">
                <a:latin typeface="メイリオ" panose="020B0604030504040204" pitchFamily="50" charset="-128"/>
                <a:ea typeface="メイリオ" panose="020B0604030504040204" pitchFamily="50" charset="-128"/>
                <a:cs typeface="メイリオ" pitchFamily="50" charset="-128"/>
              </a:rPr>
              <a:t>対象労働者の希望により雇用形態が</a:t>
            </a:r>
            <a:r>
              <a:rPr lang="ja-JP" altLang="en-US" sz="900" dirty="0" smtClean="0">
                <a:latin typeface="メイリオ" panose="020B0604030504040204" pitchFamily="50" charset="-128"/>
                <a:ea typeface="メイリオ" panose="020B0604030504040204" pitchFamily="50" charset="-128"/>
                <a:cs typeface="メイリオ" pitchFamily="50" charset="-128"/>
              </a:rPr>
              <a:t>変更</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182563" lvl="0" indent="-182563" algn="just" defTabSz="910552">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（例：フルタイム</a:t>
            </a:r>
            <a:r>
              <a:rPr lang="ja-JP" altLang="en-US" sz="900" dirty="0">
                <a:latin typeface="メイリオ" panose="020B0604030504040204" pitchFamily="50" charset="-128"/>
                <a:ea typeface="メイリオ" panose="020B0604030504040204" pitchFamily="50" charset="-128"/>
                <a:cs typeface="メイリオ" pitchFamily="50" charset="-128"/>
              </a:rPr>
              <a:t>からパートタイム等）になり、賃金規定等改定日後も高年齢雇用継続基本給付金を受給する者（事業主</a:t>
            </a:r>
            <a:r>
              <a:rPr lang="ja-JP" altLang="en-US" sz="900" dirty="0" smtClean="0">
                <a:latin typeface="メイリオ" panose="020B0604030504040204" pitchFamily="50" charset="-128"/>
                <a:ea typeface="メイリオ" panose="020B0604030504040204" pitchFamily="50" charset="-128"/>
                <a:cs typeface="メイリオ" pitchFamily="50" charset="-128"/>
              </a:rPr>
              <a:t>が</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182563" lvl="0" indent="-182563" algn="just" defTabSz="910552">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各支給対象期</a:t>
            </a:r>
            <a:r>
              <a:rPr lang="ja-JP" altLang="en-US" sz="900" dirty="0">
                <a:latin typeface="メイリオ" panose="020B0604030504040204" pitchFamily="50" charset="-128"/>
                <a:ea typeface="メイリオ" panose="020B0604030504040204" pitchFamily="50" charset="-128"/>
                <a:cs typeface="メイリオ" pitchFamily="50" charset="-128"/>
              </a:rPr>
              <a:t>の支給</a:t>
            </a:r>
            <a:r>
              <a:rPr lang="ja-JP" altLang="en-US" sz="900" dirty="0" smtClean="0">
                <a:latin typeface="メイリオ" panose="020B0604030504040204" pitchFamily="50" charset="-128"/>
                <a:ea typeface="メイリオ" panose="020B0604030504040204" pitchFamily="50" charset="-128"/>
                <a:cs typeface="メイリオ" pitchFamily="50" charset="-128"/>
              </a:rPr>
              <a:t>申請時</a:t>
            </a:r>
            <a:r>
              <a:rPr lang="ja-JP" altLang="en-US" sz="900" dirty="0">
                <a:latin typeface="メイリオ" panose="020B0604030504040204" pitchFamily="50" charset="-128"/>
                <a:ea typeface="メイリオ" panose="020B0604030504040204" pitchFamily="50" charset="-128"/>
                <a:cs typeface="メイリオ" pitchFamily="50" charset="-128"/>
              </a:rPr>
              <a:t>に任意に指定した１人のみに限る）をいいます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1050" dirty="0">
              <a:latin typeface="HG丸ｺﾞｼｯｸM-PRO" panose="020F0600000000000000" pitchFamily="50" charset="-128"/>
              <a:ea typeface="HG丸ｺﾞｼｯｸM-PRO" panose="020F0600000000000000" pitchFamily="50" charset="-128"/>
              <a:cs typeface="メイリオ" pitchFamily="50" charset="-128"/>
            </a:endParaRPr>
          </a:p>
          <a:p>
            <a:pPr lvl="0" algn="just" defTabSz="910552">
              <a:lnSpc>
                <a:spcPct val="125000"/>
              </a:lnSpc>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p:txBody>
      </p:sp>
      <p:sp>
        <p:nvSpPr>
          <p:cNvPr id="41" name="正方形/長方形 40"/>
          <p:cNvSpPr/>
          <p:nvPr/>
        </p:nvSpPr>
        <p:spPr>
          <a:xfrm>
            <a:off x="45000" y="3397147"/>
            <a:ext cx="6768000" cy="288147"/>
          </a:xfrm>
          <a:prstGeom prst="rect">
            <a:avLst/>
          </a:prstGeom>
          <a:solidFill>
            <a:srgbClr val="C00000"/>
          </a:solidFill>
          <a:ln w="19050">
            <a:solidFill>
              <a:srgbClr val="C00000"/>
            </a:solidFill>
          </a:ln>
        </p:spPr>
        <p:txBody>
          <a:bodyPr wrap="square" lIns="108000" tIns="36000" rIns="36000" bIns="36000" anchor="ctr" anchorCtr="0">
            <a:spAutoFit/>
          </a:bodyPr>
          <a:lstStyle/>
          <a:p>
            <a:r>
              <a:rPr lang="ja-JP" altLang="en-US" sz="1400" b="1" dirty="0" smtClean="0">
                <a:solidFill>
                  <a:schemeClr val="bg1"/>
                </a:solidFill>
                <a:latin typeface="メイリオ" panose="020B0604030504040204" pitchFamily="50" charset="-128"/>
                <a:ea typeface="メイリオ" panose="020B0604030504040204" pitchFamily="50" charset="-128"/>
              </a:rPr>
              <a:t>支給要件</a:t>
            </a:r>
            <a:r>
              <a:rPr lang="ja-JP" altLang="en-US" sz="1100" b="1" dirty="0" smtClean="0">
                <a:solidFill>
                  <a:schemeClr val="bg1"/>
                </a:solidFill>
                <a:latin typeface="メイリオ" panose="020B0604030504040204" pitchFamily="50" charset="-128"/>
                <a:ea typeface="メイリオ" panose="020B0604030504040204" pitchFamily="50" charset="-128"/>
              </a:rPr>
              <a:t>　</a:t>
            </a:r>
            <a:r>
              <a:rPr lang="ja-JP" altLang="en-US" sz="1100" b="1" dirty="0">
                <a:solidFill>
                  <a:schemeClr val="bg1"/>
                </a:solidFill>
                <a:latin typeface="メイリオ" panose="020B0604030504040204" pitchFamily="50" charset="-128"/>
                <a:ea typeface="メイリオ" panose="020B0604030504040204" pitchFamily="50" charset="-128"/>
                <a:cs typeface="メイリオ" pitchFamily="50" charset="-128"/>
              </a:rPr>
              <a:t>本助成金を受給する事業主は、次の要件を満たしていることが必要です</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itchFamily="50" charset="-128"/>
              </a:rPr>
              <a:t>。</a:t>
            </a:r>
            <a:endParaRPr lang="en-US" altLang="ja-JP" sz="1100" b="1" dirty="0">
              <a:solidFill>
                <a:schemeClr val="bg1"/>
              </a:solidFill>
              <a:latin typeface="メイリオ" panose="020B0604030504040204" pitchFamily="50" charset="-128"/>
              <a:ea typeface="メイリオ" panose="020B0604030504040204" pitchFamily="50" charset="-128"/>
              <a:cs typeface="メイリオ" pitchFamily="50" charset="-128"/>
            </a:endParaRPr>
          </a:p>
        </p:txBody>
      </p:sp>
      <p:sp>
        <p:nvSpPr>
          <p:cNvPr id="15" name="スライド番号プレースホルダ 47"/>
          <p:cNvSpPr>
            <a:spLocks noGrp="1"/>
          </p:cNvSpPr>
          <p:nvPr>
            <p:ph type="sldNum" sz="quarter" idx="12"/>
          </p:nvPr>
        </p:nvSpPr>
        <p:spPr>
          <a:xfrm>
            <a:off x="3944976" y="9695034"/>
            <a:ext cx="2959316" cy="3281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LL</a:t>
            </a: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030401</a:t>
            </a:r>
            <a:r>
              <a:rPr kumimoji="1" lang="ja-JP" altLang="en-US"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保</a:t>
            </a: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01</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6" name="スライド番号プレースホルダ 47"/>
          <p:cNvSpPr txBox="1">
            <a:spLocks/>
          </p:cNvSpPr>
          <p:nvPr/>
        </p:nvSpPr>
        <p:spPr>
          <a:xfrm>
            <a:off x="2822441" y="9613949"/>
            <a:ext cx="1151191" cy="328147"/>
          </a:xfrm>
          <a:prstGeom prst="rect">
            <a:avLst/>
          </a:prstGeom>
        </p:spPr>
        <p:txBody>
          <a:bodyPr vert="horz" lIns="91440" tIns="45720" rIns="91440" bIns="45720" rtlCol="0" anchor="ctr"/>
          <a:lstStyle>
            <a:defPPr>
              <a:defRPr lang="ja-JP"/>
            </a:defPPr>
            <a:lvl1pPr marL="0" algn="r" defTabSz="914400" rtl="0" eaLnBrk="1" latinLnBrk="0" hangingPunct="1">
              <a:defRPr kumimoji="1" sz="675"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800" dirty="0" smtClean="0">
                <a:solidFill>
                  <a:prstClr val="black"/>
                </a:solidFill>
                <a:latin typeface="ＭＳ ゴシック" panose="020B0609070205080204" pitchFamily="49" charset="-128"/>
                <a:ea typeface="ＭＳ ゴシック" panose="020B0609070205080204" pitchFamily="49" charset="-128"/>
              </a:rPr>
              <a:t> </a:t>
            </a:r>
            <a:r>
              <a:rPr lang="ja-JP" altLang="en-US" sz="800" dirty="0" smtClean="0">
                <a:solidFill>
                  <a:prstClr val="black"/>
                </a:solidFill>
                <a:latin typeface="HG丸ｺﾞｼｯｸM-PRO" panose="020F0600000000000000" pitchFamily="50" charset="-128"/>
                <a:ea typeface="HG丸ｺﾞｼｯｸM-PRO" panose="020F0600000000000000" pitchFamily="50" charset="-128"/>
              </a:rPr>
              <a:t>裏面に続きます　</a:t>
            </a:r>
            <a:endParaRPr lang="ja-JP" altLang="en-US" sz="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0" y="1190786"/>
            <a:ext cx="6858000" cy="646331"/>
          </a:xfrm>
          <a:prstGeom prst="rect">
            <a:avLst/>
          </a:prstGeom>
          <a:noFill/>
        </p:spPr>
        <p:txBody>
          <a:bodyPr wrap="square">
            <a:spAutoFit/>
          </a:bodyPr>
          <a:lstStyle/>
          <a:p>
            <a:pPr lvl="0" algn="ctr" defTabSz="910552">
              <a:defRPr/>
            </a:pPr>
            <a:r>
              <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歳から</a:t>
            </a:r>
            <a:r>
              <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64</a:t>
            </a: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歳までの高年齢労働者の処遇改善に取り組む</a:t>
            </a:r>
            <a:endPar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defRPr/>
            </a:pP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事業主を支援する制度を令和３年４月１日より新設しました</a:t>
            </a:r>
            <a:endPar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a:extLst>
              <a:ext uri="{FF2B5EF4-FFF2-40B4-BE49-F238E27FC236}">
                <a16:creationId xmlns:a16="http://schemas.microsoft.com/office/drawing/2014/main" id="{15F59869-09B0-44D1-AEA1-9401990D6A11}"/>
              </a:ext>
            </a:extLst>
          </p:cNvPr>
          <p:cNvSpPr txBox="1"/>
          <p:nvPr/>
        </p:nvSpPr>
        <p:spPr>
          <a:xfrm>
            <a:off x="46666" y="7527982"/>
            <a:ext cx="6768000" cy="2167052"/>
          </a:xfrm>
          <a:prstGeom prst="rect">
            <a:avLst/>
          </a:prstGeom>
          <a:noFill/>
          <a:ln w="19050">
            <a:solidFill>
              <a:srgbClr val="C00000"/>
            </a:solidFill>
          </a:ln>
        </p:spPr>
        <p:txBody>
          <a:bodyPr wrap="square" lIns="90000" tIns="108000" rIns="90000" rtlCol="0">
            <a:noAutofit/>
          </a:bodyPr>
          <a:lstStyle/>
          <a:p>
            <a:pPr lvl="0"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①　</a:t>
            </a:r>
            <a:r>
              <a:rPr lang="ja-JP" altLang="en-US" sz="1100" dirty="0">
                <a:latin typeface="メイリオ" panose="020B0604030504040204" pitchFamily="50" charset="-128"/>
                <a:ea typeface="メイリオ" panose="020B0604030504040204" pitchFamily="50" charset="-128"/>
                <a:cs typeface="メイリオ" pitchFamily="50" charset="-128"/>
              </a:rPr>
              <a:t>賃金規定等改定計画書</a:t>
            </a:r>
            <a:r>
              <a:rPr lang="ja-JP" altLang="en-US" sz="1100" dirty="0" smtClean="0">
                <a:latin typeface="メイリオ" panose="020B0604030504040204" pitchFamily="50" charset="-128"/>
                <a:ea typeface="メイリオ" panose="020B0604030504040204" pitchFamily="50" charset="-128"/>
                <a:cs typeface="メイリオ" pitchFamily="50" charset="-128"/>
              </a:rPr>
              <a:t>に、算定</a:t>
            </a:r>
            <a:r>
              <a:rPr lang="ja-JP" altLang="en-US" sz="1100" dirty="0">
                <a:latin typeface="メイリオ" panose="020B0604030504040204" pitchFamily="50" charset="-128"/>
                <a:ea typeface="メイリオ" panose="020B0604030504040204" pitchFamily="50" charset="-128"/>
                <a:cs typeface="メイリオ" pitchFamily="50" charset="-128"/>
              </a:rPr>
              <a:t>対象労働者（</a:t>
            </a:r>
            <a:r>
              <a:rPr lang="en-US" altLang="ja-JP" sz="1100" dirty="0" smtClean="0">
                <a:latin typeface="メイリオ" panose="020B0604030504040204" pitchFamily="50" charset="-128"/>
                <a:ea typeface="メイリオ" panose="020B0604030504040204" pitchFamily="50" charset="-128"/>
                <a:cs typeface="メイリオ" pitchFamily="50" charset="-128"/>
              </a:rPr>
              <a:t>※</a:t>
            </a:r>
            <a:r>
              <a:rPr lang="ja-JP" altLang="en-US" sz="1100" dirty="0" smtClean="0">
                <a:latin typeface="メイリオ" panose="020B0604030504040204" pitchFamily="50" charset="-128"/>
                <a:ea typeface="メイリオ" panose="020B0604030504040204" pitchFamily="50" charset="-128"/>
                <a:cs typeface="メイリオ" pitchFamily="50" charset="-128"/>
              </a:rPr>
              <a:t>１）</a:t>
            </a:r>
            <a:r>
              <a:rPr lang="ja-JP" altLang="en-US" sz="1100" dirty="0">
                <a:latin typeface="メイリオ" panose="020B0604030504040204" pitchFamily="50" charset="-128"/>
                <a:ea typeface="メイリオ" panose="020B0604030504040204" pitchFamily="50" charset="-128"/>
                <a:cs typeface="メイリオ" pitchFamily="50" charset="-128"/>
              </a:rPr>
              <a:t>と</a:t>
            </a:r>
            <a:r>
              <a:rPr lang="ja-JP" altLang="en-US" sz="1100" dirty="0" smtClean="0">
                <a:latin typeface="メイリオ" panose="020B0604030504040204" pitchFamily="50" charset="-128"/>
                <a:ea typeface="メイリオ" panose="020B0604030504040204" pitchFamily="50" charset="-128"/>
                <a:cs typeface="メイリオ" pitchFamily="50" charset="-128"/>
              </a:rPr>
              <a:t>して記載されている者。</a:t>
            </a:r>
            <a:endParaRPr lang="en-US" altLang="ja-JP" sz="11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　ただし</a:t>
            </a:r>
            <a:r>
              <a:rPr lang="ja-JP" altLang="en-US" sz="1100" dirty="0">
                <a:latin typeface="メイリオ" panose="020B0604030504040204" pitchFamily="50" charset="-128"/>
                <a:ea typeface="メイリオ" panose="020B0604030504040204" pitchFamily="50" charset="-128"/>
                <a:cs typeface="メイリオ" pitchFamily="50" charset="-128"/>
              </a:rPr>
              <a:t>、除外対象者（</a:t>
            </a:r>
            <a:r>
              <a:rPr lang="en-US" altLang="ja-JP" sz="1100" dirty="0" smtClean="0">
                <a:latin typeface="メイリオ" panose="020B0604030504040204" pitchFamily="50" charset="-128"/>
                <a:ea typeface="メイリオ" panose="020B0604030504040204" pitchFamily="50" charset="-128"/>
                <a:cs typeface="メイリオ" pitchFamily="50" charset="-128"/>
              </a:rPr>
              <a:t>※</a:t>
            </a:r>
            <a:r>
              <a:rPr lang="ja-JP" altLang="en-US" sz="1100" dirty="0" smtClean="0">
                <a:latin typeface="メイリオ" panose="020B0604030504040204" pitchFamily="50" charset="-128"/>
                <a:ea typeface="メイリオ" panose="020B0604030504040204" pitchFamily="50" charset="-128"/>
                <a:cs typeface="メイリオ" pitchFamily="50" charset="-128"/>
              </a:rPr>
              <a:t>３）</a:t>
            </a:r>
            <a:r>
              <a:rPr lang="ja-JP" altLang="en-US" sz="1100" dirty="0">
                <a:latin typeface="メイリオ" panose="020B0604030504040204" pitchFamily="50" charset="-128"/>
                <a:ea typeface="メイリオ" panose="020B0604030504040204" pitchFamily="50" charset="-128"/>
                <a:cs typeface="メイリオ" pitchFamily="50" charset="-128"/>
              </a:rPr>
              <a:t>は除きます</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endParaRPr lang="en-US" altLang="ja-JP" sz="11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4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②</a:t>
            </a:r>
            <a:r>
              <a:rPr lang="ja-JP" altLang="en-US" sz="1100" dirty="0">
                <a:latin typeface="メイリオ" panose="020B0604030504040204" pitchFamily="50" charset="-128"/>
                <a:ea typeface="メイリオ" panose="020B0604030504040204" pitchFamily="50" charset="-128"/>
                <a:cs typeface="メイリオ" pitchFamily="50" charset="-128"/>
              </a:rPr>
              <a:t>　</a:t>
            </a:r>
            <a:r>
              <a:rPr lang="ja-JP" altLang="en-US" sz="1100" dirty="0" smtClean="0">
                <a:latin typeface="メイリオ" panose="020B0604030504040204" pitchFamily="50" charset="-128"/>
                <a:ea typeface="メイリオ" panose="020B0604030504040204" pitchFamily="50" charset="-128"/>
                <a:cs typeface="メイリオ" pitchFamily="50" charset="-128"/>
              </a:rPr>
              <a:t>支給</a:t>
            </a:r>
            <a:r>
              <a:rPr lang="ja-JP" altLang="en-US" sz="1100" dirty="0">
                <a:latin typeface="メイリオ" panose="020B0604030504040204" pitchFamily="50" charset="-128"/>
                <a:ea typeface="メイリオ" panose="020B0604030504040204" pitchFamily="50" charset="-128"/>
                <a:cs typeface="メイリオ" pitchFamily="50" charset="-128"/>
              </a:rPr>
              <a:t>申請日に</a:t>
            </a:r>
            <a:r>
              <a:rPr lang="ja-JP" altLang="en-US" sz="1100" dirty="0" smtClean="0">
                <a:latin typeface="メイリオ" panose="020B0604030504040204" pitchFamily="50" charset="-128"/>
                <a:ea typeface="メイリオ" panose="020B0604030504040204" pitchFamily="50" charset="-128"/>
                <a:cs typeface="メイリオ" pitchFamily="50" charset="-128"/>
              </a:rPr>
              <a:t>おいて、継続して支給</a:t>
            </a:r>
            <a:r>
              <a:rPr lang="ja-JP" altLang="en-US" sz="1100" dirty="0">
                <a:latin typeface="メイリオ" panose="020B0604030504040204" pitchFamily="50" charset="-128"/>
                <a:ea typeface="メイリオ" panose="020B0604030504040204" pitchFamily="50" charset="-128"/>
                <a:cs typeface="メイリオ" pitchFamily="50" charset="-128"/>
              </a:rPr>
              <a:t>対象事業主に雇用されている者</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endParaRPr lang="en-US" altLang="ja-JP" sz="11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4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③</a:t>
            </a:r>
            <a:r>
              <a:rPr lang="ja-JP" altLang="en-US" sz="1100" dirty="0">
                <a:latin typeface="メイリオ" panose="020B0604030504040204" pitchFamily="50" charset="-128"/>
                <a:ea typeface="メイリオ" panose="020B0604030504040204" pitchFamily="50" charset="-128"/>
                <a:cs typeface="メイリオ" pitchFamily="50" charset="-128"/>
              </a:rPr>
              <a:t>　増額改定した賃金</a:t>
            </a:r>
            <a:r>
              <a:rPr lang="ja-JP" altLang="en-US" sz="1100" dirty="0" smtClean="0">
                <a:latin typeface="メイリオ" panose="020B0604030504040204" pitchFamily="50" charset="-128"/>
                <a:ea typeface="メイリオ" panose="020B0604030504040204" pitchFamily="50" charset="-128"/>
                <a:cs typeface="メイリオ" pitchFamily="50" charset="-128"/>
              </a:rPr>
              <a:t>規定等を</a:t>
            </a:r>
            <a:r>
              <a:rPr lang="ja-JP" altLang="en-US" sz="1100" dirty="0">
                <a:latin typeface="メイリオ" panose="020B0604030504040204" pitchFamily="50" charset="-128"/>
                <a:ea typeface="メイリオ" panose="020B0604030504040204" pitchFamily="50" charset="-128"/>
                <a:cs typeface="メイリオ" pitchFamily="50" charset="-128"/>
              </a:rPr>
              <a:t>適用されている者</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endParaRPr lang="en-US" altLang="ja-JP" sz="11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100" dirty="0">
              <a:latin typeface="メイリオ" panose="020B0604030504040204" pitchFamily="50" charset="-128"/>
              <a:ea typeface="メイリオ" panose="020B0604030504040204" pitchFamily="50" charset="-128"/>
              <a:cs typeface="メイリオ" pitchFamily="50" charset="-128"/>
            </a:endParaRPr>
          </a:p>
          <a:p>
            <a:pPr marL="92075" indent="-92075" algn="just" defTabSz="910552">
              <a:tabLst>
                <a:tab pos="92075" algn="l"/>
              </a:tabLst>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１（再掲）　算定</a:t>
            </a:r>
            <a:r>
              <a:rPr lang="ja-JP" altLang="en-US" sz="900" dirty="0">
                <a:latin typeface="メイリオ" panose="020B0604030504040204" pitchFamily="50" charset="-128"/>
                <a:ea typeface="メイリオ" panose="020B0604030504040204" pitchFamily="50" charset="-128"/>
                <a:cs typeface="メイリオ" pitchFamily="50" charset="-128"/>
              </a:rPr>
              <a:t>対象労働者とは、事業所において高年齢雇用継続基本給付金を受給しているすべての労働者をいいます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３</a:t>
            </a:r>
            <a:r>
              <a:rPr lang="ja-JP" altLang="en-US" sz="900" dirty="0">
                <a:latin typeface="メイリオ" panose="020B0604030504040204" pitchFamily="50" charset="-128"/>
                <a:ea typeface="メイリオ" panose="020B0604030504040204" pitchFamily="50" charset="-128"/>
                <a:cs typeface="メイリオ" pitchFamily="50" charset="-128"/>
              </a:rPr>
              <a:t>　除外対象者とは</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・支給</a:t>
            </a:r>
            <a:r>
              <a:rPr lang="ja-JP" altLang="en-US" sz="900" dirty="0">
                <a:latin typeface="メイリオ" panose="020B0604030504040204" pitchFamily="50" charset="-128"/>
                <a:ea typeface="メイリオ" panose="020B0604030504040204" pitchFamily="50" charset="-128"/>
                <a:cs typeface="メイリオ" pitchFamily="50" charset="-128"/>
              </a:rPr>
              <a:t>申請日</a:t>
            </a:r>
            <a:r>
              <a:rPr lang="ja-JP" altLang="en-US" sz="900" dirty="0" smtClean="0">
                <a:latin typeface="メイリオ" panose="020B0604030504040204" pitchFamily="50" charset="-128"/>
                <a:ea typeface="メイリオ" panose="020B0604030504040204" pitchFamily="50" charset="-128"/>
                <a:cs typeface="メイリオ" pitchFamily="50" charset="-128"/>
              </a:rPr>
              <a:t>に既に離職</a:t>
            </a:r>
            <a:r>
              <a:rPr lang="ja-JP" altLang="en-US" sz="900" dirty="0">
                <a:latin typeface="メイリオ" panose="020B0604030504040204" pitchFamily="50" charset="-128"/>
                <a:ea typeface="メイリオ" panose="020B0604030504040204" pitchFamily="50" charset="-128"/>
                <a:cs typeface="メイリオ" pitchFamily="50" charset="-128"/>
              </a:rPr>
              <a:t>している</a:t>
            </a:r>
            <a:r>
              <a:rPr lang="ja-JP" altLang="en-US" sz="900" dirty="0" smtClean="0">
                <a:latin typeface="メイリオ" panose="020B0604030504040204" pitchFamily="50" charset="-128"/>
                <a:ea typeface="メイリオ" panose="020B0604030504040204" pitchFamily="50" charset="-128"/>
                <a:cs typeface="メイリオ" pitchFamily="50" charset="-128"/>
              </a:rPr>
              <a:t>者　　・支給</a:t>
            </a:r>
            <a:r>
              <a:rPr lang="ja-JP" altLang="en-US" sz="900" dirty="0">
                <a:latin typeface="メイリオ" panose="020B0604030504040204" pitchFamily="50" charset="-128"/>
                <a:ea typeface="メイリオ" panose="020B0604030504040204" pitchFamily="50" charset="-128"/>
                <a:cs typeface="メイリオ" pitchFamily="50" charset="-128"/>
              </a:rPr>
              <a:t>対象期の末月の前月までに高年齢雇用継続基本給付金の支給が</a:t>
            </a:r>
            <a:r>
              <a:rPr lang="ja-JP" altLang="en-US" sz="900" dirty="0" smtClean="0">
                <a:latin typeface="メイリオ" panose="020B0604030504040204" pitchFamily="50" charset="-128"/>
                <a:ea typeface="メイリオ" panose="020B0604030504040204" pitchFamily="50" charset="-128"/>
                <a:cs typeface="メイリオ" pitchFamily="50" charset="-128"/>
              </a:rPr>
              <a:t>終了した者</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・賃金規定等の</a:t>
            </a:r>
            <a:r>
              <a:rPr lang="ja-JP" altLang="en-US" sz="900" dirty="0">
                <a:latin typeface="メイリオ" panose="020B0604030504040204" pitchFamily="50" charset="-128"/>
                <a:ea typeface="メイリオ" panose="020B0604030504040204" pitchFamily="50" charset="-128"/>
                <a:cs typeface="メイリオ" pitchFamily="50" charset="-128"/>
              </a:rPr>
              <a:t>改定を行った事業所の事業</a:t>
            </a:r>
            <a:r>
              <a:rPr lang="ja-JP" altLang="en-US" sz="900" dirty="0" smtClean="0">
                <a:latin typeface="メイリオ" panose="020B0604030504040204" pitchFamily="50" charset="-128"/>
                <a:ea typeface="メイリオ" panose="020B0604030504040204" pitchFamily="50" charset="-128"/>
                <a:cs typeface="メイリオ" pitchFamily="50" charset="-128"/>
              </a:rPr>
              <a:t>主または</a:t>
            </a:r>
            <a:r>
              <a:rPr lang="ja-JP" altLang="en-US" sz="900" dirty="0">
                <a:latin typeface="メイリオ" panose="020B0604030504040204" pitchFamily="50" charset="-128"/>
                <a:ea typeface="メイリオ" panose="020B0604030504040204" pitchFamily="50" charset="-128"/>
                <a:cs typeface="メイリオ" pitchFamily="50" charset="-128"/>
              </a:rPr>
              <a:t>取締役の３親等以内の</a:t>
            </a:r>
            <a:r>
              <a:rPr lang="ja-JP" altLang="en-US" sz="900" dirty="0" smtClean="0">
                <a:latin typeface="メイリオ" panose="020B0604030504040204" pitchFamily="50" charset="-128"/>
                <a:ea typeface="メイリオ" panose="020B0604030504040204" pitchFamily="50" charset="-128"/>
                <a:cs typeface="メイリオ" pitchFamily="50" charset="-128"/>
              </a:rPr>
              <a:t>親族</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a:t>
            </a:r>
            <a:r>
              <a:rPr lang="en-US" altLang="ja-JP" sz="900" dirty="0" smtClean="0">
                <a:latin typeface="メイリオ" panose="020B0604030504040204" pitchFamily="50" charset="-128"/>
                <a:ea typeface="メイリオ" panose="020B0604030504040204" pitchFamily="50" charset="-128"/>
                <a:cs typeface="メイリオ" pitchFamily="50" charset="-128"/>
              </a:rPr>
              <a:t>60</a:t>
            </a:r>
            <a:r>
              <a:rPr lang="ja-JP" altLang="en-US" sz="900" dirty="0">
                <a:latin typeface="メイリオ" panose="020B0604030504040204" pitchFamily="50" charset="-128"/>
                <a:ea typeface="メイリオ" panose="020B0604030504040204" pitchFamily="50" charset="-128"/>
                <a:cs typeface="メイリオ" pitchFamily="50" charset="-128"/>
              </a:rPr>
              <a:t>歳到達</a:t>
            </a:r>
            <a:r>
              <a:rPr lang="ja-JP" altLang="en-US" sz="900" dirty="0" smtClean="0">
                <a:latin typeface="メイリオ" panose="020B0604030504040204" pitchFamily="50" charset="-128"/>
                <a:ea typeface="メイリオ" panose="020B0604030504040204" pitchFamily="50" charset="-128"/>
                <a:cs typeface="メイリオ" pitchFamily="50" charset="-128"/>
              </a:rPr>
              <a:t>時賃金</a:t>
            </a:r>
            <a:r>
              <a:rPr lang="ja-JP" altLang="en-US" sz="900" dirty="0">
                <a:latin typeface="メイリオ" panose="020B0604030504040204" pitchFamily="50" charset="-128"/>
                <a:ea typeface="メイリオ" panose="020B0604030504040204" pitchFamily="50" charset="-128"/>
                <a:cs typeface="メイリオ" pitchFamily="50" charset="-128"/>
              </a:rPr>
              <a:t>月額が</a:t>
            </a:r>
            <a:r>
              <a:rPr lang="ja-JP" altLang="en-US" sz="900" dirty="0" smtClean="0">
                <a:latin typeface="メイリオ" panose="020B0604030504040204" pitchFamily="50" charset="-128"/>
                <a:ea typeface="メイリオ" panose="020B0604030504040204" pitchFamily="50" charset="-128"/>
                <a:cs typeface="メイリオ" pitchFamily="50" charset="-128"/>
              </a:rPr>
              <a:t>前職の</a:t>
            </a:r>
            <a:r>
              <a:rPr lang="ja-JP" altLang="en-US" sz="900" dirty="0">
                <a:latin typeface="メイリオ" panose="020B0604030504040204" pitchFamily="50" charset="-128"/>
                <a:ea typeface="メイリオ" panose="020B0604030504040204" pitchFamily="50" charset="-128"/>
                <a:cs typeface="メイリオ" pitchFamily="50" charset="-128"/>
              </a:rPr>
              <a:t>賃金月額で登録されている中途採用者</a:t>
            </a:r>
            <a:r>
              <a:rPr lang="ja-JP" altLang="en-US" sz="900" dirty="0" smtClean="0">
                <a:latin typeface="メイリオ" panose="020B0604030504040204" pitchFamily="50" charset="-128"/>
                <a:ea typeface="メイリオ" panose="020B0604030504040204" pitchFamily="50" charset="-128"/>
                <a:cs typeface="メイリオ" pitchFamily="50" charset="-128"/>
              </a:rPr>
              <a:t>で事業</a:t>
            </a:r>
            <a:r>
              <a:rPr lang="ja-JP" altLang="en-US" sz="900" dirty="0">
                <a:latin typeface="メイリオ" panose="020B0604030504040204" pitchFamily="50" charset="-128"/>
                <a:ea typeface="メイリオ" panose="020B0604030504040204" pitchFamily="50" charset="-128"/>
                <a:cs typeface="メイリオ" pitchFamily="50" charset="-128"/>
              </a:rPr>
              <a:t>主の</a:t>
            </a:r>
            <a:r>
              <a:rPr lang="ja-JP" altLang="en-US" sz="900" dirty="0" smtClean="0">
                <a:latin typeface="メイリオ" panose="020B0604030504040204" pitchFamily="50" charset="-128"/>
                <a:ea typeface="メイリオ" panose="020B0604030504040204" pitchFamily="50" charset="-128"/>
                <a:cs typeface="メイリオ" pitchFamily="50" charset="-128"/>
              </a:rPr>
              <a:t>判断により算定</a:t>
            </a:r>
            <a:r>
              <a:rPr lang="ja-JP" altLang="en-US" sz="900" dirty="0">
                <a:latin typeface="メイリオ" panose="020B0604030504040204" pitchFamily="50" charset="-128"/>
                <a:ea typeface="メイリオ" panose="020B0604030504040204" pitchFamily="50" charset="-128"/>
                <a:cs typeface="メイリオ" pitchFamily="50" charset="-128"/>
              </a:rPr>
              <a:t>対象労働者から除外した</a:t>
            </a:r>
            <a:r>
              <a:rPr lang="ja-JP" altLang="en-US" sz="900" dirty="0" smtClean="0">
                <a:latin typeface="メイリオ" panose="020B0604030504040204" pitchFamily="50" charset="-128"/>
                <a:ea typeface="メイリオ" panose="020B0604030504040204" pitchFamily="50" charset="-128"/>
                <a:cs typeface="メイリオ" pitchFamily="50" charset="-128"/>
              </a:rPr>
              <a:t>者</a:t>
            </a:r>
            <a:endParaRPr lang="en-US" altLang="ja-JP" sz="900" dirty="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・任意指定除外者</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marL="92075" lvl="0" indent="-92075" algn="just" defTabSz="910552">
              <a:tabLst>
                <a:tab pos="92075" algn="l"/>
              </a:tabLst>
              <a:defRPr/>
            </a:pPr>
            <a:r>
              <a:rPr lang="ja-JP" altLang="en-US" sz="900" dirty="0" smtClean="0">
                <a:latin typeface="メイリオ" panose="020B0604030504040204" pitchFamily="50" charset="-128"/>
                <a:ea typeface="メイリオ" panose="020B0604030504040204" pitchFamily="50" charset="-128"/>
                <a:cs typeface="メイリオ" pitchFamily="50" charset="-128"/>
              </a:rPr>
              <a:t>　　を</a:t>
            </a:r>
            <a:r>
              <a:rPr lang="ja-JP" altLang="en-US" sz="900" dirty="0">
                <a:latin typeface="メイリオ" panose="020B0604030504040204" pitchFamily="50" charset="-128"/>
                <a:ea typeface="メイリオ" panose="020B0604030504040204" pitchFamily="50" charset="-128"/>
                <a:cs typeface="メイリオ" pitchFamily="50" charset="-128"/>
              </a:rPr>
              <a:t>いいます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a:latin typeface="メイリオ" panose="020B0604030504040204" pitchFamily="50" charset="-128"/>
              <a:ea typeface="メイリオ" panose="020B0604030504040204" pitchFamily="50" charset="-128"/>
              <a:cs typeface="メイリオ" pitchFamily="50" charset="-128"/>
            </a:endParaRPr>
          </a:p>
        </p:txBody>
      </p:sp>
      <p:sp>
        <p:nvSpPr>
          <p:cNvPr id="34" name="正方形/長方形 33"/>
          <p:cNvSpPr/>
          <p:nvPr/>
        </p:nvSpPr>
        <p:spPr>
          <a:xfrm>
            <a:off x="46666" y="7240104"/>
            <a:ext cx="6768000" cy="288000"/>
          </a:xfrm>
          <a:prstGeom prst="rect">
            <a:avLst/>
          </a:prstGeom>
          <a:solidFill>
            <a:srgbClr val="C00000"/>
          </a:solidFill>
          <a:ln w="19050">
            <a:solidFill>
              <a:srgbClr val="C00000"/>
            </a:solidFill>
          </a:ln>
        </p:spPr>
        <p:txBody>
          <a:bodyPr wrap="square" lIns="108000" tIns="36000" rIns="36000" bIns="36000" anchor="ctr" anchorCtr="0">
            <a:spAutoFit/>
          </a:bodyPr>
          <a:lstStyle/>
          <a:p>
            <a:pPr lvl="0" algn="just" defTabSz="910552">
              <a:lnSpc>
                <a:spcPct val="125000"/>
              </a:lnSpc>
              <a:defRPr/>
            </a:pPr>
            <a:r>
              <a:rPr lang="ja-JP" altLang="en-US" sz="1400" b="1" dirty="0" smtClean="0">
                <a:solidFill>
                  <a:schemeClr val="bg1"/>
                </a:solidFill>
                <a:latin typeface="メイリオ" panose="020B0604030504040204" pitchFamily="50" charset="-128"/>
                <a:ea typeface="メイリオ" panose="020B0604030504040204" pitchFamily="50" charset="-128"/>
              </a:rPr>
              <a:t>支給</a:t>
            </a:r>
            <a:r>
              <a:rPr lang="ja-JP" altLang="en-US" sz="1400" b="1" dirty="0">
                <a:solidFill>
                  <a:schemeClr val="bg1"/>
                </a:solidFill>
                <a:latin typeface="メイリオ" panose="020B0604030504040204" pitchFamily="50" charset="-128"/>
                <a:ea typeface="メイリオ" panose="020B0604030504040204" pitchFamily="50" charset="-128"/>
              </a:rPr>
              <a:t>対象労働者</a:t>
            </a:r>
            <a:r>
              <a:rPr lang="ja-JP" altLang="en-US" sz="1100" b="1" dirty="0">
                <a:solidFill>
                  <a:schemeClr val="bg1"/>
                </a:solidFill>
                <a:latin typeface="メイリオ" panose="020B0604030504040204" pitchFamily="50" charset="-128"/>
                <a:ea typeface="メイリオ" panose="020B0604030504040204" pitchFamily="50" charset="-128"/>
              </a:rPr>
              <a:t>　</a:t>
            </a:r>
            <a:r>
              <a:rPr lang="ja-JP" altLang="en-US" sz="1100" b="1" dirty="0">
                <a:solidFill>
                  <a:schemeClr val="bg1"/>
                </a:solidFill>
                <a:latin typeface="メイリオ" panose="020B0604030504040204" pitchFamily="50" charset="-128"/>
                <a:ea typeface="メイリオ" panose="020B0604030504040204" pitchFamily="50" charset="-128"/>
                <a:cs typeface="メイリオ" pitchFamily="50" charset="-128"/>
              </a:rPr>
              <a:t>本助成金の支給対象となる労働者は、次の要件を満たしていることが必要です。</a:t>
            </a:r>
            <a:endParaRPr lang="en-US" altLang="ja-JP" sz="1100" b="1" dirty="0">
              <a:solidFill>
                <a:schemeClr val="bg1"/>
              </a:solidFill>
              <a:latin typeface="メイリオ" panose="020B0604030504040204" pitchFamily="50" charset="-128"/>
              <a:ea typeface="メイリオ" panose="020B0604030504040204" pitchFamily="50" charset="-128"/>
              <a:cs typeface="メイリオ"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934923929"/>
              </p:ext>
            </p:extLst>
          </p:nvPr>
        </p:nvGraphicFramePr>
        <p:xfrm>
          <a:off x="397041" y="4143447"/>
          <a:ext cx="6304547" cy="822960"/>
        </p:xfrm>
        <a:graphic>
          <a:graphicData uri="http://schemas.openxmlformats.org/drawingml/2006/table">
            <a:tbl>
              <a:tblPr firstRow="1" bandRow="1">
                <a:tableStyleId>{5940675A-B579-460E-94D1-54222C63F5DA}</a:tableStyleId>
              </a:tblPr>
              <a:tblGrid>
                <a:gridCol w="262248">
                  <a:extLst>
                    <a:ext uri="{9D8B030D-6E8A-4147-A177-3AD203B41FA5}">
                      <a16:colId xmlns:a16="http://schemas.microsoft.com/office/drawing/2014/main" val="1265270479"/>
                    </a:ext>
                  </a:extLst>
                </a:gridCol>
                <a:gridCol w="6042299">
                  <a:extLst>
                    <a:ext uri="{9D8B030D-6E8A-4147-A177-3AD203B41FA5}">
                      <a16:colId xmlns:a16="http://schemas.microsoft.com/office/drawing/2014/main" val="2946260969"/>
                    </a:ext>
                  </a:extLst>
                </a:gridCol>
              </a:tblGrid>
              <a:tr h="386729">
                <a:tc>
                  <a:txBody>
                    <a:bodyPr/>
                    <a:lstStyle/>
                    <a:p>
                      <a:pPr>
                        <a:lnSpc>
                          <a:spcPct val="100000"/>
                        </a:lnSpc>
                      </a:pPr>
                      <a:r>
                        <a:rPr kumimoji="1" lang="ja-JP" altLang="en-US" dirty="0" smtClean="0"/>
                        <a:t>Ａ</a:t>
                      </a:r>
                      <a:endParaRPr kumimoji="1" lang="en-US" altLang="ja-JP" dirty="0" smtClean="0"/>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defTabSz="910552">
                        <a:lnSpc>
                          <a:spcPct val="100000"/>
                        </a:lnSpc>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賃金規定等改定の措置に基づき</a:t>
                      </a:r>
                      <a:r>
                        <a:rPr lang="ja-JP" altLang="en-US"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増額された賃金が支払われた日の属する月前</a:t>
                      </a:r>
                      <a:r>
                        <a:rPr kumimoji="1" lang="ja-JP" altLang="en-US" sz="1050" b="1" kern="1200" dirty="0" smtClean="0">
                          <a:solidFill>
                            <a:srgbClr val="C00000"/>
                          </a:solidFill>
                          <a:latin typeface="メイリオ" panose="020B0604030504040204" pitchFamily="50" charset="-128"/>
                          <a:ea typeface="メイリオ" panose="020B0604030504040204" pitchFamily="50" charset="-128"/>
                          <a:cs typeface="メイリオ" pitchFamily="50" charset="-128"/>
                        </a:rPr>
                        <a:t>６か月間</a:t>
                      </a:r>
                      <a:r>
                        <a:rPr lang="ja-JP" altLang="en-US" sz="1050" dirty="0" smtClean="0">
                          <a:latin typeface="メイリオ" panose="020B0604030504040204" pitchFamily="50" charset="-128"/>
                          <a:ea typeface="メイリオ" panose="020B0604030504040204" pitchFamily="50" charset="-128"/>
                          <a:cs typeface="メイリオ" pitchFamily="50" charset="-128"/>
                        </a:rPr>
                        <a:t>に算定対象労働者が受給した</a:t>
                      </a:r>
                      <a:r>
                        <a:rPr lang="ja-JP" altLang="en-US"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増額改定前の賃金の額で算定した高年齢雇用継続基本給付金</a:t>
                      </a:r>
                      <a:r>
                        <a:rPr kumimoji="1" lang="ja-JP" altLang="en-US" sz="1050" b="1" kern="1200" dirty="0" smtClean="0">
                          <a:solidFill>
                            <a:srgbClr val="C00000"/>
                          </a:solidFill>
                          <a:latin typeface="メイリオ" panose="020B0604030504040204" pitchFamily="50" charset="-128"/>
                          <a:ea typeface="メイリオ" panose="020B0604030504040204" pitchFamily="50" charset="-128"/>
                          <a:cs typeface="メイリオ" pitchFamily="50" charset="-128"/>
                        </a:rPr>
                        <a:t>の総額</a:t>
                      </a:r>
                      <a:endParaRPr kumimoji="1" lang="ja-JP" altLang="en-US" sz="1050" b="1" kern="1200" dirty="0">
                        <a:solidFill>
                          <a:srgbClr val="C00000"/>
                        </a:solidFill>
                        <a:latin typeface="メイリオ" panose="020B0604030504040204" pitchFamily="50" charset="-128"/>
                        <a:ea typeface="メイリオ" panose="020B0604030504040204"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266714"/>
                  </a:ext>
                </a:extLst>
              </a:tr>
              <a:tr h="386729">
                <a:tc>
                  <a:txBody>
                    <a:bodyPr/>
                    <a:lstStyle/>
                    <a:p>
                      <a:pPr>
                        <a:lnSpc>
                          <a:spcPct val="100000"/>
                        </a:lnSpc>
                      </a:pPr>
                      <a:r>
                        <a:rPr kumimoji="1" lang="ja-JP" altLang="en-US" dirty="0" smtClean="0"/>
                        <a:t>Ｂ</a:t>
                      </a:r>
                      <a:endParaRPr kumimoji="1" lang="ja-JP" altLang="en-US" dirty="0"/>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defTabSz="910552">
                        <a:lnSpc>
                          <a:spcPct val="100000"/>
                        </a:lnSpc>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賃金規定等を増額改定後、</a:t>
                      </a:r>
                      <a:r>
                        <a:rPr lang="ja-JP" altLang="en-US" sz="1050" b="1" dirty="0" smtClean="0">
                          <a:solidFill>
                            <a:schemeClr val="accent5">
                              <a:lumMod val="75000"/>
                            </a:schemeClr>
                          </a:solidFill>
                          <a:latin typeface="メイリオ" panose="020B0604030504040204" pitchFamily="50" charset="-128"/>
                          <a:ea typeface="メイリオ" panose="020B0604030504040204" pitchFamily="50" charset="-128"/>
                          <a:cs typeface="メイリオ" pitchFamily="50" charset="-128"/>
                        </a:rPr>
                        <a:t>各支給対象期において</a:t>
                      </a:r>
                      <a:r>
                        <a:rPr lang="ja-JP" altLang="en-US" sz="1050" dirty="0" smtClean="0">
                          <a:latin typeface="メイリオ" panose="020B0604030504040204" pitchFamily="50" charset="-128"/>
                          <a:ea typeface="メイリオ" panose="020B0604030504040204" pitchFamily="50" charset="-128"/>
                          <a:cs typeface="メイリオ" pitchFamily="50" charset="-128"/>
                        </a:rPr>
                        <a:t>当該算定対象労働者が受給した</a:t>
                      </a:r>
                      <a:r>
                        <a:rPr lang="ja-JP" altLang="en-US" sz="1050" b="1" dirty="0" smtClean="0">
                          <a:solidFill>
                            <a:schemeClr val="accent5">
                              <a:lumMod val="75000"/>
                            </a:schemeClr>
                          </a:solidFill>
                          <a:latin typeface="メイリオ" panose="020B0604030504040204" pitchFamily="50" charset="-128"/>
                          <a:ea typeface="メイリオ" panose="020B0604030504040204" pitchFamily="50" charset="-128"/>
                          <a:cs typeface="メイリオ" pitchFamily="50" charset="-128"/>
                        </a:rPr>
                        <a:t>増額改定後の賃金の額で算定した高年齢雇用継続基本給付金の総額</a:t>
                      </a:r>
                      <a:endParaRPr kumimoji="1" lang="ja-JP" altLang="en-US" b="1" dirty="0">
                        <a:solidFill>
                          <a:schemeClr val="accent5">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8537300"/>
                  </a:ext>
                </a:extLst>
              </a:tr>
            </a:tbl>
          </a:graphicData>
        </a:graphic>
      </p:graphicFrame>
    </p:spTree>
    <p:extLst>
      <p:ext uri="{BB962C8B-B14F-4D97-AF65-F5344CB8AC3E}">
        <p14:creationId xmlns:p14="http://schemas.microsoft.com/office/powerpoint/2010/main" val="2058051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47"/>
          <p:cNvSpPr>
            <a:spLocks noGrp="1"/>
          </p:cNvSpPr>
          <p:nvPr>
            <p:ph type="sldNum" sz="quarter" idx="12"/>
          </p:nvPr>
        </p:nvSpPr>
        <p:spPr>
          <a:xfrm>
            <a:off x="3944976" y="9695034"/>
            <a:ext cx="2959316" cy="3281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LL030401</a:t>
            </a:r>
            <a:r>
              <a:rPr kumimoji="1" lang="ja-JP" altLang="en-US"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保</a:t>
            </a: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01</a:t>
            </a:r>
            <a:endParaRPr kumimoji="1" lang="ja-JP" altLang="en-US" sz="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15F59869-09B0-44D1-AEA1-9401990D6A11}"/>
              </a:ext>
            </a:extLst>
          </p:cNvPr>
          <p:cNvSpPr txBox="1"/>
          <p:nvPr/>
        </p:nvSpPr>
        <p:spPr>
          <a:xfrm>
            <a:off x="45000" y="8746697"/>
            <a:ext cx="6768000" cy="630942"/>
          </a:xfrm>
          <a:prstGeom prst="rect">
            <a:avLst/>
          </a:prstGeom>
          <a:noFill/>
        </p:spPr>
        <p:txBody>
          <a:bodyPr wrap="square" rtlCol="0">
            <a:spAutoFit/>
          </a:bodyPr>
          <a:lstStyle/>
          <a:p>
            <a:pPr lvl="0" defTabSz="910552">
              <a:lnSpc>
                <a:spcPct val="125000"/>
              </a:lnSpc>
              <a:defRPr/>
            </a:pPr>
            <a:r>
              <a:rPr lang="ja-JP" altLang="en-US" sz="1000" dirty="0" smtClean="0">
                <a:latin typeface="メイリオ" panose="020B0604030504040204" pitchFamily="50" charset="-128"/>
                <a:ea typeface="メイリオ" panose="020B0604030504040204" pitchFamily="50" charset="-128"/>
                <a:cs typeface="メイリオ" pitchFamily="50" charset="-128"/>
              </a:rPr>
              <a:t>支給要件の詳細や具体的な手続きは、最寄りの労働局・ハローワークへお問い合わせください。</a:t>
            </a:r>
            <a:endParaRPr lang="en-US" altLang="ja-JP" sz="1000" dirty="0" smtClean="0">
              <a:latin typeface="メイリオ" panose="020B0604030504040204" pitchFamily="50" charset="-128"/>
              <a:ea typeface="メイリオ" panose="020B0604030504040204" pitchFamily="50" charset="-128"/>
              <a:cs typeface="メイリオ" pitchFamily="50" charset="-128"/>
            </a:endParaRPr>
          </a:p>
          <a:p>
            <a:pPr lvl="0" defTabSz="910552">
              <a:lnSpc>
                <a:spcPct val="125000"/>
              </a:lnSpc>
              <a:defRPr/>
            </a:pPr>
            <a:r>
              <a:rPr lang="en-US" altLang="ja-JP" sz="1000" dirty="0" smtClean="0">
                <a:latin typeface="メイリオ" panose="020B0604030504040204" pitchFamily="50" charset="-128"/>
                <a:ea typeface="メイリオ" panose="020B0604030504040204" pitchFamily="50" charset="-128"/>
                <a:cs typeface="メイリオ"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詐欺にご注意ください。国や委託事業者から、助成金の相談について電話などで勧誘することはありません。</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algn="just" defTabSz="910552">
              <a:defRPr/>
            </a:pPr>
            <a:r>
              <a:rPr lang="en-US" altLang="ja-JP" sz="10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また、振込先、口座番号やその他の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個人情報を個人の方に電話などで問い合わせることはありません</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Rectangle 7">
            <a:extLst>
              <a:ext uri="{FF2B5EF4-FFF2-40B4-BE49-F238E27FC236}">
                <a16:creationId xmlns:a16="http://schemas.microsoft.com/office/drawing/2014/main" id="{5A756B15-B321-4A40-8F9D-0F3E8FB44C20}"/>
              </a:ext>
            </a:extLst>
          </p:cNvPr>
          <p:cNvSpPr>
            <a:spLocks noChangeArrowheads="1"/>
          </p:cNvSpPr>
          <p:nvPr/>
        </p:nvSpPr>
        <p:spPr bwMode="auto">
          <a:xfrm>
            <a:off x="2863517" y="9531054"/>
            <a:ext cx="2737775"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itchFamily="50" charset="-128"/>
                <a:ea typeface="メイリオ" pitchFamily="50" charset="-128"/>
                <a:cs typeface="Times New Roman" pitchFamily="18" charset="0"/>
              </a:rPr>
              <a:t>都道府県労働局・ハローワーク</a:t>
            </a:r>
            <a:endParaRPr kumimoji="1" lang="en-US" altLang="ja-JP" sz="1400" b="0" i="0" u="none" strike="noStrike" kern="1200" cap="none" spc="-298" normalizeH="0" baseline="0" noProof="0" dirty="0">
              <a:ln>
                <a:noFill/>
              </a:ln>
              <a:solidFill>
                <a:prstClr val="black"/>
              </a:solidFill>
              <a:effectLst/>
              <a:uLnTx/>
              <a:uFillTx/>
              <a:latin typeface="メイリオ" pitchFamily="50" charset="-128"/>
              <a:ea typeface="メイリオ" pitchFamily="50" charset="-128"/>
              <a:cs typeface="ＭＳ Ｐゴシック" pitchFamily="50" charset="-128"/>
            </a:endParaRPr>
          </a:p>
        </p:txBody>
      </p:sp>
      <p:sp>
        <p:nvSpPr>
          <p:cNvPr id="16" name="テキスト ボックス 15">
            <a:extLst>
              <a:ext uri="{FF2B5EF4-FFF2-40B4-BE49-F238E27FC236}">
                <a16:creationId xmlns:a16="http://schemas.microsoft.com/office/drawing/2014/main" id="{15F59869-09B0-44D1-AEA1-9401990D6A11}"/>
              </a:ext>
            </a:extLst>
          </p:cNvPr>
          <p:cNvSpPr txBox="1"/>
          <p:nvPr/>
        </p:nvSpPr>
        <p:spPr>
          <a:xfrm>
            <a:off x="46666" y="369176"/>
            <a:ext cx="6768000" cy="329524"/>
          </a:xfrm>
          <a:prstGeom prst="rect">
            <a:avLst/>
          </a:prstGeom>
          <a:noFill/>
          <a:ln w="19050">
            <a:solidFill>
              <a:srgbClr val="C00000"/>
            </a:solidFill>
          </a:ln>
        </p:spPr>
        <p:txBody>
          <a:bodyPr wrap="square" tIns="108000" rtlCol="0">
            <a:noAutofit/>
          </a:bodyPr>
          <a:lstStyle/>
          <a:p>
            <a:pPr lvl="0" algn="just" defTabSz="910552">
              <a:defRPr/>
            </a:pPr>
            <a:r>
              <a:rPr lang="ja-JP" altLang="en-US" sz="1100" dirty="0">
                <a:latin typeface="メイリオ" panose="020B0604030504040204" pitchFamily="50" charset="-128"/>
                <a:ea typeface="メイリオ" panose="020B0604030504040204" pitchFamily="50" charset="-128"/>
                <a:cs typeface="メイリオ" pitchFamily="50" charset="-128"/>
              </a:rPr>
              <a:t>本助成金の申請は、支給対象期の第１期から第４期</a:t>
            </a:r>
            <a:r>
              <a:rPr lang="ja-JP" altLang="en-US" sz="1100" dirty="0" smtClean="0">
                <a:latin typeface="メイリオ" panose="020B0604030504040204" pitchFamily="50" charset="-128"/>
                <a:ea typeface="メイリオ" panose="020B0604030504040204" pitchFamily="50" charset="-128"/>
                <a:cs typeface="メイリオ" pitchFamily="50" charset="-128"/>
              </a:rPr>
              <a:t>まで（６か月ごと）の</a:t>
            </a:r>
            <a:r>
              <a:rPr lang="ja-JP" altLang="en-US" sz="1100" dirty="0">
                <a:latin typeface="メイリオ" panose="020B0604030504040204" pitchFamily="50" charset="-128"/>
                <a:ea typeface="メイリオ" panose="020B0604030504040204" pitchFamily="50" charset="-128"/>
                <a:cs typeface="メイリオ" pitchFamily="50" charset="-128"/>
              </a:rPr>
              <a:t>最大４回（２年間）できます</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endParaRPr lang="en-US" altLang="ja-JP" sz="1100" dirty="0">
              <a:latin typeface="メイリオ" panose="020B0604030504040204" pitchFamily="50" charset="-128"/>
              <a:ea typeface="メイリオ" panose="020B0604030504040204" pitchFamily="50" charset="-128"/>
              <a:cs typeface="メイリオ" pitchFamily="50" charset="-128"/>
            </a:endParaRPr>
          </a:p>
        </p:txBody>
      </p:sp>
      <p:sp>
        <p:nvSpPr>
          <p:cNvPr id="17" name="正方形/長方形 16"/>
          <p:cNvSpPr/>
          <p:nvPr/>
        </p:nvSpPr>
        <p:spPr>
          <a:xfrm>
            <a:off x="46666" y="81078"/>
            <a:ext cx="6768000" cy="288000"/>
          </a:xfrm>
          <a:prstGeom prst="rect">
            <a:avLst/>
          </a:prstGeom>
          <a:solidFill>
            <a:srgbClr val="C00000"/>
          </a:solidFill>
          <a:ln w="19050">
            <a:solidFill>
              <a:srgbClr val="C00000"/>
            </a:solidFill>
          </a:ln>
        </p:spPr>
        <p:txBody>
          <a:bodyPr wrap="square">
            <a:spAutoFit/>
          </a:bodyPr>
          <a:lstStyle/>
          <a:p>
            <a:r>
              <a:rPr lang="ja-JP" altLang="en-US" sz="1400" b="1" dirty="0" smtClean="0">
                <a:solidFill>
                  <a:schemeClr val="bg1"/>
                </a:solidFill>
                <a:latin typeface="メイリオ" panose="020B0604030504040204" pitchFamily="50" charset="-128"/>
                <a:ea typeface="メイリオ" panose="020B0604030504040204" pitchFamily="50" charset="-128"/>
              </a:rPr>
              <a:t>支給申請回数</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45000" y="798910"/>
            <a:ext cx="6768000" cy="288000"/>
          </a:xfrm>
          <a:prstGeom prst="rect">
            <a:avLst/>
          </a:prstGeom>
          <a:solidFill>
            <a:srgbClr val="C00000"/>
          </a:solidFill>
          <a:ln w="19050">
            <a:solidFill>
              <a:srgbClr val="C00000"/>
            </a:solidFill>
          </a:ln>
        </p:spPr>
        <p:txBody>
          <a:bodyPr wrap="square">
            <a:spAutoFit/>
          </a:bodyPr>
          <a:lstStyle/>
          <a:p>
            <a:r>
              <a:rPr lang="ja-JP" altLang="en-US" sz="1400" b="1" dirty="0">
                <a:solidFill>
                  <a:schemeClr val="bg1"/>
                </a:solidFill>
                <a:latin typeface="メイリオ" panose="020B0604030504040204" pitchFamily="50" charset="-128"/>
                <a:ea typeface="メイリオ" panose="020B0604030504040204" pitchFamily="50" charset="-128"/>
              </a:rPr>
              <a:t>支給額</a:t>
            </a:r>
            <a:r>
              <a:rPr lang="ja-JP" altLang="en-US" sz="1100" b="1" dirty="0">
                <a:solidFill>
                  <a:schemeClr val="bg1"/>
                </a:solidFill>
                <a:latin typeface="メイリオ" panose="020B0604030504040204" pitchFamily="50" charset="-128"/>
                <a:ea typeface="メイリオ" panose="020B0604030504040204" pitchFamily="50" charset="-128"/>
              </a:rPr>
              <a:t>　</a:t>
            </a:r>
            <a:r>
              <a:rPr lang="ja-JP" altLang="en-US" sz="1100" b="1" dirty="0">
                <a:solidFill>
                  <a:schemeClr val="bg1"/>
                </a:solidFill>
                <a:latin typeface="メイリオ" panose="020B0604030504040204" pitchFamily="50" charset="-128"/>
                <a:ea typeface="メイリオ" panose="020B0604030504040204" pitchFamily="50" charset="-128"/>
                <a:cs typeface="メイリオ" pitchFamily="50" charset="-128"/>
              </a:rPr>
              <a:t>増額改定した賃金</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itchFamily="50" charset="-128"/>
              </a:rPr>
              <a:t>規定などを</a:t>
            </a:r>
            <a:r>
              <a:rPr lang="ja-JP" altLang="en-US" sz="1100" b="1" dirty="0">
                <a:solidFill>
                  <a:schemeClr val="bg1"/>
                </a:solidFill>
                <a:latin typeface="メイリオ" panose="020B0604030504040204" pitchFamily="50" charset="-128"/>
                <a:ea typeface="メイリオ" panose="020B0604030504040204" pitchFamily="50" charset="-128"/>
                <a:cs typeface="メイリオ" pitchFamily="50" charset="-128"/>
              </a:rPr>
              <a:t>適用した年度により以下の助成率で支給します</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itchFamily="50" charset="-128"/>
              </a:rPr>
              <a:t>。</a:t>
            </a:r>
            <a:endParaRPr lang="ja-JP" altLang="en-US" sz="1100" b="1" dirty="0">
              <a:solidFill>
                <a:schemeClr val="bg1"/>
              </a:solidFill>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15F59869-09B0-44D1-AEA1-9401990D6A11}"/>
              </a:ext>
            </a:extLst>
          </p:cNvPr>
          <p:cNvSpPr txBox="1"/>
          <p:nvPr/>
        </p:nvSpPr>
        <p:spPr>
          <a:xfrm>
            <a:off x="45000" y="1082624"/>
            <a:ext cx="6768000" cy="2014816"/>
          </a:xfrm>
          <a:prstGeom prst="rect">
            <a:avLst/>
          </a:prstGeom>
          <a:noFill/>
          <a:ln w="19050">
            <a:solidFill>
              <a:srgbClr val="C00000"/>
            </a:solidFill>
          </a:ln>
        </p:spPr>
        <p:txBody>
          <a:bodyPr wrap="square" tIns="108000" rtlCol="0">
            <a:noAutofit/>
          </a:bodyPr>
          <a:lstStyle/>
          <a:p>
            <a:pPr lvl="0" algn="just" defTabSz="910552">
              <a:defRPr/>
            </a:pPr>
            <a:r>
              <a:rPr lang="ja-JP" altLang="en-US" sz="1100" b="1" dirty="0">
                <a:latin typeface="メイリオ" panose="020B0604030504040204" pitchFamily="50" charset="-128"/>
                <a:ea typeface="メイリオ" panose="020B0604030504040204" pitchFamily="50" charset="-128"/>
                <a:cs typeface="メイリオ" pitchFamily="50" charset="-128"/>
              </a:rPr>
              <a:t>令和３年度または令和４年度</a:t>
            </a:r>
            <a:endParaRPr lang="en-US" altLang="ja-JP" sz="1100" b="1"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a:latin typeface="メイリオ" panose="020B0604030504040204" pitchFamily="50" charset="-128"/>
                <a:ea typeface="メイリオ" panose="020B0604030504040204" pitchFamily="50" charset="-128"/>
                <a:cs typeface="メイリオ" pitchFamily="50" charset="-128"/>
              </a:rPr>
              <a:t>　</a:t>
            </a:r>
            <a:r>
              <a:rPr lang="ja-JP" altLang="en-US" sz="1100" dirty="0" smtClean="0">
                <a:latin typeface="メイリオ" panose="020B0604030504040204" pitchFamily="50" charset="-128"/>
                <a:ea typeface="メイリオ" panose="020B0604030504040204" pitchFamily="50" charset="-128"/>
                <a:cs typeface="メイリオ" pitchFamily="50" charset="-128"/>
              </a:rPr>
              <a:t>　ＡからＢを引いた額に、</a:t>
            </a:r>
            <a:r>
              <a:rPr lang="ja-JP" altLang="en-US" sz="1100" u="sng" dirty="0" smtClean="0">
                <a:latin typeface="メイリオ" panose="020B0604030504040204" pitchFamily="50" charset="-128"/>
                <a:ea typeface="メイリオ" panose="020B0604030504040204" pitchFamily="50" charset="-128"/>
                <a:cs typeface="メイリオ" pitchFamily="50" charset="-128"/>
              </a:rPr>
              <a:t>４</a:t>
            </a:r>
            <a:r>
              <a:rPr lang="ja-JP" altLang="en-US" sz="1100" u="sng" dirty="0">
                <a:latin typeface="メイリオ" panose="020B0604030504040204" pitchFamily="50" charset="-128"/>
                <a:ea typeface="メイリオ" panose="020B0604030504040204" pitchFamily="50" charset="-128"/>
                <a:cs typeface="メイリオ" pitchFamily="50" charset="-128"/>
              </a:rPr>
              <a:t>／５（中小企業以外は２／３）</a:t>
            </a:r>
            <a:r>
              <a:rPr lang="ja-JP" altLang="en-US" sz="1100" dirty="0">
                <a:latin typeface="メイリオ" panose="020B0604030504040204" pitchFamily="50" charset="-128"/>
                <a:ea typeface="メイリオ" panose="020B0604030504040204" pitchFamily="50" charset="-128"/>
                <a:cs typeface="メイリオ" pitchFamily="50" charset="-128"/>
              </a:rPr>
              <a:t>を乗じた</a:t>
            </a:r>
            <a:r>
              <a:rPr lang="ja-JP" altLang="en-US" sz="1100" dirty="0" smtClean="0">
                <a:latin typeface="メイリオ" panose="020B0604030504040204" pitchFamily="50" charset="-128"/>
                <a:ea typeface="メイリオ" panose="020B0604030504040204" pitchFamily="50" charset="-128"/>
                <a:cs typeface="メイリオ" pitchFamily="50" charset="-128"/>
              </a:rPr>
              <a:t>額</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r>
              <a:rPr lang="en-US" altLang="ja-JP" sz="1050" dirty="0">
                <a:latin typeface="メイリオ" panose="020B0604030504040204" pitchFamily="50" charset="-128"/>
                <a:ea typeface="メイリオ" panose="020B0604030504040204" pitchFamily="50" charset="-128"/>
                <a:cs typeface="メイリオ" pitchFamily="50" charset="-128"/>
              </a:rPr>
              <a:t>100</a:t>
            </a:r>
            <a:r>
              <a:rPr lang="ja-JP" altLang="en-US" sz="1050" dirty="0">
                <a:latin typeface="メイリオ" panose="020B0604030504040204" pitchFamily="50" charset="-128"/>
                <a:ea typeface="メイリオ" panose="020B0604030504040204" pitchFamily="50" charset="-128"/>
                <a:cs typeface="メイリオ" pitchFamily="50" charset="-128"/>
              </a:rPr>
              <a:t>円未満切り捨て</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endParaRPr lang="en-US" altLang="ja-JP" sz="12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11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b="1" dirty="0">
                <a:latin typeface="メイリオ" panose="020B0604030504040204" pitchFamily="50" charset="-128"/>
                <a:ea typeface="メイリオ" panose="020B0604030504040204" pitchFamily="50" charset="-128"/>
                <a:cs typeface="メイリオ" pitchFamily="50" charset="-128"/>
              </a:rPr>
              <a:t>令和５年度または令和６年度</a:t>
            </a:r>
            <a:endParaRPr lang="en-US" altLang="ja-JP" sz="1100" b="1"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a:latin typeface="メイリオ" panose="020B0604030504040204" pitchFamily="50" charset="-128"/>
                <a:ea typeface="メイリオ" panose="020B0604030504040204" pitchFamily="50" charset="-128"/>
                <a:cs typeface="メイリオ" pitchFamily="50" charset="-128"/>
              </a:rPr>
              <a:t>　</a:t>
            </a:r>
            <a:r>
              <a:rPr lang="ja-JP" altLang="en-US" sz="1100" dirty="0" smtClean="0">
                <a:latin typeface="メイリオ" panose="020B0604030504040204" pitchFamily="50" charset="-128"/>
                <a:ea typeface="メイリオ" panose="020B0604030504040204" pitchFamily="50" charset="-128"/>
                <a:cs typeface="メイリオ" pitchFamily="50" charset="-128"/>
              </a:rPr>
              <a:t>　</a:t>
            </a:r>
            <a:r>
              <a:rPr lang="ja-JP" altLang="en-US" sz="1100" dirty="0">
                <a:latin typeface="メイリオ" panose="020B0604030504040204" pitchFamily="50" charset="-128"/>
                <a:ea typeface="メイリオ" panose="020B0604030504040204" pitchFamily="50" charset="-128"/>
                <a:cs typeface="メイリオ" pitchFamily="50" charset="-128"/>
              </a:rPr>
              <a:t>ＡからＢを引いた額に</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r>
              <a:rPr lang="ja-JP" altLang="en-US" sz="1100" u="sng" dirty="0">
                <a:latin typeface="メイリオ" panose="020B0604030504040204" pitchFamily="50" charset="-128"/>
                <a:ea typeface="メイリオ" panose="020B0604030504040204" pitchFamily="50" charset="-128"/>
                <a:cs typeface="メイリオ" pitchFamily="50" charset="-128"/>
              </a:rPr>
              <a:t> ２／３（中小企業以外</a:t>
            </a:r>
            <a:r>
              <a:rPr lang="ja-JP" altLang="en-US" sz="1100" u="sng" dirty="0" smtClean="0">
                <a:latin typeface="メイリオ" panose="020B0604030504040204" pitchFamily="50" charset="-128"/>
                <a:ea typeface="メイリオ" panose="020B0604030504040204" pitchFamily="50" charset="-128"/>
                <a:cs typeface="メイリオ" pitchFamily="50" charset="-128"/>
              </a:rPr>
              <a:t>は１</a:t>
            </a:r>
            <a:r>
              <a:rPr lang="ja-JP" altLang="en-US" sz="1100" u="sng" dirty="0">
                <a:latin typeface="メイリオ" panose="020B0604030504040204" pitchFamily="50" charset="-128"/>
                <a:ea typeface="メイリオ" panose="020B0604030504040204" pitchFamily="50" charset="-128"/>
                <a:cs typeface="メイリオ" pitchFamily="50" charset="-128"/>
              </a:rPr>
              <a:t>／２）</a:t>
            </a:r>
            <a:r>
              <a:rPr lang="ja-JP" altLang="en-US" sz="1100" dirty="0" smtClean="0">
                <a:latin typeface="メイリオ" panose="020B0604030504040204" pitchFamily="50" charset="-128"/>
                <a:ea typeface="メイリオ" panose="020B0604030504040204" pitchFamily="50" charset="-128"/>
                <a:cs typeface="メイリオ" pitchFamily="50" charset="-128"/>
              </a:rPr>
              <a:t>を</a:t>
            </a:r>
            <a:r>
              <a:rPr lang="ja-JP" altLang="en-US" sz="1100" dirty="0">
                <a:latin typeface="メイリオ" panose="020B0604030504040204" pitchFamily="50" charset="-128"/>
                <a:ea typeface="メイリオ" panose="020B0604030504040204" pitchFamily="50" charset="-128"/>
                <a:cs typeface="メイリオ" pitchFamily="50" charset="-128"/>
              </a:rPr>
              <a:t>乗じた額</a:t>
            </a:r>
            <a:r>
              <a:rPr lang="ja-JP" altLang="en-US" sz="1050" dirty="0">
                <a:latin typeface="メイリオ" panose="020B0604030504040204" pitchFamily="50" charset="-128"/>
                <a:ea typeface="メイリオ" panose="020B0604030504040204" pitchFamily="50" charset="-128"/>
                <a:cs typeface="メイリオ" pitchFamily="50" charset="-128"/>
              </a:rPr>
              <a:t>（</a:t>
            </a:r>
            <a:r>
              <a:rPr lang="en-US" altLang="ja-JP" sz="1050" dirty="0">
                <a:latin typeface="メイリオ" panose="020B0604030504040204" pitchFamily="50" charset="-128"/>
                <a:ea typeface="メイリオ" panose="020B0604030504040204" pitchFamily="50" charset="-128"/>
                <a:cs typeface="メイリオ" pitchFamily="50" charset="-128"/>
              </a:rPr>
              <a:t>100</a:t>
            </a:r>
            <a:r>
              <a:rPr lang="ja-JP" altLang="en-US" sz="1050" dirty="0">
                <a:latin typeface="メイリオ" panose="020B0604030504040204" pitchFamily="50" charset="-128"/>
                <a:ea typeface="メイリオ" panose="020B0604030504040204" pitchFamily="50" charset="-128"/>
                <a:cs typeface="メイリオ" pitchFamily="50" charset="-128"/>
              </a:rPr>
              <a:t>円未満切り捨て</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endParaRPr lang="en-US" altLang="ja-JP" sz="1200" dirty="0">
              <a:latin typeface="メイリオ" panose="020B0604030504040204" pitchFamily="50" charset="-128"/>
              <a:ea typeface="メイリオ" panose="020B0604030504040204" pitchFamily="50" charset="-128"/>
              <a:cs typeface="メイリオ" pitchFamily="50" charset="-128"/>
            </a:endParaRPr>
          </a:p>
        </p:txBody>
      </p:sp>
      <p:sp>
        <p:nvSpPr>
          <p:cNvPr id="29" name="テキスト ボックス 28">
            <a:extLst>
              <a:ext uri="{FF2B5EF4-FFF2-40B4-BE49-F238E27FC236}">
                <a16:creationId xmlns:a16="http://schemas.microsoft.com/office/drawing/2014/main" id="{15F59869-09B0-44D1-AEA1-9401990D6A11}"/>
              </a:ext>
            </a:extLst>
          </p:cNvPr>
          <p:cNvSpPr txBox="1"/>
          <p:nvPr/>
        </p:nvSpPr>
        <p:spPr>
          <a:xfrm>
            <a:off x="45000" y="3974168"/>
            <a:ext cx="6768000" cy="2833705"/>
          </a:xfrm>
          <a:prstGeom prst="rect">
            <a:avLst/>
          </a:prstGeom>
          <a:noFill/>
          <a:ln w="19050">
            <a:solidFill>
              <a:srgbClr val="C00000"/>
            </a:solidFill>
          </a:ln>
        </p:spPr>
        <p:txBody>
          <a:bodyPr wrap="square" tIns="108000" rtlCol="0">
            <a:noAutofit/>
          </a:bodyPr>
          <a:lstStyle/>
          <a:p>
            <a:pPr lvl="0" algn="just" defTabSz="910552">
              <a:defRPr/>
            </a:pPr>
            <a:r>
              <a:rPr lang="ja-JP" altLang="en-US" sz="1050" dirty="0">
                <a:latin typeface="メイリオ" panose="020B0604030504040204" pitchFamily="50" charset="-128"/>
                <a:ea typeface="メイリオ" panose="020B0604030504040204" pitchFamily="50" charset="-128"/>
                <a:cs typeface="メイリオ" pitchFamily="50" charset="-128"/>
              </a:rPr>
              <a:t>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規定等改定</a:t>
            </a:r>
            <a:r>
              <a:rPr lang="ja-JP" altLang="en-US" sz="1050" dirty="0">
                <a:latin typeface="メイリオ" panose="020B0604030504040204" pitchFamily="50" charset="-128"/>
                <a:ea typeface="メイリオ" panose="020B0604030504040204" pitchFamily="50" charset="-128"/>
                <a:cs typeface="メイリオ" pitchFamily="50" charset="-128"/>
              </a:rPr>
              <a:t>計画書（以下「計画書」と</a:t>
            </a:r>
            <a:r>
              <a:rPr lang="ja-JP" altLang="en-US" sz="1050" dirty="0" smtClean="0">
                <a:latin typeface="メイリオ" panose="020B0604030504040204" pitchFamily="50" charset="-128"/>
                <a:ea typeface="メイリオ" panose="020B0604030504040204" pitchFamily="50" charset="-128"/>
                <a:cs typeface="メイリオ" pitchFamily="50" charset="-128"/>
              </a:rPr>
              <a:t>いいます）</a:t>
            </a:r>
            <a:r>
              <a:rPr lang="ja-JP" altLang="en-US" sz="1050" dirty="0">
                <a:latin typeface="メイリオ" panose="020B0604030504040204" pitchFamily="50" charset="-128"/>
                <a:ea typeface="メイリオ" panose="020B0604030504040204" pitchFamily="50" charset="-128"/>
                <a:cs typeface="メイリオ" pitchFamily="50" charset="-128"/>
              </a:rPr>
              <a:t>を作成し、賃金</a:t>
            </a:r>
            <a:r>
              <a:rPr lang="ja-JP" altLang="en-US" sz="1050" dirty="0" smtClean="0">
                <a:latin typeface="メイリオ" panose="020B0604030504040204" pitchFamily="50" charset="-128"/>
                <a:ea typeface="メイリオ" panose="020B0604030504040204" pitchFamily="50" charset="-128"/>
                <a:cs typeface="メイリオ" pitchFamily="50" charset="-128"/>
              </a:rPr>
              <a:t>規定等改定</a:t>
            </a:r>
            <a:r>
              <a:rPr lang="ja-JP" altLang="en-US" sz="1050" dirty="0">
                <a:latin typeface="メイリオ" panose="020B0604030504040204" pitchFamily="50" charset="-128"/>
                <a:ea typeface="メイリオ" panose="020B0604030504040204" pitchFamily="50" charset="-128"/>
                <a:cs typeface="メイリオ" pitchFamily="50" charset="-128"/>
              </a:rPr>
              <a:t>予定日の前日まで</a:t>
            </a:r>
            <a:r>
              <a:rPr lang="ja-JP" altLang="en-US" sz="1050" dirty="0" smtClean="0">
                <a:latin typeface="メイリオ" panose="020B0604030504040204" pitchFamily="50" charset="-128"/>
                <a:ea typeface="メイリオ" panose="020B0604030504040204" pitchFamily="50" charset="-128"/>
                <a:cs typeface="メイリオ" pitchFamily="50" charset="-128"/>
              </a:rPr>
              <a:t>に添付書類（</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４）を添えて管轄</a:t>
            </a:r>
            <a:r>
              <a:rPr lang="ja-JP" altLang="en-US" sz="1050" dirty="0">
                <a:latin typeface="メイリオ" panose="020B0604030504040204" pitchFamily="50" charset="-128"/>
                <a:ea typeface="メイリオ" panose="020B0604030504040204" pitchFamily="50" charset="-128"/>
                <a:cs typeface="メイリオ" pitchFamily="50" charset="-128"/>
              </a:rPr>
              <a:t>の労働局（</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５）</a:t>
            </a:r>
            <a:r>
              <a:rPr lang="ja-JP" altLang="en-US" sz="1050" dirty="0">
                <a:latin typeface="メイリオ" panose="020B0604030504040204" pitchFamily="50" charset="-128"/>
                <a:ea typeface="メイリオ" panose="020B0604030504040204" pitchFamily="50" charset="-128"/>
                <a:cs typeface="メイリオ" pitchFamily="50" charset="-128"/>
              </a:rPr>
              <a:t>に提出して、労働局長の認定を受けてください</a:t>
            </a:r>
            <a:r>
              <a:rPr lang="ja-JP" altLang="en-US" sz="1050" dirty="0" smtClean="0">
                <a:latin typeface="メイリオ" panose="020B0604030504040204" pitchFamily="50" charset="-128"/>
                <a:ea typeface="メイリオ" panose="020B0604030504040204" pitchFamily="50" charset="-128"/>
                <a:cs typeface="メイリオ" pitchFamily="50" charset="-128"/>
              </a:rPr>
              <a:t>。</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ts val="800"/>
              </a:lnSpc>
              <a:defRPr/>
            </a:pPr>
            <a:endParaRPr lang="en-US" altLang="ja-JP" sz="105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４</a:t>
            </a:r>
            <a:r>
              <a:rPr lang="ja-JP" altLang="en-US" sz="900" dirty="0">
                <a:latin typeface="メイリオ" panose="020B0604030504040204" pitchFamily="50" charset="-128"/>
                <a:ea typeface="メイリオ" panose="020B0604030504040204" pitchFamily="50" charset="-128"/>
                <a:cs typeface="メイリオ" pitchFamily="50" charset="-128"/>
              </a:rPr>
              <a:t>　計画書の様式やこれに添付すべき書類については、労働局へお問い合わせください。</a:t>
            </a: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５</a:t>
            </a:r>
            <a:r>
              <a:rPr lang="ja-JP" altLang="en-US" sz="900" dirty="0">
                <a:latin typeface="メイリオ" panose="020B0604030504040204" pitchFamily="50" charset="-128"/>
                <a:ea typeface="メイリオ" panose="020B0604030504040204" pitchFamily="50" charset="-128"/>
                <a:cs typeface="メイリオ" pitchFamily="50" charset="-128"/>
              </a:rPr>
              <a:t>　計画書等の提出は、ハローワークを経由して行うことができる場合があります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lnSpc>
                <a:spcPts val="400"/>
              </a:lnSpc>
              <a:defRPr/>
            </a:pP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dirty="0" smtClean="0">
                <a:latin typeface="メイリオ" panose="020B0604030504040204" pitchFamily="50" charset="-128"/>
                <a:ea typeface="メイリオ" panose="020B0604030504040204" pitchFamily="50" charset="-128"/>
                <a:cs typeface="メイリオ" pitchFamily="50" charset="-128"/>
              </a:rPr>
              <a:t>計画書は適用</a:t>
            </a:r>
            <a:r>
              <a:rPr lang="ja-JP" altLang="en-US" sz="1100" dirty="0">
                <a:latin typeface="メイリオ" panose="020B0604030504040204" pitchFamily="50" charset="-128"/>
                <a:ea typeface="メイリオ" panose="020B0604030504040204" pitchFamily="50" charset="-128"/>
                <a:cs typeface="メイリオ" pitchFamily="50" charset="-128"/>
              </a:rPr>
              <a:t>事業所ごとに作成し</a:t>
            </a:r>
            <a:r>
              <a:rPr lang="ja-JP" altLang="en-US" sz="1100" dirty="0" smtClean="0">
                <a:latin typeface="メイリオ" panose="020B0604030504040204" pitchFamily="50" charset="-128"/>
                <a:ea typeface="メイリオ" panose="020B0604030504040204" pitchFamily="50" charset="-128"/>
                <a:cs typeface="メイリオ" pitchFamily="50" charset="-128"/>
              </a:rPr>
              <a:t>、賃金規定等改定</a:t>
            </a:r>
            <a:r>
              <a:rPr lang="ja-JP" altLang="en-US" sz="1100" dirty="0">
                <a:latin typeface="メイリオ" panose="020B0604030504040204" pitchFamily="50" charset="-128"/>
                <a:ea typeface="メイリオ" panose="020B0604030504040204" pitchFamily="50" charset="-128"/>
                <a:cs typeface="メイリオ" pitchFamily="50" charset="-128"/>
              </a:rPr>
              <a:t>予定年月日や算定対象</a:t>
            </a:r>
            <a:r>
              <a:rPr lang="ja-JP" altLang="en-US" sz="1100" dirty="0" smtClean="0">
                <a:latin typeface="メイリオ" panose="020B0604030504040204" pitchFamily="50" charset="-128"/>
                <a:ea typeface="メイリオ" panose="020B0604030504040204" pitchFamily="50" charset="-128"/>
                <a:cs typeface="メイリオ" pitchFamily="50" charset="-128"/>
              </a:rPr>
              <a:t>労働者（</a:t>
            </a:r>
            <a:r>
              <a:rPr lang="en-US" altLang="ja-JP" sz="1100" dirty="0" smtClean="0">
                <a:latin typeface="メイリオ" panose="020B0604030504040204" pitchFamily="50" charset="-128"/>
                <a:ea typeface="メイリオ" panose="020B0604030504040204" pitchFamily="50" charset="-128"/>
                <a:cs typeface="メイリオ" pitchFamily="50" charset="-128"/>
              </a:rPr>
              <a:t>※</a:t>
            </a:r>
            <a:r>
              <a:rPr lang="ja-JP" altLang="en-US" sz="1100" dirty="0" smtClean="0">
                <a:latin typeface="メイリオ" panose="020B0604030504040204" pitchFamily="50" charset="-128"/>
                <a:ea typeface="メイリオ" panose="020B0604030504040204" pitchFamily="50" charset="-128"/>
                <a:cs typeface="メイリオ" pitchFamily="50" charset="-128"/>
              </a:rPr>
              <a:t>１）を</a:t>
            </a:r>
            <a:r>
              <a:rPr lang="ja-JP" altLang="en-US" sz="1100" dirty="0">
                <a:latin typeface="メイリオ" panose="020B0604030504040204" pitchFamily="50" charset="-128"/>
                <a:ea typeface="メイリオ" panose="020B0604030504040204" pitchFamily="50" charset="-128"/>
                <a:cs typeface="メイリオ" pitchFamily="50" charset="-128"/>
              </a:rPr>
              <a:t>記載してください</a:t>
            </a:r>
            <a:r>
              <a:rPr lang="ja-JP" altLang="en-US" sz="1100" dirty="0" smtClean="0">
                <a:latin typeface="メイリオ" panose="020B0604030504040204" pitchFamily="50" charset="-128"/>
                <a:ea typeface="メイリオ" panose="020B0604030504040204" pitchFamily="50" charset="-128"/>
                <a:cs typeface="メイリオ" pitchFamily="50" charset="-128"/>
              </a:rPr>
              <a:t>。</a:t>
            </a:r>
            <a:endParaRPr lang="en-US" altLang="ja-JP" sz="11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ts val="800"/>
              </a:lnSpc>
              <a:defRPr/>
            </a:pPr>
            <a:endParaRPr lang="en-US" altLang="ja-JP" sz="1100"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１（再掲）</a:t>
            </a:r>
            <a:r>
              <a:rPr lang="ja-JP" altLang="en-US" sz="900" dirty="0">
                <a:latin typeface="メイリオ" panose="020B0604030504040204" pitchFamily="50" charset="-128"/>
                <a:ea typeface="メイリオ" panose="020B0604030504040204" pitchFamily="50" charset="-128"/>
                <a:cs typeface="メイリオ" pitchFamily="50" charset="-128"/>
              </a:rPr>
              <a:t>　</a:t>
            </a:r>
            <a:r>
              <a:rPr lang="ja-JP" altLang="en-US" sz="900" dirty="0" smtClean="0">
                <a:latin typeface="メイリオ" panose="020B0604030504040204" pitchFamily="50" charset="-128"/>
                <a:ea typeface="メイリオ" panose="020B0604030504040204" pitchFamily="50" charset="-128"/>
                <a:cs typeface="メイリオ" pitchFamily="50" charset="-128"/>
              </a:rPr>
              <a:t>算定</a:t>
            </a:r>
            <a:r>
              <a:rPr lang="ja-JP" altLang="en-US" sz="900" dirty="0">
                <a:latin typeface="メイリオ" panose="020B0604030504040204" pitchFamily="50" charset="-128"/>
                <a:ea typeface="メイリオ" panose="020B0604030504040204" pitchFamily="50" charset="-128"/>
                <a:cs typeface="メイリオ" pitchFamily="50" charset="-128"/>
              </a:rPr>
              <a:t>対象労働者とは、事業所において高年齢雇用継続基本給付金を受給しているすべての労働者をいいます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defRPr/>
            </a:pPr>
            <a:endParaRPr lang="en-US" altLang="ja-JP" sz="900" b="1" dirty="0">
              <a:latin typeface="メイリオ" panose="020B0604030504040204" pitchFamily="50" charset="-128"/>
              <a:ea typeface="メイリオ" panose="020B0604030504040204" pitchFamily="50" charset="-128"/>
              <a:cs typeface="メイリオ" pitchFamily="50" charset="-128"/>
            </a:endParaRPr>
          </a:p>
          <a:p>
            <a:pPr lvl="0" algn="just" defTabSz="910552">
              <a:defRPr/>
            </a:pPr>
            <a:r>
              <a:rPr lang="ja-JP" altLang="en-US" sz="1100" b="1" dirty="0" smtClean="0">
                <a:latin typeface="メイリオ" panose="020B0604030504040204" pitchFamily="50" charset="-128"/>
                <a:ea typeface="メイリオ" panose="020B0604030504040204" pitchFamily="50" charset="-128"/>
                <a:cs typeface="メイリオ" pitchFamily="50" charset="-128"/>
              </a:rPr>
              <a:t>認定後</a:t>
            </a:r>
            <a:r>
              <a:rPr lang="ja-JP" altLang="en-US" sz="1100" b="1" dirty="0">
                <a:latin typeface="メイリオ" panose="020B0604030504040204" pitchFamily="50" charset="-128"/>
                <a:ea typeface="メイリオ" panose="020B0604030504040204" pitchFamily="50" charset="-128"/>
                <a:cs typeface="メイリオ" pitchFamily="50" charset="-128"/>
              </a:rPr>
              <a:t>、計画書に記載された内容に変更が生じた場合</a:t>
            </a:r>
            <a:endParaRPr lang="en-US" altLang="ja-JP" sz="1100" b="1" dirty="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5000"/>
              </a:lnSpc>
              <a:defRPr/>
            </a:pPr>
            <a:r>
              <a:rPr lang="ja-JP" altLang="en-US" sz="1100" dirty="0">
                <a:latin typeface="メイリオ" panose="020B0604030504040204" pitchFamily="50" charset="-128"/>
                <a:ea typeface="メイリオ" panose="020B0604030504040204" pitchFamily="50" charset="-128"/>
                <a:cs typeface="メイリオ" pitchFamily="50" charset="-128"/>
              </a:rPr>
              <a:t>賃金</a:t>
            </a:r>
            <a:r>
              <a:rPr lang="ja-JP" altLang="en-US" sz="1100" dirty="0" smtClean="0">
                <a:latin typeface="メイリオ" panose="020B0604030504040204" pitchFamily="50" charset="-128"/>
                <a:ea typeface="メイリオ" panose="020B0604030504040204" pitchFamily="50" charset="-128"/>
                <a:cs typeface="メイリオ" pitchFamily="50" charset="-128"/>
              </a:rPr>
              <a:t>規定等改定</a:t>
            </a:r>
            <a:r>
              <a:rPr lang="ja-JP" altLang="en-US" sz="1100" dirty="0">
                <a:latin typeface="メイリオ" panose="020B0604030504040204" pitchFamily="50" charset="-128"/>
                <a:ea typeface="メイリオ" panose="020B0604030504040204" pitchFamily="50" charset="-128"/>
                <a:cs typeface="メイリオ" pitchFamily="50" charset="-128"/>
              </a:rPr>
              <a:t>予定日の</a:t>
            </a:r>
            <a:r>
              <a:rPr lang="ja-JP" altLang="en-US" sz="1100" dirty="0" smtClean="0">
                <a:latin typeface="メイリオ" panose="020B0604030504040204" pitchFamily="50" charset="-128"/>
                <a:ea typeface="メイリオ" panose="020B0604030504040204" pitchFamily="50" charset="-128"/>
                <a:cs typeface="メイリオ" pitchFamily="50" charset="-128"/>
              </a:rPr>
              <a:t>変更は</a:t>
            </a:r>
            <a:r>
              <a:rPr lang="ja-JP" altLang="en-US" sz="1100" dirty="0">
                <a:latin typeface="メイリオ" panose="020B0604030504040204" pitchFamily="50" charset="-128"/>
                <a:ea typeface="メイリオ" panose="020B0604030504040204" pitchFamily="50" charset="-128"/>
                <a:cs typeface="メイリオ" pitchFamily="50" charset="-128"/>
              </a:rPr>
              <a:t>、変更後の賃金</a:t>
            </a:r>
            <a:r>
              <a:rPr lang="ja-JP" altLang="en-US" sz="1100" dirty="0" smtClean="0">
                <a:latin typeface="メイリオ" panose="020B0604030504040204" pitchFamily="50" charset="-128"/>
                <a:ea typeface="メイリオ" panose="020B0604030504040204" pitchFamily="50" charset="-128"/>
                <a:cs typeface="メイリオ" pitchFamily="50" charset="-128"/>
              </a:rPr>
              <a:t>規定等改定</a:t>
            </a:r>
            <a:r>
              <a:rPr lang="ja-JP" altLang="en-US" sz="1100" dirty="0">
                <a:latin typeface="メイリオ" panose="020B0604030504040204" pitchFamily="50" charset="-128"/>
                <a:ea typeface="メイリオ" panose="020B0604030504040204" pitchFamily="50" charset="-128"/>
                <a:cs typeface="メイリオ" pitchFamily="50" charset="-128"/>
              </a:rPr>
              <a:t>予定日の前日までに、それ以外の</a:t>
            </a:r>
            <a:r>
              <a:rPr lang="ja-JP" altLang="en-US" sz="1100" dirty="0" smtClean="0">
                <a:latin typeface="メイリオ" panose="020B0604030504040204" pitchFamily="50" charset="-128"/>
                <a:ea typeface="メイリオ" panose="020B0604030504040204" pitchFamily="50" charset="-128"/>
                <a:cs typeface="メイリオ" pitchFamily="50" charset="-128"/>
              </a:rPr>
              <a:t>変更は</a:t>
            </a:r>
            <a:r>
              <a:rPr lang="ja-JP" altLang="en-US" sz="1100" dirty="0">
                <a:latin typeface="メイリオ" panose="020B0604030504040204" pitchFamily="50" charset="-128"/>
                <a:ea typeface="メイリオ" panose="020B0604030504040204" pitchFamily="50" charset="-128"/>
                <a:cs typeface="メイリオ" pitchFamily="50" charset="-128"/>
              </a:rPr>
              <a:t>、支給対象期（</a:t>
            </a:r>
            <a:r>
              <a:rPr lang="en-US" altLang="ja-JP" sz="1100" dirty="0" smtClean="0">
                <a:latin typeface="メイリオ" panose="020B0604030504040204" pitchFamily="50" charset="-128"/>
                <a:ea typeface="メイリオ" panose="020B0604030504040204" pitchFamily="50" charset="-128"/>
                <a:cs typeface="メイリオ" pitchFamily="50" charset="-128"/>
              </a:rPr>
              <a:t>※</a:t>
            </a:r>
            <a:r>
              <a:rPr lang="ja-JP" altLang="en-US" sz="1100" dirty="0" smtClean="0">
                <a:latin typeface="メイリオ" panose="020B0604030504040204" pitchFamily="50" charset="-128"/>
                <a:ea typeface="メイリオ" panose="020B0604030504040204" pitchFamily="50" charset="-128"/>
                <a:cs typeface="メイリオ" pitchFamily="50" charset="-128"/>
              </a:rPr>
              <a:t>６）</a:t>
            </a:r>
            <a:r>
              <a:rPr lang="ja-JP" altLang="en-US" sz="1100" dirty="0">
                <a:latin typeface="メイリオ" panose="020B0604030504040204" pitchFamily="50" charset="-128"/>
                <a:ea typeface="メイリオ" panose="020B0604030504040204" pitchFamily="50" charset="-128"/>
                <a:cs typeface="メイリオ" pitchFamily="50" charset="-128"/>
              </a:rPr>
              <a:t>の第１期支給申請日までに</a:t>
            </a:r>
            <a:r>
              <a:rPr lang="ja-JP" altLang="en-US" sz="1100" dirty="0" smtClean="0">
                <a:latin typeface="メイリオ" panose="020B0604030504040204" pitchFamily="50" charset="-128"/>
                <a:ea typeface="メイリオ" panose="020B0604030504040204" pitchFamily="50" charset="-128"/>
                <a:cs typeface="メイリオ" pitchFamily="50" charset="-128"/>
              </a:rPr>
              <a:t>変更届および</a:t>
            </a:r>
            <a:r>
              <a:rPr lang="ja-JP" altLang="en-US" sz="1100" dirty="0">
                <a:latin typeface="メイリオ" panose="020B0604030504040204" pitchFamily="50" charset="-128"/>
                <a:ea typeface="メイリオ" panose="020B0604030504040204" pitchFamily="50" charset="-128"/>
                <a:cs typeface="メイリオ" pitchFamily="50" charset="-128"/>
              </a:rPr>
              <a:t>計画書の写しを管轄の労働局に提出してください。</a:t>
            </a:r>
            <a:endParaRPr lang="en-US" altLang="ja-JP" sz="1100" dirty="0">
              <a:latin typeface="メイリオ" panose="020B0604030504040204" pitchFamily="50" charset="-128"/>
              <a:ea typeface="メイリオ" panose="020B0604030504040204" pitchFamily="50" charset="-128"/>
              <a:cs typeface="メイリオ" pitchFamily="50" charset="-128"/>
            </a:endParaRPr>
          </a:p>
          <a:p>
            <a:pPr lvl="0" algn="just" defTabSz="910552">
              <a:lnSpc>
                <a:spcPts val="800"/>
              </a:lnSpc>
              <a:defRPr/>
            </a:pP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0000"/>
              </a:lnSpc>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６</a:t>
            </a:r>
            <a:r>
              <a:rPr lang="ja-JP" altLang="en-US" sz="900" dirty="0">
                <a:latin typeface="メイリオ" panose="020B0604030504040204" pitchFamily="50" charset="-128"/>
                <a:ea typeface="メイリオ" panose="020B0604030504040204" pitchFamily="50" charset="-128"/>
                <a:cs typeface="メイリオ" pitchFamily="50" charset="-128"/>
              </a:rPr>
              <a:t>　支給対象期とは、賃金規定等改定の措置に基づき増額された賃金が支払われた日の属する月から最初の６か月間を支給対象期の</a:t>
            </a:r>
            <a:r>
              <a:rPr lang="ja-JP" altLang="en-US" sz="900" dirty="0" smtClean="0">
                <a:latin typeface="メイリオ" panose="020B0604030504040204" pitchFamily="50" charset="-128"/>
                <a:ea typeface="メイリオ" panose="020B0604030504040204" pitchFamily="50" charset="-128"/>
                <a:cs typeface="メイリオ" pitchFamily="50" charset="-128"/>
              </a:rPr>
              <a:t>第１期と</a:t>
            </a:r>
            <a:r>
              <a:rPr lang="ja-JP" altLang="en-US" sz="900" dirty="0">
                <a:latin typeface="メイリオ" panose="020B0604030504040204" pitchFamily="50" charset="-128"/>
                <a:ea typeface="メイリオ" panose="020B0604030504040204" pitchFamily="50" charset="-128"/>
                <a:cs typeface="メイリオ" pitchFamily="50" charset="-128"/>
              </a:rPr>
              <a:t>し、以後６か月ごとに第２期、第３期、第４期といいます</a:t>
            </a:r>
            <a:r>
              <a:rPr lang="ja-JP" altLang="en-US" sz="900" dirty="0" smtClean="0">
                <a:latin typeface="メイリオ" panose="020B0604030504040204" pitchFamily="50" charset="-128"/>
                <a:ea typeface="メイリオ" panose="020B0604030504040204" pitchFamily="50" charset="-128"/>
                <a:cs typeface="メイリオ" pitchFamily="50" charset="-128"/>
              </a:rPr>
              <a:t>。</a:t>
            </a: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5000"/>
              </a:lnSpc>
              <a:defRPr/>
            </a:pP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5000"/>
              </a:lnSpc>
              <a:defRPr/>
            </a:pPr>
            <a:endParaRPr lang="en-US" altLang="ja-JP" sz="1200" b="1" dirty="0">
              <a:latin typeface="メイリオ" panose="020B0604030504040204" pitchFamily="50" charset="-128"/>
              <a:ea typeface="メイリオ" panose="020B0604030504040204" pitchFamily="50" charset="-128"/>
              <a:cs typeface="メイリオ" pitchFamily="50" charset="-128"/>
            </a:endParaRPr>
          </a:p>
        </p:txBody>
      </p:sp>
      <p:sp>
        <p:nvSpPr>
          <p:cNvPr id="30" name="正方形/長方形 29"/>
          <p:cNvSpPr/>
          <p:nvPr/>
        </p:nvSpPr>
        <p:spPr>
          <a:xfrm>
            <a:off x="45000" y="3686071"/>
            <a:ext cx="6768000" cy="288000"/>
          </a:xfrm>
          <a:prstGeom prst="rect">
            <a:avLst/>
          </a:prstGeom>
          <a:solidFill>
            <a:srgbClr val="C00000"/>
          </a:solidFill>
          <a:ln w="19050">
            <a:solidFill>
              <a:srgbClr val="C00000"/>
            </a:solidFill>
          </a:ln>
        </p:spPr>
        <p:txBody>
          <a:bodyPr wrap="square">
            <a:spAutoFit/>
          </a:bodyPr>
          <a:lstStyle/>
          <a:p>
            <a:r>
              <a:rPr lang="ja-JP" altLang="en-US" sz="1400" b="1" dirty="0">
                <a:solidFill>
                  <a:schemeClr val="bg1"/>
                </a:solidFill>
                <a:latin typeface="メイリオ" panose="020B0604030504040204" pitchFamily="50" charset="-128"/>
                <a:ea typeface="メイリオ" panose="020B0604030504040204" pitchFamily="50" charset="-128"/>
              </a:rPr>
              <a:t>賃金規定等改定計画書の提出</a:t>
            </a:r>
          </a:p>
        </p:txBody>
      </p:sp>
      <p:sp>
        <p:nvSpPr>
          <p:cNvPr id="32" name="テキスト ボックス 31">
            <a:extLst>
              <a:ext uri="{FF2B5EF4-FFF2-40B4-BE49-F238E27FC236}">
                <a16:creationId xmlns:a16="http://schemas.microsoft.com/office/drawing/2014/main" id="{15F59869-09B0-44D1-AEA1-9401990D6A11}"/>
              </a:ext>
            </a:extLst>
          </p:cNvPr>
          <p:cNvSpPr txBox="1"/>
          <p:nvPr/>
        </p:nvSpPr>
        <p:spPr>
          <a:xfrm>
            <a:off x="45000" y="7219700"/>
            <a:ext cx="6768000" cy="1421710"/>
          </a:xfrm>
          <a:prstGeom prst="rect">
            <a:avLst/>
          </a:prstGeom>
          <a:noFill/>
          <a:ln w="19050">
            <a:solidFill>
              <a:srgbClr val="C00000"/>
            </a:solidFill>
          </a:ln>
        </p:spPr>
        <p:txBody>
          <a:bodyPr wrap="square" tIns="108000" rtlCol="0">
            <a:noAutofit/>
          </a:bodyPr>
          <a:lstStyle/>
          <a:p>
            <a:pPr lvl="0" algn="just" defTabSz="910552">
              <a:lnSpc>
                <a:spcPct val="125000"/>
              </a:lnSpc>
              <a:defRPr/>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認定された計画書に基づき賃金規定等の増額改定を行った場合、各支給対象期末月分に係る管轄安定所が指定した高年齢雇用継続基本給付金の支給申請月の翌月の初日から起算して２か月以内に、高年齢労働者処遇改善促進助成金支給申請書（様式第３号）、高年齢労働者処遇改善促進助成金支給申請書（別紙）（様式第３－１号）に、添付書類（</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７）を添えて管轄労働局長（</a:t>
            </a:r>
            <a:r>
              <a:rPr lang="en-US" altLang="ja-JP" sz="1050" dirty="0" smtClean="0">
                <a:latin typeface="メイリオ" panose="020B0604030504040204" pitchFamily="50" charset="-128"/>
                <a:ea typeface="メイリオ" panose="020B0604030504040204" pitchFamily="50" charset="-128"/>
                <a:cs typeface="メイリオ" pitchFamily="50" charset="-128"/>
              </a:rPr>
              <a:t>※</a:t>
            </a:r>
            <a:r>
              <a:rPr lang="ja-JP" altLang="en-US" sz="1050" dirty="0" smtClean="0">
                <a:latin typeface="メイリオ" panose="020B0604030504040204" pitchFamily="50" charset="-128"/>
                <a:ea typeface="メイリオ" panose="020B0604030504040204" pitchFamily="50" charset="-128"/>
                <a:cs typeface="メイリオ" pitchFamily="50" charset="-128"/>
              </a:rPr>
              <a:t>８）に提出してください。</a:t>
            </a: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ts val="800"/>
              </a:lnSpc>
              <a:defRPr/>
            </a:pPr>
            <a:endParaRPr lang="en-US" altLang="ja-JP" sz="105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0000"/>
              </a:lnSpc>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７　申請書の様式やこれに添付すべき書類については、労働局へお問い合わせください。</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0000"/>
              </a:lnSpc>
              <a:defRPr/>
            </a:pPr>
            <a:r>
              <a:rPr lang="en-US" altLang="ja-JP" sz="900" dirty="0" smtClean="0">
                <a:latin typeface="メイリオ" panose="020B0604030504040204" pitchFamily="50" charset="-128"/>
                <a:ea typeface="メイリオ" panose="020B0604030504040204" pitchFamily="50" charset="-128"/>
                <a:cs typeface="メイリオ" pitchFamily="50" charset="-128"/>
              </a:rPr>
              <a:t>※</a:t>
            </a:r>
            <a:r>
              <a:rPr lang="ja-JP" altLang="en-US" sz="900" dirty="0" smtClean="0">
                <a:latin typeface="メイリオ" panose="020B0604030504040204" pitchFamily="50" charset="-128"/>
                <a:ea typeface="メイリオ" panose="020B0604030504040204" pitchFamily="50" charset="-128"/>
                <a:cs typeface="メイリオ" pitchFamily="50" charset="-128"/>
              </a:rPr>
              <a:t>８　申請書等の提出は、ハローワークを経由して行うことができる場合があります。</a:t>
            </a:r>
            <a:endParaRPr lang="en-US" altLang="ja-JP" sz="900" dirty="0" smtClean="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5000"/>
              </a:lnSpc>
              <a:defRPr/>
            </a:pPr>
            <a:endParaRPr lang="en-US" altLang="ja-JP" sz="900" dirty="0">
              <a:latin typeface="メイリオ" panose="020B0604030504040204" pitchFamily="50" charset="-128"/>
              <a:ea typeface="メイリオ" panose="020B0604030504040204" pitchFamily="50" charset="-128"/>
              <a:cs typeface="メイリオ" pitchFamily="50" charset="-128"/>
            </a:endParaRPr>
          </a:p>
          <a:p>
            <a:pPr lvl="0" algn="just" defTabSz="910552">
              <a:lnSpc>
                <a:spcPct val="125000"/>
              </a:lnSpc>
              <a:defRPr/>
            </a:pPr>
            <a:endParaRPr lang="en-US" altLang="ja-JP" sz="900" dirty="0">
              <a:latin typeface="メイリオ" panose="020B0604030504040204" pitchFamily="50" charset="-128"/>
              <a:ea typeface="メイリオ" panose="020B0604030504040204" pitchFamily="50" charset="-128"/>
              <a:cs typeface="メイリオ" pitchFamily="50" charset="-128"/>
            </a:endParaRPr>
          </a:p>
        </p:txBody>
      </p:sp>
      <p:sp>
        <p:nvSpPr>
          <p:cNvPr id="33" name="正方形/長方形 32"/>
          <p:cNvSpPr/>
          <p:nvPr/>
        </p:nvSpPr>
        <p:spPr>
          <a:xfrm>
            <a:off x="45000" y="6911923"/>
            <a:ext cx="6768000" cy="307777"/>
          </a:xfrm>
          <a:prstGeom prst="rect">
            <a:avLst/>
          </a:prstGeom>
          <a:solidFill>
            <a:srgbClr val="C00000"/>
          </a:solidFill>
          <a:ln w="19050">
            <a:solidFill>
              <a:srgbClr val="C00000"/>
            </a:solidFill>
          </a:ln>
        </p:spPr>
        <p:txBody>
          <a:bodyPr wrap="square" anchor="ctr" anchorCtr="0">
            <a:spAutoFit/>
          </a:bodyPr>
          <a:lstStyle/>
          <a:p>
            <a:r>
              <a:rPr lang="ja-JP" altLang="en-US" sz="1400" b="1" dirty="0" smtClean="0">
                <a:solidFill>
                  <a:schemeClr val="bg1"/>
                </a:solidFill>
                <a:latin typeface="メイリオ" panose="020B0604030504040204" pitchFamily="50" charset="-128"/>
                <a:ea typeface="メイリオ" panose="020B0604030504040204" pitchFamily="50" charset="-128"/>
              </a:rPr>
              <a:t>支給申請</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1872" y="9391093"/>
            <a:ext cx="1381646" cy="499820"/>
          </a:xfrm>
          <a:prstGeom prst="rect">
            <a:avLst/>
          </a:prstGeom>
        </p:spPr>
      </p:pic>
      <p:sp>
        <p:nvSpPr>
          <p:cNvPr id="38" name="正方形/長方形 37"/>
          <p:cNvSpPr/>
          <p:nvPr/>
        </p:nvSpPr>
        <p:spPr>
          <a:xfrm>
            <a:off x="0" y="3197970"/>
            <a:ext cx="6858000" cy="360000"/>
          </a:xfrm>
          <a:prstGeom prst="rect">
            <a:avLst/>
          </a:prstGeom>
          <a:solidFill>
            <a:srgbClr val="002060"/>
          </a:solidFill>
        </p:spPr>
        <p:txBody>
          <a:bodyPr wrap="square" anchor="ctr" anchorCtr="0">
            <a:noAutofit/>
          </a:bodyPr>
          <a:lstStyle/>
          <a:p>
            <a:pPr lvl="0" defTabSz="910552">
              <a:lnSpc>
                <a:spcPts val="600"/>
              </a:lnSpc>
              <a:defRPr/>
            </a:pP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0552">
              <a:defRPr/>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助成金を申請するには（申請手続）</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2628034483"/>
              </p:ext>
            </p:extLst>
          </p:nvPr>
        </p:nvGraphicFramePr>
        <p:xfrm>
          <a:off x="188913" y="2154997"/>
          <a:ext cx="6304547" cy="822960"/>
        </p:xfrm>
        <a:graphic>
          <a:graphicData uri="http://schemas.openxmlformats.org/drawingml/2006/table">
            <a:tbl>
              <a:tblPr firstRow="1" bandRow="1">
                <a:tableStyleId>{5940675A-B579-460E-94D1-54222C63F5DA}</a:tableStyleId>
              </a:tblPr>
              <a:tblGrid>
                <a:gridCol w="262248">
                  <a:extLst>
                    <a:ext uri="{9D8B030D-6E8A-4147-A177-3AD203B41FA5}">
                      <a16:colId xmlns:a16="http://schemas.microsoft.com/office/drawing/2014/main" val="1265270479"/>
                    </a:ext>
                  </a:extLst>
                </a:gridCol>
                <a:gridCol w="6042299">
                  <a:extLst>
                    <a:ext uri="{9D8B030D-6E8A-4147-A177-3AD203B41FA5}">
                      <a16:colId xmlns:a16="http://schemas.microsoft.com/office/drawing/2014/main" val="2946260969"/>
                    </a:ext>
                  </a:extLst>
                </a:gridCol>
              </a:tblGrid>
              <a:tr h="0">
                <a:tc>
                  <a:txBody>
                    <a:bodyPr/>
                    <a:lstStyle/>
                    <a:p>
                      <a:pPr>
                        <a:lnSpc>
                          <a:spcPct val="100000"/>
                        </a:lnSpc>
                      </a:pPr>
                      <a:r>
                        <a:rPr kumimoji="1" lang="ja-JP" altLang="en-US" dirty="0" smtClean="0"/>
                        <a:t>Ａ</a:t>
                      </a:r>
                      <a:endParaRPr kumimoji="1" lang="en-US" altLang="ja-JP" dirty="0" smtClean="0"/>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defTabSz="910552">
                        <a:lnSpc>
                          <a:spcPct val="100000"/>
                        </a:lnSpc>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賃金規定等改定の措置に基づき</a:t>
                      </a:r>
                      <a:r>
                        <a:rPr lang="ja-JP" altLang="en-US"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増額された賃金が支払われた日の属する月前</a:t>
                      </a:r>
                      <a:r>
                        <a:rPr kumimoji="1" lang="ja-JP" altLang="en-US" sz="1050" b="1" kern="1200" dirty="0" smtClean="0">
                          <a:solidFill>
                            <a:srgbClr val="C00000"/>
                          </a:solidFill>
                          <a:latin typeface="メイリオ" panose="020B0604030504040204" pitchFamily="50" charset="-128"/>
                          <a:ea typeface="メイリオ" panose="020B0604030504040204" pitchFamily="50" charset="-128"/>
                          <a:cs typeface="メイリオ" pitchFamily="50" charset="-128"/>
                        </a:rPr>
                        <a:t>６か月間</a:t>
                      </a:r>
                      <a:r>
                        <a:rPr lang="ja-JP" altLang="en-US" sz="1050" dirty="0" smtClean="0">
                          <a:latin typeface="メイリオ" panose="020B0604030504040204" pitchFamily="50" charset="-128"/>
                          <a:ea typeface="メイリオ" panose="020B0604030504040204" pitchFamily="50" charset="-128"/>
                          <a:cs typeface="メイリオ" pitchFamily="50" charset="-128"/>
                        </a:rPr>
                        <a:t>に算定対象労働者が受給した</a:t>
                      </a:r>
                      <a:r>
                        <a:rPr lang="ja-JP" altLang="en-US" sz="1050" b="1" dirty="0" smtClean="0">
                          <a:solidFill>
                            <a:srgbClr val="C00000"/>
                          </a:solidFill>
                          <a:latin typeface="メイリオ" panose="020B0604030504040204" pitchFamily="50" charset="-128"/>
                          <a:ea typeface="メイリオ" panose="020B0604030504040204" pitchFamily="50" charset="-128"/>
                          <a:cs typeface="メイリオ" pitchFamily="50" charset="-128"/>
                        </a:rPr>
                        <a:t>増額改定前の賃金の額で算定した高年齢雇用継続基本給付金</a:t>
                      </a:r>
                      <a:r>
                        <a:rPr kumimoji="1" lang="ja-JP" altLang="en-US" sz="1050" b="1" kern="1200" dirty="0" smtClean="0">
                          <a:solidFill>
                            <a:srgbClr val="C00000"/>
                          </a:solidFill>
                          <a:latin typeface="メイリオ" panose="020B0604030504040204" pitchFamily="50" charset="-128"/>
                          <a:ea typeface="メイリオ" panose="020B0604030504040204" pitchFamily="50" charset="-128"/>
                          <a:cs typeface="メイリオ" pitchFamily="50" charset="-128"/>
                        </a:rPr>
                        <a:t>の総額</a:t>
                      </a:r>
                      <a:endParaRPr kumimoji="1" lang="ja-JP" altLang="en-US" sz="1050" b="1" kern="1200" dirty="0">
                        <a:solidFill>
                          <a:srgbClr val="C00000"/>
                        </a:solidFill>
                        <a:latin typeface="メイリオ" panose="020B0604030504040204" pitchFamily="50" charset="-128"/>
                        <a:ea typeface="メイリオ" panose="020B0604030504040204"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266714"/>
                  </a:ext>
                </a:extLst>
              </a:tr>
              <a:tr h="386729">
                <a:tc>
                  <a:txBody>
                    <a:bodyPr/>
                    <a:lstStyle/>
                    <a:p>
                      <a:pPr>
                        <a:lnSpc>
                          <a:spcPct val="100000"/>
                        </a:lnSpc>
                      </a:pPr>
                      <a:r>
                        <a:rPr kumimoji="1" lang="ja-JP" altLang="en-US" dirty="0" smtClean="0"/>
                        <a:t>Ｂ</a:t>
                      </a:r>
                      <a:endParaRPr kumimoji="1" lang="ja-JP" altLang="en-US" dirty="0"/>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defTabSz="910552">
                        <a:lnSpc>
                          <a:spcPct val="100000"/>
                        </a:lnSpc>
                        <a:defRPr/>
                      </a:pPr>
                      <a:r>
                        <a:rPr lang="ja-JP" altLang="en-US" sz="1050" dirty="0" smtClean="0">
                          <a:latin typeface="メイリオ" panose="020B0604030504040204" pitchFamily="50" charset="-128"/>
                          <a:ea typeface="メイリオ" panose="020B0604030504040204" pitchFamily="50" charset="-128"/>
                          <a:cs typeface="メイリオ" pitchFamily="50" charset="-128"/>
                        </a:rPr>
                        <a:t>賃金規定等を増額改定後、</a:t>
                      </a:r>
                      <a:r>
                        <a:rPr lang="ja-JP" altLang="en-US" sz="1050" b="1" dirty="0" smtClean="0">
                          <a:solidFill>
                            <a:schemeClr val="accent5">
                              <a:lumMod val="75000"/>
                            </a:schemeClr>
                          </a:solidFill>
                          <a:latin typeface="メイリオ" panose="020B0604030504040204" pitchFamily="50" charset="-128"/>
                          <a:ea typeface="メイリオ" panose="020B0604030504040204" pitchFamily="50" charset="-128"/>
                          <a:cs typeface="メイリオ" pitchFamily="50" charset="-128"/>
                        </a:rPr>
                        <a:t>各支給対象期において</a:t>
                      </a:r>
                      <a:r>
                        <a:rPr lang="ja-JP" altLang="en-US" sz="1050" dirty="0" smtClean="0">
                          <a:latin typeface="メイリオ" panose="020B0604030504040204" pitchFamily="50" charset="-128"/>
                          <a:ea typeface="メイリオ" panose="020B0604030504040204" pitchFamily="50" charset="-128"/>
                          <a:cs typeface="メイリオ" pitchFamily="50" charset="-128"/>
                        </a:rPr>
                        <a:t>当該算定対象労働者が受給した</a:t>
                      </a:r>
                      <a:r>
                        <a:rPr lang="ja-JP" altLang="en-US" sz="1050" b="1" dirty="0" smtClean="0">
                          <a:solidFill>
                            <a:schemeClr val="accent5">
                              <a:lumMod val="75000"/>
                            </a:schemeClr>
                          </a:solidFill>
                          <a:latin typeface="メイリオ" panose="020B0604030504040204" pitchFamily="50" charset="-128"/>
                          <a:ea typeface="メイリオ" panose="020B0604030504040204" pitchFamily="50" charset="-128"/>
                          <a:cs typeface="メイリオ" pitchFamily="50" charset="-128"/>
                        </a:rPr>
                        <a:t>増額改定後の賃金の額で算定した高年齢雇用継続基本給付金の総額</a:t>
                      </a:r>
                      <a:endParaRPr kumimoji="1" lang="ja-JP" altLang="en-US" b="1" dirty="0">
                        <a:solidFill>
                          <a:schemeClr val="accent5">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8537300"/>
                  </a:ext>
                </a:extLst>
              </a:tr>
            </a:tbl>
          </a:graphicData>
        </a:graphic>
      </p:graphicFrame>
    </p:spTree>
    <p:extLst>
      <p:ext uri="{BB962C8B-B14F-4D97-AF65-F5344CB8AC3E}">
        <p14:creationId xmlns:p14="http://schemas.microsoft.com/office/powerpoint/2010/main" val="1514677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1535</Words>
  <Application>Microsoft Office PowerPoint</Application>
  <PresentationFormat>A4 210 x 297 mm</PresentationFormat>
  <Paragraphs>91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ＭＳ Ｐゴシック</vt:lpstr>
      <vt:lpstr>ＭＳ ゴシック</vt:lpstr>
      <vt:lpstr>メイリオ</vt:lpstr>
      <vt:lpstr>游ゴシック</vt:lpstr>
      <vt:lpstr>游ゴシック Light</vt:lpstr>
      <vt:lpstr>Arial</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2021-03-02T01:52:16Z</dcterms:modified>
</cp:coreProperties>
</file>