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9"/>
  </p:notesMasterIdLst>
  <p:sldIdLst>
    <p:sldId id="269" r:id="rId5"/>
    <p:sldId id="268" r:id="rId6"/>
    <p:sldId id="272" r:id="rId7"/>
    <p:sldId id="273" r:id="rId8"/>
  </p:sldIdLst>
  <p:sldSz cx="7262813" cy="10396538"/>
  <p:notesSz cx="6805613" cy="9939338"/>
  <p:defaultTextStyle>
    <a:defPPr>
      <a:defRPr lang="ja-JP"/>
    </a:defPPr>
    <a:lvl1pPr marL="0" algn="l" defTabSz="883952" rtl="0" eaLnBrk="1" latinLnBrk="0" hangingPunct="1">
      <a:defRPr kumimoji="1" sz="1838" kern="1200">
        <a:solidFill>
          <a:schemeClr val="tx1"/>
        </a:solidFill>
        <a:latin typeface="+mn-lt"/>
        <a:ea typeface="+mn-ea"/>
        <a:cs typeface="+mn-cs"/>
      </a:defRPr>
    </a:lvl1pPr>
    <a:lvl2pPr marL="441977" algn="l" defTabSz="883952" rtl="0" eaLnBrk="1" latinLnBrk="0" hangingPunct="1">
      <a:defRPr kumimoji="1" sz="1838" kern="1200">
        <a:solidFill>
          <a:schemeClr val="tx1"/>
        </a:solidFill>
        <a:latin typeface="+mn-lt"/>
        <a:ea typeface="+mn-ea"/>
        <a:cs typeface="+mn-cs"/>
      </a:defRPr>
    </a:lvl2pPr>
    <a:lvl3pPr marL="883952" algn="l" defTabSz="883952" rtl="0" eaLnBrk="1" latinLnBrk="0" hangingPunct="1">
      <a:defRPr kumimoji="1" sz="1838" kern="1200">
        <a:solidFill>
          <a:schemeClr val="tx1"/>
        </a:solidFill>
        <a:latin typeface="+mn-lt"/>
        <a:ea typeface="+mn-ea"/>
        <a:cs typeface="+mn-cs"/>
      </a:defRPr>
    </a:lvl3pPr>
    <a:lvl4pPr marL="1325931" algn="l" defTabSz="883952" rtl="0" eaLnBrk="1" latinLnBrk="0" hangingPunct="1">
      <a:defRPr kumimoji="1" sz="1838" kern="1200">
        <a:solidFill>
          <a:schemeClr val="tx1"/>
        </a:solidFill>
        <a:latin typeface="+mn-lt"/>
        <a:ea typeface="+mn-ea"/>
        <a:cs typeface="+mn-cs"/>
      </a:defRPr>
    </a:lvl4pPr>
    <a:lvl5pPr marL="1767908" algn="l" defTabSz="883952" rtl="0" eaLnBrk="1" latinLnBrk="0" hangingPunct="1">
      <a:defRPr kumimoji="1" sz="1838" kern="1200">
        <a:solidFill>
          <a:schemeClr val="tx1"/>
        </a:solidFill>
        <a:latin typeface="+mn-lt"/>
        <a:ea typeface="+mn-ea"/>
        <a:cs typeface="+mn-cs"/>
      </a:defRPr>
    </a:lvl5pPr>
    <a:lvl6pPr marL="2209882" algn="l" defTabSz="883952" rtl="0" eaLnBrk="1" latinLnBrk="0" hangingPunct="1">
      <a:defRPr kumimoji="1" sz="1838" kern="1200">
        <a:solidFill>
          <a:schemeClr val="tx1"/>
        </a:solidFill>
        <a:latin typeface="+mn-lt"/>
        <a:ea typeface="+mn-ea"/>
        <a:cs typeface="+mn-cs"/>
      </a:defRPr>
    </a:lvl6pPr>
    <a:lvl7pPr marL="2651861" algn="l" defTabSz="883952" rtl="0" eaLnBrk="1" latinLnBrk="0" hangingPunct="1">
      <a:defRPr kumimoji="1" sz="1838" kern="1200">
        <a:solidFill>
          <a:schemeClr val="tx1"/>
        </a:solidFill>
        <a:latin typeface="+mn-lt"/>
        <a:ea typeface="+mn-ea"/>
        <a:cs typeface="+mn-cs"/>
      </a:defRPr>
    </a:lvl7pPr>
    <a:lvl8pPr marL="3093837" algn="l" defTabSz="883952" rtl="0" eaLnBrk="1" latinLnBrk="0" hangingPunct="1">
      <a:defRPr kumimoji="1" sz="1838" kern="1200">
        <a:solidFill>
          <a:schemeClr val="tx1"/>
        </a:solidFill>
        <a:latin typeface="+mn-lt"/>
        <a:ea typeface="+mn-ea"/>
        <a:cs typeface="+mn-cs"/>
      </a:defRPr>
    </a:lvl8pPr>
    <a:lvl9pPr marL="3535813" algn="l" defTabSz="883952" rtl="0" eaLnBrk="1" latinLnBrk="0" hangingPunct="1">
      <a:defRPr kumimoji="1" sz="1838"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75" userDrawn="1">
          <p15:clr>
            <a:srgbClr val="A4A3A4"/>
          </p15:clr>
        </p15:guide>
        <p15:guide id="2" pos="228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CCFFCC"/>
    <a:srgbClr val="CCCCFF"/>
    <a:srgbClr val="CCECFF"/>
    <a:srgbClr val="99CCFF"/>
    <a:srgbClr val="CCFFFF"/>
    <a:srgbClr val="FFFF99"/>
    <a:srgbClr val="0099FF"/>
    <a:srgbClr val="009BD2"/>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72" autoAdjust="0"/>
    <p:restoredTop sz="94333" autoAdjust="0"/>
  </p:normalViewPr>
  <p:slideViewPr>
    <p:cSldViewPr>
      <p:cViewPr varScale="1">
        <p:scale>
          <a:sx n="46" d="100"/>
          <a:sy n="46" d="100"/>
        </p:scale>
        <p:origin x="2556" y="60"/>
      </p:cViewPr>
      <p:guideLst>
        <p:guide orient="horz" pos="3275"/>
        <p:guide pos="2288"/>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54451" y="0"/>
            <a:ext cx="2949575" cy="496888"/>
          </a:xfrm>
          <a:prstGeom prst="rect">
            <a:avLst/>
          </a:prstGeom>
        </p:spPr>
        <p:txBody>
          <a:bodyPr vert="horz" lIns="91440" tIns="45720" rIns="91440" bIns="45720" rtlCol="0"/>
          <a:lstStyle>
            <a:lvl1pPr algn="r">
              <a:defRPr sz="1200"/>
            </a:lvl1pPr>
          </a:lstStyle>
          <a:p>
            <a:fld id="{40F6FFEA-92E1-4452-A5E1-597119CB7913}" type="datetimeFigureOut">
              <a:rPr kumimoji="1" lang="ja-JP" altLang="en-US" smtClean="0"/>
              <a:pPr/>
              <a:t>2022/5/19</a:t>
            </a:fld>
            <a:endParaRPr kumimoji="1" lang="ja-JP" altLang="en-US"/>
          </a:p>
        </p:txBody>
      </p:sp>
      <p:sp>
        <p:nvSpPr>
          <p:cNvPr id="4" name="スライド イメージ プレースホルダ 3"/>
          <p:cNvSpPr>
            <a:spLocks noGrp="1" noRot="1" noChangeAspect="1"/>
          </p:cNvSpPr>
          <p:nvPr>
            <p:ph type="sldImg" idx="2"/>
          </p:nvPr>
        </p:nvSpPr>
        <p:spPr>
          <a:xfrm>
            <a:off x="2103438" y="746125"/>
            <a:ext cx="26003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1039" y="4721225"/>
            <a:ext cx="5443537" cy="447198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 y="9440865"/>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4451" y="9440865"/>
            <a:ext cx="2949575" cy="496887"/>
          </a:xfrm>
          <a:prstGeom prst="rect">
            <a:avLst/>
          </a:prstGeom>
        </p:spPr>
        <p:txBody>
          <a:bodyPr vert="horz" lIns="91440" tIns="45720" rIns="91440" bIns="45720" rtlCol="0" anchor="b"/>
          <a:lstStyle>
            <a:lvl1pPr algn="r">
              <a:defRPr sz="1200"/>
            </a:lvl1pPr>
          </a:lstStyle>
          <a:p>
            <a:fld id="{263311C3-3B21-4EAE-8D73-F8F3E2579B42}" type="slidenum">
              <a:rPr kumimoji="1" lang="ja-JP" altLang="en-US" smtClean="0"/>
              <a:pPr/>
              <a:t>‹#›</a:t>
            </a:fld>
            <a:endParaRPr kumimoji="1" lang="ja-JP" altLang="en-US"/>
          </a:p>
        </p:txBody>
      </p:sp>
    </p:spTree>
    <p:extLst>
      <p:ext uri="{BB962C8B-B14F-4D97-AF65-F5344CB8AC3E}">
        <p14:creationId xmlns:p14="http://schemas.microsoft.com/office/powerpoint/2010/main" val="459736043"/>
      </p:ext>
    </p:extLst>
  </p:cSld>
  <p:clrMap bg1="lt1" tx1="dk1" bg2="lt2" tx2="dk2" accent1="accent1" accent2="accent2" accent3="accent3" accent4="accent4" accent5="accent5" accent6="accent6" hlink="hlink" folHlink="folHlink"/>
  <p:notesStyle>
    <a:lvl1pPr marL="0" algn="l" defTabSz="884237" rtl="0" eaLnBrk="1" latinLnBrk="0" hangingPunct="1">
      <a:defRPr kumimoji="1" sz="1161" kern="1200">
        <a:solidFill>
          <a:schemeClr val="tx1"/>
        </a:solidFill>
        <a:latin typeface="+mn-lt"/>
        <a:ea typeface="+mn-ea"/>
        <a:cs typeface="+mn-cs"/>
      </a:defRPr>
    </a:lvl1pPr>
    <a:lvl2pPr marL="442117" algn="l" defTabSz="884237" rtl="0" eaLnBrk="1" latinLnBrk="0" hangingPunct="1">
      <a:defRPr kumimoji="1" sz="1161" kern="1200">
        <a:solidFill>
          <a:schemeClr val="tx1"/>
        </a:solidFill>
        <a:latin typeface="+mn-lt"/>
        <a:ea typeface="+mn-ea"/>
        <a:cs typeface="+mn-cs"/>
      </a:defRPr>
    </a:lvl2pPr>
    <a:lvl3pPr marL="884237" algn="l" defTabSz="884237" rtl="0" eaLnBrk="1" latinLnBrk="0" hangingPunct="1">
      <a:defRPr kumimoji="1" sz="1161" kern="1200">
        <a:solidFill>
          <a:schemeClr val="tx1"/>
        </a:solidFill>
        <a:latin typeface="+mn-lt"/>
        <a:ea typeface="+mn-ea"/>
        <a:cs typeface="+mn-cs"/>
      </a:defRPr>
    </a:lvl3pPr>
    <a:lvl4pPr marL="1326351" algn="l" defTabSz="884237" rtl="0" eaLnBrk="1" latinLnBrk="0" hangingPunct="1">
      <a:defRPr kumimoji="1" sz="1161" kern="1200">
        <a:solidFill>
          <a:schemeClr val="tx1"/>
        </a:solidFill>
        <a:latin typeface="+mn-lt"/>
        <a:ea typeface="+mn-ea"/>
        <a:cs typeface="+mn-cs"/>
      </a:defRPr>
    </a:lvl4pPr>
    <a:lvl5pPr marL="1768468" algn="l" defTabSz="884237" rtl="0" eaLnBrk="1" latinLnBrk="0" hangingPunct="1">
      <a:defRPr kumimoji="1" sz="1161" kern="1200">
        <a:solidFill>
          <a:schemeClr val="tx1"/>
        </a:solidFill>
        <a:latin typeface="+mn-lt"/>
        <a:ea typeface="+mn-ea"/>
        <a:cs typeface="+mn-cs"/>
      </a:defRPr>
    </a:lvl5pPr>
    <a:lvl6pPr marL="2210585" algn="l" defTabSz="884237" rtl="0" eaLnBrk="1" latinLnBrk="0" hangingPunct="1">
      <a:defRPr kumimoji="1" sz="1161" kern="1200">
        <a:solidFill>
          <a:schemeClr val="tx1"/>
        </a:solidFill>
        <a:latin typeface="+mn-lt"/>
        <a:ea typeface="+mn-ea"/>
        <a:cs typeface="+mn-cs"/>
      </a:defRPr>
    </a:lvl6pPr>
    <a:lvl7pPr marL="2652702" algn="l" defTabSz="884237" rtl="0" eaLnBrk="1" latinLnBrk="0" hangingPunct="1">
      <a:defRPr kumimoji="1" sz="1161" kern="1200">
        <a:solidFill>
          <a:schemeClr val="tx1"/>
        </a:solidFill>
        <a:latin typeface="+mn-lt"/>
        <a:ea typeface="+mn-ea"/>
        <a:cs typeface="+mn-cs"/>
      </a:defRPr>
    </a:lvl7pPr>
    <a:lvl8pPr marL="3094819" algn="l" defTabSz="884237" rtl="0" eaLnBrk="1" latinLnBrk="0" hangingPunct="1">
      <a:defRPr kumimoji="1" sz="1161" kern="1200">
        <a:solidFill>
          <a:schemeClr val="tx1"/>
        </a:solidFill>
        <a:latin typeface="+mn-lt"/>
        <a:ea typeface="+mn-ea"/>
        <a:cs typeface="+mn-cs"/>
      </a:defRPr>
    </a:lvl8pPr>
    <a:lvl9pPr marL="3536936" algn="l" defTabSz="884237" rtl="0" eaLnBrk="1" latinLnBrk="0" hangingPunct="1">
      <a:defRPr kumimoji="1" sz="1161"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03438" y="746125"/>
            <a:ext cx="26003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63311C3-3B21-4EAE-8D73-F8F3E2579B42}" type="slidenum">
              <a:rPr kumimoji="1" lang="ja-JP" altLang="en-US" smtClean="0"/>
              <a:pPr/>
              <a:t>1</a:t>
            </a:fld>
            <a:endParaRPr kumimoji="1" lang="ja-JP" altLang="en-US"/>
          </a:p>
        </p:txBody>
      </p:sp>
    </p:spTree>
    <p:extLst>
      <p:ext uri="{BB962C8B-B14F-4D97-AF65-F5344CB8AC3E}">
        <p14:creationId xmlns:p14="http://schemas.microsoft.com/office/powerpoint/2010/main" val="41087898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03438" y="746125"/>
            <a:ext cx="26003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63311C3-3B21-4EAE-8D73-F8F3E2579B42}" type="slidenum">
              <a:rPr kumimoji="1" lang="ja-JP" altLang="en-US" smtClean="0"/>
              <a:pPr/>
              <a:t>2</a:t>
            </a:fld>
            <a:endParaRPr kumimoji="1" lang="ja-JP" altLang="en-US"/>
          </a:p>
        </p:txBody>
      </p:sp>
    </p:spTree>
    <p:extLst>
      <p:ext uri="{BB962C8B-B14F-4D97-AF65-F5344CB8AC3E}">
        <p14:creationId xmlns:p14="http://schemas.microsoft.com/office/powerpoint/2010/main" val="32047027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03438" y="746125"/>
            <a:ext cx="26003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63311C3-3B21-4EAE-8D73-F8F3E2579B42}" type="slidenum">
              <a:rPr kumimoji="1" lang="ja-JP" altLang="en-US" smtClean="0"/>
              <a:pPr/>
              <a:t>4</a:t>
            </a:fld>
            <a:endParaRPr kumimoji="1" lang="ja-JP" altLang="en-US"/>
          </a:p>
        </p:txBody>
      </p:sp>
    </p:spTree>
    <p:extLst>
      <p:ext uri="{BB962C8B-B14F-4D97-AF65-F5344CB8AC3E}">
        <p14:creationId xmlns:p14="http://schemas.microsoft.com/office/powerpoint/2010/main" val="3934265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4711" y="3229670"/>
            <a:ext cx="6173391" cy="2228517"/>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89422" y="5891370"/>
            <a:ext cx="5083969" cy="2656894"/>
          </a:xfrm>
        </p:spPr>
        <p:txBody>
          <a:bodyPr/>
          <a:lstStyle>
            <a:lvl1pPr marL="0" indent="0" algn="ctr">
              <a:buNone/>
              <a:defRPr>
                <a:solidFill>
                  <a:schemeClr val="tx1">
                    <a:tint val="75000"/>
                  </a:schemeClr>
                </a:solidFill>
              </a:defRPr>
            </a:lvl1pPr>
            <a:lvl2pPr marL="407284" indent="0" algn="ctr">
              <a:buNone/>
              <a:defRPr>
                <a:solidFill>
                  <a:schemeClr val="tx1">
                    <a:tint val="75000"/>
                  </a:schemeClr>
                </a:solidFill>
              </a:defRPr>
            </a:lvl2pPr>
            <a:lvl3pPr marL="814571" indent="0" algn="ctr">
              <a:buNone/>
              <a:defRPr>
                <a:solidFill>
                  <a:schemeClr val="tx1">
                    <a:tint val="75000"/>
                  </a:schemeClr>
                </a:solidFill>
              </a:defRPr>
            </a:lvl3pPr>
            <a:lvl4pPr marL="1221854" indent="0" algn="ctr">
              <a:buNone/>
              <a:defRPr>
                <a:solidFill>
                  <a:schemeClr val="tx1">
                    <a:tint val="75000"/>
                  </a:schemeClr>
                </a:solidFill>
              </a:defRPr>
            </a:lvl4pPr>
            <a:lvl5pPr marL="1629139" indent="0" algn="ctr">
              <a:buNone/>
              <a:defRPr>
                <a:solidFill>
                  <a:schemeClr val="tx1">
                    <a:tint val="75000"/>
                  </a:schemeClr>
                </a:solidFill>
              </a:defRPr>
            </a:lvl5pPr>
            <a:lvl6pPr marL="2036425" indent="0" algn="ctr">
              <a:buNone/>
              <a:defRPr>
                <a:solidFill>
                  <a:schemeClr val="tx1">
                    <a:tint val="75000"/>
                  </a:schemeClr>
                </a:solidFill>
              </a:defRPr>
            </a:lvl6pPr>
            <a:lvl7pPr marL="2443710" indent="0" algn="ctr">
              <a:buNone/>
              <a:defRPr>
                <a:solidFill>
                  <a:schemeClr val="tx1">
                    <a:tint val="75000"/>
                  </a:schemeClr>
                </a:solidFill>
              </a:defRPr>
            </a:lvl7pPr>
            <a:lvl8pPr marL="2850995" indent="0" algn="ctr">
              <a:buNone/>
              <a:defRPr>
                <a:solidFill>
                  <a:schemeClr val="tx1">
                    <a:tint val="75000"/>
                  </a:schemeClr>
                </a:solidFill>
              </a:defRPr>
            </a:lvl8pPr>
            <a:lvl9pPr marL="325828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F44C0F7-25D8-4E59-AA9B-A09790B53A38}" type="datetime1">
              <a:rPr kumimoji="1" lang="ja-JP" altLang="en-US" smtClean="0"/>
              <a:t>2022/5/19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D664FF-7541-4305-9515-D4DBF1418C11}" type="slidenum">
              <a:rPr kumimoji="1" lang="ja-JP" altLang="en-US" smtClean="0"/>
              <a:pPr/>
              <a:t>‹#›</a:t>
            </a:fld>
            <a:endParaRPr kumimoji="1" lang="ja-JP" altLang="en-US"/>
          </a:p>
        </p:txBody>
      </p:sp>
    </p:spTree>
    <p:extLst>
      <p:ext uri="{BB962C8B-B14F-4D97-AF65-F5344CB8AC3E}">
        <p14:creationId xmlns:p14="http://schemas.microsoft.com/office/powerpoint/2010/main" val="2829719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CB7FD13-3442-421B-B792-ABB36E6F78A0}" type="datetime1">
              <a:rPr kumimoji="1" lang="ja-JP" altLang="en-US" smtClean="0"/>
              <a:t>2022/5/19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D664FF-7541-4305-9515-D4DBF1418C11}" type="slidenum">
              <a:rPr kumimoji="1" lang="ja-JP" altLang="en-US" smtClean="0"/>
              <a:pPr/>
              <a:t>‹#›</a:t>
            </a:fld>
            <a:endParaRPr kumimoji="1" lang="ja-JP" altLang="en-US"/>
          </a:p>
        </p:txBody>
      </p:sp>
    </p:spTree>
    <p:extLst>
      <p:ext uri="{BB962C8B-B14F-4D97-AF65-F5344CB8AC3E}">
        <p14:creationId xmlns:p14="http://schemas.microsoft.com/office/powerpoint/2010/main" val="802273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65539" y="416348"/>
            <a:ext cx="1634133" cy="887075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63141" y="416348"/>
            <a:ext cx="4781352" cy="887075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8559459-468D-43A4-BE27-EBB78D31F51D}" type="datetime1">
              <a:rPr kumimoji="1" lang="ja-JP" altLang="en-US" smtClean="0"/>
              <a:t>2022/5/19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D664FF-7541-4305-9515-D4DBF1418C11}" type="slidenum">
              <a:rPr kumimoji="1" lang="ja-JP" altLang="en-US" smtClean="0"/>
              <a:pPr/>
              <a:t>‹#›</a:t>
            </a:fld>
            <a:endParaRPr kumimoji="1" lang="ja-JP" altLang="en-US"/>
          </a:p>
        </p:txBody>
      </p:sp>
    </p:spTree>
    <p:extLst>
      <p:ext uri="{BB962C8B-B14F-4D97-AF65-F5344CB8AC3E}">
        <p14:creationId xmlns:p14="http://schemas.microsoft.com/office/powerpoint/2010/main" val="296411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54B6117-B03B-47C5-AD2C-A9B5D2B5CC9B}" type="datetime1">
              <a:rPr kumimoji="1" lang="ja-JP" altLang="en-US" smtClean="0"/>
              <a:t>2022/5/19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D664FF-7541-4305-9515-D4DBF1418C11}" type="slidenum">
              <a:rPr kumimoji="1" lang="ja-JP" altLang="en-US" smtClean="0"/>
              <a:pPr/>
              <a:t>‹#›</a:t>
            </a:fld>
            <a:endParaRPr kumimoji="1" lang="ja-JP" altLang="en-US"/>
          </a:p>
        </p:txBody>
      </p:sp>
    </p:spTree>
    <p:extLst>
      <p:ext uri="{BB962C8B-B14F-4D97-AF65-F5344CB8AC3E}">
        <p14:creationId xmlns:p14="http://schemas.microsoft.com/office/powerpoint/2010/main" val="1250685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73711" y="6680738"/>
            <a:ext cx="6173391" cy="2064868"/>
          </a:xfrm>
        </p:spPr>
        <p:txBody>
          <a:bodyPr anchor="t"/>
          <a:lstStyle>
            <a:lvl1pPr algn="l">
              <a:defRPr sz="3564"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73711" y="4406497"/>
            <a:ext cx="6173391" cy="2274241"/>
          </a:xfrm>
        </p:spPr>
        <p:txBody>
          <a:bodyPr anchor="b"/>
          <a:lstStyle>
            <a:lvl1pPr marL="0" indent="0">
              <a:buNone/>
              <a:defRPr sz="1782">
                <a:solidFill>
                  <a:schemeClr val="tx1">
                    <a:tint val="75000"/>
                  </a:schemeClr>
                </a:solidFill>
              </a:defRPr>
            </a:lvl1pPr>
            <a:lvl2pPr marL="407284" indent="0">
              <a:buNone/>
              <a:defRPr sz="1603">
                <a:solidFill>
                  <a:schemeClr val="tx1">
                    <a:tint val="75000"/>
                  </a:schemeClr>
                </a:solidFill>
              </a:defRPr>
            </a:lvl2pPr>
            <a:lvl3pPr marL="814571" indent="0">
              <a:buNone/>
              <a:defRPr sz="1425">
                <a:solidFill>
                  <a:schemeClr val="tx1">
                    <a:tint val="75000"/>
                  </a:schemeClr>
                </a:solidFill>
              </a:defRPr>
            </a:lvl3pPr>
            <a:lvl4pPr marL="1221854" indent="0">
              <a:buNone/>
              <a:defRPr sz="1246">
                <a:solidFill>
                  <a:schemeClr val="tx1">
                    <a:tint val="75000"/>
                  </a:schemeClr>
                </a:solidFill>
              </a:defRPr>
            </a:lvl4pPr>
            <a:lvl5pPr marL="1629139" indent="0">
              <a:buNone/>
              <a:defRPr sz="1246">
                <a:solidFill>
                  <a:schemeClr val="tx1">
                    <a:tint val="75000"/>
                  </a:schemeClr>
                </a:solidFill>
              </a:defRPr>
            </a:lvl5pPr>
            <a:lvl6pPr marL="2036425" indent="0">
              <a:buNone/>
              <a:defRPr sz="1246">
                <a:solidFill>
                  <a:schemeClr val="tx1">
                    <a:tint val="75000"/>
                  </a:schemeClr>
                </a:solidFill>
              </a:defRPr>
            </a:lvl6pPr>
            <a:lvl7pPr marL="2443710" indent="0">
              <a:buNone/>
              <a:defRPr sz="1246">
                <a:solidFill>
                  <a:schemeClr val="tx1">
                    <a:tint val="75000"/>
                  </a:schemeClr>
                </a:solidFill>
              </a:defRPr>
            </a:lvl7pPr>
            <a:lvl8pPr marL="2850995" indent="0">
              <a:buNone/>
              <a:defRPr sz="1246">
                <a:solidFill>
                  <a:schemeClr val="tx1">
                    <a:tint val="75000"/>
                  </a:schemeClr>
                </a:solidFill>
              </a:defRPr>
            </a:lvl8pPr>
            <a:lvl9pPr marL="3258280" indent="0">
              <a:buNone/>
              <a:defRPr sz="1246">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7D58593-A6C3-448B-9C3C-F8383BCDDC04}" type="datetime1">
              <a:rPr kumimoji="1" lang="ja-JP" altLang="en-US" smtClean="0"/>
              <a:t>2022/5/19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D664FF-7541-4305-9515-D4DBF1418C11}" type="slidenum">
              <a:rPr kumimoji="1" lang="ja-JP" altLang="en-US" smtClean="0"/>
              <a:pPr/>
              <a:t>‹#›</a:t>
            </a:fld>
            <a:endParaRPr kumimoji="1" lang="ja-JP" altLang="en-US"/>
          </a:p>
        </p:txBody>
      </p:sp>
    </p:spTree>
    <p:extLst>
      <p:ext uri="{BB962C8B-B14F-4D97-AF65-F5344CB8AC3E}">
        <p14:creationId xmlns:p14="http://schemas.microsoft.com/office/powerpoint/2010/main" val="3171164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63141" y="2425859"/>
            <a:ext cx="3207742" cy="6861234"/>
          </a:xfrm>
        </p:spPr>
        <p:txBody>
          <a:bodyPr/>
          <a:lstStyle>
            <a:lvl1pPr>
              <a:defRPr sz="2496"/>
            </a:lvl1pPr>
            <a:lvl2pPr>
              <a:defRPr sz="2139"/>
            </a:lvl2pPr>
            <a:lvl3pPr>
              <a:defRPr sz="1782"/>
            </a:lvl3pPr>
            <a:lvl4pPr>
              <a:defRPr sz="1603"/>
            </a:lvl4pPr>
            <a:lvl5pPr>
              <a:defRPr sz="1603"/>
            </a:lvl5pPr>
            <a:lvl6pPr>
              <a:defRPr sz="1603"/>
            </a:lvl6pPr>
            <a:lvl7pPr>
              <a:defRPr sz="1603"/>
            </a:lvl7pPr>
            <a:lvl8pPr>
              <a:defRPr sz="1603"/>
            </a:lvl8pPr>
            <a:lvl9pPr>
              <a:defRPr sz="1603"/>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691930" y="2425859"/>
            <a:ext cx="3207742" cy="6861234"/>
          </a:xfrm>
        </p:spPr>
        <p:txBody>
          <a:bodyPr/>
          <a:lstStyle>
            <a:lvl1pPr>
              <a:defRPr sz="2496"/>
            </a:lvl1pPr>
            <a:lvl2pPr>
              <a:defRPr sz="2139"/>
            </a:lvl2pPr>
            <a:lvl3pPr>
              <a:defRPr sz="1782"/>
            </a:lvl3pPr>
            <a:lvl4pPr>
              <a:defRPr sz="1603"/>
            </a:lvl4pPr>
            <a:lvl5pPr>
              <a:defRPr sz="1603"/>
            </a:lvl5pPr>
            <a:lvl6pPr>
              <a:defRPr sz="1603"/>
            </a:lvl6pPr>
            <a:lvl7pPr>
              <a:defRPr sz="1603"/>
            </a:lvl7pPr>
            <a:lvl8pPr>
              <a:defRPr sz="1603"/>
            </a:lvl8pPr>
            <a:lvl9pPr>
              <a:defRPr sz="1603"/>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46782C5-C9E0-4BBE-9A71-99FFF82EAF62}" type="datetime1">
              <a:rPr kumimoji="1" lang="ja-JP" altLang="en-US" smtClean="0"/>
              <a:t>2022/5/19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AD664FF-7541-4305-9515-D4DBF1418C11}" type="slidenum">
              <a:rPr kumimoji="1" lang="ja-JP" altLang="en-US" smtClean="0"/>
              <a:pPr/>
              <a:t>‹#›</a:t>
            </a:fld>
            <a:endParaRPr kumimoji="1" lang="ja-JP" altLang="en-US"/>
          </a:p>
        </p:txBody>
      </p:sp>
    </p:spTree>
    <p:extLst>
      <p:ext uri="{BB962C8B-B14F-4D97-AF65-F5344CB8AC3E}">
        <p14:creationId xmlns:p14="http://schemas.microsoft.com/office/powerpoint/2010/main" val="853078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63141" y="2327193"/>
            <a:ext cx="3209004" cy="969862"/>
          </a:xfrm>
        </p:spPr>
        <p:txBody>
          <a:bodyPr anchor="b"/>
          <a:lstStyle>
            <a:lvl1pPr marL="0" indent="0">
              <a:buNone/>
              <a:defRPr sz="2139" b="1"/>
            </a:lvl1pPr>
            <a:lvl2pPr marL="407284" indent="0">
              <a:buNone/>
              <a:defRPr sz="1782" b="1"/>
            </a:lvl2pPr>
            <a:lvl3pPr marL="814571" indent="0">
              <a:buNone/>
              <a:defRPr sz="1603" b="1"/>
            </a:lvl3pPr>
            <a:lvl4pPr marL="1221854" indent="0">
              <a:buNone/>
              <a:defRPr sz="1425" b="1"/>
            </a:lvl4pPr>
            <a:lvl5pPr marL="1629139" indent="0">
              <a:buNone/>
              <a:defRPr sz="1425" b="1"/>
            </a:lvl5pPr>
            <a:lvl6pPr marL="2036425" indent="0">
              <a:buNone/>
              <a:defRPr sz="1425" b="1"/>
            </a:lvl6pPr>
            <a:lvl7pPr marL="2443710" indent="0">
              <a:buNone/>
              <a:defRPr sz="1425" b="1"/>
            </a:lvl7pPr>
            <a:lvl8pPr marL="2850995" indent="0">
              <a:buNone/>
              <a:defRPr sz="1425" b="1"/>
            </a:lvl8pPr>
            <a:lvl9pPr marL="3258280" indent="0">
              <a:buNone/>
              <a:defRPr sz="1425"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63141" y="3297050"/>
            <a:ext cx="3209004" cy="5990043"/>
          </a:xfrm>
        </p:spPr>
        <p:txBody>
          <a:bodyPr/>
          <a:lstStyle>
            <a:lvl1pPr>
              <a:defRPr sz="2139"/>
            </a:lvl1pPr>
            <a:lvl2pPr>
              <a:defRPr sz="1782"/>
            </a:lvl2pPr>
            <a:lvl3pPr>
              <a:defRPr sz="1603"/>
            </a:lvl3pPr>
            <a:lvl4pPr>
              <a:defRPr sz="1425"/>
            </a:lvl4pPr>
            <a:lvl5pPr>
              <a:defRPr sz="1425"/>
            </a:lvl5pPr>
            <a:lvl6pPr>
              <a:defRPr sz="1425"/>
            </a:lvl6pPr>
            <a:lvl7pPr>
              <a:defRPr sz="1425"/>
            </a:lvl7pPr>
            <a:lvl8pPr>
              <a:defRPr sz="1425"/>
            </a:lvl8pPr>
            <a:lvl9pPr>
              <a:defRPr sz="1425"/>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689411" y="2327193"/>
            <a:ext cx="3210264" cy="969862"/>
          </a:xfrm>
        </p:spPr>
        <p:txBody>
          <a:bodyPr anchor="b"/>
          <a:lstStyle>
            <a:lvl1pPr marL="0" indent="0">
              <a:buNone/>
              <a:defRPr sz="2139" b="1"/>
            </a:lvl1pPr>
            <a:lvl2pPr marL="407284" indent="0">
              <a:buNone/>
              <a:defRPr sz="1782" b="1"/>
            </a:lvl2pPr>
            <a:lvl3pPr marL="814571" indent="0">
              <a:buNone/>
              <a:defRPr sz="1603" b="1"/>
            </a:lvl3pPr>
            <a:lvl4pPr marL="1221854" indent="0">
              <a:buNone/>
              <a:defRPr sz="1425" b="1"/>
            </a:lvl4pPr>
            <a:lvl5pPr marL="1629139" indent="0">
              <a:buNone/>
              <a:defRPr sz="1425" b="1"/>
            </a:lvl5pPr>
            <a:lvl6pPr marL="2036425" indent="0">
              <a:buNone/>
              <a:defRPr sz="1425" b="1"/>
            </a:lvl6pPr>
            <a:lvl7pPr marL="2443710" indent="0">
              <a:buNone/>
              <a:defRPr sz="1425" b="1"/>
            </a:lvl7pPr>
            <a:lvl8pPr marL="2850995" indent="0">
              <a:buNone/>
              <a:defRPr sz="1425" b="1"/>
            </a:lvl8pPr>
            <a:lvl9pPr marL="3258280" indent="0">
              <a:buNone/>
              <a:defRPr sz="1425"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689411" y="3297050"/>
            <a:ext cx="3210264" cy="5990043"/>
          </a:xfrm>
        </p:spPr>
        <p:txBody>
          <a:bodyPr/>
          <a:lstStyle>
            <a:lvl1pPr>
              <a:defRPr sz="2139"/>
            </a:lvl1pPr>
            <a:lvl2pPr>
              <a:defRPr sz="1782"/>
            </a:lvl2pPr>
            <a:lvl3pPr>
              <a:defRPr sz="1603"/>
            </a:lvl3pPr>
            <a:lvl4pPr>
              <a:defRPr sz="1425"/>
            </a:lvl4pPr>
            <a:lvl5pPr>
              <a:defRPr sz="1425"/>
            </a:lvl5pPr>
            <a:lvl6pPr>
              <a:defRPr sz="1425"/>
            </a:lvl6pPr>
            <a:lvl7pPr>
              <a:defRPr sz="1425"/>
            </a:lvl7pPr>
            <a:lvl8pPr>
              <a:defRPr sz="1425"/>
            </a:lvl8pPr>
            <a:lvl9pPr>
              <a:defRPr sz="1425"/>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9417ACF-4904-48E1-A40E-67BB7C8CBB93}" type="datetime1">
              <a:rPr kumimoji="1" lang="ja-JP" altLang="en-US" smtClean="0"/>
              <a:t>2022/5/19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AD664FF-7541-4305-9515-D4DBF1418C11}" type="slidenum">
              <a:rPr kumimoji="1" lang="ja-JP" altLang="en-US" smtClean="0"/>
              <a:pPr/>
              <a:t>‹#›</a:t>
            </a:fld>
            <a:endParaRPr kumimoji="1" lang="ja-JP" altLang="en-US"/>
          </a:p>
        </p:txBody>
      </p:sp>
    </p:spTree>
    <p:extLst>
      <p:ext uri="{BB962C8B-B14F-4D97-AF65-F5344CB8AC3E}">
        <p14:creationId xmlns:p14="http://schemas.microsoft.com/office/powerpoint/2010/main" val="2836266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4522644-C58A-438D-AAAD-B5575476AABB}" type="datetime1">
              <a:rPr kumimoji="1" lang="ja-JP" altLang="en-US" smtClean="0"/>
              <a:t>2022/5/19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AD664FF-7541-4305-9515-D4DBF1418C11}" type="slidenum">
              <a:rPr kumimoji="1" lang="ja-JP" altLang="en-US" smtClean="0"/>
              <a:pPr/>
              <a:t>‹#›</a:t>
            </a:fld>
            <a:endParaRPr kumimoji="1" lang="ja-JP" altLang="en-US"/>
          </a:p>
        </p:txBody>
      </p:sp>
    </p:spTree>
    <p:extLst>
      <p:ext uri="{BB962C8B-B14F-4D97-AF65-F5344CB8AC3E}">
        <p14:creationId xmlns:p14="http://schemas.microsoft.com/office/powerpoint/2010/main" val="2089990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5D22A24-526D-4C98-B4E4-C31403086ACD}" type="datetime1">
              <a:rPr kumimoji="1" lang="ja-JP" altLang="en-US" smtClean="0"/>
              <a:t>2022/5/19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AD664FF-7541-4305-9515-D4DBF1418C11}" type="slidenum">
              <a:rPr kumimoji="1" lang="ja-JP" altLang="en-US" smtClean="0"/>
              <a:pPr/>
              <a:t>‹#›</a:t>
            </a:fld>
            <a:endParaRPr kumimoji="1" lang="ja-JP" altLang="en-US"/>
          </a:p>
        </p:txBody>
      </p:sp>
    </p:spTree>
    <p:extLst>
      <p:ext uri="{BB962C8B-B14F-4D97-AF65-F5344CB8AC3E}">
        <p14:creationId xmlns:p14="http://schemas.microsoft.com/office/powerpoint/2010/main" val="1521198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3145" y="413940"/>
            <a:ext cx="2389415" cy="1761635"/>
          </a:xfrm>
        </p:spPr>
        <p:txBody>
          <a:bodyPr anchor="b"/>
          <a:lstStyle>
            <a:lvl1pPr algn="l">
              <a:defRPr sz="1782"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839559" y="413937"/>
            <a:ext cx="4060114" cy="8873158"/>
          </a:xfrm>
        </p:spPr>
        <p:txBody>
          <a:bodyPr/>
          <a:lstStyle>
            <a:lvl1pPr>
              <a:defRPr sz="2850"/>
            </a:lvl1pPr>
            <a:lvl2pPr>
              <a:defRPr sz="2496"/>
            </a:lvl2pPr>
            <a:lvl3pPr>
              <a:defRPr sz="2139"/>
            </a:lvl3pPr>
            <a:lvl4pPr>
              <a:defRPr sz="1782"/>
            </a:lvl4pPr>
            <a:lvl5pPr>
              <a:defRPr sz="1782"/>
            </a:lvl5pPr>
            <a:lvl6pPr>
              <a:defRPr sz="1782"/>
            </a:lvl6pPr>
            <a:lvl7pPr>
              <a:defRPr sz="1782"/>
            </a:lvl7pPr>
            <a:lvl8pPr>
              <a:defRPr sz="1782"/>
            </a:lvl8pPr>
            <a:lvl9pPr>
              <a:defRPr sz="1782"/>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63145" y="2175572"/>
            <a:ext cx="2389415" cy="7111522"/>
          </a:xfrm>
        </p:spPr>
        <p:txBody>
          <a:bodyPr/>
          <a:lstStyle>
            <a:lvl1pPr marL="0" indent="0">
              <a:buNone/>
              <a:defRPr sz="1246"/>
            </a:lvl1pPr>
            <a:lvl2pPr marL="407284" indent="0">
              <a:buNone/>
              <a:defRPr sz="1068"/>
            </a:lvl2pPr>
            <a:lvl3pPr marL="814571" indent="0">
              <a:buNone/>
              <a:defRPr sz="890"/>
            </a:lvl3pPr>
            <a:lvl4pPr marL="1221854" indent="0">
              <a:buNone/>
              <a:defRPr sz="802"/>
            </a:lvl4pPr>
            <a:lvl5pPr marL="1629139" indent="0">
              <a:buNone/>
              <a:defRPr sz="802"/>
            </a:lvl5pPr>
            <a:lvl6pPr marL="2036425" indent="0">
              <a:buNone/>
              <a:defRPr sz="802"/>
            </a:lvl6pPr>
            <a:lvl7pPr marL="2443710" indent="0">
              <a:buNone/>
              <a:defRPr sz="802"/>
            </a:lvl7pPr>
            <a:lvl8pPr marL="2850995" indent="0">
              <a:buNone/>
              <a:defRPr sz="802"/>
            </a:lvl8pPr>
            <a:lvl9pPr marL="3258280" indent="0">
              <a:buNone/>
              <a:defRPr sz="802"/>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94A705F-3068-4D7D-BBD7-C2625BF43EBC}" type="datetime1">
              <a:rPr kumimoji="1" lang="ja-JP" altLang="en-US" smtClean="0"/>
              <a:t>2022/5/19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AD664FF-7541-4305-9515-D4DBF1418C11}" type="slidenum">
              <a:rPr kumimoji="1" lang="ja-JP" altLang="en-US" smtClean="0"/>
              <a:pPr/>
              <a:t>‹#›</a:t>
            </a:fld>
            <a:endParaRPr kumimoji="1" lang="ja-JP" altLang="en-US"/>
          </a:p>
        </p:txBody>
      </p:sp>
    </p:spTree>
    <p:extLst>
      <p:ext uri="{BB962C8B-B14F-4D97-AF65-F5344CB8AC3E}">
        <p14:creationId xmlns:p14="http://schemas.microsoft.com/office/powerpoint/2010/main" val="1167448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23562" y="7277581"/>
            <a:ext cx="4357688" cy="859159"/>
          </a:xfrm>
        </p:spPr>
        <p:txBody>
          <a:bodyPr anchor="b"/>
          <a:lstStyle>
            <a:lvl1pPr algn="l">
              <a:defRPr sz="1782"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423562" y="928949"/>
            <a:ext cx="4357688" cy="6237923"/>
          </a:xfrm>
        </p:spPr>
        <p:txBody>
          <a:bodyPr/>
          <a:lstStyle>
            <a:lvl1pPr marL="0" indent="0">
              <a:buNone/>
              <a:defRPr sz="2850"/>
            </a:lvl1pPr>
            <a:lvl2pPr marL="407284" indent="0">
              <a:buNone/>
              <a:defRPr sz="2496"/>
            </a:lvl2pPr>
            <a:lvl3pPr marL="814571" indent="0">
              <a:buNone/>
              <a:defRPr sz="2139"/>
            </a:lvl3pPr>
            <a:lvl4pPr marL="1221854" indent="0">
              <a:buNone/>
              <a:defRPr sz="1782"/>
            </a:lvl4pPr>
            <a:lvl5pPr marL="1629139" indent="0">
              <a:buNone/>
              <a:defRPr sz="1782"/>
            </a:lvl5pPr>
            <a:lvl6pPr marL="2036425" indent="0">
              <a:buNone/>
              <a:defRPr sz="1782"/>
            </a:lvl6pPr>
            <a:lvl7pPr marL="2443710" indent="0">
              <a:buNone/>
              <a:defRPr sz="1782"/>
            </a:lvl7pPr>
            <a:lvl8pPr marL="2850995" indent="0">
              <a:buNone/>
              <a:defRPr sz="1782"/>
            </a:lvl8pPr>
            <a:lvl9pPr marL="3258280" indent="0">
              <a:buNone/>
              <a:defRPr sz="1782"/>
            </a:lvl9pPr>
          </a:lstStyle>
          <a:p>
            <a:endParaRPr kumimoji="1" lang="ja-JP" altLang="en-US"/>
          </a:p>
        </p:txBody>
      </p:sp>
      <p:sp>
        <p:nvSpPr>
          <p:cNvPr id="4" name="テキスト プレースホルダー 3"/>
          <p:cNvSpPr>
            <a:spLocks noGrp="1"/>
          </p:cNvSpPr>
          <p:nvPr>
            <p:ph type="body" sz="half" idx="2"/>
          </p:nvPr>
        </p:nvSpPr>
        <p:spPr>
          <a:xfrm>
            <a:off x="1423562" y="8136740"/>
            <a:ext cx="4357688" cy="1220149"/>
          </a:xfrm>
        </p:spPr>
        <p:txBody>
          <a:bodyPr/>
          <a:lstStyle>
            <a:lvl1pPr marL="0" indent="0">
              <a:buNone/>
              <a:defRPr sz="1246"/>
            </a:lvl1pPr>
            <a:lvl2pPr marL="407284" indent="0">
              <a:buNone/>
              <a:defRPr sz="1068"/>
            </a:lvl2pPr>
            <a:lvl3pPr marL="814571" indent="0">
              <a:buNone/>
              <a:defRPr sz="890"/>
            </a:lvl3pPr>
            <a:lvl4pPr marL="1221854" indent="0">
              <a:buNone/>
              <a:defRPr sz="802"/>
            </a:lvl4pPr>
            <a:lvl5pPr marL="1629139" indent="0">
              <a:buNone/>
              <a:defRPr sz="802"/>
            </a:lvl5pPr>
            <a:lvl6pPr marL="2036425" indent="0">
              <a:buNone/>
              <a:defRPr sz="802"/>
            </a:lvl6pPr>
            <a:lvl7pPr marL="2443710" indent="0">
              <a:buNone/>
              <a:defRPr sz="802"/>
            </a:lvl7pPr>
            <a:lvl8pPr marL="2850995" indent="0">
              <a:buNone/>
              <a:defRPr sz="802"/>
            </a:lvl8pPr>
            <a:lvl9pPr marL="3258280" indent="0">
              <a:buNone/>
              <a:defRPr sz="802"/>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830873C-2A01-4AB0-9280-6A37FB341F6E}" type="datetime1">
              <a:rPr kumimoji="1" lang="ja-JP" altLang="en-US" smtClean="0"/>
              <a:t>2022/5/19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AD664FF-7541-4305-9515-D4DBF1418C11}" type="slidenum">
              <a:rPr kumimoji="1" lang="ja-JP" altLang="en-US" smtClean="0"/>
              <a:pPr/>
              <a:t>‹#›</a:t>
            </a:fld>
            <a:endParaRPr kumimoji="1" lang="ja-JP" altLang="en-US"/>
          </a:p>
        </p:txBody>
      </p:sp>
    </p:spTree>
    <p:extLst>
      <p:ext uri="{BB962C8B-B14F-4D97-AF65-F5344CB8AC3E}">
        <p14:creationId xmlns:p14="http://schemas.microsoft.com/office/powerpoint/2010/main" val="2771902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63141" y="416344"/>
            <a:ext cx="6536532" cy="1732756"/>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63141" y="2425859"/>
            <a:ext cx="6536532" cy="6861234"/>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63141" y="9636051"/>
            <a:ext cx="1694656" cy="553520"/>
          </a:xfrm>
          <a:prstGeom prst="rect">
            <a:avLst/>
          </a:prstGeom>
        </p:spPr>
        <p:txBody>
          <a:bodyPr vert="horz" lIns="91440" tIns="45720" rIns="91440" bIns="45720" rtlCol="0" anchor="ctr"/>
          <a:lstStyle>
            <a:lvl1pPr algn="l">
              <a:defRPr sz="1068">
                <a:solidFill>
                  <a:schemeClr val="tx1">
                    <a:tint val="75000"/>
                  </a:schemeClr>
                </a:solidFill>
              </a:defRPr>
            </a:lvl1pPr>
          </a:lstStyle>
          <a:p>
            <a:fld id="{E1AEA94B-C193-4AE0-AA65-56F24C64A449}" type="datetime1">
              <a:rPr kumimoji="1" lang="ja-JP" altLang="en-US" smtClean="0"/>
              <a:t>2022/5/19</a:t>
            </a:fld>
            <a:endParaRPr kumimoji="1" lang="ja-JP" altLang="en-US"/>
          </a:p>
        </p:txBody>
      </p:sp>
      <p:sp>
        <p:nvSpPr>
          <p:cNvPr id="5" name="フッター プレースホルダー 4"/>
          <p:cNvSpPr>
            <a:spLocks noGrp="1"/>
          </p:cNvSpPr>
          <p:nvPr>
            <p:ph type="ftr" sz="quarter" idx="3"/>
          </p:nvPr>
        </p:nvSpPr>
        <p:spPr>
          <a:xfrm>
            <a:off x="2481461" y="9636051"/>
            <a:ext cx="2299891" cy="553520"/>
          </a:xfrm>
          <a:prstGeom prst="rect">
            <a:avLst/>
          </a:prstGeom>
        </p:spPr>
        <p:txBody>
          <a:bodyPr vert="horz" lIns="91440" tIns="45720" rIns="91440" bIns="45720" rtlCol="0" anchor="ctr"/>
          <a:lstStyle>
            <a:lvl1pPr algn="ctr">
              <a:defRPr sz="1068">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205016" y="9636051"/>
            <a:ext cx="1694656" cy="553520"/>
          </a:xfrm>
          <a:prstGeom prst="rect">
            <a:avLst/>
          </a:prstGeom>
        </p:spPr>
        <p:txBody>
          <a:bodyPr vert="horz" lIns="91440" tIns="45720" rIns="91440" bIns="45720" rtlCol="0" anchor="ctr"/>
          <a:lstStyle>
            <a:lvl1pPr algn="r">
              <a:defRPr sz="1068">
                <a:solidFill>
                  <a:schemeClr val="tx1">
                    <a:tint val="75000"/>
                  </a:schemeClr>
                </a:solidFill>
              </a:defRPr>
            </a:lvl1pPr>
          </a:lstStyle>
          <a:p>
            <a:fld id="{8AD664FF-7541-4305-9515-D4DBF1418C11}" type="slidenum">
              <a:rPr kumimoji="1" lang="ja-JP" altLang="en-US" smtClean="0"/>
              <a:pPr/>
              <a:t>‹#›</a:t>
            </a:fld>
            <a:endParaRPr kumimoji="1" lang="ja-JP" altLang="en-US"/>
          </a:p>
        </p:txBody>
      </p:sp>
    </p:spTree>
    <p:extLst>
      <p:ext uri="{BB962C8B-B14F-4D97-AF65-F5344CB8AC3E}">
        <p14:creationId xmlns:p14="http://schemas.microsoft.com/office/powerpoint/2010/main" val="52161609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ctr" defTabSz="814571" rtl="0" eaLnBrk="1" latinLnBrk="0" hangingPunct="1">
        <a:spcBef>
          <a:spcPct val="0"/>
        </a:spcBef>
        <a:buNone/>
        <a:defRPr kumimoji="1" sz="3921" kern="1200">
          <a:solidFill>
            <a:schemeClr val="tx1"/>
          </a:solidFill>
          <a:latin typeface="+mj-lt"/>
          <a:ea typeface="+mj-ea"/>
          <a:cs typeface="+mj-cs"/>
        </a:defRPr>
      </a:lvl1pPr>
    </p:titleStyle>
    <p:bodyStyle>
      <a:lvl1pPr marL="305464" indent="-305464" algn="l" defTabSz="814571" rtl="0" eaLnBrk="1" latinLnBrk="0" hangingPunct="1">
        <a:spcBef>
          <a:spcPct val="20000"/>
        </a:spcBef>
        <a:buFont typeface="Arial" panose="020B0604020202020204" pitchFamily="34" charset="0"/>
        <a:buChar char="•"/>
        <a:defRPr kumimoji="1" sz="2850" kern="1200">
          <a:solidFill>
            <a:schemeClr val="tx1"/>
          </a:solidFill>
          <a:latin typeface="+mn-lt"/>
          <a:ea typeface="+mn-ea"/>
          <a:cs typeface="+mn-cs"/>
        </a:defRPr>
      </a:lvl1pPr>
      <a:lvl2pPr marL="661838" indent="-254553" algn="l" defTabSz="814571" rtl="0" eaLnBrk="1" latinLnBrk="0" hangingPunct="1">
        <a:spcBef>
          <a:spcPct val="20000"/>
        </a:spcBef>
        <a:buFont typeface="Arial" panose="020B0604020202020204" pitchFamily="34" charset="0"/>
        <a:buChar char="–"/>
        <a:defRPr kumimoji="1" sz="2496" kern="1200">
          <a:solidFill>
            <a:schemeClr val="tx1"/>
          </a:solidFill>
          <a:latin typeface="+mn-lt"/>
          <a:ea typeface="+mn-ea"/>
          <a:cs typeface="+mn-cs"/>
        </a:defRPr>
      </a:lvl2pPr>
      <a:lvl3pPr marL="1018212" indent="-203642" algn="l" defTabSz="814571" rtl="0" eaLnBrk="1" latinLnBrk="0" hangingPunct="1">
        <a:spcBef>
          <a:spcPct val="20000"/>
        </a:spcBef>
        <a:buFont typeface="Arial" panose="020B0604020202020204" pitchFamily="34" charset="0"/>
        <a:buChar char="•"/>
        <a:defRPr kumimoji="1" sz="2139" kern="1200">
          <a:solidFill>
            <a:schemeClr val="tx1"/>
          </a:solidFill>
          <a:latin typeface="+mn-lt"/>
          <a:ea typeface="+mn-ea"/>
          <a:cs typeface="+mn-cs"/>
        </a:defRPr>
      </a:lvl3pPr>
      <a:lvl4pPr marL="1425497" indent="-203642" algn="l" defTabSz="814571" rtl="0" eaLnBrk="1" latinLnBrk="0" hangingPunct="1">
        <a:spcBef>
          <a:spcPct val="20000"/>
        </a:spcBef>
        <a:buFont typeface="Arial" panose="020B0604020202020204" pitchFamily="34" charset="0"/>
        <a:buChar char="–"/>
        <a:defRPr kumimoji="1" sz="1782" kern="1200">
          <a:solidFill>
            <a:schemeClr val="tx1"/>
          </a:solidFill>
          <a:latin typeface="+mn-lt"/>
          <a:ea typeface="+mn-ea"/>
          <a:cs typeface="+mn-cs"/>
        </a:defRPr>
      </a:lvl4pPr>
      <a:lvl5pPr marL="1832782" indent="-203642" algn="l" defTabSz="814571" rtl="0" eaLnBrk="1" latinLnBrk="0" hangingPunct="1">
        <a:spcBef>
          <a:spcPct val="20000"/>
        </a:spcBef>
        <a:buFont typeface="Arial" panose="020B0604020202020204" pitchFamily="34" charset="0"/>
        <a:buChar char="»"/>
        <a:defRPr kumimoji="1" sz="1782" kern="1200">
          <a:solidFill>
            <a:schemeClr val="tx1"/>
          </a:solidFill>
          <a:latin typeface="+mn-lt"/>
          <a:ea typeface="+mn-ea"/>
          <a:cs typeface="+mn-cs"/>
        </a:defRPr>
      </a:lvl5pPr>
      <a:lvl6pPr marL="2240067" indent="-203642" algn="l" defTabSz="814571" rtl="0" eaLnBrk="1" latinLnBrk="0" hangingPunct="1">
        <a:spcBef>
          <a:spcPct val="20000"/>
        </a:spcBef>
        <a:buFont typeface="Arial" panose="020B0604020202020204" pitchFamily="34" charset="0"/>
        <a:buChar char="•"/>
        <a:defRPr kumimoji="1" sz="1782" kern="1200">
          <a:solidFill>
            <a:schemeClr val="tx1"/>
          </a:solidFill>
          <a:latin typeface="+mn-lt"/>
          <a:ea typeface="+mn-ea"/>
          <a:cs typeface="+mn-cs"/>
        </a:defRPr>
      </a:lvl6pPr>
      <a:lvl7pPr marL="2647353" indent="-203642" algn="l" defTabSz="814571" rtl="0" eaLnBrk="1" latinLnBrk="0" hangingPunct="1">
        <a:spcBef>
          <a:spcPct val="20000"/>
        </a:spcBef>
        <a:buFont typeface="Arial" panose="020B0604020202020204" pitchFamily="34" charset="0"/>
        <a:buChar char="•"/>
        <a:defRPr kumimoji="1" sz="1782" kern="1200">
          <a:solidFill>
            <a:schemeClr val="tx1"/>
          </a:solidFill>
          <a:latin typeface="+mn-lt"/>
          <a:ea typeface="+mn-ea"/>
          <a:cs typeface="+mn-cs"/>
        </a:defRPr>
      </a:lvl7pPr>
      <a:lvl8pPr marL="3054637" indent="-203642" algn="l" defTabSz="814571" rtl="0" eaLnBrk="1" latinLnBrk="0" hangingPunct="1">
        <a:spcBef>
          <a:spcPct val="20000"/>
        </a:spcBef>
        <a:buFont typeface="Arial" panose="020B0604020202020204" pitchFamily="34" charset="0"/>
        <a:buChar char="•"/>
        <a:defRPr kumimoji="1" sz="1782" kern="1200">
          <a:solidFill>
            <a:schemeClr val="tx1"/>
          </a:solidFill>
          <a:latin typeface="+mn-lt"/>
          <a:ea typeface="+mn-ea"/>
          <a:cs typeface="+mn-cs"/>
        </a:defRPr>
      </a:lvl8pPr>
      <a:lvl9pPr marL="3461922" indent="-203642" algn="l" defTabSz="814571" rtl="0" eaLnBrk="1" latinLnBrk="0" hangingPunct="1">
        <a:spcBef>
          <a:spcPct val="20000"/>
        </a:spcBef>
        <a:buFont typeface="Arial" panose="020B0604020202020204" pitchFamily="34" charset="0"/>
        <a:buChar char="•"/>
        <a:defRPr kumimoji="1" sz="1782" kern="1200">
          <a:solidFill>
            <a:schemeClr val="tx1"/>
          </a:solidFill>
          <a:latin typeface="+mn-lt"/>
          <a:ea typeface="+mn-ea"/>
          <a:cs typeface="+mn-cs"/>
        </a:defRPr>
      </a:lvl9pPr>
    </p:bodyStyle>
    <p:otherStyle>
      <a:defPPr>
        <a:defRPr lang="ja-JP"/>
      </a:defPPr>
      <a:lvl1pPr marL="0" algn="l" defTabSz="814571" rtl="0" eaLnBrk="1" latinLnBrk="0" hangingPunct="1">
        <a:defRPr kumimoji="1" sz="1603" kern="1200">
          <a:solidFill>
            <a:schemeClr val="tx1"/>
          </a:solidFill>
          <a:latin typeface="+mn-lt"/>
          <a:ea typeface="+mn-ea"/>
          <a:cs typeface="+mn-cs"/>
        </a:defRPr>
      </a:lvl1pPr>
      <a:lvl2pPr marL="407284" algn="l" defTabSz="814571" rtl="0" eaLnBrk="1" latinLnBrk="0" hangingPunct="1">
        <a:defRPr kumimoji="1" sz="1603" kern="1200">
          <a:solidFill>
            <a:schemeClr val="tx1"/>
          </a:solidFill>
          <a:latin typeface="+mn-lt"/>
          <a:ea typeface="+mn-ea"/>
          <a:cs typeface="+mn-cs"/>
        </a:defRPr>
      </a:lvl2pPr>
      <a:lvl3pPr marL="814571" algn="l" defTabSz="814571" rtl="0" eaLnBrk="1" latinLnBrk="0" hangingPunct="1">
        <a:defRPr kumimoji="1" sz="1603" kern="1200">
          <a:solidFill>
            <a:schemeClr val="tx1"/>
          </a:solidFill>
          <a:latin typeface="+mn-lt"/>
          <a:ea typeface="+mn-ea"/>
          <a:cs typeface="+mn-cs"/>
        </a:defRPr>
      </a:lvl3pPr>
      <a:lvl4pPr marL="1221854" algn="l" defTabSz="814571" rtl="0" eaLnBrk="1" latinLnBrk="0" hangingPunct="1">
        <a:defRPr kumimoji="1" sz="1603" kern="1200">
          <a:solidFill>
            <a:schemeClr val="tx1"/>
          </a:solidFill>
          <a:latin typeface="+mn-lt"/>
          <a:ea typeface="+mn-ea"/>
          <a:cs typeface="+mn-cs"/>
        </a:defRPr>
      </a:lvl4pPr>
      <a:lvl5pPr marL="1629139" algn="l" defTabSz="814571" rtl="0" eaLnBrk="1" latinLnBrk="0" hangingPunct="1">
        <a:defRPr kumimoji="1" sz="1603" kern="1200">
          <a:solidFill>
            <a:schemeClr val="tx1"/>
          </a:solidFill>
          <a:latin typeface="+mn-lt"/>
          <a:ea typeface="+mn-ea"/>
          <a:cs typeface="+mn-cs"/>
        </a:defRPr>
      </a:lvl5pPr>
      <a:lvl6pPr marL="2036425" algn="l" defTabSz="814571" rtl="0" eaLnBrk="1" latinLnBrk="0" hangingPunct="1">
        <a:defRPr kumimoji="1" sz="1603" kern="1200">
          <a:solidFill>
            <a:schemeClr val="tx1"/>
          </a:solidFill>
          <a:latin typeface="+mn-lt"/>
          <a:ea typeface="+mn-ea"/>
          <a:cs typeface="+mn-cs"/>
        </a:defRPr>
      </a:lvl6pPr>
      <a:lvl7pPr marL="2443710" algn="l" defTabSz="814571" rtl="0" eaLnBrk="1" latinLnBrk="0" hangingPunct="1">
        <a:defRPr kumimoji="1" sz="1603" kern="1200">
          <a:solidFill>
            <a:schemeClr val="tx1"/>
          </a:solidFill>
          <a:latin typeface="+mn-lt"/>
          <a:ea typeface="+mn-ea"/>
          <a:cs typeface="+mn-cs"/>
        </a:defRPr>
      </a:lvl7pPr>
      <a:lvl8pPr marL="2850995" algn="l" defTabSz="814571" rtl="0" eaLnBrk="1" latinLnBrk="0" hangingPunct="1">
        <a:defRPr kumimoji="1" sz="1603" kern="1200">
          <a:solidFill>
            <a:schemeClr val="tx1"/>
          </a:solidFill>
          <a:latin typeface="+mn-lt"/>
          <a:ea typeface="+mn-ea"/>
          <a:cs typeface="+mn-cs"/>
        </a:defRPr>
      </a:lvl8pPr>
      <a:lvl9pPr marL="3258280" algn="l" defTabSz="814571" rtl="0" eaLnBrk="1" latinLnBrk="0" hangingPunct="1">
        <a:defRPr kumimoji="1" sz="160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emf"/><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www.bing.com/images/search?q=%e7%84%a1%e6%96%99%e3%82%a4%e3%83%a9%e3%82%b9%e3%83%88%e9%81%8b%e5%8b%95&amp;qpvt=%e7%84%a1%e6%96%99%e3%82%a4%e3%83%a9%e3%82%b9%e3%83%88%e9%81%8b%e5%8b%95&amp;FORM=IGRE#view=detail&amp;id=A08A16285309B9F4A7E7DD8930A65B249A56AC9B&amp;selectedIndex=536" TargetMode="External"/><Relationship Id="rId4" Type="http://schemas.openxmlformats.org/officeDocument/2006/relationships/image" Target="../media/image2.png"/><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テキスト ボックス 26"/>
          <p:cNvSpPr txBox="1">
            <a:spLocks noChangeArrowheads="1"/>
          </p:cNvSpPr>
          <p:nvPr/>
        </p:nvSpPr>
        <p:spPr bwMode="auto">
          <a:xfrm>
            <a:off x="5861894" y="9683265"/>
            <a:ext cx="1221790" cy="222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5191" tIns="42596" rIns="85191" bIns="42596">
            <a:spAutoFit/>
          </a:bodyPr>
          <a:lstStyle>
            <a:lvl1pPr eaLnBrk="0" hangingPunct="0">
              <a:spcBef>
                <a:spcPct val="20000"/>
              </a:spcBef>
              <a:buFont typeface="Arial" panose="020B0604020202020204" pitchFamily="34" charset="0"/>
              <a:buChar char="•"/>
              <a:defRPr kumimoji="1" sz="33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9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5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890" dirty="0">
                <a:latin typeface="Arial" panose="020B0604020202020204" pitchFamily="34" charset="0"/>
              </a:rPr>
              <a:t>LL0400000</a:t>
            </a:r>
          </a:p>
        </p:txBody>
      </p:sp>
      <p:sp>
        <p:nvSpPr>
          <p:cNvPr id="11" name="正方形/長方形 10"/>
          <p:cNvSpPr/>
          <p:nvPr/>
        </p:nvSpPr>
        <p:spPr>
          <a:xfrm>
            <a:off x="263709" y="1817450"/>
            <a:ext cx="6735403" cy="901607"/>
          </a:xfrm>
          <a:prstGeom prst="rect">
            <a:avLst/>
          </a:prstGeom>
          <a:ln>
            <a:noFill/>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1572" dirty="0">
                <a:latin typeface="メイリオ" panose="020B0604030504040204" pitchFamily="50" charset="-128"/>
                <a:ea typeface="メイリオ" panose="020B0604030504040204" pitchFamily="50" charset="-128"/>
              </a:rPr>
              <a:t>　</a:t>
            </a:r>
            <a:r>
              <a:rPr lang="ja-JP" altLang="en-US" sz="1375" dirty="0">
                <a:latin typeface="メイリオ" panose="020B0604030504040204" pitchFamily="50" charset="-128"/>
                <a:ea typeface="メイリオ" panose="020B0604030504040204" pitchFamily="50" charset="-128"/>
              </a:rPr>
              <a:t>東京圏</a:t>
            </a:r>
            <a:r>
              <a:rPr lang="ja-JP" altLang="en-US" sz="1050" dirty="0">
                <a:latin typeface="メイリオ" panose="020B0604030504040204" pitchFamily="50" charset="-128"/>
                <a:ea typeface="メイリオ" panose="020B0604030504040204" pitchFamily="50" charset="-128"/>
              </a:rPr>
              <a:t>（埼玉県、千葉県、東京都、神奈川県を指す。ただし</a:t>
            </a:r>
            <a:r>
              <a:rPr lang="ja-JP" altLang="en-US" sz="1050" dirty="0">
                <a:solidFill>
                  <a:srgbClr val="FF0000"/>
                </a:solidFill>
                <a:latin typeface="メイリオ" panose="020B0604030504040204" pitchFamily="50" charset="-128"/>
                <a:ea typeface="メイリオ" panose="020B0604030504040204" pitchFamily="50" charset="-128"/>
              </a:rPr>
              <a:t>条件</a:t>
            </a:r>
            <a:r>
              <a:rPr lang="ja-JP" altLang="en-US" sz="1050" dirty="0" smtClean="0">
                <a:solidFill>
                  <a:srgbClr val="FF0000"/>
                </a:solidFill>
                <a:latin typeface="メイリオ" panose="020B0604030504040204" pitchFamily="50" charset="-128"/>
                <a:ea typeface="メイリオ" panose="020B0604030504040204" pitchFamily="50" charset="-128"/>
              </a:rPr>
              <a:t>不利地域</a:t>
            </a:r>
            <a:r>
              <a:rPr lang="ja-JP" altLang="en-US" sz="1050" dirty="0" smtClean="0">
                <a:latin typeface="メイリオ" panose="020B0604030504040204" pitchFamily="50" charset="-128"/>
                <a:ea typeface="メイリオ" panose="020B0604030504040204" pitchFamily="50" charset="-128"/>
              </a:rPr>
              <a:t>（</a:t>
            </a:r>
            <a:r>
              <a:rPr lang="en-US" altLang="ja-JP" sz="1050" dirty="0">
                <a:latin typeface="メイリオ" panose="020B0604030504040204" pitchFamily="50" charset="-128"/>
                <a:ea typeface="メイリオ" panose="020B0604030504040204" pitchFamily="50" charset="-128"/>
              </a:rPr>
              <a:t>※1</a:t>
            </a:r>
            <a:r>
              <a:rPr lang="ja-JP" altLang="en-US" sz="1050" dirty="0">
                <a:latin typeface="メイリオ" panose="020B0604030504040204" pitchFamily="50" charset="-128"/>
                <a:ea typeface="メイリオ" panose="020B0604030504040204" pitchFamily="50" charset="-128"/>
              </a:rPr>
              <a:t>）は除く。）</a:t>
            </a:r>
            <a:r>
              <a:rPr lang="ja-JP" altLang="en-US" sz="1375" dirty="0" smtClean="0">
                <a:latin typeface="メイリオ" panose="020B0604030504040204" pitchFamily="50" charset="-128"/>
                <a:ea typeface="メイリオ" panose="020B0604030504040204" pitchFamily="50" charset="-128"/>
              </a:rPr>
              <a:t>から</a:t>
            </a:r>
            <a:endParaRPr lang="en-US" altLang="ja-JP" sz="1375" dirty="0" smtClean="0">
              <a:latin typeface="メイリオ" panose="020B0604030504040204" pitchFamily="50" charset="-128"/>
              <a:ea typeface="メイリオ" panose="020B0604030504040204" pitchFamily="50" charset="-128"/>
            </a:endParaRPr>
          </a:p>
          <a:p>
            <a:r>
              <a:rPr lang="ja-JP" altLang="en-US" sz="1400" b="1" dirty="0" smtClean="0">
                <a:solidFill>
                  <a:srgbClr val="FF0000"/>
                </a:solidFill>
                <a:latin typeface="メイリオ" panose="020B0604030504040204" pitchFamily="50" charset="-128"/>
                <a:ea typeface="メイリオ" panose="020B0604030504040204" pitchFamily="50" charset="-128"/>
              </a:rPr>
              <a:t>地方</a:t>
            </a:r>
            <a:r>
              <a:rPr lang="ja-JP" altLang="en-US" sz="1400" b="1" dirty="0">
                <a:solidFill>
                  <a:srgbClr val="FF0000"/>
                </a:solidFill>
                <a:latin typeface="メイリオ" panose="020B0604030504040204" pitchFamily="50" charset="-128"/>
                <a:ea typeface="メイリオ" panose="020B0604030504040204" pitchFamily="50" charset="-128"/>
              </a:rPr>
              <a:t>への移住者を採用するための経費</a:t>
            </a:r>
            <a:r>
              <a:rPr lang="ja-JP" altLang="en-US" sz="1375" dirty="0">
                <a:latin typeface="メイリオ" panose="020B0604030504040204" pitchFamily="50" charset="-128"/>
                <a:ea typeface="メイリオ" panose="020B0604030504040204" pitchFamily="50" charset="-128"/>
              </a:rPr>
              <a:t>の一部を助成します。</a:t>
            </a:r>
            <a:endParaRPr lang="en-US" altLang="ja-JP" sz="1375" dirty="0">
              <a:latin typeface="メイリオ" panose="020B0604030504040204" pitchFamily="50" charset="-128"/>
              <a:ea typeface="メイリオ" panose="020B0604030504040204" pitchFamily="50" charset="-128"/>
            </a:endParaRPr>
          </a:p>
          <a:p>
            <a:r>
              <a:rPr lang="ja-JP" altLang="en-US" sz="1375" dirty="0">
                <a:latin typeface="メイリオ" panose="020B0604030504040204" pitchFamily="50" charset="-128"/>
                <a:ea typeface="メイリオ" panose="020B0604030504040204" pitchFamily="50" charset="-128"/>
              </a:rPr>
              <a:t>　就職説明会や募集・採用パンフレットなど、その移住者の採用活動に要した経費の額に応じて助成金が支給されます。</a:t>
            </a:r>
            <a:endParaRPr lang="en-US" altLang="ja-JP" sz="1375" dirty="0">
              <a:latin typeface="メイリオ" panose="020B0604030504040204" pitchFamily="50" charset="-128"/>
              <a:ea typeface="メイリオ" panose="020B0604030504040204" pitchFamily="50" charset="-128"/>
            </a:endParaRPr>
          </a:p>
          <a:p>
            <a:r>
              <a:rPr lang="ja-JP" altLang="en-US" sz="1375" dirty="0">
                <a:latin typeface="メイリオ" panose="020B0604030504040204" pitchFamily="50" charset="-128"/>
                <a:ea typeface="メイリオ" panose="020B0604030504040204" pitchFamily="50" charset="-128"/>
              </a:rPr>
              <a:t>　</a:t>
            </a:r>
            <a:endParaRPr lang="en-US" altLang="ja-JP" sz="1375" dirty="0">
              <a:latin typeface="メイリオ" panose="020B0604030504040204" pitchFamily="50" charset="-128"/>
              <a:ea typeface="メイリオ" panose="020B0604030504040204" pitchFamily="50" charset="-128"/>
            </a:endParaRPr>
          </a:p>
        </p:txBody>
      </p:sp>
      <p:sp>
        <p:nvSpPr>
          <p:cNvPr id="51" name="テキスト ボックス 50"/>
          <p:cNvSpPr txBox="1"/>
          <p:nvPr/>
        </p:nvSpPr>
        <p:spPr>
          <a:xfrm>
            <a:off x="7807870" y="7714431"/>
            <a:ext cx="6877099" cy="236347"/>
          </a:xfrm>
          <a:prstGeom prst="rect">
            <a:avLst/>
          </a:prstGeom>
          <a:noFill/>
        </p:spPr>
        <p:txBody>
          <a:bodyPr wrap="square" rtlCol="0">
            <a:spAutoFit/>
          </a:bodyPr>
          <a:lstStyle/>
          <a:p>
            <a:r>
              <a:rPr lang="ja-JP" altLang="en-US" sz="936" dirty="0">
                <a:latin typeface="メイリオ" panose="020B0604030504040204" pitchFamily="50" charset="-128"/>
                <a:ea typeface="メイリオ" panose="020B0604030504040204" pitchFamily="50" charset="-128"/>
              </a:rPr>
              <a:t>　　</a:t>
            </a:r>
          </a:p>
        </p:txBody>
      </p:sp>
      <p:grpSp>
        <p:nvGrpSpPr>
          <p:cNvPr id="33" name="グループ化 16"/>
          <p:cNvGrpSpPr>
            <a:grpSpLocks/>
          </p:cNvGrpSpPr>
          <p:nvPr/>
        </p:nvGrpSpPr>
        <p:grpSpPr bwMode="auto">
          <a:xfrm>
            <a:off x="-37205" y="9916882"/>
            <a:ext cx="7487532" cy="724136"/>
            <a:chOff x="-467841" y="10291353"/>
            <a:chExt cx="8213725" cy="720080"/>
          </a:xfrm>
          <a:solidFill>
            <a:srgbClr val="FFC000"/>
          </a:solidFill>
        </p:grpSpPr>
        <p:grpSp>
          <p:nvGrpSpPr>
            <p:cNvPr id="34" name="Group 6"/>
            <p:cNvGrpSpPr>
              <a:grpSpLocks/>
            </p:cNvGrpSpPr>
            <p:nvPr/>
          </p:nvGrpSpPr>
          <p:grpSpPr bwMode="auto">
            <a:xfrm>
              <a:off x="-467841" y="10291353"/>
              <a:ext cx="8213725" cy="720080"/>
              <a:chOff x="-397" y="16443"/>
              <a:chExt cx="12935" cy="794"/>
            </a:xfrm>
            <a:grpFill/>
          </p:grpSpPr>
          <p:sp>
            <p:nvSpPr>
              <p:cNvPr id="36" name="AutoShape 7"/>
              <p:cNvSpPr>
                <a:spLocks noChangeArrowheads="1"/>
              </p:cNvSpPr>
              <p:nvPr/>
            </p:nvSpPr>
            <p:spPr bwMode="auto">
              <a:xfrm>
                <a:off x="-397" y="16443"/>
                <a:ext cx="10528" cy="794"/>
              </a:xfrm>
              <a:prstGeom prst="roundRect">
                <a:avLst>
                  <a:gd name="adj" fmla="val 50000"/>
                </a:avLst>
              </a:prstGeom>
              <a:solidFill>
                <a:srgbClr val="00B0F0"/>
              </a:solidFill>
              <a:ln w="9525">
                <a:noFill/>
                <a:round/>
                <a:headEnd/>
                <a:tailEnd/>
              </a:ln>
            </p:spPr>
            <p:txBody>
              <a:bodyPr lIns="51560" tIns="6170" rIns="51560" bIns="6170"/>
              <a:lstStyle/>
              <a:p>
                <a:pPr defTabSz="632011">
                  <a:defRPr/>
                </a:pPr>
                <a:endParaRPr lang="ja-JP" altLang="en-US" sz="1248" dirty="0">
                  <a:solidFill>
                    <a:prstClr val="black"/>
                  </a:solidFill>
                  <a:latin typeface="Calibri"/>
                </a:endParaRPr>
              </a:p>
            </p:txBody>
          </p:sp>
          <p:sp>
            <p:nvSpPr>
              <p:cNvPr id="37" name="AutoShape 9"/>
              <p:cNvSpPr>
                <a:spLocks noChangeArrowheads="1"/>
              </p:cNvSpPr>
              <p:nvPr/>
            </p:nvSpPr>
            <p:spPr bwMode="auto">
              <a:xfrm>
                <a:off x="11209" y="16443"/>
                <a:ext cx="1329" cy="794"/>
              </a:xfrm>
              <a:prstGeom prst="roundRect">
                <a:avLst>
                  <a:gd name="adj" fmla="val 50000"/>
                </a:avLst>
              </a:prstGeom>
              <a:solidFill>
                <a:srgbClr val="00B0F0"/>
              </a:solidFill>
              <a:ln w="9525">
                <a:noFill/>
                <a:round/>
                <a:headEnd/>
                <a:tailEnd/>
              </a:ln>
            </p:spPr>
            <p:txBody>
              <a:bodyPr lIns="51560" tIns="6170" rIns="51560" bIns="6170"/>
              <a:lstStyle/>
              <a:p>
                <a:pPr defTabSz="632011">
                  <a:defRPr/>
                </a:pPr>
                <a:endParaRPr lang="ja-JP" altLang="en-US" sz="1248" dirty="0">
                  <a:solidFill>
                    <a:prstClr val="black"/>
                  </a:solidFill>
                  <a:latin typeface="Calibri"/>
                </a:endParaRPr>
              </a:p>
            </p:txBody>
          </p:sp>
        </p:grpSp>
        <p:pic>
          <p:nvPicPr>
            <p:cNvPr id="35" name="図 1"/>
            <p:cNvPicPr>
              <a:picLocks noChangeAspect="1" noChangeArrowheads="1"/>
            </p:cNvPicPr>
            <p:nvPr/>
          </p:nvPicPr>
          <p:blipFill>
            <a:blip r:embed="rId3">
              <a:duotone>
                <a:prstClr val="black"/>
                <a:srgbClr val="FFC000">
                  <a:tint val="45000"/>
                  <a:satMod val="400000"/>
                </a:srgbClr>
              </a:duotone>
              <a:extLst>
                <a:ext uri="{28A0092B-C50C-407E-A947-70E740481C1C}">
                  <a14:useLocalDpi xmlns:a14="http://schemas.microsoft.com/office/drawing/2010/main" val="0"/>
                </a:ext>
              </a:extLst>
            </a:blip>
            <a:srcRect/>
            <a:stretch>
              <a:fillRect/>
            </a:stretch>
          </p:blipFill>
          <p:spPr bwMode="auto">
            <a:xfrm rot="10800000">
              <a:off x="6228903" y="10309461"/>
              <a:ext cx="640966" cy="50405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grpSp>
      <p:grpSp>
        <p:nvGrpSpPr>
          <p:cNvPr id="23" name="グループ化 22"/>
          <p:cNvGrpSpPr/>
          <p:nvPr/>
        </p:nvGrpSpPr>
        <p:grpSpPr>
          <a:xfrm>
            <a:off x="-46069" y="2540858"/>
            <a:ext cx="7354958" cy="2023022"/>
            <a:chOff x="-99392" y="1861341"/>
            <a:chExt cx="7200800" cy="2847680"/>
          </a:xfrm>
          <a:solidFill>
            <a:schemeClr val="bg1"/>
          </a:solidFill>
        </p:grpSpPr>
        <p:sp>
          <p:nvSpPr>
            <p:cNvPr id="8" name="雲 7"/>
            <p:cNvSpPr/>
            <p:nvPr/>
          </p:nvSpPr>
          <p:spPr>
            <a:xfrm>
              <a:off x="-99392" y="1861341"/>
              <a:ext cx="7200800" cy="2847680"/>
            </a:xfrm>
            <a:prstGeom prst="cloud">
              <a:avLst/>
            </a:prstGeom>
            <a:grpFill/>
            <a:ln w="444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15"/>
            </a:p>
          </p:txBody>
        </p:sp>
        <p:pic>
          <p:nvPicPr>
            <p:cNvPr id="40" name="図 3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16826" y="2310214"/>
              <a:ext cx="1646312" cy="1934651"/>
            </a:xfrm>
            <a:prstGeom prst="rect">
              <a:avLst/>
            </a:prstGeom>
            <a:grpFill/>
          </p:spPr>
        </p:pic>
        <p:grpSp>
          <p:nvGrpSpPr>
            <p:cNvPr id="15" name="グループ化 14"/>
            <p:cNvGrpSpPr/>
            <p:nvPr/>
          </p:nvGrpSpPr>
          <p:grpSpPr>
            <a:xfrm>
              <a:off x="4968818" y="2139939"/>
              <a:ext cx="1732873" cy="2033561"/>
              <a:chOff x="5028180" y="1902805"/>
              <a:chExt cx="1772544" cy="1898064"/>
            </a:xfrm>
            <a:grpFill/>
          </p:grpSpPr>
          <p:sp>
            <p:nvSpPr>
              <p:cNvPr id="13" name="角丸四角形吹き出し 12"/>
              <p:cNvSpPr/>
              <p:nvPr/>
            </p:nvSpPr>
            <p:spPr>
              <a:xfrm>
                <a:off x="5034484" y="1902805"/>
                <a:ext cx="1766240" cy="1898064"/>
              </a:xfrm>
              <a:prstGeom prst="wedgeRoundRectCallout">
                <a:avLst>
                  <a:gd name="adj1" fmla="val -68524"/>
                  <a:gd name="adj2" fmla="val 2467"/>
                  <a:gd name="adj3" fmla="val 16667"/>
                </a:avLst>
              </a:prstGeom>
              <a:grp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15" dirty="0"/>
              </a:p>
            </p:txBody>
          </p:sp>
          <p:sp>
            <p:nvSpPr>
              <p:cNvPr id="12" name="テキスト ボックス 11"/>
              <p:cNvSpPr txBox="1"/>
              <p:nvPr/>
            </p:nvSpPr>
            <p:spPr>
              <a:xfrm>
                <a:off x="5028180" y="2034020"/>
                <a:ext cx="1759521" cy="1630457"/>
              </a:xfrm>
              <a:prstGeom prst="rect">
                <a:avLst/>
              </a:prstGeom>
              <a:noFill/>
            </p:spPr>
            <p:txBody>
              <a:bodyPr wrap="square" rtlCol="0">
                <a:spAutoFit/>
              </a:bodyPr>
              <a:lstStyle/>
              <a:p>
                <a:r>
                  <a:rPr lang="ja-JP" altLang="en-US" sz="1375" dirty="0" smtClean="0">
                    <a:latin typeface="メイリオ" panose="020B0604030504040204" pitchFamily="50" charset="-128"/>
                    <a:ea typeface="メイリオ" panose="020B0604030504040204" pitchFamily="50" charset="-128"/>
                  </a:rPr>
                  <a:t>就職</a:t>
                </a:r>
                <a:r>
                  <a:rPr lang="ja-JP" altLang="en-US" sz="1375" dirty="0">
                    <a:latin typeface="メイリオ" panose="020B0604030504040204" pitchFamily="50" charset="-128"/>
                    <a:ea typeface="メイリオ" panose="020B0604030504040204" pitchFamily="50" charset="-128"/>
                  </a:rPr>
                  <a:t>説明会の</a:t>
                </a:r>
                <a:r>
                  <a:rPr lang="ja-JP" altLang="en-US" sz="1375" b="1" dirty="0">
                    <a:solidFill>
                      <a:srgbClr val="FF0000"/>
                    </a:solidFill>
                    <a:latin typeface="メイリオ" panose="020B0604030504040204" pitchFamily="50" charset="-128"/>
                    <a:ea typeface="メイリオ" panose="020B0604030504040204" pitchFamily="50" charset="-128"/>
                  </a:rPr>
                  <a:t>実施</a:t>
                </a:r>
                <a:r>
                  <a:rPr lang="ja-JP" altLang="en-US" sz="1375" b="1" dirty="0" smtClean="0">
                    <a:solidFill>
                      <a:srgbClr val="FF0000"/>
                    </a:solidFill>
                    <a:latin typeface="メイリオ" panose="020B0604030504040204" pitchFamily="50" charset="-128"/>
                    <a:ea typeface="メイリオ" panose="020B0604030504040204" pitchFamily="50" charset="-128"/>
                  </a:rPr>
                  <a:t>費用</a:t>
                </a:r>
                <a:r>
                  <a:rPr lang="ja-JP" altLang="en-US" sz="1375" dirty="0" smtClean="0">
                    <a:latin typeface="メイリオ" panose="020B0604030504040204" pitchFamily="50" charset="-128"/>
                    <a:ea typeface="メイリオ" panose="020B0604030504040204" pitchFamily="50" charset="-128"/>
                  </a:rPr>
                  <a:t>や、東京圏までの</a:t>
                </a:r>
                <a:r>
                  <a:rPr lang="ja-JP" altLang="en-US" sz="1375" b="1" dirty="0" smtClean="0">
                    <a:solidFill>
                      <a:srgbClr val="FF0000"/>
                    </a:solidFill>
                    <a:latin typeface="メイリオ" panose="020B0604030504040204" pitchFamily="50" charset="-128"/>
                    <a:ea typeface="メイリオ" panose="020B0604030504040204" pitchFamily="50" charset="-128"/>
                  </a:rPr>
                  <a:t>旅費</a:t>
                </a:r>
                <a:r>
                  <a:rPr lang="ja-JP" altLang="en-US" sz="1375" dirty="0" smtClean="0">
                    <a:latin typeface="メイリオ" panose="020B0604030504040204" pitchFamily="50" charset="-128"/>
                    <a:ea typeface="メイリオ" panose="020B0604030504040204" pitchFamily="50" charset="-128"/>
                  </a:rPr>
                  <a:t>が</a:t>
                </a:r>
                <a:r>
                  <a:rPr lang="ja-JP" altLang="en-US" sz="1375" dirty="0">
                    <a:latin typeface="メイリオ" panose="020B0604030504040204" pitchFamily="50" charset="-128"/>
                    <a:ea typeface="メイリオ" panose="020B0604030504040204" pitchFamily="50" charset="-128"/>
                  </a:rPr>
                  <a:t>助成される制度があるよ！！</a:t>
                </a:r>
              </a:p>
              <a:p>
                <a:r>
                  <a:rPr lang="ja-JP" altLang="en-US" sz="982" dirty="0">
                    <a:latin typeface="メイリオ" panose="020B0604030504040204" pitchFamily="50" charset="-128"/>
                    <a:ea typeface="メイリオ" panose="020B0604030504040204" pitchFamily="50" charset="-128"/>
                  </a:rPr>
                  <a:t>（その他助成対象経費については、裏面に記載）</a:t>
                </a:r>
              </a:p>
            </p:txBody>
          </p:sp>
        </p:grpSp>
        <p:grpSp>
          <p:nvGrpSpPr>
            <p:cNvPr id="21" name="グループ化 20"/>
            <p:cNvGrpSpPr/>
            <p:nvPr/>
          </p:nvGrpSpPr>
          <p:grpSpPr>
            <a:xfrm>
              <a:off x="365040" y="2357704"/>
              <a:ext cx="1734076" cy="1486809"/>
              <a:chOff x="365040" y="2357705"/>
              <a:chExt cx="1734076" cy="1486809"/>
            </a:xfrm>
            <a:grpFill/>
          </p:grpSpPr>
          <p:sp>
            <p:nvSpPr>
              <p:cNvPr id="19" name="角丸四角形吹き出し 18"/>
              <p:cNvSpPr/>
              <p:nvPr/>
            </p:nvSpPr>
            <p:spPr>
              <a:xfrm>
                <a:off x="365040" y="2357705"/>
                <a:ext cx="1670312" cy="1486809"/>
              </a:xfrm>
              <a:prstGeom prst="wedgeRoundRectCallout">
                <a:avLst>
                  <a:gd name="adj1" fmla="val 61596"/>
                  <a:gd name="adj2" fmla="val -2536"/>
                  <a:gd name="adj3" fmla="val 16667"/>
                </a:avLst>
              </a:prstGeom>
              <a:grp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15"/>
              </a:p>
            </p:txBody>
          </p:sp>
          <p:sp>
            <p:nvSpPr>
              <p:cNvPr id="2" name="テキスト ボックス 1"/>
              <p:cNvSpPr txBox="1"/>
              <p:nvPr/>
            </p:nvSpPr>
            <p:spPr>
              <a:xfrm>
                <a:off x="428804" y="2472332"/>
                <a:ext cx="1670312" cy="1321375"/>
              </a:xfrm>
              <a:prstGeom prst="rect">
                <a:avLst/>
              </a:prstGeom>
              <a:noFill/>
              <a:ln>
                <a:noFill/>
              </a:ln>
            </p:spPr>
            <p:txBody>
              <a:bodyPr wrap="square" rtlCol="0">
                <a:spAutoFit/>
              </a:bodyPr>
              <a:lstStyle/>
              <a:p>
                <a:r>
                  <a:rPr lang="ja-JP" altLang="en-US" sz="1375" dirty="0">
                    <a:latin typeface="メイリオ" panose="020B0604030504040204" pitchFamily="50" charset="-128"/>
                    <a:ea typeface="メイリオ" panose="020B0604030504040204" pitchFamily="50" charset="-128"/>
                  </a:rPr>
                  <a:t>採用活動を東京圏まで広げたいけど、いろいろ費用がかかるのよね</a:t>
                </a:r>
                <a:r>
                  <a:rPr lang="en-US" altLang="ja-JP" sz="1375" dirty="0">
                    <a:latin typeface="メイリオ" panose="020B0604030504040204" pitchFamily="50" charset="-128"/>
                    <a:ea typeface="メイリオ" panose="020B0604030504040204" pitchFamily="50" charset="-128"/>
                  </a:rPr>
                  <a:t>…</a:t>
                </a:r>
                <a:endParaRPr lang="ja-JP" altLang="en-US" sz="1375" dirty="0">
                  <a:latin typeface="メイリオ" panose="020B0604030504040204" pitchFamily="50" charset="-128"/>
                  <a:ea typeface="メイリオ" panose="020B0604030504040204" pitchFamily="50" charset="-128"/>
                </a:endParaRPr>
              </a:p>
            </p:txBody>
          </p:sp>
        </p:grpSp>
        <p:pic>
          <p:nvPicPr>
            <p:cNvPr id="39" name="図 38" descr="http://ts2.mm.bing.net/th?id=H.4625964480005205&amp;w=84&amp;h=142&amp;c=7&amp;rs=1&amp;pid=1.7">
              <a:hlinkClick r:id="rId5"/>
            </p:cNvPr>
            <p:cNvPicPr/>
            <p:nvPr/>
          </p:nvPicPr>
          <p:blipFill>
            <a:blip r:embed="rId6" cstate="print"/>
            <a:srcRect/>
            <a:stretch>
              <a:fillRect/>
            </a:stretch>
          </p:blipFill>
          <p:spPr bwMode="auto">
            <a:xfrm>
              <a:off x="2433233" y="2252728"/>
              <a:ext cx="819483" cy="1920772"/>
            </a:xfrm>
            <a:prstGeom prst="rect">
              <a:avLst/>
            </a:prstGeom>
            <a:grpFill/>
            <a:ln w="9525">
              <a:noFill/>
              <a:miter lim="800000"/>
              <a:headEnd/>
              <a:tailEnd/>
            </a:ln>
          </p:spPr>
        </p:pic>
      </p:grpSp>
      <p:sp>
        <p:nvSpPr>
          <p:cNvPr id="25" name="テキスト ボックス 24"/>
          <p:cNvSpPr txBox="1"/>
          <p:nvPr/>
        </p:nvSpPr>
        <p:spPr>
          <a:xfrm>
            <a:off x="394447" y="8490557"/>
            <a:ext cx="5447554" cy="243465"/>
          </a:xfrm>
          <a:prstGeom prst="rect">
            <a:avLst/>
          </a:prstGeom>
          <a:noFill/>
        </p:spPr>
        <p:txBody>
          <a:bodyPr wrap="square" rtlCol="0">
            <a:spAutoFit/>
          </a:bodyPr>
          <a:lstStyle/>
          <a:p>
            <a:r>
              <a:rPr lang="en-US" altLang="ja-JP" sz="982" dirty="0">
                <a:latin typeface="メイリオ" panose="020B0604030504040204" pitchFamily="50" charset="-128"/>
                <a:ea typeface="メイリオ" panose="020B0604030504040204" pitchFamily="50" charset="-128"/>
              </a:rPr>
              <a:t>※2</a:t>
            </a:r>
            <a:r>
              <a:rPr lang="ja-JP" altLang="en-US" sz="982" dirty="0">
                <a:latin typeface="メイリオ" panose="020B0604030504040204" pitchFamily="50" charset="-128"/>
                <a:ea typeface="メイリオ" panose="020B0604030504040204" pitchFamily="50" charset="-128"/>
              </a:rPr>
              <a:t>　地方公共団体が移住支援事業・マッチング支援事業として支給する移住にかかる支援金</a:t>
            </a:r>
            <a:endParaRPr lang="en-US" altLang="ja-JP" sz="982" dirty="0">
              <a:latin typeface="メイリオ" panose="020B0604030504040204" pitchFamily="50" charset="-128"/>
              <a:ea typeface="メイリオ" panose="020B0604030504040204" pitchFamily="50" charset="-128"/>
            </a:endParaRPr>
          </a:p>
        </p:txBody>
      </p:sp>
      <p:sp>
        <p:nvSpPr>
          <p:cNvPr id="41" name="テキスト ボックス 40"/>
          <p:cNvSpPr txBox="1"/>
          <p:nvPr/>
        </p:nvSpPr>
        <p:spPr>
          <a:xfrm>
            <a:off x="394449" y="8748316"/>
            <a:ext cx="5496324" cy="696857"/>
          </a:xfrm>
          <a:prstGeom prst="rect">
            <a:avLst/>
          </a:prstGeom>
          <a:noFill/>
        </p:spPr>
        <p:txBody>
          <a:bodyPr wrap="square" rtlCol="0">
            <a:spAutoFit/>
          </a:bodyPr>
          <a:lstStyle/>
          <a:p>
            <a:r>
              <a:rPr lang="en-US" altLang="ja-JP" sz="982" dirty="0">
                <a:latin typeface="メイリオ" panose="020B0604030504040204" pitchFamily="50" charset="-128"/>
                <a:ea typeface="メイリオ" panose="020B0604030504040204" pitchFamily="50" charset="-128"/>
              </a:rPr>
              <a:t>※3</a:t>
            </a:r>
            <a:r>
              <a:rPr lang="ja-JP" altLang="en-US" sz="982" dirty="0">
                <a:latin typeface="メイリオ" panose="020B0604030504040204" pitchFamily="50" charset="-128"/>
                <a:ea typeface="メイリオ" panose="020B0604030504040204" pitchFamily="50" charset="-128"/>
              </a:rPr>
              <a:t>　</a:t>
            </a:r>
            <a:r>
              <a:rPr lang="en-US" altLang="ja-JP" sz="982" dirty="0">
                <a:latin typeface="メイリオ" panose="020B0604030504040204" pitchFamily="50" charset="-128"/>
                <a:ea typeface="メイリオ" panose="020B0604030504040204" pitchFamily="50" charset="-128"/>
              </a:rPr>
              <a:t>6</a:t>
            </a:r>
            <a:r>
              <a:rPr lang="ja-JP" altLang="en-US" sz="982" dirty="0">
                <a:latin typeface="メイリオ" panose="020B0604030504040204" pitchFamily="50" charset="-128"/>
                <a:ea typeface="メイリオ" panose="020B0604030504040204" pitchFamily="50" charset="-128"/>
              </a:rPr>
              <a:t>ヶ月以上</a:t>
            </a:r>
            <a:r>
              <a:rPr lang="en-US" altLang="ja-JP" sz="982" dirty="0">
                <a:latin typeface="メイリオ" panose="020B0604030504040204" pitchFamily="50" charset="-128"/>
                <a:ea typeface="メイリオ" panose="020B0604030504040204" pitchFamily="50" charset="-128"/>
              </a:rPr>
              <a:t>12</a:t>
            </a:r>
            <a:r>
              <a:rPr lang="ja-JP" altLang="en-US" sz="982" dirty="0">
                <a:latin typeface="メイリオ" panose="020B0604030504040204" pitchFamily="50" charset="-128"/>
                <a:ea typeface="メイリオ" panose="020B0604030504040204" pitchFamily="50" charset="-128"/>
              </a:rPr>
              <a:t>ヶ月以内で設定。また、計画書提出の翌日から</a:t>
            </a:r>
            <a:r>
              <a:rPr lang="en-US" altLang="ja-JP" sz="982" dirty="0">
                <a:latin typeface="メイリオ" panose="020B0604030504040204" pitchFamily="50" charset="-128"/>
                <a:ea typeface="メイリオ" panose="020B0604030504040204" pitchFamily="50" charset="-128"/>
              </a:rPr>
              <a:t>3</a:t>
            </a:r>
            <a:r>
              <a:rPr lang="ja-JP" altLang="en-US" sz="982" dirty="0">
                <a:latin typeface="メイリオ" panose="020B0604030504040204" pitchFamily="50" charset="-128"/>
                <a:ea typeface="メイリオ" panose="020B0604030504040204" pitchFamily="50" charset="-128"/>
              </a:rPr>
              <a:t>ヶ月以内の範囲で計画期間</a:t>
            </a:r>
            <a:endParaRPr lang="en-US" altLang="ja-JP" sz="982" dirty="0">
              <a:latin typeface="メイリオ" panose="020B0604030504040204" pitchFamily="50" charset="-128"/>
              <a:ea typeface="メイリオ" panose="020B0604030504040204" pitchFamily="50" charset="-128"/>
            </a:endParaRPr>
          </a:p>
          <a:p>
            <a:r>
              <a:rPr lang="en-US" altLang="ja-JP" sz="982" dirty="0">
                <a:latin typeface="メイリオ" panose="020B0604030504040204" pitchFamily="50" charset="-128"/>
                <a:ea typeface="メイリオ" panose="020B0604030504040204" pitchFamily="50" charset="-128"/>
              </a:rPr>
              <a:t>       </a:t>
            </a:r>
            <a:r>
              <a:rPr lang="ja-JP" altLang="en-US" sz="982" dirty="0">
                <a:latin typeface="メイリオ" panose="020B0604030504040204" pitchFamily="50" charset="-128"/>
                <a:ea typeface="メイリオ" panose="020B0604030504040204" pitchFamily="50" charset="-128"/>
              </a:rPr>
              <a:t>の始期を設定。</a:t>
            </a:r>
            <a:endParaRPr lang="en-US" altLang="ja-JP" sz="982" dirty="0">
              <a:latin typeface="メイリオ" panose="020B0604030504040204" pitchFamily="50" charset="-128"/>
              <a:ea typeface="メイリオ" panose="020B0604030504040204" pitchFamily="50" charset="-128"/>
            </a:endParaRPr>
          </a:p>
          <a:p>
            <a:r>
              <a:rPr lang="ja-JP" altLang="en-US" sz="982" dirty="0">
                <a:latin typeface="メイリオ" panose="020B0604030504040204" pitchFamily="50" charset="-128"/>
                <a:ea typeface="メイリオ" panose="020B0604030504040204" pitchFamily="50" charset="-128"/>
              </a:rPr>
              <a:t>     （例）令和４年１０月１日を計画期間の始期としたい場合</a:t>
            </a:r>
            <a:endParaRPr lang="en-US" altLang="ja-JP" sz="982" dirty="0">
              <a:latin typeface="メイリオ" panose="020B0604030504040204" pitchFamily="50" charset="-128"/>
              <a:ea typeface="メイリオ" panose="020B0604030504040204" pitchFamily="50" charset="-128"/>
            </a:endParaRPr>
          </a:p>
          <a:p>
            <a:r>
              <a:rPr lang="ja-JP" altLang="en-US" sz="982" dirty="0">
                <a:latin typeface="メイリオ" panose="020B0604030504040204" pitchFamily="50" charset="-128"/>
                <a:ea typeface="メイリオ" panose="020B0604030504040204" pitchFamily="50" charset="-128"/>
              </a:rPr>
              <a:t>　　          →令和４年７月２日～９月３０日までに計画書を提出</a:t>
            </a:r>
          </a:p>
        </p:txBody>
      </p:sp>
      <p:sp>
        <p:nvSpPr>
          <p:cNvPr id="7" name="フローチャート: 順次アクセス記憶 6"/>
          <p:cNvSpPr/>
          <p:nvPr/>
        </p:nvSpPr>
        <p:spPr>
          <a:xfrm>
            <a:off x="394449" y="622490"/>
            <a:ext cx="6523329" cy="998043"/>
          </a:xfrm>
          <a:prstGeom prst="flowChartMagneticTape">
            <a:avLst/>
          </a:prstGeom>
          <a:solidFill>
            <a:srgbClr val="FFFF99"/>
          </a:solidFill>
          <a:ln>
            <a:noFill/>
          </a:ln>
          <a:effectLst>
            <a:glow rad="101600">
              <a:schemeClr val="accent1">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sp3d extrusionH="57150">
              <a:bevelT w="38100" h="38100" prst="slope"/>
            </a:sp3d>
          </a:bodyPr>
          <a:lstStyle/>
          <a:p>
            <a:pPr algn="ctr"/>
            <a:endParaRPr lang="ja-JP" altLang="en-US" sz="1715"/>
          </a:p>
        </p:txBody>
      </p:sp>
      <p:sp>
        <p:nvSpPr>
          <p:cNvPr id="9" name="テキスト ボックス 8"/>
          <p:cNvSpPr txBox="1"/>
          <p:nvPr/>
        </p:nvSpPr>
        <p:spPr>
          <a:xfrm>
            <a:off x="410294" y="9355340"/>
            <a:ext cx="5431709" cy="394595"/>
          </a:xfrm>
          <a:prstGeom prst="rect">
            <a:avLst/>
          </a:prstGeom>
          <a:noFill/>
        </p:spPr>
        <p:txBody>
          <a:bodyPr wrap="square" rtlCol="0">
            <a:spAutoFit/>
          </a:bodyPr>
          <a:lstStyle/>
          <a:p>
            <a:r>
              <a:rPr lang="en-US" altLang="ja-JP" sz="982" dirty="0">
                <a:latin typeface="メイリオ" panose="020B0604030504040204" pitchFamily="50" charset="-128"/>
                <a:ea typeface="メイリオ" panose="020B0604030504040204" pitchFamily="50" charset="-128"/>
              </a:rPr>
              <a:t>※4</a:t>
            </a:r>
            <a:r>
              <a:rPr lang="ja-JP" altLang="en-US" sz="982" dirty="0">
                <a:latin typeface="メイリオ" panose="020B0604030504040204" pitchFamily="50" charset="-128"/>
                <a:ea typeface="メイリオ" panose="020B0604030504040204" pitchFamily="50" charset="-128"/>
              </a:rPr>
              <a:t>　対象労働者の年齢が</a:t>
            </a:r>
            <a:r>
              <a:rPr lang="en-US" altLang="ja-JP" sz="982" dirty="0">
                <a:latin typeface="メイリオ" panose="020B0604030504040204" pitchFamily="50" charset="-128"/>
                <a:ea typeface="メイリオ" panose="020B0604030504040204" pitchFamily="50" charset="-128"/>
              </a:rPr>
              <a:t>65</a:t>
            </a:r>
            <a:r>
              <a:rPr lang="ja-JP" altLang="en-US" sz="982" dirty="0">
                <a:latin typeface="メイリオ" panose="020B0604030504040204" pitchFamily="50" charset="-128"/>
                <a:ea typeface="メイリオ" panose="020B0604030504040204" pitchFamily="50" charset="-128"/>
              </a:rPr>
              <a:t>歳以上に達するまで継続して雇用し、かつ雇用期間が継続して</a:t>
            </a:r>
            <a:endParaRPr lang="en-US" altLang="ja-JP" sz="982" dirty="0">
              <a:latin typeface="メイリオ" panose="020B0604030504040204" pitchFamily="50" charset="-128"/>
              <a:ea typeface="メイリオ" panose="020B0604030504040204" pitchFamily="50" charset="-128"/>
            </a:endParaRPr>
          </a:p>
          <a:p>
            <a:r>
              <a:rPr lang="en-US" altLang="ja-JP" sz="982" dirty="0">
                <a:latin typeface="メイリオ" panose="020B0604030504040204" pitchFamily="50" charset="-128"/>
                <a:ea typeface="メイリオ" panose="020B0604030504040204" pitchFamily="50" charset="-128"/>
              </a:rPr>
              <a:t>        1</a:t>
            </a:r>
            <a:r>
              <a:rPr lang="ja-JP" altLang="en-US" sz="982" dirty="0">
                <a:latin typeface="メイリオ" panose="020B0604030504040204" pitchFamily="50" charset="-128"/>
                <a:ea typeface="メイリオ" panose="020B0604030504040204" pitchFamily="50" charset="-128"/>
              </a:rPr>
              <a:t>年以上であること。</a:t>
            </a:r>
            <a:endParaRPr lang="en-US" altLang="ja-JP" sz="982" dirty="0">
              <a:latin typeface="メイリオ" panose="020B0604030504040204" pitchFamily="50" charset="-128"/>
              <a:ea typeface="メイリオ" panose="020B0604030504040204" pitchFamily="50" charset="-128"/>
            </a:endParaRPr>
          </a:p>
        </p:txBody>
      </p:sp>
      <p:grpSp>
        <p:nvGrpSpPr>
          <p:cNvPr id="42" name="グループ化 51"/>
          <p:cNvGrpSpPr>
            <a:grpSpLocks/>
          </p:cNvGrpSpPr>
          <p:nvPr/>
        </p:nvGrpSpPr>
        <p:grpSpPr bwMode="auto">
          <a:xfrm>
            <a:off x="-257026" y="-270383"/>
            <a:ext cx="7707353" cy="729981"/>
            <a:chOff x="-339932" y="-357214"/>
            <a:chExt cx="8260469" cy="852200"/>
          </a:xfrm>
          <a:solidFill>
            <a:srgbClr val="FF0000"/>
          </a:solidFill>
        </p:grpSpPr>
        <p:grpSp>
          <p:nvGrpSpPr>
            <p:cNvPr id="43" name="Group 6"/>
            <p:cNvGrpSpPr>
              <a:grpSpLocks/>
            </p:cNvGrpSpPr>
            <p:nvPr/>
          </p:nvGrpSpPr>
          <p:grpSpPr bwMode="auto">
            <a:xfrm>
              <a:off x="-339932" y="-357214"/>
              <a:ext cx="8260469" cy="852200"/>
              <a:chOff x="-397" y="-397"/>
              <a:chExt cx="10640" cy="794"/>
            </a:xfrm>
            <a:grpFill/>
          </p:grpSpPr>
          <p:sp>
            <p:nvSpPr>
              <p:cNvPr id="45" name="AutoShape 7"/>
              <p:cNvSpPr>
                <a:spLocks noChangeArrowheads="1"/>
              </p:cNvSpPr>
              <p:nvPr/>
            </p:nvSpPr>
            <p:spPr bwMode="auto">
              <a:xfrm>
                <a:off x="-397" y="-397"/>
                <a:ext cx="1021" cy="794"/>
              </a:xfrm>
              <a:prstGeom prst="roundRect">
                <a:avLst>
                  <a:gd name="adj" fmla="val 50000"/>
                </a:avLst>
              </a:prstGeom>
              <a:solidFill>
                <a:srgbClr val="00B0F0"/>
              </a:solidFill>
              <a:ln>
                <a:noFill/>
              </a:ln>
              <a:extLst>
                <a:ext uri="{91240B29-F687-4F45-9708-019B960494DF}">
                  <a14:hiddenLine xmlns:a14="http://schemas.microsoft.com/office/drawing/2010/main" w="9525">
                    <a:solidFill>
                      <a:srgbClr val="000000"/>
                    </a:solidFill>
                    <a:round/>
                    <a:headEnd/>
                    <a:tailEnd/>
                  </a14:hiddenLine>
                </a:ext>
              </a:extLst>
            </p:spPr>
            <p:txBody>
              <a:bodyPr lIns="51560" tIns="6170" rIns="51560" bIns="6170"/>
              <a:lstStyle/>
              <a:p>
                <a:pPr defTabSz="632011">
                  <a:defRPr/>
                </a:pPr>
                <a:endParaRPr lang="ja-JP" altLang="en-US" sz="1248" kern="0">
                  <a:solidFill>
                    <a:sysClr val="windowText" lastClr="000000"/>
                  </a:solidFill>
                  <a:latin typeface="メイリオ" panose="020B0604030504040204" pitchFamily="50" charset="-128"/>
                  <a:ea typeface="メイリオ" panose="020B0604030504040204" pitchFamily="50" charset="-128"/>
                </a:endParaRPr>
              </a:p>
            </p:txBody>
          </p:sp>
          <p:sp>
            <p:nvSpPr>
              <p:cNvPr id="46" name="Oval 8"/>
              <p:cNvSpPr>
                <a:spLocks noChangeArrowheads="1"/>
              </p:cNvSpPr>
              <p:nvPr/>
            </p:nvSpPr>
            <p:spPr bwMode="auto">
              <a:xfrm>
                <a:off x="624" y="-397"/>
                <a:ext cx="795" cy="794"/>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lIns="51560" tIns="6170" rIns="51560" bIns="6170"/>
              <a:lstStyle/>
              <a:p>
                <a:pPr defTabSz="632011">
                  <a:defRPr/>
                </a:pPr>
                <a:endParaRPr lang="ja-JP" altLang="en-US" sz="1248" kern="0">
                  <a:solidFill>
                    <a:sysClr val="windowText" lastClr="000000"/>
                  </a:solidFill>
                  <a:latin typeface="メイリオ" panose="020B0604030504040204" pitchFamily="50" charset="-128"/>
                  <a:ea typeface="メイリオ" panose="020B0604030504040204" pitchFamily="50" charset="-128"/>
                </a:endParaRPr>
              </a:p>
            </p:txBody>
          </p:sp>
          <p:sp>
            <p:nvSpPr>
              <p:cNvPr id="47" name="AutoShape 9"/>
              <p:cNvSpPr>
                <a:spLocks noChangeArrowheads="1"/>
              </p:cNvSpPr>
              <p:nvPr/>
            </p:nvSpPr>
            <p:spPr bwMode="auto">
              <a:xfrm>
                <a:off x="1419" y="-397"/>
                <a:ext cx="8824" cy="794"/>
              </a:xfrm>
              <a:prstGeom prst="roundRect">
                <a:avLst>
                  <a:gd name="adj" fmla="val 50000"/>
                </a:avLst>
              </a:prstGeom>
              <a:solidFill>
                <a:srgbClr val="00B0F0"/>
              </a:solidFill>
              <a:ln>
                <a:noFill/>
              </a:ln>
              <a:extLst>
                <a:ext uri="{91240B29-F687-4F45-9708-019B960494DF}">
                  <a14:hiddenLine xmlns:a14="http://schemas.microsoft.com/office/drawing/2010/main" w="9525">
                    <a:solidFill>
                      <a:srgbClr val="000000"/>
                    </a:solidFill>
                    <a:round/>
                    <a:headEnd/>
                    <a:tailEnd/>
                  </a14:hiddenLine>
                </a:ext>
              </a:extLst>
            </p:spPr>
            <p:txBody>
              <a:bodyPr lIns="51560" tIns="6170" rIns="51560" bIns="6170"/>
              <a:lstStyle/>
              <a:p>
                <a:pPr defTabSz="632011">
                  <a:defRPr/>
                </a:pPr>
                <a:endParaRPr lang="ja-JP" altLang="en-US" sz="1248" kern="0">
                  <a:solidFill>
                    <a:sysClr val="windowText" lastClr="000000"/>
                  </a:solidFill>
                  <a:latin typeface="メイリオ" panose="020B0604030504040204" pitchFamily="50" charset="-128"/>
                  <a:ea typeface="メイリオ" panose="020B0604030504040204" pitchFamily="50" charset="-128"/>
                </a:endParaRPr>
              </a:p>
            </p:txBody>
          </p:sp>
        </p:grpSp>
        <p:pic>
          <p:nvPicPr>
            <p:cNvPr id="44" name="図 1"/>
            <p:cNvPicPr>
              <a:picLocks noChangeAspect="1" noChangeArrowheads="1"/>
            </p:cNvPicPr>
            <p:nvPr/>
          </p:nvPicPr>
          <p:blipFill>
            <a:blip r:embed="rId3">
              <a:duotone>
                <a:prstClr val="black"/>
                <a:srgbClr val="FFC000">
                  <a:tint val="45000"/>
                  <a:satMod val="400000"/>
                </a:srgbClr>
              </a:duotone>
              <a:extLst>
                <a:ext uri="{28A0092B-C50C-407E-A947-70E740481C1C}">
                  <a14:useLocalDpi xmlns:a14="http://schemas.microsoft.com/office/drawing/2010/main" val="0"/>
                </a:ext>
              </a:extLst>
            </a:blip>
            <a:srcRect/>
            <a:stretch>
              <a:fillRect/>
            </a:stretch>
          </p:blipFill>
          <p:spPr bwMode="auto">
            <a:xfrm>
              <a:off x="416354" y="-226809"/>
              <a:ext cx="700268" cy="72044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grpSp>
      <p:sp>
        <p:nvSpPr>
          <p:cNvPr id="10" name="テキスト ボックス 9"/>
          <p:cNvSpPr txBox="1"/>
          <p:nvPr/>
        </p:nvSpPr>
        <p:spPr>
          <a:xfrm>
            <a:off x="12027998" y="8169143"/>
            <a:ext cx="2050902" cy="356251"/>
          </a:xfrm>
          <a:prstGeom prst="rect">
            <a:avLst/>
          </a:prstGeom>
          <a:noFill/>
        </p:spPr>
        <p:txBody>
          <a:bodyPr wrap="square" rtlCol="0">
            <a:spAutoFit/>
          </a:bodyPr>
          <a:lstStyle/>
          <a:p>
            <a:endParaRPr lang="ja-JP" altLang="en-US" sz="1715" dirty="0"/>
          </a:p>
        </p:txBody>
      </p:sp>
      <p:sp>
        <p:nvSpPr>
          <p:cNvPr id="18" name="テキスト ボックス 17"/>
          <p:cNvSpPr txBox="1"/>
          <p:nvPr/>
        </p:nvSpPr>
        <p:spPr>
          <a:xfrm>
            <a:off x="5857939" y="8501623"/>
            <a:ext cx="1211921" cy="303801"/>
          </a:xfrm>
          <a:prstGeom prst="rect">
            <a:avLst/>
          </a:prstGeom>
          <a:noFill/>
        </p:spPr>
        <p:txBody>
          <a:bodyPr wrap="square" rtlCol="0">
            <a:spAutoFit/>
          </a:bodyPr>
          <a:lstStyle/>
          <a:p>
            <a:r>
              <a:rPr lang="ja-JP" altLang="en-US" sz="687" dirty="0">
                <a:latin typeface="メイリオ" panose="020B0604030504040204" pitchFamily="50" charset="-128"/>
                <a:ea typeface="メイリオ" panose="020B0604030504040204" pitchFamily="50" charset="-128"/>
              </a:rPr>
              <a:t>「雇用の安定のために」</a:t>
            </a:r>
            <a:endParaRPr lang="en-US" altLang="ja-JP" sz="687" dirty="0">
              <a:latin typeface="メイリオ" panose="020B0604030504040204" pitchFamily="50" charset="-128"/>
              <a:ea typeface="メイリオ" panose="020B0604030504040204" pitchFamily="50" charset="-128"/>
            </a:endParaRPr>
          </a:p>
          <a:p>
            <a:r>
              <a:rPr lang="en-US" altLang="ja-JP" sz="687" dirty="0">
                <a:latin typeface="メイリオ" panose="020B0604030504040204" pitchFamily="50" charset="-128"/>
                <a:ea typeface="メイリオ" panose="020B0604030504040204" pitchFamily="50" charset="-128"/>
              </a:rPr>
              <a:t>UIJ</a:t>
            </a:r>
            <a:r>
              <a:rPr lang="ja-JP" altLang="en-US" sz="687" dirty="0">
                <a:latin typeface="メイリオ" panose="020B0604030504040204" pitchFamily="50" charset="-128"/>
                <a:ea typeface="メイリオ" panose="020B0604030504040204" pitchFamily="50" charset="-128"/>
              </a:rPr>
              <a:t>ターンコース箇所抜粋</a:t>
            </a:r>
          </a:p>
        </p:txBody>
      </p:sp>
      <p:sp>
        <p:nvSpPr>
          <p:cNvPr id="26" name="テキスト ボックス 25"/>
          <p:cNvSpPr txBox="1"/>
          <p:nvPr/>
        </p:nvSpPr>
        <p:spPr>
          <a:xfrm>
            <a:off x="394450" y="8118524"/>
            <a:ext cx="5553570" cy="394595"/>
          </a:xfrm>
          <a:prstGeom prst="rect">
            <a:avLst/>
          </a:prstGeom>
          <a:noFill/>
        </p:spPr>
        <p:txBody>
          <a:bodyPr wrap="square" rtlCol="0">
            <a:spAutoFit/>
          </a:bodyPr>
          <a:lstStyle/>
          <a:p>
            <a:r>
              <a:rPr lang="en-US" altLang="ja-JP" sz="982" dirty="0">
                <a:latin typeface="メイリオ" panose="020B0604030504040204" pitchFamily="50" charset="-128"/>
                <a:ea typeface="メイリオ" panose="020B0604030504040204" pitchFamily="50" charset="-128"/>
              </a:rPr>
              <a:t>※1</a:t>
            </a:r>
            <a:r>
              <a:rPr lang="ja-JP" altLang="en-US" sz="982" dirty="0">
                <a:latin typeface="メイリオ" panose="020B0604030504040204" pitchFamily="50" charset="-128"/>
                <a:ea typeface="メイリオ" panose="020B0604030504040204" pitchFamily="50" charset="-128"/>
              </a:rPr>
              <a:t>　東京都小笠原村や、埼玉県秩父市などがこれに当たります。その他該当地域については、</a:t>
            </a:r>
            <a:endParaRPr lang="en-US" altLang="ja-JP" sz="982" dirty="0">
              <a:latin typeface="メイリオ" panose="020B0604030504040204" pitchFamily="50" charset="-128"/>
              <a:ea typeface="メイリオ" panose="020B0604030504040204" pitchFamily="50" charset="-128"/>
            </a:endParaRPr>
          </a:p>
          <a:p>
            <a:r>
              <a:rPr lang="ja-JP" altLang="en-US" sz="982" dirty="0">
                <a:latin typeface="メイリオ" panose="020B0604030504040204" pitchFamily="50" charset="-128"/>
                <a:ea typeface="メイリオ" panose="020B0604030504040204" pitchFamily="50" charset="-128"/>
              </a:rPr>
              <a:t>　　  事業所のある地方公共団体にお問い合わせください。</a:t>
            </a:r>
          </a:p>
        </p:txBody>
      </p:sp>
      <p:pic>
        <p:nvPicPr>
          <p:cNvPr id="27" name="図 26"/>
          <p:cNvPicPr preferRelativeResize="0">
            <a:picLocks/>
          </p:cNvPicPr>
          <p:nvPr/>
        </p:nvPicPr>
        <p:blipFill>
          <a:blip r:embed="rId7" cstate="print">
            <a:extLst>
              <a:ext uri="{28A0092B-C50C-407E-A947-70E740481C1C}">
                <a14:useLocalDpi xmlns:a14="http://schemas.microsoft.com/office/drawing/2010/main" val="0"/>
              </a:ext>
            </a:extLst>
          </a:blip>
          <a:stretch>
            <a:fillRect/>
          </a:stretch>
        </p:blipFill>
        <p:spPr>
          <a:xfrm>
            <a:off x="6138444" y="7919625"/>
            <a:ext cx="601061" cy="601061"/>
          </a:xfrm>
          <a:prstGeom prst="rect">
            <a:avLst/>
          </a:prstGeom>
          <a:ln>
            <a:noFill/>
          </a:ln>
        </p:spPr>
      </p:pic>
      <p:grpSp>
        <p:nvGrpSpPr>
          <p:cNvPr id="17" name="グループ化 16"/>
          <p:cNvGrpSpPr/>
          <p:nvPr/>
        </p:nvGrpSpPr>
        <p:grpSpPr>
          <a:xfrm>
            <a:off x="364065" y="7340518"/>
            <a:ext cx="6714687" cy="560239"/>
            <a:chOff x="5507736" y="6349815"/>
            <a:chExt cx="6888783" cy="1163517"/>
          </a:xfrm>
        </p:grpSpPr>
        <p:sp>
          <p:nvSpPr>
            <p:cNvPr id="16" name="テキスト ボックス 15"/>
            <p:cNvSpPr txBox="1"/>
            <p:nvPr/>
          </p:nvSpPr>
          <p:spPr>
            <a:xfrm>
              <a:off x="5806251" y="6398465"/>
              <a:ext cx="6590268" cy="1114867"/>
            </a:xfrm>
            <a:prstGeom prst="flowChartAlternateProcess">
              <a:avLst/>
            </a:prstGeom>
            <a:noFill/>
            <a:ln w="38100">
              <a:noFill/>
            </a:ln>
          </p:spPr>
          <p:txBody>
            <a:bodyPr wrap="square" rtlCol="0">
              <a:spAutoFit/>
            </a:bodyPr>
            <a:lstStyle/>
            <a:p>
              <a:r>
                <a:rPr lang="en-US" altLang="ja-JP" sz="1178" dirty="0">
                  <a:latin typeface="メイリオ" panose="020B0604030504040204" pitchFamily="50" charset="-128"/>
                  <a:ea typeface="メイリオ" panose="020B0604030504040204" pitchFamily="50" charset="-128"/>
                </a:rPr>
                <a:t>(</a:t>
              </a:r>
              <a:r>
                <a:rPr lang="ja-JP" altLang="en-US" sz="1178" dirty="0">
                  <a:latin typeface="メイリオ" panose="020B0604030504040204" pitchFamily="50" charset="-128"/>
                  <a:ea typeface="メイリオ" panose="020B0604030504040204" pitchFamily="50" charset="-128"/>
                </a:rPr>
                <a:t>上記は一例であり、本助成金の受給にあたっては、</a:t>
              </a:r>
              <a:r>
                <a:rPr lang="ja-JP" altLang="en-US" sz="1375" u="sng" dirty="0">
                  <a:solidFill>
                    <a:srgbClr val="FF0000"/>
                  </a:solidFill>
                  <a:latin typeface="HGS創英角ﾎﾟｯﾌﾟ体" panose="040B0A00000000000000" pitchFamily="50" charset="-128"/>
                  <a:ea typeface="HGS創英角ﾎﾟｯﾌﾟ体" panose="040B0A00000000000000" pitchFamily="50" charset="-128"/>
                </a:rPr>
                <a:t>他にも各種要件がございます</a:t>
              </a:r>
              <a:r>
                <a:rPr lang="ja-JP" altLang="en-US" sz="1178" dirty="0">
                  <a:latin typeface="メイリオ" panose="020B0604030504040204" pitchFamily="50" charset="-128"/>
                  <a:ea typeface="メイリオ" panose="020B0604030504040204" pitchFamily="50" charset="-128"/>
                </a:rPr>
                <a:t>。</a:t>
              </a:r>
              <a:endParaRPr lang="en-US" altLang="ja-JP" sz="1178" dirty="0">
                <a:latin typeface="メイリオ" panose="020B0604030504040204" pitchFamily="50" charset="-128"/>
                <a:ea typeface="メイリオ" panose="020B0604030504040204" pitchFamily="50" charset="-128"/>
              </a:endParaRPr>
            </a:p>
            <a:p>
              <a:r>
                <a:rPr lang="en-US" altLang="ja-JP" sz="1178" dirty="0">
                  <a:latin typeface="メイリオ" panose="020B0604030504040204" pitchFamily="50" charset="-128"/>
                  <a:ea typeface="メイリオ" panose="020B0604030504040204" pitchFamily="50" charset="-128"/>
                </a:rPr>
                <a:t> </a:t>
              </a:r>
              <a:r>
                <a:rPr lang="ja-JP" altLang="en-US" sz="1178" dirty="0">
                  <a:latin typeface="メイリオ" panose="020B0604030504040204" pitchFamily="50" charset="-128"/>
                  <a:ea typeface="メイリオ" panose="020B0604030504040204" pitchFamily="50" charset="-128"/>
                </a:rPr>
                <a:t>ご不明な点は、岩手労働局助成金相談コーナーへお問い合わせください。</a:t>
              </a:r>
              <a:r>
                <a:rPr lang="en-US" altLang="ja-JP" sz="1178" dirty="0">
                  <a:latin typeface="メイリオ" panose="020B0604030504040204" pitchFamily="50" charset="-128"/>
                  <a:ea typeface="メイリオ" panose="020B0604030504040204" pitchFamily="50" charset="-128"/>
                </a:rPr>
                <a:t>)</a:t>
              </a:r>
            </a:p>
          </p:txBody>
        </p:sp>
        <p:sp>
          <p:nvSpPr>
            <p:cNvPr id="5" name="フローチャート: 端子 4"/>
            <p:cNvSpPr/>
            <p:nvPr/>
          </p:nvSpPr>
          <p:spPr>
            <a:xfrm>
              <a:off x="5507736" y="6349815"/>
              <a:ext cx="6706026" cy="1098766"/>
            </a:xfrm>
            <a:prstGeom prst="flowChartTerminator">
              <a:avLst/>
            </a:prstGeom>
            <a:noFill/>
            <a:ln>
              <a:solidFill>
                <a:srgbClr val="0099F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15"/>
            </a:p>
          </p:txBody>
        </p:sp>
      </p:grpSp>
      <p:pic>
        <p:nvPicPr>
          <p:cNvPr id="29" name="図 2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163368" y="8791557"/>
            <a:ext cx="601061" cy="601061"/>
          </a:xfrm>
          <a:prstGeom prst="rect">
            <a:avLst/>
          </a:prstGeom>
        </p:spPr>
      </p:pic>
      <p:sp>
        <p:nvSpPr>
          <p:cNvPr id="31" name="テキスト ボックス 30"/>
          <p:cNvSpPr txBox="1"/>
          <p:nvPr/>
        </p:nvSpPr>
        <p:spPr>
          <a:xfrm>
            <a:off x="5948020" y="9328720"/>
            <a:ext cx="1051092" cy="338554"/>
          </a:xfrm>
          <a:prstGeom prst="rect">
            <a:avLst/>
          </a:prstGeom>
          <a:noFill/>
        </p:spPr>
        <p:txBody>
          <a:bodyPr wrap="square" rtlCol="0">
            <a:spAutoFit/>
          </a:bodyPr>
          <a:lstStyle/>
          <a:p>
            <a:pPr algn="ctr"/>
            <a:r>
              <a:rPr lang="ja-JP" altLang="en-US" sz="800" dirty="0">
                <a:latin typeface="メイリオ" panose="020B0604030504040204" pitchFamily="50" charset="-128"/>
                <a:ea typeface="メイリオ" panose="020B0604030504040204" pitchFamily="50" charset="-128"/>
              </a:rPr>
              <a:t>↑</a:t>
            </a:r>
            <a:endParaRPr lang="en-US" altLang="ja-JP" sz="800" dirty="0">
              <a:latin typeface="メイリオ" panose="020B0604030504040204" pitchFamily="50" charset="-128"/>
              <a:ea typeface="メイリオ" panose="020B0604030504040204" pitchFamily="50" charset="-128"/>
            </a:endParaRPr>
          </a:p>
          <a:p>
            <a:pPr algn="ctr"/>
            <a:r>
              <a:rPr lang="ja-JP" altLang="en-US" sz="800" b="1" u="sng" dirty="0">
                <a:latin typeface="メイリオ" panose="020B0604030504040204" pitchFamily="50" charset="-128"/>
                <a:ea typeface="メイリオ" panose="020B0604030504040204" pitchFamily="50" charset="-128"/>
              </a:rPr>
              <a:t>申請様式はこちら</a:t>
            </a:r>
          </a:p>
        </p:txBody>
      </p:sp>
      <p:sp>
        <p:nvSpPr>
          <p:cNvPr id="52" name="テキスト ボックス 51"/>
          <p:cNvSpPr txBox="1"/>
          <p:nvPr/>
        </p:nvSpPr>
        <p:spPr>
          <a:xfrm>
            <a:off x="6924233" y="10050366"/>
            <a:ext cx="282883" cy="334259"/>
          </a:xfrm>
          <a:prstGeom prst="rect">
            <a:avLst/>
          </a:prstGeom>
          <a:noFill/>
        </p:spPr>
        <p:txBody>
          <a:bodyPr wrap="square" rtlCol="0">
            <a:spAutoFit/>
          </a:bodyPr>
          <a:lstStyle/>
          <a:p>
            <a:r>
              <a:rPr lang="en-US" altLang="ja-JP" sz="1572" dirty="0">
                <a:latin typeface="メイリオ" panose="020B0604030504040204" pitchFamily="50" charset="-128"/>
                <a:ea typeface="メイリオ" panose="020B0604030504040204" pitchFamily="50" charset="-128"/>
              </a:rPr>
              <a:t>1</a:t>
            </a:r>
            <a:endParaRPr lang="ja-JP" altLang="en-US" sz="1572" dirty="0">
              <a:latin typeface="メイリオ" panose="020B0604030504040204" pitchFamily="50" charset="-128"/>
              <a:ea typeface="メイリオ" panose="020B0604030504040204" pitchFamily="50" charset="-128"/>
            </a:endParaRPr>
          </a:p>
        </p:txBody>
      </p:sp>
      <p:sp>
        <p:nvSpPr>
          <p:cNvPr id="24" name="テキスト ボックス 23"/>
          <p:cNvSpPr txBox="1"/>
          <p:nvPr/>
        </p:nvSpPr>
        <p:spPr>
          <a:xfrm>
            <a:off x="263709" y="5253603"/>
            <a:ext cx="6801967" cy="1996700"/>
          </a:xfrm>
          <a:prstGeom prst="rect">
            <a:avLst/>
          </a:prstGeom>
          <a:solidFill>
            <a:schemeClr val="bg1"/>
          </a:solidFill>
          <a:ln w="50800">
            <a:solidFill>
              <a:srgbClr val="92D050"/>
            </a:solidFill>
            <a:prstDash val="lgDash"/>
          </a:ln>
        </p:spPr>
        <p:txBody>
          <a:bodyPr wrap="square" rtlCol="0">
            <a:spAutoFit/>
          </a:bodyPr>
          <a:lstStyle/>
          <a:p>
            <a:r>
              <a:rPr lang="ja-JP" altLang="en-US" sz="1375" dirty="0">
                <a:latin typeface="メイリオ" panose="020B0604030504040204" pitchFamily="50" charset="-128"/>
                <a:ea typeface="メイリオ" panose="020B0604030504040204" pitchFamily="50" charset="-128"/>
              </a:rPr>
              <a:t>本助成金を利用するにあたって、</a:t>
            </a:r>
            <a:endParaRPr lang="en-US" altLang="ja-JP" sz="1375" dirty="0">
              <a:latin typeface="メイリオ" panose="020B0604030504040204" pitchFamily="50" charset="-128"/>
              <a:ea typeface="メイリオ" panose="020B0604030504040204" pitchFamily="50" charset="-128"/>
            </a:endParaRPr>
          </a:p>
          <a:p>
            <a:r>
              <a:rPr lang="ja-JP" altLang="en-US" sz="1375" dirty="0">
                <a:latin typeface="メイリオ" panose="020B0604030504040204" pitchFamily="50" charset="-128"/>
                <a:ea typeface="メイリオ" panose="020B0604030504040204" pitchFamily="50" charset="-128"/>
              </a:rPr>
              <a:t>①</a:t>
            </a:r>
            <a:r>
              <a:rPr lang="ja-JP" altLang="en-US" sz="1375" b="1" dirty="0">
                <a:solidFill>
                  <a:srgbClr val="FF0000"/>
                </a:solidFill>
                <a:latin typeface="メイリオ" panose="020B0604030504040204" pitchFamily="50" charset="-128"/>
                <a:ea typeface="メイリオ" panose="020B0604030504040204" pitchFamily="50" charset="-128"/>
              </a:rPr>
              <a:t>地方公共団体</a:t>
            </a:r>
            <a:r>
              <a:rPr lang="ja-JP" altLang="en-US" sz="1375" dirty="0">
                <a:latin typeface="メイリオ" panose="020B0604030504040204" pitchFamily="50" charset="-128"/>
                <a:ea typeface="メイリオ" panose="020B0604030504040204" pitchFamily="50" charset="-128"/>
              </a:rPr>
              <a:t>が開設・運営する</a:t>
            </a:r>
            <a:r>
              <a:rPr lang="ja-JP" altLang="en-US" sz="1375" b="1" dirty="0">
                <a:solidFill>
                  <a:srgbClr val="FF0000"/>
                </a:solidFill>
                <a:latin typeface="メイリオ" panose="020B0604030504040204" pitchFamily="50" charset="-128"/>
                <a:ea typeface="メイリオ" panose="020B0604030504040204" pitchFamily="50" charset="-128"/>
              </a:rPr>
              <a:t>マッチングサイトに求人</a:t>
            </a:r>
            <a:r>
              <a:rPr lang="en-US" altLang="ja-JP" sz="1375" dirty="0">
                <a:latin typeface="メイリオ" panose="020B0604030504040204" pitchFamily="50" charset="-128"/>
                <a:ea typeface="メイリオ" panose="020B0604030504040204" pitchFamily="50" charset="-128"/>
              </a:rPr>
              <a:t>(</a:t>
            </a:r>
            <a:r>
              <a:rPr lang="ja-JP" altLang="en-US" sz="1375" u="sng" dirty="0">
                <a:latin typeface="メイリオ" panose="020B0604030504040204" pitchFamily="50" charset="-128"/>
                <a:ea typeface="メイリオ" panose="020B0604030504040204" pitchFamily="50" charset="-128"/>
              </a:rPr>
              <a:t>移住支援</a:t>
            </a:r>
            <a:r>
              <a:rPr lang="ja-JP" altLang="en-US" sz="1375" u="sng" dirty="0" smtClean="0">
                <a:latin typeface="メイリオ" panose="020B0604030504040204" pitchFamily="50" charset="-128"/>
                <a:ea typeface="メイリオ" panose="020B0604030504040204" pitchFamily="50" charset="-128"/>
              </a:rPr>
              <a:t>金</a:t>
            </a:r>
            <a:r>
              <a:rPr lang="en-US" altLang="ja-JP" sz="1000" u="sng" dirty="0">
                <a:latin typeface="メイリオ" panose="020B0604030504040204" pitchFamily="50" charset="-128"/>
                <a:ea typeface="メイリオ" panose="020B0604030504040204" pitchFamily="50" charset="-128"/>
              </a:rPr>
              <a:t>(</a:t>
            </a:r>
            <a:r>
              <a:rPr lang="en-US" altLang="ja-JP" sz="1000" u="sng" dirty="0" smtClean="0">
                <a:latin typeface="メイリオ" panose="020B0604030504040204" pitchFamily="50" charset="-128"/>
                <a:ea typeface="メイリオ" panose="020B0604030504040204" pitchFamily="50" charset="-128"/>
              </a:rPr>
              <a:t>※2</a:t>
            </a:r>
            <a:r>
              <a:rPr lang="en-US" altLang="ja-JP" sz="1000" u="sng" dirty="0">
                <a:latin typeface="メイリオ" panose="020B0604030504040204" pitchFamily="50" charset="-128"/>
                <a:ea typeface="メイリオ" panose="020B0604030504040204" pitchFamily="50" charset="-128"/>
              </a:rPr>
              <a:t>)</a:t>
            </a:r>
            <a:r>
              <a:rPr lang="ja-JP" altLang="en-US" sz="1375" dirty="0" smtClean="0">
                <a:latin typeface="メイリオ" panose="020B0604030504040204" pitchFamily="50" charset="-128"/>
                <a:ea typeface="メイリオ" panose="020B0604030504040204" pitchFamily="50" charset="-128"/>
              </a:rPr>
              <a:t>の対象</a:t>
            </a:r>
            <a:r>
              <a:rPr lang="en-US" altLang="ja-JP" sz="1375" dirty="0" smtClean="0">
                <a:latin typeface="メイリオ" panose="020B0604030504040204" pitchFamily="50" charset="-128"/>
                <a:ea typeface="メイリオ" panose="020B0604030504040204" pitchFamily="50" charset="-128"/>
              </a:rPr>
              <a:t>)</a:t>
            </a:r>
          </a:p>
          <a:p>
            <a:r>
              <a:rPr lang="ja-JP" altLang="en-US" sz="1375" b="1" dirty="0" smtClean="0">
                <a:solidFill>
                  <a:srgbClr val="FF0000"/>
                </a:solidFill>
                <a:latin typeface="メイリオ" panose="020B0604030504040204" pitchFamily="50" charset="-128"/>
                <a:ea typeface="メイリオ" panose="020B0604030504040204" pitchFamily="50" charset="-128"/>
              </a:rPr>
              <a:t>　を</a:t>
            </a:r>
            <a:r>
              <a:rPr lang="ja-JP" altLang="en-US" sz="1375" b="1" dirty="0">
                <a:solidFill>
                  <a:srgbClr val="FF0000"/>
                </a:solidFill>
                <a:latin typeface="メイリオ" panose="020B0604030504040204" pitchFamily="50" charset="-128"/>
                <a:ea typeface="メイリオ" panose="020B0604030504040204" pitchFamily="50" charset="-128"/>
              </a:rPr>
              <a:t>掲載</a:t>
            </a:r>
            <a:r>
              <a:rPr lang="ja-JP" altLang="en-US" sz="1375" dirty="0">
                <a:latin typeface="メイリオ" panose="020B0604030504040204" pitchFamily="50" charset="-128"/>
                <a:ea typeface="メイリオ" panose="020B0604030504040204" pitchFamily="50" charset="-128"/>
              </a:rPr>
              <a:t>し、</a:t>
            </a:r>
            <a:endParaRPr lang="en-US" altLang="ja-JP" sz="1375" dirty="0">
              <a:latin typeface="メイリオ" panose="020B0604030504040204" pitchFamily="50" charset="-128"/>
              <a:ea typeface="メイリオ" panose="020B0604030504040204" pitchFamily="50" charset="-128"/>
            </a:endParaRPr>
          </a:p>
          <a:p>
            <a:r>
              <a:rPr lang="ja-JP" altLang="en-US" sz="1375" dirty="0">
                <a:latin typeface="メイリオ" panose="020B0604030504040204" pitchFamily="50" charset="-128"/>
                <a:ea typeface="メイリオ" panose="020B0604030504040204" pitchFamily="50" charset="-128"/>
              </a:rPr>
              <a:t>②計画期間</a:t>
            </a:r>
            <a:r>
              <a:rPr lang="en-US" altLang="ja-JP" sz="1000" dirty="0">
                <a:latin typeface="メイリオ" panose="020B0604030504040204" pitchFamily="50" charset="-128"/>
                <a:ea typeface="メイリオ" panose="020B0604030504040204" pitchFamily="50" charset="-128"/>
              </a:rPr>
              <a:t>(※3)</a:t>
            </a:r>
            <a:r>
              <a:rPr lang="ja-JP" altLang="en-US" sz="1375" dirty="0">
                <a:latin typeface="メイリオ" panose="020B0604030504040204" pitchFamily="50" charset="-128"/>
                <a:ea typeface="メイリオ" panose="020B0604030504040204" pitchFamily="50" charset="-128"/>
              </a:rPr>
              <a:t>内に①の求人に応募した</a:t>
            </a:r>
            <a:r>
              <a:rPr lang="ja-JP" altLang="en-US" sz="1375" b="1" dirty="0">
                <a:solidFill>
                  <a:srgbClr val="FF0000"/>
                </a:solidFill>
                <a:latin typeface="メイリオ" panose="020B0604030504040204" pitchFamily="50" charset="-128"/>
                <a:ea typeface="メイリオ" panose="020B0604030504040204" pitchFamily="50" charset="-128"/>
              </a:rPr>
              <a:t>移住</a:t>
            </a:r>
            <a:r>
              <a:rPr lang="ja-JP" altLang="en-US" sz="1375" b="1" dirty="0" smtClean="0">
                <a:solidFill>
                  <a:srgbClr val="FF0000"/>
                </a:solidFill>
                <a:latin typeface="メイリオ" panose="020B0604030504040204" pitchFamily="50" charset="-128"/>
                <a:ea typeface="メイリオ" panose="020B0604030504040204" pitchFamily="50" charset="-128"/>
              </a:rPr>
              <a:t>支援金受給者</a:t>
            </a:r>
            <a:r>
              <a:rPr lang="en-US" altLang="ja-JP" sz="1375" dirty="0">
                <a:latin typeface="メイリオ" panose="020B0604030504040204" pitchFamily="50" charset="-128"/>
                <a:ea typeface="メイリオ" panose="020B0604030504040204" pitchFamily="50" charset="-128"/>
              </a:rPr>
              <a:t>(</a:t>
            </a:r>
            <a:r>
              <a:rPr lang="ja-JP" altLang="en-US" sz="1375" dirty="0">
                <a:latin typeface="メイリオ" panose="020B0604030504040204" pitchFamily="50" charset="-128"/>
                <a:ea typeface="メイリオ" panose="020B0604030504040204" pitchFamily="50" charset="-128"/>
              </a:rPr>
              <a:t>新規学卒者は除く。</a:t>
            </a:r>
            <a:r>
              <a:rPr lang="en-US" altLang="ja-JP" sz="1375" dirty="0">
                <a:latin typeface="メイリオ" panose="020B0604030504040204" pitchFamily="50" charset="-128"/>
                <a:ea typeface="メイリオ" panose="020B0604030504040204" pitchFamily="50" charset="-128"/>
              </a:rPr>
              <a:t>)</a:t>
            </a:r>
            <a:r>
              <a:rPr lang="ja-JP" altLang="en-US" sz="1375" dirty="0">
                <a:latin typeface="メイリオ" panose="020B0604030504040204" pitchFamily="50" charset="-128"/>
                <a:ea typeface="メイリオ" panose="020B0604030504040204" pitchFamily="50" charset="-128"/>
              </a:rPr>
              <a:t>を</a:t>
            </a:r>
            <a:endParaRPr lang="en-US" altLang="ja-JP" sz="1375" dirty="0">
              <a:latin typeface="メイリオ" panose="020B0604030504040204" pitchFamily="50" charset="-128"/>
              <a:ea typeface="メイリオ" panose="020B0604030504040204" pitchFamily="50" charset="-128"/>
            </a:endParaRPr>
          </a:p>
          <a:p>
            <a:r>
              <a:rPr lang="ja-JP" altLang="en-US" sz="1375" dirty="0">
                <a:latin typeface="メイリオ" panose="020B0604030504040204" pitchFamily="50" charset="-128"/>
                <a:ea typeface="メイリオ" panose="020B0604030504040204" pitchFamily="50" charset="-128"/>
              </a:rPr>
              <a:t>③継続して雇用する労働者</a:t>
            </a:r>
            <a:r>
              <a:rPr lang="en-US" altLang="ja-JP" sz="1000" dirty="0">
                <a:latin typeface="メイリオ" panose="020B0604030504040204" pitchFamily="50" charset="-128"/>
                <a:ea typeface="メイリオ" panose="020B0604030504040204" pitchFamily="50" charset="-128"/>
              </a:rPr>
              <a:t>(※4)</a:t>
            </a:r>
            <a:r>
              <a:rPr lang="ja-JP" altLang="en-US" sz="1375" dirty="0">
                <a:latin typeface="メイリオ" panose="020B0604030504040204" pitchFamily="50" charset="-128"/>
                <a:ea typeface="メイリオ" panose="020B0604030504040204" pitchFamily="50" charset="-128"/>
              </a:rPr>
              <a:t>として、雇用保険の一般被保険者または</a:t>
            </a:r>
            <a:endParaRPr lang="en-US" altLang="ja-JP" sz="1375" dirty="0">
              <a:latin typeface="メイリオ" panose="020B0604030504040204" pitchFamily="50" charset="-128"/>
              <a:ea typeface="メイリオ" panose="020B0604030504040204" pitchFamily="50" charset="-128"/>
            </a:endParaRPr>
          </a:p>
          <a:p>
            <a:r>
              <a:rPr lang="ja-JP" altLang="en-US" sz="1375" dirty="0">
                <a:latin typeface="メイリオ" panose="020B0604030504040204" pitchFamily="50" charset="-128"/>
                <a:ea typeface="メイリオ" panose="020B0604030504040204" pitchFamily="50" charset="-128"/>
              </a:rPr>
              <a:t>　高年齢被保険者</a:t>
            </a:r>
            <a:r>
              <a:rPr lang="ja-JP" altLang="en-US" sz="1375" dirty="0" smtClean="0">
                <a:latin typeface="メイリオ" panose="020B0604030504040204" pitchFamily="50" charset="-128"/>
                <a:ea typeface="メイリオ" panose="020B0604030504040204" pitchFamily="50" charset="-128"/>
              </a:rPr>
              <a:t>を１名以上雇い入れ</a:t>
            </a:r>
            <a:r>
              <a:rPr lang="ja-JP" altLang="en-US" sz="1375" dirty="0">
                <a:latin typeface="メイリオ" panose="020B0604030504040204" pitchFamily="50" charset="-128"/>
                <a:ea typeface="メイリオ" panose="020B0604030504040204" pitchFamily="50" charset="-128"/>
              </a:rPr>
              <a:t>、</a:t>
            </a:r>
            <a:endParaRPr lang="en-US" altLang="ja-JP" sz="1375" dirty="0">
              <a:latin typeface="メイリオ" panose="020B0604030504040204" pitchFamily="50" charset="-128"/>
              <a:ea typeface="メイリオ" panose="020B0604030504040204" pitchFamily="50" charset="-128"/>
            </a:endParaRPr>
          </a:p>
          <a:p>
            <a:r>
              <a:rPr lang="ja-JP" altLang="en-US" sz="1375" dirty="0">
                <a:latin typeface="メイリオ" panose="020B0604030504040204" pitchFamily="50" charset="-128"/>
                <a:ea typeface="メイリオ" panose="020B0604030504040204" pitchFamily="50" charset="-128"/>
              </a:rPr>
              <a:t>④雇い入れ日から６ヶ月を超えて雇用した</a:t>
            </a:r>
            <a:endParaRPr lang="en-US" altLang="ja-JP" sz="1375" dirty="0">
              <a:latin typeface="メイリオ" panose="020B0604030504040204" pitchFamily="50" charset="-128"/>
              <a:ea typeface="メイリオ" panose="020B0604030504040204" pitchFamily="50" charset="-128"/>
            </a:endParaRPr>
          </a:p>
          <a:p>
            <a:r>
              <a:rPr lang="ja-JP" altLang="en-US" sz="1375" dirty="0">
                <a:latin typeface="メイリオ" panose="020B0604030504040204" pitchFamily="50" charset="-128"/>
                <a:ea typeface="メイリオ" panose="020B0604030504040204" pitchFamily="50" charset="-128"/>
              </a:rPr>
              <a:t>⑤</a:t>
            </a:r>
            <a:r>
              <a:rPr lang="ja-JP" altLang="en-US" sz="1375" u="sng" dirty="0">
                <a:latin typeface="メイリオ" panose="020B0604030504040204" pitchFamily="50" charset="-128"/>
                <a:ea typeface="メイリオ" panose="020B0604030504040204" pitchFamily="50" charset="-128"/>
              </a:rPr>
              <a:t>雇用保険適用事業主</a:t>
            </a:r>
            <a:endParaRPr lang="en-US" altLang="ja-JP" sz="1375" u="sng" dirty="0">
              <a:latin typeface="メイリオ" panose="020B0604030504040204" pitchFamily="50" charset="-128"/>
              <a:ea typeface="メイリオ" panose="020B0604030504040204" pitchFamily="50" charset="-128"/>
            </a:endParaRPr>
          </a:p>
          <a:p>
            <a:r>
              <a:rPr lang="ja-JP" altLang="en-US" sz="1375" dirty="0">
                <a:latin typeface="メイリオ" panose="020B0604030504040204" pitchFamily="50" charset="-128"/>
                <a:ea typeface="メイリオ" panose="020B0604030504040204" pitchFamily="50" charset="-128"/>
              </a:rPr>
              <a:t>が助成金の支給対象となります。</a:t>
            </a:r>
            <a:endParaRPr lang="en-US" altLang="ja-JP" sz="1375" dirty="0">
              <a:latin typeface="メイリオ" panose="020B0604030504040204" pitchFamily="50" charset="-128"/>
              <a:ea typeface="メイリオ" panose="020B0604030504040204" pitchFamily="50" charset="-128"/>
            </a:endParaRPr>
          </a:p>
        </p:txBody>
      </p:sp>
      <p:sp>
        <p:nvSpPr>
          <p:cNvPr id="4" name="テキスト ボックス 3"/>
          <p:cNvSpPr txBox="1"/>
          <p:nvPr/>
        </p:nvSpPr>
        <p:spPr>
          <a:xfrm>
            <a:off x="544616" y="857662"/>
            <a:ext cx="6324641" cy="606320"/>
          </a:xfrm>
          <a:prstGeom prst="rect">
            <a:avLst/>
          </a:prstGeom>
          <a:noFill/>
          <a:ln>
            <a:noFill/>
          </a:ln>
        </p:spPr>
        <p:txBody>
          <a:bodyPr wrap="square" rtlCol="0">
            <a:spAutoFit/>
          </a:bodyPr>
          <a:lstStyle/>
          <a:p>
            <a:pPr algn="ctr"/>
            <a:r>
              <a:rPr lang="ja-JP" altLang="en-US" sz="1768" b="1" dirty="0">
                <a:latin typeface="メイリオ" panose="020B0604030504040204" pitchFamily="50" charset="-128"/>
                <a:ea typeface="メイリオ" panose="020B0604030504040204" pitchFamily="50" charset="-128"/>
              </a:rPr>
              <a:t>岩手県の</a:t>
            </a:r>
            <a:r>
              <a:rPr lang="en-US" altLang="ja-JP" sz="1768" b="1" dirty="0">
                <a:latin typeface="メイリオ" panose="020B0604030504040204" pitchFamily="50" charset="-128"/>
                <a:ea typeface="メイリオ" panose="020B0604030504040204" pitchFamily="50" charset="-128"/>
              </a:rPr>
              <a:t>UIJ</a:t>
            </a:r>
            <a:r>
              <a:rPr lang="ja-JP" altLang="en-US" sz="1768" b="1" dirty="0">
                <a:latin typeface="メイリオ" panose="020B0604030504040204" pitchFamily="50" charset="-128"/>
                <a:ea typeface="メイリオ" panose="020B0604030504040204" pitchFamily="50" charset="-128"/>
              </a:rPr>
              <a:t>ターン採用を検討している事業主の皆様へ</a:t>
            </a:r>
            <a:endParaRPr lang="en-US" altLang="ja-JP" sz="1768" b="1" dirty="0">
              <a:latin typeface="メイリオ" panose="020B0604030504040204" pitchFamily="50" charset="-128"/>
              <a:ea typeface="メイリオ" panose="020B0604030504040204" pitchFamily="50" charset="-128"/>
            </a:endParaRPr>
          </a:p>
          <a:p>
            <a:pPr algn="ctr"/>
            <a:r>
              <a:rPr lang="ja-JP" altLang="en-US" sz="1572" dirty="0">
                <a:latin typeface="メイリオ" panose="020B0604030504040204" pitchFamily="50" charset="-128"/>
                <a:ea typeface="メイリオ" panose="020B0604030504040204" pitchFamily="50" charset="-128"/>
              </a:rPr>
              <a:t>中途採用等支援助成金（</a:t>
            </a:r>
            <a:r>
              <a:rPr lang="en-US" altLang="ja-JP" sz="1572" dirty="0">
                <a:latin typeface="メイリオ" panose="020B0604030504040204" pitchFamily="50" charset="-128"/>
                <a:ea typeface="メイリオ" panose="020B0604030504040204" pitchFamily="50" charset="-128"/>
              </a:rPr>
              <a:t>UIJ</a:t>
            </a:r>
            <a:r>
              <a:rPr lang="ja-JP" altLang="en-US" sz="1572" dirty="0">
                <a:latin typeface="メイリオ" panose="020B0604030504040204" pitchFamily="50" charset="-128"/>
                <a:ea typeface="メイリオ" panose="020B0604030504040204" pitchFamily="50" charset="-128"/>
              </a:rPr>
              <a:t>ターンコース）のご案内</a:t>
            </a:r>
          </a:p>
        </p:txBody>
      </p:sp>
      <p:grpSp>
        <p:nvGrpSpPr>
          <p:cNvPr id="32" name="グループ化 31"/>
          <p:cNvGrpSpPr/>
          <p:nvPr/>
        </p:nvGrpSpPr>
        <p:grpSpPr>
          <a:xfrm>
            <a:off x="407013" y="4638602"/>
            <a:ext cx="2214515" cy="521617"/>
            <a:chOff x="407013" y="4638602"/>
            <a:chExt cx="2214515" cy="521617"/>
          </a:xfrm>
        </p:grpSpPr>
        <p:sp>
          <p:nvSpPr>
            <p:cNvPr id="14" name="雲形吹き出し 13"/>
            <p:cNvSpPr/>
            <p:nvPr/>
          </p:nvSpPr>
          <p:spPr>
            <a:xfrm>
              <a:off x="407013" y="4638602"/>
              <a:ext cx="2214515" cy="516595"/>
            </a:xfrm>
            <a:prstGeom prst="cloudCallout">
              <a:avLst>
                <a:gd name="adj1" fmla="val 114025"/>
                <a:gd name="adj2" fmla="val 39926"/>
              </a:avLst>
            </a:prstGeom>
            <a:solidFill>
              <a:srgbClr val="FFFF99"/>
            </a:solidFill>
            <a:ln>
              <a:noFill/>
            </a:ln>
            <a:effectLst>
              <a:glow rad="63500">
                <a:schemeClr val="accent1">
                  <a:satMod val="175000"/>
                  <a:alpha val="40000"/>
                </a:scheme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extrusionH="57150">
                <a:bevelT w="38100" h="38100"/>
              </a:sp3d>
            </a:bodyPr>
            <a:lstStyle/>
            <a:p>
              <a:pPr algn="ctr"/>
              <a:endParaRPr lang="ja-JP" altLang="en-US" sz="2357" b="1" dirty="0">
                <a:solidFill>
                  <a:srgbClr val="0099FF"/>
                </a:solidFill>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1035460" y="4698554"/>
              <a:ext cx="1077623" cy="461665"/>
            </a:xfrm>
            <a:prstGeom prst="rect">
              <a:avLst/>
            </a:prstGeom>
            <a:noFill/>
            <a:ln>
              <a:noFill/>
            </a:ln>
          </p:spPr>
          <p:txBody>
            <a:bodyPr wrap="square" rtlCol="0">
              <a:spAutoFit/>
            </a:bodyPr>
            <a:lstStyle/>
            <a:p>
              <a:pPr algn="ctr"/>
              <a:r>
                <a:rPr lang="ja-JP" altLang="en-US" sz="2400" b="1" dirty="0">
                  <a:solidFill>
                    <a:srgbClr val="0099FF"/>
                  </a:solidFill>
                  <a:latin typeface="メイリオ" panose="020B0604030504040204" pitchFamily="50" charset="-128"/>
                  <a:ea typeface="メイリオ" panose="020B0604030504040204" pitchFamily="50" charset="-128"/>
                </a:rPr>
                <a:t>注目</a:t>
              </a:r>
              <a:r>
                <a:rPr lang="en-US" altLang="ja-JP" sz="2400" b="1" dirty="0">
                  <a:solidFill>
                    <a:srgbClr val="0099FF"/>
                  </a:solidFill>
                  <a:latin typeface="メイリオ" panose="020B0604030504040204" pitchFamily="50" charset="-128"/>
                  <a:ea typeface="メイリオ" panose="020B0604030504040204" pitchFamily="50" charset="-128"/>
                </a:rPr>
                <a:t>!!</a:t>
              </a:r>
              <a:endParaRPr lang="ja-JP" altLang="en-US" sz="2400" b="1" dirty="0">
                <a:solidFill>
                  <a:srgbClr val="0099FF"/>
                </a:solidFill>
                <a:latin typeface="メイリオ" panose="020B0604030504040204" pitchFamily="50" charset="-128"/>
                <a:ea typeface="メイリオ" panose="020B0604030504040204" pitchFamily="50" charset="-128"/>
              </a:endParaRPr>
            </a:p>
          </p:txBody>
        </p:sp>
      </p:grpSp>
      <p:pic>
        <p:nvPicPr>
          <p:cNvPr id="49" name="図 48"/>
          <p:cNvPicPr>
            <a:picLocks noChangeAspect="1"/>
          </p:cNvPicPr>
          <p:nvPr/>
        </p:nvPicPr>
        <p:blipFill>
          <a:blip r:embed="rId9">
            <a:clrChange>
              <a:clrFrom>
                <a:srgbClr val="FFFFFF"/>
              </a:clrFrom>
              <a:clrTo>
                <a:srgbClr val="FFFFFF">
                  <a:alpha val="0"/>
                </a:srgbClr>
              </a:clrTo>
            </a:clrChange>
          </a:blip>
          <a:stretch>
            <a:fillRect/>
          </a:stretch>
        </p:blipFill>
        <p:spPr>
          <a:xfrm>
            <a:off x="2628434" y="9332465"/>
            <a:ext cx="2149677" cy="776368"/>
          </a:xfrm>
          <a:prstGeom prst="rect">
            <a:avLst/>
          </a:prstGeom>
        </p:spPr>
      </p:pic>
      <p:sp>
        <p:nvSpPr>
          <p:cNvPr id="53" name="テキスト ボックス 52"/>
          <p:cNvSpPr txBox="1"/>
          <p:nvPr/>
        </p:nvSpPr>
        <p:spPr>
          <a:xfrm>
            <a:off x="7374676" y="8111180"/>
            <a:ext cx="1081266" cy="338554"/>
          </a:xfrm>
          <a:prstGeom prst="rect">
            <a:avLst/>
          </a:prstGeom>
          <a:noFill/>
          <a:ln>
            <a:solidFill>
              <a:srgbClr val="0070C0"/>
            </a:solidFill>
          </a:ln>
        </p:spPr>
        <p:txBody>
          <a:bodyPr wrap="square" rtlCol="0">
            <a:spAutoFit/>
          </a:bodyPr>
          <a:lstStyle/>
          <a:p>
            <a:r>
              <a:rPr lang="ja-JP" altLang="en-US" sz="1600" dirty="0" smtClean="0">
                <a:latin typeface="メイリオ" panose="020B0604030504040204" pitchFamily="50" charset="-128"/>
                <a:ea typeface="メイリオ" panose="020B0604030504040204" pitchFamily="50" charset="-128"/>
              </a:rPr>
              <a:t>←別添１</a:t>
            </a:r>
            <a:endParaRPr lang="ja-JP" altLang="en-US" sz="1600" dirty="0">
              <a:latin typeface="メイリオ" panose="020B0604030504040204" pitchFamily="50" charset="-128"/>
              <a:ea typeface="メイリオ" panose="020B0604030504040204" pitchFamily="50" charset="-128"/>
            </a:endParaRPr>
          </a:p>
        </p:txBody>
      </p:sp>
      <p:sp>
        <p:nvSpPr>
          <p:cNvPr id="54" name="テキスト ボックス 53"/>
          <p:cNvSpPr txBox="1"/>
          <p:nvPr/>
        </p:nvSpPr>
        <p:spPr>
          <a:xfrm>
            <a:off x="7374675" y="8993053"/>
            <a:ext cx="1009259" cy="338554"/>
          </a:xfrm>
          <a:prstGeom prst="rect">
            <a:avLst/>
          </a:prstGeom>
          <a:noFill/>
          <a:ln>
            <a:solidFill>
              <a:srgbClr val="0070C0"/>
            </a:solidFill>
          </a:ln>
        </p:spPr>
        <p:txBody>
          <a:bodyPr wrap="square" rtlCol="0">
            <a:spAutoFit/>
          </a:bodyPr>
          <a:lstStyle/>
          <a:p>
            <a:r>
              <a:rPr lang="ja-JP" altLang="en-US" sz="1600" dirty="0" smtClean="0">
                <a:latin typeface="メイリオ" panose="020B0604030504040204" pitchFamily="50" charset="-128"/>
                <a:ea typeface="メイリオ" panose="020B0604030504040204" pitchFamily="50" charset="-128"/>
              </a:rPr>
              <a:t>←別添２</a:t>
            </a:r>
            <a:endParaRPr lang="ja-JP" altLang="en-US" sz="16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600070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Oval 15"/>
          <p:cNvSpPr>
            <a:spLocks noChangeArrowheads="1"/>
          </p:cNvSpPr>
          <p:nvPr/>
        </p:nvSpPr>
        <p:spPr bwMode="auto">
          <a:xfrm>
            <a:off x="693461" y="233518"/>
            <a:ext cx="544924" cy="642639"/>
          </a:xfrm>
          <a:prstGeom prst="ellipse">
            <a:avLst/>
          </a:prstGeom>
          <a:noFill/>
          <a:ln w="9525">
            <a:noFill/>
            <a:round/>
            <a:headEnd/>
            <a:tailEnd/>
          </a:ln>
        </p:spPr>
        <p:txBody>
          <a:bodyPr vert="horz" wrap="square" lIns="75937" tIns="9087" rIns="75937" bIns="9087" numCol="1" anchor="t" anchorCtr="0" compatLnSpc="1">
            <a:prstTxWarp prst="textNoShape">
              <a:avLst/>
            </a:prstTxWarp>
          </a:bodyPr>
          <a:lstStyle/>
          <a:p>
            <a:endParaRPr lang="ja-JP" altLang="en-US" sz="1555"/>
          </a:p>
        </p:txBody>
      </p:sp>
      <p:sp>
        <p:nvSpPr>
          <p:cNvPr id="30" name="テキスト ボックス 26"/>
          <p:cNvSpPr txBox="1">
            <a:spLocks noChangeArrowheads="1"/>
          </p:cNvSpPr>
          <p:nvPr/>
        </p:nvSpPr>
        <p:spPr bwMode="auto">
          <a:xfrm>
            <a:off x="5707759" y="9802865"/>
            <a:ext cx="1221790" cy="222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5191" tIns="42596" rIns="85191" bIns="42596">
            <a:spAutoFit/>
          </a:bodyPr>
          <a:lstStyle>
            <a:lvl1pPr eaLnBrk="0" hangingPunct="0">
              <a:spcBef>
                <a:spcPct val="20000"/>
              </a:spcBef>
              <a:buFont typeface="Arial" panose="020B0604020202020204" pitchFamily="34" charset="0"/>
              <a:buChar char="•"/>
              <a:defRPr kumimoji="1" sz="33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9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5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890" dirty="0">
                <a:latin typeface="Arial" panose="020B0604020202020204" pitchFamily="34" charset="0"/>
              </a:rPr>
              <a:t>LL0400000</a:t>
            </a:r>
          </a:p>
        </p:txBody>
      </p:sp>
      <p:sp>
        <p:nvSpPr>
          <p:cNvPr id="60" name="テキスト ボックス 59"/>
          <p:cNvSpPr txBox="1"/>
          <p:nvPr/>
        </p:nvSpPr>
        <p:spPr>
          <a:xfrm>
            <a:off x="2141339" y="9297368"/>
            <a:ext cx="3029511" cy="246221"/>
          </a:xfrm>
          <a:prstGeom prst="rect">
            <a:avLst/>
          </a:prstGeom>
          <a:noFill/>
        </p:spPr>
        <p:txBody>
          <a:bodyPr wrap="square" rtlCol="0">
            <a:spAutoFit/>
          </a:bodyPr>
          <a:lstStyle/>
          <a:p>
            <a:pPr algn="just">
              <a:lnSpc>
                <a:spcPts val="1246"/>
              </a:lnSpc>
            </a:pPr>
            <a:r>
              <a:rPr lang="ja-JP" altLang="en-US" sz="1068" b="1" dirty="0">
                <a:solidFill>
                  <a:prstClr val="black"/>
                </a:solidFill>
                <a:latin typeface="メイリオ" panose="020B0604030504040204" pitchFamily="50" charset="-128"/>
                <a:ea typeface="メイリオ" panose="020B0604030504040204" pitchFamily="50" charset="-128"/>
              </a:rPr>
              <a:t>ご不明な点は、下記までお問い合わせ下さい。</a:t>
            </a:r>
            <a:endParaRPr lang="en-US" altLang="ja-JP" sz="1068" b="1" dirty="0">
              <a:solidFill>
                <a:prstClr val="black"/>
              </a:solidFill>
              <a:latin typeface="メイリオ" panose="020B0604030504040204" pitchFamily="50" charset="-128"/>
              <a:ea typeface="メイリオ" panose="020B0604030504040204" pitchFamily="50" charset="-128"/>
            </a:endParaRPr>
          </a:p>
        </p:txBody>
      </p:sp>
      <p:sp>
        <p:nvSpPr>
          <p:cNvPr id="61" name="テキスト ボックス 60"/>
          <p:cNvSpPr txBox="1"/>
          <p:nvPr/>
        </p:nvSpPr>
        <p:spPr>
          <a:xfrm>
            <a:off x="430396" y="9458330"/>
            <a:ext cx="6071793" cy="400110"/>
          </a:xfrm>
          <a:prstGeom prst="rect">
            <a:avLst/>
          </a:prstGeom>
          <a:noFill/>
        </p:spPr>
        <p:txBody>
          <a:bodyPr wrap="square" rtlCol="0">
            <a:spAutoFit/>
          </a:bodyPr>
          <a:lstStyle/>
          <a:p>
            <a:pPr algn="ctr">
              <a:lnSpc>
                <a:spcPts val="1246"/>
              </a:lnSpc>
            </a:pPr>
            <a:r>
              <a:rPr lang="ja-JP" altLang="en-US" sz="980" b="1" dirty="0">
                <a:solidFill>
                  <a:prstClr val="black"/>
                </a:solidFill>
                <a:latin typeface="メイリオ" panose="020B0604030504040204" pitchFamily="50" charset="-128"/>
                <a:ea typeface="メイリオ" panose="020B0604030504040204" pitchFamily="50" charset="-128"/>
              </a:rPr>
              <a:t>　　　　　 岩手労働局　職業対策課（分室）助成金相談コーナー　 ☎</a:t>
            </a:r>
            <a:r>
              <a:rPr lang="en-US" altLang="ja-JP" sz="980" b="1" dirty="0">
                <a:solidFill>
                  <a:prstClr val="black"/>
                </a:solidFill>
                <a:latin typeface="メイリオ" panose="020B0604030504040204" pitchFamily="50" charset="-128"/>
                <a:ea typeface="メイリオ" panose="020B0604030504040204" pitchFamily="50" charset="-128"/>
              </a:rPr>
              <a:t>019-606-3285</a:t>
            </a:r>
          </a:p>
          <a:p>
            <a:pPr>
              <a:lnSpc>
                <a:spcPts val="1246"/>
              </a:lnSpc>
            </a:pPr>
            <a:r>
              <a:rPr lang="ja-JP" altLang="en-US" sz="980" b="1" dirty="0">
                <a:solidFill>
                  <a:prstClr val="black"/>
                </a:solidFill>
                <a:latin typeface="メイリオ" panose="020B0604030504040204" pitchFamily="50" charset="-128"/>
                <a:ea typeface="メイリオ" panose="020B0604030504040204" pitchFamily="50" charset="-128"/>
              </a:rPr>
              <a:t>　　　　　　　　　　　　　　　受付時間　</a:t>
            </a:r>
            <a:r>
              <a:rPr lang="en-US" altLang="ja-JP" sz="980" b="1" dirty="0">
                <a:solidFill>
                  <a:prstClr val="black"/>
                </a:solidFill>
                <a:latin typeface="メイリオ" panose="020B0604030504040204" pitchFamily="50" charset="-128"/>
                <a:ea typeface="メイリオ" panose="020B0604030504040204" pitchFamily="50" charset="-128"/>
              </a:rPr>
              <a:t>8</a:t>
            </a:r>
            <a:r>
              <a:rPr lang="ja-JP" altLang="en-US" sz="980" b="1" dirty="0">
                <a:solidFill>
                  <a:prstClr val="black"/>
                </a:solidFill>
                <a:latin typeface="メイリオ" panose="020B0604030504040204" pitchFamily="50" charset="-128"/>
                <a:ea typeface="メイリオ" panose="020B0604030504040204" pitchFamily="50" charset="-128"/>
              </a:rPr>
              <a:t>：</a:t>
            </a:r>
            <a:r>
              <a:rPr lang="en-US" altLang="ja-JP" sz="980" b="1" dirty="0">
                <a:solidFill>
                  <a:prstClr val="black"/>
                </a:solidFill>
                <a:latin typeface="メイリオ" panose="020B0604030504040204" pitchFamily="50" charset="-128"/>
                <a:ea typeface="メイリオ" panose="020B0604030504040204" pitchFamily="50" charset="-128"/>
              </a:rPr>
              <a:t>30</a:t>
            </a:r>
            <a:r>
              <a:rPr lang="ja-JP" altLang="en-US" sz="980" b="1" dirty="0">
                <a:solidFill>
                  <a:prstClr val="black"/>
                </a:solidFill>
                <a:latin typeface="メイリオ" panose="020B0604030504040204" pitchFamily="50" charset="-128"/>
                <a:ea typeface="メイリオ" panose="020B0604030504040204" pitchFamily="50" charset="-128"/>
              </a:rPr>
              <a:t>～</a:t>
            </a:r>
            <a:r>
              <a:rPr lang="en-US" altLang="ja-JP" sz="980" b="1" dirty="0">
                <a:solidFill>
                  <a:prstClr val="black"/>
                </a:solidFill>
                <a:latin typeface="メイリオ" panose="020B0604030504040204" pitchFamily="50" charset="-128"/>
                <a:ea typeface="メイリオ" panose="020B0604030504040204" pitchFamily="50" charset="-128"/>
              </a:rPr>
              <a:t>17</a:t>
            </a:r>
            <a:r>
              <a:rPr lang="ja-JP" altLang="en-US" sz="980" b="1" dirty="0">
                <a:solidFill>
                  <a:prstClr val="black"/>
                </a:solidFill>
                <a:latin typeface="メイリオ" panose="020B0604030504040204" pitchFamily="50" charset="-128"/>
                <a:ea typeface="メイリオ" panose="020B0604030504040204" pitchFamily="50" charset="-128"/>
              </a:rPr>
              <a:t>：</a:t>
            </a:r>
            <a:r>
              <a:rPr lang="en-US" altLang="ja-JP" sz="980" b="1" dirty="0">
                <a:solidFill>
                  <a:prstClr val="black"/>
                </a:solidFill>
                <a:latin typeface="メイリオ" panose="020B0604030504040204" pitchFamily="50" charset="-128"/>
                <a:ea typeface="メイリオ" panose="020B0604030504040204" pitchFamily="50" charset="-128"/>
              </a:rPr>
              <a:t>15</a:t>
            </a:r>
            <a:r>
              <a:rPr lang="ja-JP" altLang="en-US" sz="980" b="1" dirty="0">
                <a:solidFill>
                  <a:prstClr val="black"/>
                </a:solidFill>
                <a:latin typeface="メイリオ" panose="020B0604030504040204" pitchFamily="50" charset="-128"/>
                <a:ea typeface="メイリオ" panose="020B0604030504040204" pitchFamily="50" charset="-128"/>
              </a:rPr>
              <a:t>　（土日・祝日除く）</a:t>
            </a:r>
            <a:endParaRPr lang="en-US" altLang="ja-JP" sz="980" b="1" dirty="0">
              <a:solidFill>
                <a:prstClr val="black"/>
              </a:solidFill>
              <a:latin typeface="メイリオ" panose="020B0604030504040204" pitchFamily="50" charset="-128"/>
              <a:ea typeface="メイリオ" panose="020B0604030504040204" pitchFamily="50" charset="-128"/>
            </a:endParaRPr>
          </a:p>
        </p:txBody>
      </p:sp>
      <p:sp>
        <p:nvSpPr>
          <p:cNvPr id="51" name="テキスト ボックス 50"/>
          <p:cNvSpPr txBox="1"/>
          <p:nvPr/>
        </p:nvSpPr>
        <p:spPr>
          <a:xfrm>
            <a:off x="7842112" y="7731347"/>
            <a:ext cx="6877099" cy="236347"/>
          </a:xfrm>
          <a:prstGeom prst="rect">
            <a:avLst/>
          </a:prstGeom>
          <a:noFill/>
        </p:spPr>
        <p:txBody>
          <a:bodyPr wrap="square" rtlCol="0">
            <a:spAutoFit/>
          </a:bodyPr>
          <a:lstStyle/>
          <a:p>
            <a:r>
              <a:rPr lang="ja-JP" altLang="en-US" sz="936" dirty="0">
                <a:latin typeface="メイリオ" panose="020B0604030504040204" pitchFamily="50" charset="-128"/>
                <a:ea typeface="メイリオ" panose="020B0604030504040204" pitchFamily="50" charset="-128"/>
              </a:rPr>
              <a:t>　　</a:t>
            </a:r>
          </a:p>
        </p:txBody>
      </p:sp>
      <p:sp>
        <p:nvSpPr>
          <p:cNvPr id="39" name="楕円 38"/>
          <p:cNvSpPr/>
          <p:nvPr/>
        </p:nvSpPr>
        <p:spPr>
          <a:xfrm>
            <a:off x="406149" y="474566"/>
            <a:ext cx="2305889" cy="401590"/>
          </a:xfrm>
          <a:prstGeom prst="ellipse">
            <a:avLst/>
          </a:prstGeom>
          <a:solidFill>
            <a:srgbClr val="FFFF99"/>
          </a:solidFill>
          <a:ln>
            <a:noFill/>
          </a:ln>
          <a:effectLst>
            <a:glow rad="101600">
              <a:schemeClr val="accent1">
                <a:satMod val="175000"/>
                <a:alpha val="40000"/>
              </a:scheme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965" b="1" dirty="0">
                <a:solidFill>
                  <a:schemeClr val="tx1"/>
                </a:solidFill>
                <a:latin typeface="メイリオ" panose="020B0604030504040204" pitchFamily="50" charset="-128"/>
                <a:ea typeface="メイリオ" panose="020B0604030504040204" pitchFamily="50" charset="-128"/>
              </a:rPr>
              <a:t>助成額</a:t>
            </a:r>
          </a:p>
        </p:txBody>
      </p:sp>
      <p:graphicFrame>
        <p:nvGraphicFramePr>
          <p:cNvPr id="2" name="表 1"/>
          <p:cNvGraphicFramePr>
            <a:graphicFrameLocks noGrp="1"/>
          </p:cNvGraphicFramePr>
          <p:nvPr>
            <p:extLst>
              <p:ext uri="{D42A27DB-BD31-4B8C-83A1-F6EECF244321}">
                <p14:modId xmlns:p14="http://schemas.microsoft.com/office/powerpoint/2010/main" val="4123727720"/>
              </p:ext>
            </p:extLst>
          </p:nvPr>
        </p:nvGraphicFramePr>
        <p:xfrm>
          <a:off x="2860568" y="598770"/>
          <a:ext cx="3988755" cy="1258387"/>
        </p:xfrm>
        <a:graphic>
          <a:graphicData uri="http://schemas.openxmlformats.org/drawingml/2006/table">
            <a:tbl>
              <a:tblPr firstRow="1" bandRow="1">
                <a:tableStyleId>{2D5ABB26-0587-4C30-8999-92F81FD0307C}</a:tableStyleId>
              </a:tblPr>
              <a:tblGrid>
                <a:gridCol w="1485136">
                  <a:extLst>
                    <a:ext uri="{9D8B030D-6E8A-4147-A177-3AD203B41FA5}">
                      <a16:colId xmlns:a16="http://schemas.microsoft.com/office/drawing/2014/main" val="3276142213"/>
                    </a:ext>
                  </a:extLst>
                </a:gridCol>
                <a:gridCol w="1060813">
                  <a:extLst>
                    <a:ext uri="{9D8B030D-6E8A-4147-A177-3AD203B41FA5}">
                      <a16:colId xmlns:a16="http://schemas.microsoft.com/office/drawing/2014/main" val="2397477484"/>
                    </a:ext>
                  </a:extLst>
                </a:gridCol>
                <a:gridCol w="1442806">
                  <a:extLst>
                    <a:ext uri="{9D8B030D-6E8A-4147-A177-3AD203B41FA5}">
                      <a16:colId xmlns:a16="http://schemas.microsoft.com/office/drawing/2014/main" val="442291669"/>
                    </a:ext>
                  </a:extLst>
                </a:gridCol>
              </a:tblGrid>
              <a:tr h="401145">
                <a:tc>
                  <a:txBody>
                    <a:bodyPr/>
                    <a:lstStyle/>
                    <a:p>
                      <a:endParaRPr kumimoji="1" lang="ja-JP" altLang="en-US" sz="1600" dirty="0"/>
                    </a:p>
                  </a:txBody>
                  <a:tcPr marL="89805" marR="89805" marT="44903" marB="449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kumimoji="1" lang="ja-JP" altLang="en-US" sz="1600" dirty="0" smtClean="0">
                          <a:solidFill>
                            <a:schemeClr val="bg1"/>
                          </a:solidFill>
                        </a:rPr>
                        <a:t>助成率</a:t>
                      </a:r>
                      <a:endParaRPr kumimoji="1" lang="ja-JP" altLang="en-US" sz="1600" dirty="0">
                        <a:solidFill>
                          <a:schemeClr val="bg1"/>
                        </a:solidFill>
                      </a:endParaRPr>
                    </a:p>
                  </a:txBody>
                  <a:tcPr marL="89805" marR="89805" marT="44903" marB="449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kumimoji="1" lang="ja-JP" altLang="en-US" sz="1600" dirty="0" smtClean="0">
                          <a:solidFill>
                            <a:schemeClr val="bg1"/>
                          </a:solidFill>
                        </a:rPr>
                        <a:t>上限額</a:t>
                      </a:r>
                      <a:endParaRPr kumimoji="1" lang="ja-JP" altLang="en-US" sz="1600" dirty="0">
                        <a:solidFill>
                          <a:schemeClr val="bg1"/>
                        </a:solidFill>
                      </a:endParaRPr>
                    </a:p>
                  </a:txBody>
                  <a:tcPr marL="89805" marR="89805" marT="44903" marB="449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2069360013"/>
                  </a:ext>
                </a:extLst>
              </a:tr>
              <a:tr h="432917">
                <a:tc>
                  <a:txBody>
                    <a:bodyPr/>
                    <a:lstStyle/>
                    <a:p>
                      <a:r>
                        <a:rPr kumimoji="1" lang="ja-JP" altLang="en-US" sz="1600" dirty="0" smtClean="0"/>
                        <a:t>中小企業</a:t>
                      </a:r>
                      <a:endParaRPr kumimoji="1" lang="ja-JP" altLang="en-US" sz="1600" dirty="0"/>
                    </a:p>
                  </a:txBody>
                  <a:tcPr marL="89805" marR="89805" marT="44903" marB="449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800" dirty="0" smtClean="0"/>
                        <a:t>１／２</a:t>
                      </a:r>
                      <a:endParaRPr kumimoji="1" lang="ja-JP" altLang="en-US" sz="1800" dirty="0"/>
                    </a:p>
                  </a:txBody>
                  <a:tcPr marL="89805" marR="89805" marT="44903" marB="449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800" dirty="0" smtClean="0"/>
                        <a:t>１００万円</a:t>
                      </a:r>
                      <a:endParaRPr kumimoji="1" lang="en-US" altLang="ja-JP" sz="1800" dirty="0" smtClean="0"/>
                    </a:p>
                  </a:txBody>
                  <a:tcPr marL="89805" marR="89805" marT="44903" marB="449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21995279"/>
                  </a:ext>
                </a:extLst>
              </a:tr>
              <a:tr h="424325">
                <a:tc>
                  <a:txBody>
                    <a:bodyPr/>
                    <a:lstStyle/>
                    <a:p>
                      <a:r>
                        <a:rPr kumimoji="1" lang="ja-JP" altLang="en-US" sz="1600" dirty="0" smtClean="0"/>
                        <a:t>中小企業</a:t>
                      </a:r>
                      <a:r>
                        <a:rPr kumimoji="1" lang="ja-JP" altLang="en-US" sz="1600" dirty="0" smtClean="0">
                          <a:solidFill>
                            <a:srgbClr val="FF0000"/>
                          </a:solidFill>
                        </a:rPr>
                        <a:t>以外</a:t>
                      </a:r>
                      <a:endParaRPr kumimoji="1" lang="ja-JP" altLang="en-US" sz="1600" dirty="0">
                        <a:solidFill>
                          <a:srgbClr val="FF0000"/>
                        </a:solidFill>
                      </a:endParaRPr>
                    </a:p>
                  </a:txBody>
                  <a:tcPr marL="89805" marR="89805" marT="44903" marB="449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800" dirty="0" smtClean="0"/>
                        <a:t>１／３</a:t>
                      </a:r>
                      <a:endParaRPr kumimoji="1" lang="ja-JP" altLang="en-US" sz="1800" dirty="0"/>
                    </a:p>
                  </a:txBody>
                  <a:tcPr marL="89805" marR="89805" marT="44903" marB="449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800" dirty="0" smtClean="0"/>
                        <a:t>１００万円</a:t>
                      </a:r>
                      <a:endParaRPr kumimoji="1" lang="ja-JP" altLang="en-US" sz="1800" dirty="0"/>
                    </a:p>
                  </a:txBody>
                  <a:tcPr marL="89805" marR="89805" marT="44903" marB="449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4443107"/>
                  </a:ext>
                </a:extLst>
              </a:tr>
            </a:tbl>
          </a:graphicData>
        </a:graphic>
      </p:graphicFrame>
      <p:sp>
        <p:nvSpPr>
          <p:cNvPr id="3" name="テキスト ボックス 2"/>
          <p:cNvSpPr txBox="1"/>
          <p:nvPr/>
        </p:nvSpPr>
        <p:spPr>
          <a:xfrm>
            <a:off x="387350" y="994772"/>
            <a:ext cx="2324687" cy="727122"/>
          </a:xfrm>
          <a:prstGeom prst="rect">
            <a:avLst/>
          </a:prstGeom>
          <a:noFill/>
        </p:spPr>
        <p:txBody>
          <a:bodyPr wrap="square" rtlCol="0">
            <a:spAutoFit/>
          </a:bodyPr>
          <a:lstStyle/>
          <a:p>
            <a:r>
              <a:rPr lang="ja-JP" altLang="en-US" sz="1375" dirty="0">
                <a:latin typeface="メイリオ" panose="020B0604030504040204" pitchFamily="50" charset="-128"/>
                <a:ea typeface="メイリオ" panose="020B0604030504040204" pitchFamily="50" charset="-128"/>
              </a:rPr>
              <a:t>　助成対象経費の合計額に、右欄助成率を乗じた額を支給します（上限あり。）。</a:t>
            </a:r>
          </a:p>
        </p:txBody>
      </p:sp>
      <p:sp>
        <p:nvSpPr>
          <p:cNvPr id="5" name="テキスト ボックス 4"/>
          <p:cNvSpPr txBox="1"/>
          <p:nvPr/>
        </p:nvSpPr>
        <p:spPr>
          <a:xfrm>
            <a:off x="426741" y="1813423"/>
            <a:ext cx="2285298" cy="555056"/>
          </a:xfrm>
          <a:prstGeom prst="ellipse">
            <a:avLst/>
          </a:prstGeom>
          <a:solidFill>
            <a:srgbClr val="FFFF99"/>
          </a:solidFill>
          <a:effectLst>
            <a:glow rad="101600">
              <a:schemeClr val="accent1">
                <a:satMod val="175000"/>
                <a:alpha val="40000"/>
              </a:schemeClr>
            </a:glow>
            <a:outerShdw blurRad="50800" dist="38100" dir="2700000" algn="tl" rotWithShape="0">
              <a:prstClr val="black">
                <a:alpha val="40000"/>
              </a:prstClr>
            </a:outerShdw>
          </a:effectLst>
        </p:spPr>
        <p:txBody>
          <a:bodyPr wrap="square" rtlCol="0">
            <a:spAutoFit/>
          </a:bodyPr>
          <a:lstStyle/>
          <a:p>
            <a:pPr algn="ctr"/>
            <a:r>
              <a:rPr lang="en-US" altLang="ja-JP" sz="1965" b="1" dirty="0">
                <a:latin typeface="メイリオ" panose="020B0604030504040204" pitchFamily="50" charset="-128"/>
                <a:ea typeface="メイリオ" panose="020B0604030504040204" pitchFamily="50" charset="-128"/>
              </a:rPr>
              <a:t>Q&amp;A</a:t>
            </a:r>
            <a:endParaRPr lang="ja-JP" altLang="en-US" sz="1965" b="1" dirty="0">
              <a:latin typeface="メイリオ" panose="020B0604030504040204" pitchFamily="50" charset="-128"/>
              <a:ea typeface="メイリオ" panose="020B0604030504040204" pitchFamily="50" charset="-128"/>
            </a:endParaRPr>
          </a:p>
        </p:txBody>
      </p:sp>
      <p:pic>
        <p:nvPicPr>
          <p:cNvPr id="38" name="図 3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3705" y="2483817"/>
            <a:ext cx="817520" cy="691812"/>
          </a:xfrm>
          <a:prstGeom prst="rect">
            <a:avLst/>
          </a:prstGeom>
        </p:spPr>
      </p:pic>
      <p:pic>
        <p:nvPicPr>
          <p:cNvPr id="43" name="図 4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98275" y="4070448"/>
            <a:ext cx="817520" cy="666921"/>
          </a:xfrm>
          <a:prstGeom prst="rect">
            <a:avLst/>
          </a:prstGeom>
        </p:spPr>
      </p:pic>
      <p:pic>
        <p:nvPicPr>
          <p:cNvPr id="48" name="図 4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8822" y="7436618"/>
            <a:ext cx="817520" cy="716257"/>
          </a:xfrm>
          <a:prstGeom prst="rect">
            <a:avLst/>
          </a:prstGeom>
        </p:spPr>
      </p:pic>
      <p:pic>
        <p:nvPicPr>
          <p:cNvPr id="50" name="Picture 8" descr="E:\USR\FYTEGS\デスクトップ\job_information.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19257" y="3197982"/>
            <a:ext cx="845317" cy="781345"/>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グループ化 9"/>
          <p:cNvGrpSpPr/>
          <p:nvPr/>
        </p:nvGrpSpPr>
        <p:grpSpPr>
          <a:xfrm>
            <a:off x="1319866" y="2493388"/>
            <a:ext cx="4799393" cy="670555"/>
            <a:chOff x="1075380" y="2198883"/>
            <a:chExt cx="4886751" cy="682760"/>
          </a:xfrm>
        </p:grpSpPr>
        <p:sp>
          <p:nvSpPr>
            <p:cNvPr id="9" name="角丸四角形吹き出し 8"/>
            <p:cNvSpPr/>
            <p:nvPr/>
          </p:nvSpPr>
          <p:spPr>
            <a:xfrm>
              <a:off x="1075380" y="2198883"/>
              <a:ext cx="4886751" cy="682760"/>
            </a:xfrm>
            <a:prstGeom prst="wedgeRoundRectCallout">
              <a:avLst>
                <a:gd name="adj1" fmla="val -57763"/>
                <a:gd name="adj2" fmla="val -22069"/>
                <a:gd name="adj3" fmla="val 16667"/>
              </a:avLst>
            </a:prstGeom>
            <a:solidFill>
              <a:schemeClr val="accent2">
                <a:lumMod val="60000"/>
                <a:lumOff val="40000"/>
              </a:scheme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15"/>
            </a:p>
          </p:txBody>
        </p:sp>
        <p:sp>
          <p:nvSpPr>
            <p:cNvPr id="7" name="テキスト ボックス 6"/>
            <p:cNvSpPr txBox="1"/>
            <p:nvPr/>
          </p:nvSpPr>
          <p:spPr>
            <a:xfrm>
              <a:off x="1737056" y="2305626"/>
              <a:ext cx="4128806" cy="524909"/>
            </a:xfrm>
            <a:prstGeom prst="rect">
              <a:avLst/>
            </a:prstGeom>
            <a:noFill/>
          </p:spPr>
          <p:txBody>
            <a:bodyPr wrap="square" rtlCol="0">
              <a:spAutoFit/>
            </a:bodyPr>
            <a:lstStyle/>
            <a:p>
              <a:r>
                <a:rPr lang="ja-JP" altLang="en-US" sz="1375" dirty="0">
                  <a:latin typeface="メイリオ" panose="020B0604030504040204" pitchFamily="50" charset="-128"/>
                  <a:ea typeface="メイリオ" panose="020B0604030504040204" pitchFamily="50" charset="-128"/>
                </a:rPr>
                <a:t>地方公共団体が運営するマッチングサイトに求人を掲載するにはどうすればいいの？</a:t>
              </a:r>
            </a:p>
          </p:txBody>
        </p:sp>
        <p:sp>
          <p:nvSpPr>
            <p:cNvPr id="8" name="テキスト ボックス 7"/>
            <p:cNvSpPr txBox="1"/>
            <p:nvPr/>
          </p:nvSpPr>
          <p:spPr>
            <a:xfrm>
              <a:off x="1214441" y="2273104"/>
              <a:ext cx="254258" cy="524909"/>
            </a:xfrm>
            <a:prstGeom prst="rect">
              <a:avLst/>
            </a:prstGeom>
            <a:noFill/>
          </p:spPr>
          <p:txBody>
            <a:bodyPr wrap="square" rtlCol="0">
              <a:spAutoFit/>
            </a:bodyPr>
            <a:lstStyle/>
            <a:p>
              <a:r>
                <a:rPr lang="en-US" altLang="ja-JP" sz="2750" dirty="0">
                  <a:solidFill>
                    <a:schemeClr val="bg1"/>
                  </a:solidFill>
                  <a:latin typeface="メイリオ" panose="020B0604030504040204" pitchFamily="50" charset="-128"/>
                  <a:ea typeface="メイリオ" panose="020B0604030504040204" pitchFamily="50" charset="-128"/>
                </a:rPr>
                <a:t>Q</a:t>
              </a:r>
              <a:endParaRPr lang="ja-JP" altLang="en-US" sz="2750" dirty="0">
                <a:solidFill>
                  <a:schemeClr val="bg1"/>
                </a:solidFill>
                <a:latin typeface="メイリオ" panose="020B0604030504040204" pitchFamily="50" charset="-128"/>
                <a:ea typeface="メイリオ" panose="020B0604030504040204" pitchFamily="50" charset="-128"/>
              </a:endParaRPr>
            </a:p>
          </p:txBody>
        </p:sp>
      </p:grpSp>
      <p:grpSp>
        <p:nvGrpSpPr>
          <p:cNvPr id="52" name="グループ化 51"/>
          <p:cNvGrpSpPr/>
          <p:nvPr/>
        </p:nvGrpSpPr>
        <p:grpSpPr>
          <a:xfrm>
            <a:off x="1178640" y="7420025"/>
            <a:ext cx="5637136" cy="670556"/>
            <a:chOff x="941787" y="2198883"/>
            <a:chExt cx="5020344" cy="682760"/>
          </a:xfrm>
        </p:grpSpPr>
        <p:sp>
          <p:nvSpPr>
            <p:cNvPr id="53" name="角丸四角形吹き出し 52"/>
            <p:cNvSpPr/>
            <p:nvPr/>
          </p:nvSpPr>
          <p:spPr>
            <a:xfrm>
              <a:off x="941787" y="2198883"/>
              <a:ext cx="5020344" cy="682760"/>
            </a:xfrm>
            <a:prstGeom prst="wedgeRoundRectCallout">
              <a:avLst>
                <a:gd name="adj1" fmla="val -53681"/>
                <a:gd name="adj2" fmla="val -8676"/>
                <a:gd name="adj3" fmla="val 16667"/>
              </a:avLst>
            </a:prstGeom>
            <a:solidFill>
              <a:schemeClr val="accent2">
                <a:lumMod val="60000"/>
                <a:lumOff val="40000"/>
              </a:scheme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15"/>
            </a:p>
          </p:txBody>
        </p:sp>
        <p:sp>
          <p:nvSpPr>
            <p:cNvPr id="54" name="テキスト ボックス 53"/>
            <p:cNvSpPr txBox="1"/>
            <p:nvPr/>
          </p:nvSpPr>
          <p:spPr>
            <a:xfrm>
              <a:off x="1423500" y="2297854"/>
              <a:ext cx="4396209" cy="524908"/>
            </a:xfrm>
            <a:prstGeom prst="rect">
              <a:avLst/>
            </a:prstGeom>
            <a:noFill/>
          </p:spPr>
          <p:txBody>
            <a:bodyPr wrap="square" rtlCol="0">
              <a:spAutoFit/>
            </a:bodyPr>
            <a:lstStyle/>
            <a:p>
              <a:r>
                <a:rPr lang="ja-JP" altLang="en-US" sz="1375" dirty="0">
                  <a:latin typeface="メイリオ" panose="020B0604030504040204" pitchFamily="50" charset="-128"/>
                  <a:ea typeface="メイリオ" panose="020B0604030504040204" pitchFamily="50" charset="-128"/>
                </a:rPr>
                <a:t>地方公共団体のマッチングサイトへ登録が済んでおらず、求人を掲載していない場合は計画書の提出は出来ませんよね？</a:t>
              </a:r>
            </a:p>
          </p:txBody>
        </p:sp>
        <p:sp>
          <p:nvSpPr>
            <p:cNvPr id="55" name="テキスト ボックス 54"/>
            <p:cNvSpPr txBox="1"/>
            <p:nvPr/>
          </p:nvSpPr>
          <p:spPr>
            <a:xfrm>
              <a:off x="1013177" y="2262021"/>
              <a:ext cx="254258" cy="524908"/>
            </a:xfrm>
            <a:prstGeom prst="rect">
              <a:avLst/>
            </a:prstGeom>
            <a:noFill/>
          </p:spPr>
          <p:txBody>
            <a:bodyPr wrap="square" rtlCol="0">
              <a:spAutoFit/>
            </a:bodyPr>
            <a:lstStyle/>
            <a:p>
              <a:r>
                <a:rPr lang="en-US" altLang="ja-JP" sz="2750" dirty="0">
                  <a:solidFill>
                    <a:schemeClr val="bg1"/>
                  </a:solidFill>
                  <a:latin typeface="メイリオ" panose="020B0604030504040204" pitchFamily="50" charset="-128"/>
                  <a:ea typeface="メイリオ" panose="020B0604030504040204" pitchFamily="50" charset="-128"/>
                </a:rPr>
                <a:t>Q</a:t>
              </a:r>
              <a:endParaRPr lang="ja-JP" altLang="en-US" sz="2750" dirty="0">
                <a:solidFill>
                  <a:schemeClr val="bg1"/>
                </a:solidFill>
                <a:latin typeface="メイリオ" panose="020B0604030504040204" pitchFamily="50" charset="-128"/>
                <a:ea typeface="メイリオ" panose="020B0604030504040204" pitchFamily="50" charset="-128"/>
              </a:endParaRPr>
            </a:p>
          </p:txBody>
        </p:sp>
      </p:grpSp>
      <p:grpSp>
        <p:nvGrpSpPr>
          <p:cNvPr id="59" name="グループ化 58"/>
          <p:cNvGrpSpPr/>
          <p:nvPr/>
        </p:nvGrpSpPr>
        <p:grpSpPr>
          <a:xfrm>
            <a:off x="1505757" y="4152171"/>
            <a:ext cx="5107097" cy="515526"/>
            <a:chOff x="1075381" y="2176014"/>
            <a:chExt cx="4635468" cy="769928"/>
          </a:xfrm>
        </p:grpSpPr>
        <p:sp>
          <p:nvSpPr>
            <p:cNvPr id="62" name="角丸四角形吹き出し 61"/>
            <p:cNvSpPr/>
            <p:nvPr/>
          </p:nvSpPr>
          <p:spPr>
            <a:xfrm>
              <a:off x="1075381" y="2198883"/>
              <a:ext cx="4635468" cy="682760"/>
            </a:xfrm>
            <a:prstGeom prst="wedgeRoundRectCallout">
              <a:avLst>
                <a:gd name="adj1" fmla="val -57763"/>
                <a:gd name="adj2" fmla="val -22069"/>
                <a:gd name="adj3" fmla="val 16667"/>
              </a:avLst>
            </a:prstGeom>
            <a:solidFill>
              <a:schemeClr val="accent2">
                <a:lumMod val="60000"/>
                <a:lumOff val="40000"/>
              </a:scheme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15"/>
            </a:p>
          </p:txBody>
        </p:sp>
        <p:sp>
          <p:nvSpPr>
            <p:cNvPr id="63" name="テキスト ボックス 62"/>
            <p:cNvSpPr txBox="1"/>
            <p:nvPr/>
          </p:nvSpPr>
          <p:spPr>
            <a:xfrm>
              <a:off x="1507317" y="2330612"/>
              <a:ext cx="4128806" cy="453912"/>
            </a:xfrm>
            <a:prstGeom prst="rect">
              <a:avLst/>
            </a:prstGeom>
            <a:noFill/>
          </p:spPr>
          <p:txBody>
            <a:bodyPr wrap="square" rtlCol="0">
              <a:spAutoFit/>
            </a:bodyPr>
            <a:lstStyle/>
            <a:p>
              <a:r>
                <a:rPr lang="ja-JP" altLang="en-US" sz="1375" dirty="0">
                  <a:latin typeface="メイリオ" panose="020B0604030504040204" pitchFamily="50" charset="-128"/>
                  <a:ea typeface="メイリオ" panose="020B0604030504040204" pitchFamily="50" charset="-128"/>
                </a:rPr>
                <a:t>助成の対象となる経費にはどのようなものがあるの？</a:t>
              </a:r>
            </a:p>
          </p:txBody>
        </p:sp>
        <p:sp>
          <p:nvSpPr>
            <p:cNvPr id="64" name="テキスト ボックス 63"/>
            <p:cNvSpPr txBox="1"/>
            <p:nvPr/>
          </p:nvSpPr>
          <p:spPr>
            <a:xfrm>
              <a:off x="1113796" y="2176014"/>
              <a:ext cx="222720" cy="769928"/>
            </a:xfrm>
            <a:prstGeom prst="rect">
              <a:avLst/>
            </a:prstGeom>
            <a:noFill/>
          </p:spPr>
          <p:txBody>
            <a:bodyPr wrap="square" rtlCol="0">
              <a:spAutoFit/>
            </a:bodyPr>
            <a:lstStyle/>
            <a:p>
              <a:r>
                <a:rPr lang="en-US" altLang="ja-JP" sz="2750" dirty="0">
                  <a:solidFill>
                    <a:schemeClr val="bg1"/>
                  </a:solidFill>
                  <a:latin typeface="メイリオ" panose="020B0604030504040204" pitchFamily="50" charset="-128"/>
                  <a:ea typeface="メイリオ" panose="020B0604030504040204" pitchFamily="50" charset="-128"/>
                </a:rPr>
                <a:t>Q</a:t>
              </a:r>
              <a:endParaRPr lang="ja-JP" altLang="en-US" sz="2750" dirty="0">
                <a:solidFill>
                  <a:schemeClr val="bg1"/>
                </a:solidFill>
                <a:latin typeface="メイリオ" panose="020B0604030504040204" pitchFamily="50" charset="-128"/>
                <a:ea typeface="メイリオ" panose="020B0604030504040204" pitchFamily="50" charset="-128"/>
              </a:endParaRPr>
            </a:p>
          </p:txBody>
        </p:sp>
      </p:grpSp>
      <p:grpSp>
        <p:nvGrpSpPr>
          <p:cNvPr id="80" name="グループ化 79"/>
          <p:cNvGrpSpPr/>
          <p:nvPr/>
        </p:nvGrpSpPr>
        <p:grpSpPr>
          <a:xfrm>
            <a:off x="307284" y="4751517"/>
            <a:ext cx="5907181" cy="2596288"/>
            <a:chOff x="1075380" y="2198883"/>
            <a:chExt cx="4995565" cy="2710102"/>
          </a:xfrm>
        </p:grpSpPr>
        <p:sp>
          <p:nvSpPr>
            <p:cNvPr id="81" name="角丸四角形吹き出し 80"/>
            <p:cNvSpPr/>
            <p:nvPr/>
          </p:nvSpPr>
          <p:spPr>
            <a:xfrm>
              <a:off x="1075380" y="2198883"/>
              <a:ext cx="4886751" cy="2710102"/>
            </a:xfrm>
            <a:prstGeom prst="wedgeRoundRectCallout">
              <a:avLst>
                <a:gd name="adj1" fmla="val 52457"/>
                <a:gd name="adj2" fmla="val -26533"/>
                <a:gd name="adj3" fmla="val 16667"/>
              </a:avLst>
            </a:prstGeom>
            <a:solidFill>
              <a:schemeClr val="accent5">
                <a:lumMod val="60000"/>
                <a:lumOff val="40000"/>
              </a:scheme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15" dirty="0"/>
            </a:p>
          </p:txBody>
        </p:sp>
        <p:sp>
          <p:nvSpPr>
            <p:cNvPr id="82" name="テキスト ボックス 81"/>
            <p:cNvSpPr txBox="1"/>
            <p:nvPr/>
          </p:nvSpPr>
          <p:spPr>
            <a:xfrm>
              <a:off x="1405448" y="2226709"/>
              <a:ext cx="4665497" cy="2651873"/>
            </a:xfrm>
            <a:prstGeom prst="rect">
              <a:avLst/>
            </a:prstGeom>
            <a:noFill/>
          </p:spPr>
          <p:txBody>
            <a:bodyPr wrap="square" rtlCol="0">
              <a:spAutoFit/>
            </a:bodyPr>
            <a:lstStyle/>
            <a:p>
              <a:r>
                <a:rPr lang="ja-JP" altLang="en-US" sz="1178" dirty="0">
                  <a:latin typeface="メイリオ" panose="020B0604030504040204" pitchFamily="50" charset="-128"/>
                  <a:ea typeface="メイリオ" panose="020B0604030504040204" pitchFamily="50" charset="-128"/>
                </a:rPr>
                <a:t>　以下の経費が対象として認められます。</a:t>
              </a:r>
              <a:endParaRPr lang="en-US" altLang="ja-JP" sz="1178" dirty="0">
                <a:latin typeface="メイリオ" panose="020B0604030504040204" pitchFamily="50" charset="-128"/>
                <a:ea typeface="メイリオ" panose="020B0604030504040204" pitchFamily="50" charset="-128"/>
              </a:endParaRPr>
            </a:p>
            <a:p>
              <a:r>
                <a:rPr lang="ja-JP" altLang="en-US" sz="1375" dirty="0">
                  <a:latin typeface="メイリオ" panose="020B0604030504040204" pitchFamily="50" charset="-128"/>
                  <a:ea typeface="メイリオ" panose="020B0604030504040204" pitchFamily="50" charset="-128"/>
                </a:rPr>
                <a:t>・募集・採用パンフレット等の作成費・印刷費</a:t>
              </a:r>
              <a:endParaRPr lang="en-US" altLang="ja-JP" sz="1375" dirty="0">
                <a:latin typeface="メイリオ" panose="020B0604030504040204" pitchFamily="50" charset="-128"/>
                <a:ea typeface="メイリオ" panose="020B0604030504040204" pitchFamily="50" charset="-128"/>
              </a:endParaRPr>
            </a:p>
            <a:p>
              <a:r>
                <a:rPr lang="ja-JP" altLang="en-US" sz="1375" dirty="0">
                  <a:latin typeface="メイリオ" panose="020B0604030504040204" pitchFamily="50" charset="-128"/>
                  <a:ea typeface="メイリオ" panose="020B0604030504040204" pitchFamily="50" charset="-128"/>
                </a:rPr>
                <a:t>・自社ホームページ・自社</a:t>
              </a:r>
              <a:r>
                <a:rPr lang="en-US" altLang="ja-JP" sz="1375" dirty="0">
                  <a:latin typeface="メイリオ" panose="020B0604030504040204" pitchFamily="50" charset="-128"/>
                  <a:ea typeface="メイリオ" panose="020B0604030504040204" pitchFamily="50" charset="-128"/>
                </a:rPr>
                <a:t>PR</a:t>
              </a:r>
              <a:r>
                <a:rPr lang="ja-JP" altLang="en-US" sz="1375" dirty="0">
                  <a:latin typeface="メイリオ" panose="020B0604030504040204" pitchFamily="50" charset="-128"/>
                  <a:ea typeface="メイリオ" panose="020B0604030504040204" pitchFamily="50" charset="-128"/>
                </a:rPr>
                <a:t>動画の作成・改修費</a:t>
              </a:r>
              <a:endParaRPr lang="en-US" altLang="ja-JP" sz="1375" dirty="0">
                <a:latin typeface="メイリオ" panose="020B0604030504040204" pitchFamily="50" charset="-128"/>
                <a:ea typeface="メイリオ" panose="020B0604030504040204" pitchFamily="50" charset="-128"/>
              </a:endParaRPr>
            </a:p>
            <a:p>
              <a:r>
                <a:rPr lang="ja-JP" altLang="en-US" sz="1375" dirty="0">
                  <a:latin typeface="メイリオ" panose="020B0604030504040204" pitchFamily="50" charset="-128"/>
                  <a:ea typeface="メイリオ" panose="020B0604030504040204" pitchFamily="50" charset="-128"/>
                </a:rPr>
                <a:t>・就職説明会等の実施費用（ブース出展費、会場借り上げ料、採用活動にあたって必要不可欠なウェブツールの導入経費（導入後、毎月定額でかかる使用料は除く。）等）</a:t>
              </a:r>
              <a:endParaRPr lang="en-US" altLang="ja-JP" sz="1375" dirty="0">
                <a:latin typeface="メイリオ" panose="020B0604030504040204" pitchFamily="50" charset="-128"/>
                <a:ea typeface="メイリオ" panose="020B0604030504040204" pitchFamily="50" charset="-128"/>
              </a:endParaRPr>
            </a:p>
            <a:p>
              <a:r>
                <a:rPr lang="ja-JP" altLang="en-US" sz="1375" dirty="0">
                  <a:latin typeface="メイリオ" panose="020B0604030504040204" pitchFamily="50" charset="-128"/>
                  <a:ea typeface="メイリオ" panose="020B0604030504040204" pitchFamily="50" charset="-128"/>
                </a:rPr>
                <a:t>・上記説明会参加のために要した採用担当者の</a:t>
              </a:r>
              <a:r>
                <a:rPr lang="ja-JP" altLang="en-US" sz="1375" u="sng" dirty="0">
                  <a:solidFill>
                    <a:srgbClr val="FF0000"/>
                  </a:solidFill>
                  <a:latin typeface="メイリオ" panose="020B0604030504040204" pitchFamily="50" charset="-128"/>
                  <a:ea typeface="メイリオ" panose="020B0604030504040204" pitchFamily="50" charset="-128"/>
                </a:rPr>
                <a:t>宿泊費</a:t>
              </a:r>
              <a:r>
                <a:rPr lang="ja-JP" altLang="en-US" sz="1375" dirty="0">
                  <a:latin typeface="メイリオ" panose="020B0604030504040204" pitchFamily="50" charset="-128"/>
                  <a:ea typeface="メイリオ" panose="020B0604030504040204" pitchFamily="50" charset="-128"/>
                </a:rPr>
                <a:t>や</a:t>
              </a:r>
              <a:r>
                <a:rPr lang="ja-JP" altLang="en-US" sz="1375" u="sng" dirty="0">
                  <a:solidFill>
                    <a:srgbClr val="FF0000"/>
                  </a:solidFill>
                  <a:latin typeface="メイリオ" panose="020B0604030504040204" pitchFamily="50" charset="-128"/>
                  <a:ea typeface="メイリオ" panose="020B0604030504040204" pitchFamily="50" charset="-128"/>
                </a:rPr>
                <a:t>交通費</a:t>
              </a:r>
              <a:r>
                <a:rPr lang="ja-JP" altLang="en-US" sz="1375" dirty="0">
                  <a:latin typeface="メイリオ" panose="020B0604030504040204" pitchFamily="50" charset="-128"/>
                  <a:ea typeface="メイリオ" panose="020B0604030504040204" pitchFamily="50" charset="-128"/>
                </a:rPr>
                <a:t>等（上限額あり。）</a:t>
              </a:r>
              <a:endParaRPr lang="en-US" altLang="ja-JP" sz="1375" dirty="0">
                <a:latin typeface="メイリオ" panose="020B0604030504040204" pitchFamily="50" charset="-128"/>
                <a:ea typeface="メイリオ" panose="020B0604030504040204" pitchFamily="50" charset="-128"/>
              </a:endParaRPr>
            </a:p>
            <a:p>
              <a:r>
                <a:rPr lang="ja-JP" altLang="en-US" sz="1375" dirty="0">
                  <a:latin typeface="メイリオ" panose="020B0604030504040204" pitchFamily="50" charset="-128"/>
                  <a:ea typeface="メイリオ" panose="020B0604030504040204" pitchFamily="50" charset="-128"/>
                </a:rPr>
                <a:t>・外部専門家（社会保険労務士等）による、インターシップ等の企画に係るコンサルティング料　　　　　　　　　　　</a:t>
              </a:r>
              <a:endParaRPr lang="en-US" altLang="ja-JP" sz="1375" dirty="0">
                <a:latin typeface="メイリオ" panose="020B0604030504040204" pitchFamily="50" charset="-128"/>
                <a:ea typeface="メイリオ" panose="020B0604030504040204" pitchFamily="50" charset="-128"/>
              </a:endParaRPr>
            </a:p>
            <a:p>
              <a:r>
                <a:rPr lang="ja-JP" altLang="en-US" sz="1178" dirty="0">
                  <a:latin typeface="メイリオ" panose="020B0604030504040204" pitchFamily="50" charset="-128"/>
                  <a:ea typeface="メイリオ" panose="020B0604030504040204" pitchFamily="50" charset="-128"/>
                </a:rPr>
                <a:t>（ただし、</a:t>
              </a:r>
              <a:r>
                <a:rPr lang="ja-JP" altLang="en-US" sz="1178" dirty="0">
                  <a:solidFill>
                    <a:srgbClr val="FF0000"/>
                  </a:solidFill>
                  <a:latin typeface="メイリオ" panose="020B0604030504040204" pitchFamily="50" charset="-128"/>
                  <a:ea typeface="メイリオ" panose="020B0604030504040204" pitchFamily="50" charset="-128"/>
                </a:rPr>
                <a:t>計画期間内に支払いの発生原因が生じ、支給申請日までに支払われた費用が対象経費</a:t>
              </a:r>
              <a:r>
                <a:rPr lang="ja-JP" altLang="en-US" sz="1178" dirty="0">
                  <a:latin typeface="メイリオ" panose="020B0604030504040204" pitchFamily="50" charset="-128"/>
                  <a:ea typeface="メイリオ" panose="020B0604030504040204" pitchFamily="50" charset="-128"/>
                </a:rPr>
                <a:t>として見なされます。）</a:t>
              </a:r>
            </a:p>
          </p:txBody>
        </p:sp>
        <p:sp>
          <p:nvSpPr>
            <p:cNvPr id="83" name="テキスト ボックス 82"/>
            <p:cNvSpPr txBox="1"/>
            <p:nvPr/>
          </p:nvSpPr>
          <p:spPr>
            <a:xfrm>
              <a:off x="1179494" y="2291591"/>
              <a:ext cx="450421" cy="538125"/>
            </a:xfrm>
            <a:prstGeom prst="rect">
              <a:avLst/>
            </a:prstGeom>
            <a:noFill/>
          </p:spPr>
          <p:txBody>
            <a:bodyPr wrap="square" rtlCol="0">
              <a:spAutoFit/>
            </a:bodyPr>
            <a:lstStyle/>
            <a:p>
              <a:r>
                <a:rPr lang="en-US" altLang="ja-JP" sz="2750" dirty="0">
                  <a:solidFill>
                    <a:schemeClr val="bg1"/>
                  </a:solidFill>
                  <a:latin typeface="メイリオ" panose="020B0604030504040204" pitchFamily="50" charset="-128"/>
                  <a:ea typeface="メイリオ" panose="020B0604030504040204" pitchFamily="50" charset="-128"/>
                </a:rPr>
                <a:t>A</a:t>
              </a:r>
              <a:endParaRPr lang="ja-JP" altLang="en-US" sz="2750" dirty="0">
                <a:solidFill>
                  <a:schemeClr val="bg1"/>
                </a:solidFill>
                <a:latin typeface="メイリオ" panose="020B0604030504040204" pitchFamily="50" charset="-128"/>
                <a:ea typeface="メイリオ" panose="020B0604030504040204" pitchFamily="50" charset="-128"/>
              </a:endParaRPr>
            </a:p>
          </p:txBody>
        </p:sp>
      </p:grpSp>
      <p:grpSp>
        <p:nvGrpSpPr>
          <p:cNvPr id="84" name="グループ化 83"/>
          <p:cNvGrpSpPr/>
          <p:nvPr/>
        </p:nvGrpSpPr>
        <p:grpSpPr>
          <a:xfrm>
            <a:off x="406151" y="8170585"/>
            <a:ext cx="5740579" cy="1073071"/>
            <a:chOff x="1077997" y="2091978"/>
            <a:chExt cx="4939882" cy="689521"/>
          </a:xfrm>
        </p:grpSpPr>
        <p:sp>
          <p:nvSpPr>
            <p:cNvPr id="85" name="角丸四角形吹き出し 84"/>
            <p:cNvSpPr/>
            <p:nvPr/>
          </p:nvSpPr>
          <p:spPr>
            <a:xfrm>
              <a:off x="1077997" y="2091978"/>
              <a:ext cx="4886751" cy="682760"/>
            </a:xfrm>
            <a:prstGeom prst="wedgeRoundRectCallout">
              <a:avLst>
                <a:gd name="adj1" fmla="val 52885"/>
                <a:gd name="adj2" fmla="val -16217"/>
                <a:gd name="adj3" fmla="val 16667"/>
              </a:avLst>
            </a:prstGeom>
            <a:solidFill>
              <a:schemeClr val="accent5">
                <a:lumMod val="60000"/>
                <a:lumOff val="40000"/>
              </a:scheme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15"/>
            </a:p>
          </p:txBody>
        </p:sp>
        <p:sp>
          <p:nvSpPr>
            <p:cNvPr id="86" name="テキスト ボックス 85"/>
            <p:cNvSpPr txBox="1"/>
            <p:nvPr/>
          </p:nvSpPr>
          <p:spPr>
            <a:xfrm>
              <a:off x="1325232" y="2110161"/>
              <a:ext cx="4692647" cy="671338"/>
            </a:xfrm>
            <a:prstGeom prst="rect">
              <a:avLst/>
            </a:prstGeom>
            <a:noFill/>
          </p:spPr>
          <p:txBody>
            <a:bodyPr wrap="square" rtlCol="0">
              <a:spAutoFit/>
            </a:bodyPr>
            <a:lstStyle/>
            <a:p>
              <a:r>
                <a:rPr lang="ja-JP" altLang="en-US" sz="1375" dirty="0">
                  <a:latin typeface="メイリオ" panose="020B0604030504040204" pitchFamily="50" charset="-128"/>
                  <a:ea typeface="メイリオ" panose="020B0604030504040204" pitchFamily="50" charset="-128"/>
                </a:rPr>
                <a:t>その場合でも、本助成金の計画書は提出可能です。ただし、支給にあたっては必要となるので、速やかに登録及び求人の掲載を行ってください。</a:t>
              </a:r>
              <a:endParaRPr lang="en-US" altLang="ja-JP" sz="1375" dirty="0">
                <a:latin typeface="メイリオ" panose="020B0604030504040204" pitchFamily="50" charset="-128"/>
                <a:ea typeface="メイリオ" panose="020B0604030504040204" pitchFamily="50" charset="-128"/>
              </a:endParaRPr>
            </a:p>
            <a:p>
              <a:r>
                <a:rPr lang="ja-JP" altLang="en-US" sz="1032" dirty="0">
                  <a:latin typeface="メイリオ" panose="020B0604030504040204" pitchFamily="50" charset="-128"/>
                  <a:ea typeface="メイリオ" panose="020B0604030504040204" pitchFamily="50" charset="-128"/>
                </a:rPr>
                <a:t>（内閣府地方創世推進室が実施するプロフェッショナル人材事業又は先導的人材マッチング事業を利用して移住する方を雇い入れる場合は、必須の要件ではありません。）</a:t>
              </a:r>
            </a:p>
          </p:txBody>
        </p:sp>
        <p:sp>
          <p:nvSpPr>
            <p:cNvPr id="87" name="テキスト ボックス 86"/>
            <p:cNvSpPr txBox="1"/>
            <p:nvPr/>
          </p:nvSpPr>
          <p:spPr>
            <a:xfrm>
              <a:off x="1077997" y="2281444"/>
              <a:ext cx="323641" cy="331260"/>
            </a:xfrm>
            <a:prstGeom prst="rect">
              <a:avLst/>
            </a:prstGeom>
            <a:noFill/>
          </p:spPr>
          <p:txBody>
            <a:bodyPr wrap="square" rtlCol="0">
              <a:spAutoFit/>
            </a:bodyPr>
            <a:lstStyle/>
            <a:p>
              <a:r>
                <a:rPr lang="en-US" altLang="ja-JP" sz="2750" dirty="0">
                  <a:solidFill>
                    <a:schemeClr val="bg1"/>
                  </a:solidFill>
                  <a:latin typeface="メイリオ" panose="020B0604030504040204" pitchFamily="50" charset="-128"/>
                  <a:ea typeface="メイリオ" panose="020B0604030504040204" pitchFamily="50" charset="-128"/>
                </a:rPr>
                <a:t>A</a:t>
              </a:r>
              <a:endParaRPr lang="ja-JP" altLang="en-US" sz="2750" dirty="0">
                <a:solidFill>
                  <a:schemeClr val="bg1"/>
                </a:solidFill>
                <a:latin typeface="メイリオ" panose="020B0604030504040204" pitchFamily="50" charset="-128"/>
                <a:ea typeface="メイリオ" panose="020B0604030504040204" pitchFamily="50" charset="-128"/>
              </a:endParaRPr>
            </a:p>
          </p:txBody>
        </p:sp>
      </p:grpSp>
      <p:sp>
        <p:nvSpPr>
          <p:cNvPr id="11" name="テキスト ボックス 10"/>
          <p:cNvSpPr txBox="1"/>
          <p:nvPr/>
        </p:nvSpPr>
        <p:spPr>
          <a:xfrm>
            <a:off x="7374561" y="3304905"/>
            <a:ext cx="4249733" cy="884088"/>
          </a:xfrm>
          <a:prstGeom prst="rect">
            <a:avLst/>
          </a:prstGeom>
          <a:noFill/>
          <a:ln>
            <a:solidFill>
              <a:srgbClr val="0070C0"/>
            </a:solidFill>
          </a:ln>
        </p:spPr>
        <p:txBody>
          <a:bodyPr wrap="square" rtlCol="0">
            <a:spAutoFit/>
          </a:bodyPr>
          <a:lstStyle/>
          <a:p>
            <a:r>
              <a:rPr lang="ja-JP" altLang="en-US" sz="1715" dirty="0" smtClean="0"/>
              <a:t>←別添３</a:t>
            </a:r>
            <a:endParaRPr lang="en-US" altLang="ja-JP" sz="1715" dirty="0"/>
          </a:p>
          <a:p>
            <a:r>
              <a:rPr lang="ja-JP" altLang="en-US" sz="1715" dirty="0"/>
              <a:t>・</a:t>
            </a:r>
            <a:r>
              <a:rPr lang="en-US" altLang="ja-JP" sz="1715" dirty="0"/>
              <a:t>QR</a:t>
            </a:r>
            <a:r>
              <a:rPr lang="ja-JP" altLang="en-US" sz="1715" dirty="0"/>
              <a:t>コード</a:t>
            </a:r>
            <a:r>
              <a:rPr lang="ja-JP" altLang="en-US" sz="1715" dirty="0" smtClean="0"/>
              <a:t>使用について</a:t>
            </a:r>
            <a:endParaRPr lang="en-US" altLang="ja-JP" sz="1715" dirty="0" smtClean="0"/>
          </a:p>
          <a:p>
            <a:r>
              <a:rPr lang="ja-JP" altLang="en-US" sz="1715" dirty="0" smtClean="0"/>
              <a:t>　⇒</a:t>
            </a:r>
            <a:r>
              <a:rPr lang="en-US" altLang="ja-JP" sz="1715" dirty="0" smtClean="0"/>
              <a:t>2022.3.25 </a:t>
            </a:r>
            <a:r>
              <a:rPr lang="ja-JP" altLang="en-US" sz="1715" dirty="0" smtClean="0"/>
              <a:t>岩手県担当者へ許可を得た。</a:t>
            </a:r>
            <a:endParaRPr lang="en-US" altLang="ja-JP" sz="1715" dirty="0"/>
          </a:p>
        </p:txBody>
      </p:sp>
      <p:pic>
        <p:nvPicPr>
          <p:cNvPr id="66" name="Picture 8" descr="E:\USR\FYTEGS\デスクトップ\job_information.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46732" y="5035091"/>
            <a:ext cx="845317" cy="781345"/>
          </a:xfrm>
          <a:prstGeom prst="rect">
            <a:avLst/>
          </a:prstGeom>
          <a:noFill/>
          <a:extLst>
            <a:ext uri="{909E8E84-426E-40DD-AFC4-6F175D3DCCD1}">
              <a14:hiddenFill xmlns:a14="http://schemas.microsoft.com/office/drawing/2010/main">
                <a:solidFill>
                  <a:srgbClr val="FFFFFF"/>
                </a:solidFill>
              </a14:hiddenFill>
            </a:ext>
          </a:extLst>
        </p:spPr>
      </p:pic>
      <p:pic>
        <p:nvPicPr>
          <p:cNvPr id="67" name="Picture 8" descr="E:\USR\FYTEGS\デスクトップ\job_information.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19257" y="8236908"/>
            <a:ext cx="845317" cy="781345"/>
          </a:xfrm>
          <a:prstGeom prst="rect">
            <a:avLst/>
          </a:prstGeom>
          <a:noFill/>
          <a:extLst>
            <a:ext uri="{909E8E84-426E-40DD-AFC4-6F175D3DCCD1}">
              <a14:hiddenFill xmlns:a14="http://schemas.microsoft.com/office/drawing/2010/main">
                <a:solidFill>
                  <a:srgbClr val="FFFFFF"/>
                </a:solidFill>
              </a14:hiddenFill>
            </a:ext>
          </a:extLst>
        </p:spPr>
      </p:pic>
      <p:sp>
        <p:nvSpPr>
          <p:cNvPr id="68" name="テキスト ボックス 67"/>
          <p:cNvSpPr txBox="1"/>
          <p:nvPr/>
        </p:nvSpPr>
        <p:spPr>
          <a:xfrm>
            <a:off x="6979930" y="10062279"/>
            <a:ext cx="282883" cy="334259"/>
          </a:xfrm>
          <a:prstGeom prst="rect">
            <a:avLst/>
          </a:prstGeom>
          <a:noFill/>
        </p:spPr>
        <p:txBody>
          <a:bodyPr wrap="square" rtlCol="0">
            <a:spAutoFit/>
          </a:bodyPr>
          <a:lstStyle/>
          <a:p>
            <a:r>
              <a:rPr lang="en-US" altLang="ja-JP" sz="1572" dirty="0">
                <a:latin typeface="メイリオ" panose="020B0604030504040204" pitchFamily="50" charset="-128"/>
                <a:ea typeface="メイリオ" panose="020B0604030504040204" pitchFamily="50" charset="-128"/>
              </a:rPr>
              <a:t>2</a:t>
            </a:r>
            <a:endParaRPr lang="ja-JP" altLang="en-US" sz="1572" dirty="0">
              <a:latin typeface="メイリオ" panose="020B0604030504040204" pitchFamily="50" charset="-128"/>
              <a:ea typeface="メイリオ" panose="020B0604030504040204" pitchFamily="50" charset="-128"/>
            </a:endParaRPr>
          </a:p>
        </p:txBody>
      </p:sp>
      <p:grpSp>
        <p:nvGrpSpPr>
          <p:cNvPr id="69" name="グループ化 68"/>
          <p:cNvGrpSpPr/>
          <p:nvPr/>
        </p:nvGrpSpPr>
        <p:grpSpPr>
          <a:xfrm>
            <a:off x="264009" y="3272534"/>
            <a:ext cx="5820978" cy="968811"/>
            <a:chOff x="35200" y="2982721"/>
            <a:chExt cx="5926931" cy="986446"/>
          </a:xfrm>
        </p:grpSpPr>
        <p:grpSp>
          <p:nvGrpSpPr>
            <p:cNvPr id="70" name="グループ化 69"/>
            <p:cNvGrpSpPr/>
            <p:nvPr/>
          </p:nvGrpSpPr>
          <p:grpSpPr>
            <a:xfrm>
              <a:off x="35200" y="2982721"/>
              <a:ext cx="5926931" cy="986446"/>
              <a:chOff x="1075380" y="2198883"/>
              <a:chExt cx="4886751" cy="847323"/>
            </a:xfrm>
          </p:grpSpPr>
          <p:sp>
            <p:nvSpPr>
              <p:cNvPr id="72" name="角丸四角形吹き出し 71"/>
              <p:cNvSpPr/>
              <p:nvPr/>
            </p:nvSpPr>
            <p:spPr>
              <a:xfrm>
                <a:off x="1075380" y="2198883"/>
                <a:ext cx="4886751" cy="682760"/>
              </a:xfrm>
              <a:prstGeom prst="wedgeRoundRectCallout">
                <a:avLst>
                  <a:gd name="adj1" fmla="val 51855"/>
                  <a:gd name="adj2" fmla="val -24022"/>
                  <a:gd name="adj3" fmla="val 16667"/>
                </a:avLst>
              </a:prstGeom>
              <a:solidFill>
                <a:schemeClr val="accent5">
                  <a:lumMod val="60000"/>
                  <a:lumOff val="40000"/>
                </a:scheme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15"/>
              </a:p>
            </p:txBody>
          </p:sp>
          <p:sp>
            <p:nvSpPr>
              <p:cNvPr id="73" name="テキスト ボックス 72"/>
              <p:cNvSpPr txBox="1"/>
              <p:nvPr/>
            </p:nvSpPr>
            <p:spPr>
              <a:xfrm>
                <a:off x="1524396" y="2225201"/>
                <a:ext cx="3863105" cy="821005"/>
              </a:xfrm>
              <a:prstGeom prst="rect">
                <a:avLst/>
              </a:prstGeom>
              <a:noFill/>
            </p:spPr>
            <p:txBody>
              <a:bodyPr wrap="square" rtlCol="0">
                <a:spAutoFit/>
              </a:bodyPr>
              <a:lstStyle/>
              <a:p>
                <a:r>
                  <a:rPr lang="ja-JP" altLang="en-US" sz="1375" dirty="0">
                    <a:latin typeface="メイリオ" panose="020B0604030504040204" pitchFamily="50" charset="-128"/>
                    <a:ea typeface="メイリオ" panose="020B0604030504040204" pitchFamily="50" charset="-128"/>
                  </a:rPr>
                  <a:t>詳細は、右の</a:t>
                </a:r>
                <a:r>
                  <a:rPr lang="en-US" altLang="ja-JP" sz="1375" dirty="0">
                    <a:latin typeface="メイリオ" panose="020B0604030504040204" pitchFamily="50" charset="-128"/>
                    <a:ea typeface="メイリオ" panose="020B0604030504040204" pitchFamily="50" charset="-128"/>
                  </a:rPr>
                  <a:t>QR</a:t>
                </a:r>
                <a:r>
                  <a:rPr lang="ja-JP" altLang="en-US" sz="1375" dirty="0">
                    <a:latin typeface="メイリオ" panose="020B0604030504040204" pitchFamily="50" charset="-128"/>
                    <a:ea typeface="メイリオ" panose="020B0604030504040204" pitchFamily="50" charset="-128"/>
                  </a:rPr>
                  <a:t>コードのサイトをご覧いただくか</a:t>
                </a:r>
                <a:r>
                  <a:rPr lang="ja-JP" altLang="en-US" sz="1375" dirty="0" smtClean="0">
                    <a:latin typeface="メイリオ" panose="020B0604030504040204" pitchFamily="50" charset="-128"/>
                    <a:ea typeface="メイリオ" panose="020B0604030504040204" pitchFamily="50" charset="-128"/>
                  </a:rPr>
                  <a:t>、</a:t>
                </a:r>
                <a:endParaRPr lang="en-US" altLang="ja-JP" sz="1375" dirty="0" smtClean="0">
                  <a:latin typeface="メイリオ" panose="020B0604030504040204" pitchFamily="50" charset="-128"/>
                  <a:ea typeface="メイリオ" panose="020B0604030504040204" pitchFamily="50" charset="-128"/>
                </a:endParaRPr>
              </a:p>
              <a:p>
                <a:r>
                  <a:rPr lang="ja-JP" altLang="en-US" sz="1375" dirty="0" smtClean="0">
                    <a:latin typeface="メイリオ" panose="020B0604030504040204" pitchFamily="50" charset="-128"/>
                    <a:ea typeface="メイリオ" panose="020B0604030504040204" pitchFamily="50" charset="-128"/>
                  </a:rPr>
                  <a:t>ジョブカフェいわて（いわて</a:t>
                </a:r>
                <a:r>
                  <a:rPr lang="en-US" altLang="ja-JP" sz="1375" dirty="0" smtClean="0">
                    <a:latin typeface="メイリオ" panose="020B0604030504040204" pitchFamily="50" charset="-128"/>
                    <a:ea typeface="メイリオ" panose="020B0604030504040204" pitchFamily="50" charset="-128"/>
                  </a:rPr>
                  <a:t>UI</a:t>
                </a:r>
                <a:r>
                  <a:rPr lang="ja-JP" altLang="en-US" sz="1375" dirty="0" smtClean="0">
                    <a:latin typeface="メイリオ" panose="020B0604030504040204" pitchFamily="50" charset="-128"/>
                    <a:ea typeface="メイリオ" panose="020B0604030504040204" pitchFamily="50" charset="-128"/>
                  </a:rPr>
                  <a:t>ターンサポートデスク</a:t>
                </a:r>
                <a:endParaRPr lang="en-US" altLang="ja-JP" sz="1375" dirty="0" smtClean="0">
                  <a:latin typeface="メイリオ" panose="020B0604030504040204" pitchFamily="50" charset="-128"/>
                  <a:ea typeface="メイリオ" panose="020B0604030504040204" pitchFamily="50" charset="-128"/>
                </a:endParaRPr>
              </a:p>
              <a:p>
                <a:r>
                  <a:rPr lang="ja-JP" altLang="en-US" sz="1375" dirty="0" smtClean="0">
                    <a:latin typeface="メイリオ" panose="020B0604030504040204" pitchFamily="50" charset="-128"/>
                    <a:ea typeface="メイリオ" panose="020B0604030504040204" pitchFamily="50" charset="-128"/>
                  </a:rPr>
                  <a:t>☎</a:t>
                </a:r>
                <a:r>
                  <a:rPr lang="en-US" altLang="ja-JP" sz="1375" dirty="0" smtClean="0">
                    <a:latin typeface="メイリオ" panose="020B0604030504040204" pitchFamily="50" charset="-128"/>
                    <a:ea typeface="メイリオ" panose="020B0604030504040204" pitchFamily="50" charset="-128"/>
                  </a:rPr>
                  <a:t>019-621-1171</a:t>
                </a:r>
                <a:r>
                  <a:rPr lang="ja-JP" altLang="en-US" sz="1375" dirty="0" smtClean="0">
                    <a:latin typeface="メイリオ" panose="020B0604030504040204" pitchFamily="50" charset="-128"/>
                    <a:ea typeface="メイリオ" panose="020B0604030504040204" pitchFamily="50" charset="-128"/>
                  </a:rPr>
                  <a:t>）へお問い合わせください。</a:t>
                </a:r>
                <a:endParaRPr lang="en-US" altLang="ja-JP" sz="1375" dirty="0" smtClean="0">
                  <a:latin typeface="メイリオ" panose="020B0604030504040204" pitchFamily="50" charset="-128"/>
                  <a:ea typeface="メイリオ" panose="020B0604030504040204" pitchFamily="50" charset="-128"/>
                </a:endParaRPr>
              </a:p>
              <a:p>
                <a:endParaRPr lang="ja-JP" altLang="en-US" sz="1375" dirty="0">
                  <a:latin typeface="メイリオ" panose="020B0604030504040204" pitchFamily="50" charset="-128"/>
                  <a:ea typeface="メイリオ" panose="020B0604030504040204" pitchFamily="50" charset="-128"/>
                </a:endParaRPr>
              </a:p>
            </p:txBody>
          </p:sp>
          <p:sp>
            <p:nvSpPr>
              <p:cNvPr id="78" name="テキスト ボックス 77"/>
              <p:cNvSpPr txBox="1"/>
              <p:nvPr/>
            </p:nvSpPr>
            <p:spPr>
              <a:xfrm>
                <a:off x="1179494" y="2291591"/>
                <a:ext cx="450421" cy="450880"/>
              </a:xfrm>
              <a:prstGeom prst="rect">
                <a:avLst/>
              </a:prstGeom>
              <a:noFill/>
            </p:spPr>
            <p:txBody>
              <a:bodyPr wrap="square" rtlCol="0">
                <a:spAutoFit/>
              </a:bodyPr>
              <a:lstStyle/>
              <a:p>
                <a:r>
                  <a:rPr lang="en-US" altLang="ja-JP" sz="2750" dirty="0">
                    <a:solidFill>
                      <a:schemeClr val="bg1"/>
                    </a:solidFill>
                    <a:latin typeface="メイリオ" panose="020B0604030504040204" pitchFamily="50" charset="-128"/>
                    <a:ea typeface="メイリオ" panose="020B0604030504040204" pitchFamily="50" charset="-128"/>
                  </a:rPr>
                  <a:t>A</a:t>
                </a:r>
                <a:endParaRPr lang="ja-JP" altLang="en-US" sz="2750" dirty="0">
                  <a:solidFill>
                    <a:schemeClr val="bg1"/>
                  </a:solidFill>
                  <a:latin typeface="メイリオ" panose="020B0604030504040204" pitchFamily="50" charset="-128"/>
                  <a:ea typeface="メイリオ" panose="020B0604030504040204" pitchFamily="50" charset="-128"/>
                </a:endParaRPr>
              </a:p>
            </p:txBody>
          </p:sp>
        </p:grpSp>
        <p:pic>
          <p:nvPicPr>
            <p:cNvPr id="71" name="図 70"/>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5137207" y="3037971"/>
              <a:ext cx="728657" cy="682130"/>
            </a:xfrm>
            <a:prstGeom prst="rect">
              <a:avLst/>
            </a:prstGeom>
            <a:ln w="15875">
              <a:solidFill>
                <a:srgbClr val="FFC000"/>
              </a:solidFill>
            </a:ln>
          </p:spPr>
        </p:pic>
      </p:grpSp>
      <p:pic>
        <p:nvPicPr>
          <p:cNvPr id="74" name="図 73"/>
          <p:cNvPicPr>
            <a:picLocks noChangeAspect="1"/>
          </p:cNvPicPr>
          <p:nvPr/>
        </p:nvPicPr>
        <p:blipFill>
          <a:blip r:embed="rId7">
            <a:clrChange>
              <a:clrFrom>
                <a:srgbClr val="FFFFFF"/>
              </a:clrFrom>
              <a:clrTo>
                <a:srgbClr val="FFFFFF">
                  <a:alpha val="0"/>
                </a:srgbClr>
              </a:clrTo>
            </a:clrChange>
          </a:blip>
          <a:stretch>
            <a:fillRect/>
          </a:stretch>
        </p:blipFill>
        <p:spPr>
          <a:xfrm>
            <a:off x="2478221" y="9526173"/>
            <a:ext cx="2149677" cy="776368"/>
          </a:xfrm>
          <a:prstGeom prst="rect">
            <a:avLst/>
          </a:prstGeom>
        </p:spPr>
      </p:pic>
    </p:spTree>
    <p:extLst>
      <p:ext uri="{BB962C8B-B14F-4D97-AF65-F5344CB8AC3E}">
        <p14:creationId xmlns:p14="http://schemas.microsoft.com/office/powerpoint/2010/main" val="19399207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 16"/>
          <p:cNvGraphicFramePr>
            <a:graphicFrameLocks noGrp="1"/>
          </p:cNvGraphicFramePr>
          <p:nvPr>
            <p:extLst>
              <p:ext uri="{D42A27DB-BD31-4B8C-83A1-F6EECF244321}">
                <p14:modId xmlns:p14="http://schemas.microsoft.com/office/powerpoint/2010/main" val="3212771518"/>
              </p:ext>
            </p:extLst>
          </p:nvPr>
        </p:nvGraphicFramePr>
        <p:xfrm>
          <a:off x="360492" y="8150876"/>
          <a:ext cx="6378513" cy="2044790"/>
        </p:xfrm>
        <a:graphic>
          <a:graphicData uri="http://schemas.openxmlformats.org/drawingml/2006/table">
            <a:tbl>
              <a:tblPr firstRow="1" bandRow="1">
                <a:tableStyleId>{2D5ABB26-0587-4C30-8999-92F81FD0307C}</a:tableStyleId>
              </a:tblPr>
              <a:tblGrid>
                <a:gridCol w="6378513">
                  <a:extLst>
                    <a:ext uri="{9D8B030D-6E8A-4147-A177-3AD203B41FA5}">
                      <a16:colId xmlns:a16="http://schemas.microsoft.com/office/drawing/2014/main" val="3742551570"/>
                    </a:ext>
                  </a:extLst>
                </a:gridCol>
              </a:tblGrid>
              <a:tr h="138495">
                <a:tc>
                  <a:txBody>
                    <a:bodyPr/>
                    <a:lstStyle/>
                    <a:p>
                      <a:pPr>
                        <a:lnSpc>
                          <a:spcPct val="150000"/>
                        </a:lnSpc>
                      </a:pPr>
                      <a:r>
                        <a:rPr kumimoji="1" lang="ja-JP" altLang="en-US" sz="1000" dirty="0" smtClean="0">
                          <a:latin typeface="メイリオ" panose="020B0604030504040204" pitchFamily="50" charset="-128"/>
                          <a:ea typeface="メイリオ" panose="020B0604030504040204" pitchFamily="50" charset="-128"/>
                        </a:rPr>
                        <a:t>□　１　中途採用等支援助成金（</a:t>
                      </a:r>
                      <a:r>
                        <a:rPr kumimoji="1" lang="en-US" altLang="ja-JP" sz="1000" dirty="0" smtClean="0">
                          <a:latin typeface="メイリオ" panose="020B0604030504040204" pitchFamily="50" charset="-128"/>
                          <a:ea typeface="メイリオ" panose="020B0604030504040204" pitchFamily="50" charset="-128"/>
                        </a:rPr>
                        <a:t>UIJ</a:t>
                      </a:r>
                      <a:r>
                        <a:rPr kumimoji="1" lang="ja-JP" altLang="en-US" sz="1000" dirty="0" smtClean="0">
                          <a:latin typeface="メイリオ" panose="020B0604030504040204" pitchFamily="50" charset="-128"/>
                          <a:ea typeface="メイリオ" panose="020B0604030504040204" pitchFamily="50" charset="-128"/>
                        </a:rPr>
                        <a:t>ターンコース）計画書（</a:t>
                      </a:r>
                      <a:r>
                        <a:rPr kumimoji="1" lang="en-US" altLang="ja-JP" sz="1000" dirty="0" smtClean="0">
                          <a:latin typeface="メイリオ" panose="020B0604030504040204" pitchFamily="50" charset="-128"/>
                          <a:ea typeface="メイリオ" panose="020B0604030504040204" pitchFamily="50" charset="-128"/>
                        </a:rPr>
                        <a:t>U</a:t>
                      </a:r>
                      <a:r>
                        <a:rPr kumimoji="1" lang="ja-JP" altLang="en-US" sz="1000" dirty="0" smtClean="0">
                          <a:latin typeface="メイリオ" panose="020B0604030504040204" pitchFamily="50" charset="-128"/>
                          <a:ea typeface="メイリオ" panose="020B0604030504040204" pitchFamily="50" charset="-128"/>
                        </a:rPr>
                        <a:t>様式第１号）</a:t>
                      </a:r>
                      <a:endParaRPr kumimoji="1" lang="ja-JP" altLang="en-US" sz="1000" dirty="0">
                        <a:latin typeface="メイリオ" panose="020B0604030504040204" pitchFamily="50" charset="-128"/>
                        <a:ea typeface="メイリオ" panose="020B0604030504040204" pitchFamily="50" charset="-128"/>
                      </a:endParaRPr>
                    </a:p>
                  </a:txBody>
                  <a:tcPr marL="89805" marR="89805" marT="44903" marB="449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57577173"/>
                  </a:ext>
                </a:extLst>
              </a:tr>
              <a:tr h="271187">
                <a:tc>
                  <a:txBody>
                    <a:bodyPr/>
                    <a:lstStyle/>
                    <a:p>
                      <a:pPr>
                        <a:lnSpc>
                          <a:spcPct val="150000"/>
                        </a:lnSpc>
                      </a:pPr>
                      <a:r>
                        <a:rPr kumimoji="1" lang="ja-JP" altLang="en-US" sz="1000" dirty="0" smtClean="0">
                          <a:latin typeface="メイリオ" panose="020B0604030504040204" pitchFamily="50" charset="-128"/>
                          <a:ea typeface="メイリオ" panose="020B0604030504040204" pitchFamily="50" charset="-128"/>
                        </a:rPr>
                        <a:t>□　２　事業所の事業概要がわかるもの</a:t>
                      </a:r>
                      <a:endParaRPr kumimoji="1" lang="en-US" altLang="ja-JP" sz="1000" dirty="0" smtClean="0">
                        <a:latin typeface="メイリオ" panose="020B0604030504040204" pitchFamily="50" charset="-128"/>
                        <a:ea typeface="メイリオ" panose="020B0604030504040204" pitchFamily="50" charset="-128"/>
                      </a:endParaRPr>
                    </a:p>
                    <a:p>
                      <a:r>
                        <a:rPr kumimoji="1" lang="ja-JP" altLang="en-US" sz="1000" dirty="0" smtClean="0">
                          <a:latin typeface="メイリオ" panose="020B0604030504040204" pitchFamily="50" charset="-128"/>
                          <a:ea typeface="メイリオ" panose="020B0604030504040204" pitchFamily="50" charset="-128"/>
                        </a:rPr>
                        <a:t>　　　　　パンフレット、組織図等</a:t>
                      </a:r>
                      <a:endParaRPr kumimoji="1" lang="ja-JP" altLang="en-US" sz="1000" dirty="0">
                        <a:latin typeface="メイリオ" panose="020B0604030504040204" pitchFamily="50" charset="-128"/>
                        <a:ea typeface="メイリオ" panose="020B0604030504040204" pitchFamily="50" charset="-128"/>
                      </a:endParaRPr>
                    </a:p>
                  </a:txBody>
                  <a:tcPr marL="89805" marR="89805" marT="44903" marB="449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3569447"/>
                  </a:ext>
                </a:extLst>
              </a:tr>
              <a:tr h="592469">
                <a:tc>
                  <a:txBody>
                    <a:bodyPr/>
                    <a:lstStyle/>
                    <a:p>
                      <a:pPr marL="0" marR="0" lvl="0" indent="0" algn="l" defTabSz="829361" rtl="0" eaLnBrk="1" fontAlgn="auto" latinLnBrk="0" hangingPunct="1">
                        <a:lnSpc>
                          <a:spcPct val="150000"/>
                        </a:lnSpc>
                        <a:spcBef>
                          <a:spcPts val="0"/>
                        </a:spcBef>
                        <a:spcAft>
                          <a:spcPts val="0"/>
                        </a:spcAft>
                        <a:buClrTx/>
                        <a:buSzTx/>
                        <a:buFontTx/>
                        <a:buNone/>
                        <a:tabLst/>
                        <a:defRPr/>
                      </a:pPr>
                      <a:r>
                        <a:rPr kumimoji="1" lang="ja-JP" altLang="en-US" sz="1000" dirty="0" smtClean="0">
                          <a:latin typeface="メイリオ" panose="020B0604030504040204" pitchFamily="50" charset="-128"/>
                          <a:ea typeface="メイリオ" panose="020B0604030504040204" pitchFamily="50" charset="-128"/>
                        </a:rPr>
                        <a:t>□　３　計画書提出前に地方公共団体のマッチングサイトに求人を掲載している場合</a:t>
                      </a:r>
                      <a:endParaRPr kumimoji="1" lang="en-US" altLang="ja-JP" sz="1000" dirty="0" smtClean="0">
                        <a:latin typeface="メイリオ" panose="020B0604030504040204" pitchFamily="50" charset="-128"/>
                        <a:ea typeface="メイリオ" panose="020B0604030504040204" pitchFamily="50" charset="-128"/>
                      </a:endParaRPr>
                    </a:p>
                    <a:p>
                      <a:pPr marL="0" marR="0" lvl="0" indent="0" algn="l" defTabSz="829361" rtl="0" eaLnBrk="1" fontAlgn="auto" latinLnBrk="0" hangingPunct="1">
                        <a:lnSpc>
                          <a:spcPts val="1200"/>
                        </a:lnSpc>
                        <a:spcBef>
                          <a:spcPts val="0"/>
                        </a:spcBef>
                        <a:spcAft>
                          <a:spcPts val="0"/>
                        </a:spcAft>
                        <a:buClrTx/>
                        <a:buSzTx/>
                        <a:buFontTx/>
                        <a:buNone/>
                        <a:tabLst/>
                        <a:defRPr/>
                      </a:pPr>
                      <a:r>
                        <a:rPr kumimoji="1" lang="ja-JP" altLang="en-US" sz="1000" dirty="0" smtClean="0">
                          <a:latin typeface="メイリオ" panose="020B0604030504040204" pitchFamily="50" charset="-128"/>
                          <a:ea typeface="メイリオ" panose="020B0604030504040204" pitchFamily="50" charset="-128"/>
                        </a:rPr>
                        <a:t>　</a:t>
                      </a: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0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a:t>
                      </a:r>
                      <a:r>
                        <a:rPr kumimoji="1" lang="en-US" altLang="ja-JP" sz="10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a:t>
                      </a:r>
                      <a:r>
                        <a:rPr kumimoji="1" lang="ja-JP" altLang="en-US" sz="10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掲載が済んでいない場合は、支給申請の際に提出ください。）</a:t>
                      </a:r>
                      <a:endParaRPr kumimoji="1" lang="en-US" altLang="ja-JP" sz="10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endParaRPr>
                    </a:p>
                    <a:p>
                      <a:pPr marL="0" marR="0" lvl="0" indent="0" algn="l" defTabSz="829361" rtl="0" eaLnBrk="1" fontAlgn="auto" latinLnBrk="0" hangingPunct="1">
                        <a:lnSpc>
                          <a:spcPct val="15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マッチングサイトに移住支援金対象求人を掲載した事業主であることを証する書類</a:t>
                      </a:r>
                      <a:endPar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829361" rtl="0" eaLnBrk="1" fontAlgn="auto" latinLnBrk="0" hangingPunct="1">
                        <a:lnSpc>
                          <a:spcPct val="15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（地方公共団体からの登録証書、求人が掲載されているマッチングサイトの画面のコピー等）</a:t>
                      </a:r>
                      <a:endPar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marL="89805" marR="89805" marT="44903" marB="449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38619161"/>
                  </a:ext>
                </a:extLst>
              </a:tr>
              <a:tr h="327572">
                <a:tc>
                  <a:txBody>
                    <a:bodyPr/>
                    <a:lstStyle/>
                    <a:p>
                      <a:pPr marL="0" marR="0" lvl="0" indent="0" algn="l" defTabSz="829361" rtl="0" eaLnBrk="1" fontAlgn="auto" latinLnBrk="0" hangingPunct="1">
                        <a:lnSpc>
                          <a:spcPct val="150000"/>
                        </a:lnSpc>
                        <a:spcBef>
                          <a:spcPts val="0"/>
                        </a:spcBef>
                        <a:spcAft>
                          <a:spcPts val="0"/>
                        </a:spcAft>
                        <a:buClrTx/>
                        <a:buSzTx/>
                        <a:buFontTx/>
                        <a:buNone/>
                        <a:tabLst/>
                        <a:defRPr/>
                      </a:pPr>
                      <a:r>
                        <a:rPr kumimoji="1" lang="ja-JP" altLang="en-US" sz="1000" dirty="0" smtClean="0">
                          <a:latin typeface="メイリオ" panose="020B0604030504040204" pitchFamily="50" charset="-128"/>
                          <a:ea typeface="メイリオ" panose="020B0604030504040204" pitchFamily="50" charset="-128"/>
                        </a:rPr>
                        <a:t>□　４　その他管轄労働局長が必要と認めるもの</a:t>
                      </a:r>
                    </a:p>
                  </a:txBody>
                  <a:tcPr marL="89805" marR="89805" marT="44903" marB="449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2999714"/>
                  </a:ext>
                </a:extLst>
              </a:tr>
            </a:tbl>
          </a:graphicData>
        </a:graphic>
      </p:graphicFrame>
      <p:sp>
        <p:nvSpPr>
          <p:cNvPr id="18" name="テキスト ボックス 17"/>
          <p:cNvSpPr txBox="1"/>
          <p:nvPr/>
        </p:nvSpPr>
        <p:spPr>
          <a:xfrm>
            <a:off x="341636" y="7751608"/>
            <a:ext cx="2924920" cy="334259"/>
          </a:xfrm>
          <a:prstGeom prst="rect">
            <a:avLst/>
          </a:prstGeom>
          <a:solidFill>
            <a:srgbClr val="FFFF99"/>
          </a:solidFill>
          <a:effectLst>
            <a:glow rad="63500">
              <a:schemeClr val="accent1">
                <a:satMod val="175000"/>
                <a:alpha val="40000"/>
              </a:schemeClr>
            </a:glow>
            <a:outerShdw blurRad="50800" dist="38100" dir="2700000" algn="tl" rotWithShape="0">
              <a:prstClr val="black">
                <a:alpha val="40000"/>
              </a:prstClr>
            </a:outerShdw>
          </a:effectLst>
        </p:spPr>
        <p:txBody>
          <a:bodyPr wrap="square" rtlCol="0">
            <a:spAutoFit/>
          </a:bodyPr>
          <a:lstStyle/>
          <a:p>
            <a:r>
              <a:rPr lang="ja-JP" altLang="en-US" sz="1572" b="1" dirty="0">
                <a:latin typeface="メイリオ" panose="020B0604030504040204" pitchFamily="50" charset="-128"/>
                <a:ea typeface="メイリオ" panose="020B0604030504040204" pitchFamily="50" charset="-128"/>
              </a:rPr>
              <a:t>１．</a:t>
            </a:r>
            <a:r>
              <a:rPr lang="ja-JP" altLang="en-US" sz="1572" b="1" dirty="0">
                <a:solidFill>
                  <a:srgbClr val="FF0000"/>
                </a:solidFill>
                <a:latin typeface="メイリオ" panose="020B0604030504040204" pitchFamily="50" charset="-128"/>
                <a:ea typeface="メイリオ" panose="020B0604030504040204" pitchFamily="50" charset="-128"/>
              </a:rPr>
              <a:t>計画書</a:t>
            </a:r>
            <a:r>
              <a:rPr lang="ja-JP" altLang="en-US" sz="1572" b="1" dirty="0">
                <a:latin typeface="メイリオ" panose="020B0604030504040204" pitchFamily="50" charset="-128"/>
                <a:ea typeface="メイリオ" panose="020B0604030504040204" pitchFamily="50" charset="-128"/>
              </a:rPr>
              <a:t>提出時の必要書類</a:t>
            </a:r>
          </a:p>
        </p:txBody>
      </p:sp>
      <p:sp>
        <p:nvSpPr>
          <p:cNvPr id="20" name="テキスト ボックス 19"/>
          <p:cNvSpPr txBox="1"/>
          <p:nvPr/>
        </p:nvSpPr>
        <p:spPr>
          <a:xfrm>
            <a:off x="5361583" y="1138754"/>
            <a:ext cx="588893" cy="512409"/>
          </a:xfrm>
          <a:prstGeom prst="ellipse">
            <a:avLst/>
          </a:prstGeom>
          <a:noFill/>
          <a:ln w="25400">
            <a:solidFill>
              <a:schemeClr val="accent1"/>
            </a:solidFill>
          </a:ln>
          <a:effectLst>
            <a:outerShdw blurRad="50800" dist="38100" dir="2700000" algn="tl" rotWithShape="0">
              <a:prstClr val="black">
                <a:alpha val="40000"/>
              </a:prstClr>
            </a:outerShdw>
          </a:effectLst>
        </p:spPr>
        <p:txBody>
          <a:bodyPr wrap="square" rtlCol="0">
            <a:spAutoFit/>
          </a:bodyPr>
          <a:lstStyle/>
          <a:p>
            <a:r>
              <a:rPr lang="ja-JP" altLang="en-US" sz="1768" dirty="0" smtClean="0">
                <a:latin typeface="メイリオ" panose="020B0604030504040204" pitchFamily="50" charset="-128"/>
                <a:ea typeface="メイリオ" panose="020B0604030504040204" pitchFamily="50" charset="-128"/>
              </a:rPr>
              <a:t>例</a:t>
            </a:r>
            <a:endParaRPr lang="ja-JP" altLang="en-US" sz="1768" dirty="0">
              <a:latin typeface="メイリオ" panose="020B0604030504040204" pitchFamily="50" charset="-128"/>
              <a:ea typeface="メイリオ" panose="020B0604030504040204" pitchFamily="50" charset="-128"/>
            </a:endParaRPr>
          </a:p>
        </p:txBody>
      </p:sp>
      <p:sp>
        <p:nvSpPr>
          <p:cNvPr id="21" name="テキスト ボックス 20"/>
          <p:cNvSpPr txBox="1"/>
          <p:nvPr/>
        </p:nvSpPr>
        <p:spPr>
          <a:xfrm>
            <a:off x="1676807" y="955088"/>
            <a:ext cx="2607639" cy="724927"/>
          </a:xfrm>
          <a:prstGeom prst="wedgeEllipseCallout">
            <a:avLst>
              <a:gd name="adj1" fmla="val -59178"/>
              <a:gd name="adj2" fmla="val 30060"/>
            </a:avLst>
          </a:prstGeom>
          <a:solidFill>
            <a:srgbClr val="FFFFCC"/>
          </a:solidFill>
          <a:ln w="31750">
            <a:solidFill>
              <a:schemeClr val="accent1"/>
            </a:solidFill>
          </a:ln>
          <a:effectLst/>
        </p:spPr>
        <p:txBody>
          <a:bodyPr wrap="square" rtlCol="0">
            <a:spAutoFit/>
          </a:bodyPr>
          <a:lstStyle/>
          <a:p>
            <a:r>
              <a:rPr lang="ja-JP" altLang="en-US" sz="1375" dirty="0">
                <a:latin typeface="メイリオ" panose="020B0604030504040204" pitchFamily="50" charset="-128"/>
                <a:ea typeface="メイリオ" panose="020B0604030504040204" pitchFamily="50" charset="-128"/>
              </a:rPr>
              <a:t>⓪採用活動を東京圏まで広げたい！！</a:t>
            </a:r>
          </a:p>
        </p:txBody>
      </p:sp>
      <p:grpSp>
        <p:nvGrpSpPr>
          <p:cNvPr id="41" name="グループ化 40"/>
          <p:cNvGrpSpPr/>
          <p:nvPr/>
        </p:nvGrpSpPr>
        <p:grpSpPr>
          <a:xfrm>
            <a:off x="1691946" y="1779359"/>
            <a:ext cx="2577276" cy="5858190"/>
            <a:chOff x="1124213" y="1374209"/>
            <a:chExt cx="2258604" cy="6071402"/>
          </a:xfrm>
          <a:effectLst>
            <a:outerShdw blurRad="50800" dist="38100" dir="2700000" algn="tl" rotWithShape="0">
              <a:prstClr val="black">
                <a:alpha val="40000"/>
              </a:prstClr>
            </a:outerShdw>
          </a:effectLst>
        </p:grpSpPr>
        <p:grpSp>
          <p:nvGrpSpPr>
            <p:cNvPr id="37" name="グループ化 36"/>
            <p:cNvGrpSpPr/>
            <p:nvPr/>
          </p:nvGrpSpPr>
          <p:grpSpPr>
            <a:xfrm>
              <a:off x="1166588" y="1374209"/>
              <a:ext cx="2116966" cy="6071402"/>
              <a:chOff x="260644" y="1488621"/>
              <a:chExt cx="2880325" cy="6071402"/>
            </a:xfrm>
          </p:grpSpPr>
          <p:sp>
            <p:nvSpPr>
              <p:cNvPr id="35" name="ホームベース 34"/>
              <p:cNvSpPr/>
              <p:nvPr/>
            </p:nvSpPr>
            <p:spPr>
              <a:xfrm rot="5400000">
                <a:off x="535714" y="4956110"/>
                <a:ext cx="2328844" cy="2878981"/>
              </a:xfrm>
              <a:prstGeom prst="homePlate">
                <a:avLst>
                  <a:gd name="adj" fmla="val 13519"/>
                </a:avLst>
              </a:prstGeom>
              <a:solidFill>
                <a:srgbClr val="FFFFCC"/>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15">
                  <a:latin typeface="メイリオ" panose="020B0604030504040204" pitchFamily="50" charset="-128"/>
                  <a:ea typeface="メイリオ" panose="020B0604030504040204" pitchFamily="50" charset="-128"/>
                </a:endParaRPr>
              </a:p>
            </p:txBody>
          </p:sp>
          <p:sp>
            <p:nvSpPr>
              <p:cNvPr id="34" name="ホームベース 33"/>
              <p:cNvSpPr/>
              <p:nvPr/>
            </p:nvSpPr>
            <p:spPr>
              <a:xfrm rot="5400000">
                <a:off x="344067" y="4088784"/>
                <a:ext cx="2712140" cy="2878979"/>
              </a:xfrm>
              <a:prstGeom prst="homePlate">
                <a:avLst>
                  <a:gd name="adj" fmla="val 11124"/>
                </a:avLst>
              </a:prstGeom>
              <a:solidFill>
                <a:srgbClr val="FFFFCC"/>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15">
                  <a:latin typeface="メイリオ" panose="020B0604030504040204" pitchFamily="50" charset="-128"/>
                  <a:ea typeface="メイリオ" panose="020B0604030504040204" pitchFamily="50" charset="-128"/>
                </a:endParaRPr>
              </a:p>
            </p:txBody>
          </p:sp>
          <p:sp>
            <p:nvSpPr>
              <p:cNvPr id="32" name="ホームベース 31"/>
              <p:cNvSpPr/>
              <p:nvPr/>
            </p:nvSpPr>
            <p:spPr>
              <a:xfrm rot="5400000">
                <a:off x="452077" y="3020744"/>
                <a:ext cx="2497463" cy="2880320"/>
              </a:xfrm>
              <a:prstGeom prst="homePlate">
                <a:avLst>
                  <a:gd name="adj" fmla="val 10973"/>
                </a:avLst>
              </a:prstGeom>
              <a:solidFill>
                <a:srgbClr val="FFFFCC"/>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15">
                  <a:latin typeface="メイリオ" panose="020B0604030504040204" pitchFamily="50" charset="-128"/>
                  <a:ea typeface="メイリオ" panose="020B0604030504040204" pitchFamily="50" charset="-128"/>
                </a:endParaRPr>
              </a:p>
            </p:txBody>
          </p:sp>
          <p:sp>
            <p:nvSpPr>
              <p:cNvPr id="25" name="ホームベース 24"/>
              <p:cNvSpPr/>
              <p:nvPr/>
            </p:nvSpPr>
            <p:spPr>
              <a:xfrm rot="5400000">
                <a:off x="944292" y="1493312"/>
                <a:ext cx="1511688" cy="2878982"/>
              </a:xfrm>
              <a:prstGeom prst="homePlate">
                <a:avLst>
                  <a:gd name="adj" fmla="val 15740"/>
                </a:avLst>
              </a:prstGeom>
              <a:solidFill>
                <a:srgbClr val="FFFFCC"/>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15">
                  <a:latin typeface="メイリオ" panose="020B0604030504040204" pitchFamily="50" charset="-128"/>
                  <a:ea typeface="メイリオ" panose="020B0604030504040204" pitchFamily="50" charset="-128"/>
                </a:endParaRPr>
              </a:p>
            </p:txBody>
          </p:sp>
          <p:sp>
            <p:nvSpPr>
              <p:cNvPr id="24" name="ホームベース 23"/>
              <p:cNvSpPr/>
              <p:nvPr/>
            </p:nvSpPr>
            <p:spPr>
              <a:xfrm rot="5400000">
                <a:off x="1170879" y="578386"/>
                <a:ext cx="1058513" cy="2878983"/>
              </a:xfrm>
              <a:prstGeom prst="homePlate">
                <a:avLst>
                  <a:gd name="adj" fmla="val 20225"/>
                </a:avLst>
              </a:prstGeom>
              <a:solidFill>
                <a:srgbClr val="FFFFCC"/>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15">
                  <a:latin typeface="メイリオ" panose="020B0604030504040204" pitchFamily="50" charset="-128"/>
                  <a:ea typeface="メイリオ" panose="020B0604030504040204" pitchFamily="50" charset="-128"/>
                </a:endParaRPr>
              </a:p>
            </p:txBody>
          </p:sp>
        </p:grpSp>
        <p:sp>
          <p:nvSpPr>
            <p:cNvPr id="22" name="テキスト ボックス 21"/>
            <p:cNvSpPr txBox="1"/>
            <p:nvPr/>
          </p:nvSpPr>
          <p:spPr>
            <a:xfrm>
              <a:off x="1211386" y="1495137"/>
              <a:ext cx="2145052" cy="755315"/>
            </a:xfrm>
            <a:prstGeom prst="rect">
              <a:avLst/>
            </a:prstGeom>
            <a:noFill/>
          </p:spPr>
          <p:txBody>
            <a:bodyPr wrap="square" rtlCol="0">
              <a:spAutoFit/>
            </a:bodyPr>
            <a:lstStyle/>
            <a:p>
              <a:r>
                <a:rPr lang="ja-JP" altLang="en-US" sz="1375" dirty="0">
                  <a:latin typeface="メイリオ" panose="020B0604030504040204" pitchFamily="50" charset="-128"/>
                  <a:ea typeface="メイリオ" panose="020B0604030504040204" pitchFamily="50" charset="-128"/>
                </a:rPr>
                <a:t>①地方公共団体のマッチングサイトに求人掲載</a:t>
              </a:r>
              <a:endParaRPr lang="en-US" altLang="ja-JP" sz="1375" dirty="0">
                <a:latin typeface="メイリオ" panose="020B0604030504040204" pitchFamily="50" charset="-128"/>
                <a:ea typeface="メイリオ" panose="020B0604030504040204" pitchFamily="50" charset="-128"/>
              </a:endParaRPr>
            </a:p>
            <a:p>
              <a:r>
                <a:rPr lang="ja-JP" altLang="en-US" sz="1178" dirty="0">
                  <a:latin typeface="メイリオ" panose="020B0604030504040204" pitchFamily="50" charset="-128"/>
                  <a:ea typeface="メイリオ" panose="020B0604030504040204" pitchFamily="50" charset="-128"/>
                </a:rPr>
                <a:t>（採用計画書提出後も可）</a:t>
              </a:r>
            </a:p>
          </p:txBody>
        </p:sp>
        <p:sp>
          <p:nvSpPr>
            <p:cNvPr id="23" name="テキスト ボックス 22"/>
            <p:cNvSpPr txBox="1"/>
            <p:nvPr/>
          </p:nvSpPr>
          <p:spPr>
            <a:xfrm>
              <a:off x="1124213" y="2556289"/>
              <a:ext cx="2225963" cy="690720"/>
            </a:xfrm>
            <a:prstGeom prst="rect">
              <a:avLst/>
            </a:prstGeom>
            <a:noFill/>
          </p:spPr>
          <p:txBody>
            <a:bodyPr wrap="square" rtlCol="0">
              <a:spAutoFit/>
            </a:bodyPr>
            <a:lstStyle/>
            <a:p>
              <a:pPr algn="ctr"/>
              <a:r>
                <a:rPr lang="ja-JP" altLang="en-US" sz="1375" u="sng" dirty="0">
                  <a:solidFill>
                    <a:srgbClr val="FF0000"/>
                  </a:solidFill>
                  <a:latin typeface="メイリオ" panose="020B0604030504040204" pitchFamily="50" charset="-128"/>
                  <a:ea typeface="メイリオ" panose="020B0604030504040204" pitchFamily="50" charset="-128"/>
                </a:rPr>
                <a:t>②採用計画書の提出</a:t>
              </a:r>
              <a:endParaRPr lang="en-US" altLang="ja-JP" sz="1375" u="sng" dirty="0">
                <a:solidFill>
                  <a:srgbClr val="FF0000"/>
                </a:solidFill>
                <a:latin typeface="メイリオ" panose="020B0604030504040204" pitchFamily="50" charset="-128"/>
                <a:ea typeface="メイリオ" panose="020B0604030504040204" pitchFamily="50" charset="-128"/>
              </a:endParaRPr>
            </a:p>
            <a:p>
              <a:r>
                <a:rPr lang="en-US" altLang="ja-JP" sz="1178" dirty="0">
                  <a:latin typeface="メイリオ" panose="020B0604030504040204" pitchFamily="50" charset="-128"/>
                  <a:ea typeface="メイリオ" panose="020B0604030504040204" pitchFamily="50" charset="-128"/>
                </a:rPr>
                <a:t>(</a:t>
              </a:r>
              <a:r>
                <a:rPr lang="ja-JP" altLang="en-US" sz="1178" dirty="0" smtClean="0">
                  <a:latin typeface="メイリオ" panose="020B0604030504040204" pitchFamily="50" charset="-128"/>
                  <a:ea typeface="メイリオ" panose="020B0604030504040204" pitchFamily="50" charset="-128"/>
                </a:rPr>
                <a:t>計画書</a:t>
              </a:r>
              <a:r>
                <a:rPr lang="ja-JP" altLang="en-US" sz="1178" dirty="0">
                  <a:latin typeface="メイリオ" panose="020B0604030504040204" pitchFamily="50" charset="-128"/>
                  <a:ea typeface="メイリオ" panose="020B0604030504040204" pitchFamily="50" charset="-128"/>
                </a:rPr>
                <a:t>の始期は、計画書提出の翌日から３ヶ月以内の範囲で</a:t>
              </a:r>
              <a:r>
                <a:rPr lang="ja-JP" altLang="en-US" sz="1178" dirty="0" smtClean="0">
                  <a:latin typeface="メイリオ" panose="020B0604030504040204" pitchFamily="50" charset="-128"/>
                  <a:ea typeface="メイリオ" panose="020B0604030504040204" pitchFamily="50" charset="-128"/>
                </a:rPr>
                <a:t>設定</a:t>
              </a:r>
              <a:r>
                <a:rPr lang="en-US" altLang="ja-JP" sz="1178" dirty="0" smtClean="0">
                  <a:latin typeface="メイリオ" panose="020B0604030504040204" pitchFamily="50" charset="-128"/>
                  <a:ea typeface="メイリオ" panose="020B0604030504040204" pitchFamily="50" charset="-128"/>
                </a:rPr>
                <a:t>)</a:t>
              </a:r>
              <a:endParaRPr lang="ja-JP" altLang="en-US" sz="1178" dirty="0">
                <a:latin typeface="メイリオ" panose="020B0604030504040204" pitchFamily="50" charset="-128"/>
                <a:ea typeface="メイリオ" panose="020B0604030504040204" pitchFamily="50" charset="-128"/>
              </a:endParaRPr>
            </a:p>
          </p:txBody>
        </p:sp>
        <p:sp>
          <p:nvSpPr>
            <p:cNvPr id="33" name="テキスト ボックス 32"/>
            <p:cNvSpPr txBox="1"/>
            <p:nvPr/>
          </p:nvSpPr>
          <p:spPr>
            <a:xfrm>
              <a:off x="1179208" y="3693031"/>
              <a:ext cx="2115975" cy="1704897"/>
            </a:xfrm>
            <a:prstGeom prst="rect">
              <a:avLst/>
            </a:prstGeom>
            <a:noFill/>
          </p:spPr>
          <p:txBody>
            <a:bodyPr wrap="square" rtlCol="0">
              <a:spAutoFit/>
            </a:bodyPr>
            <a:lstStyle/>
            <a:p>
              <a:pPr algn="ctr"/>
              <a:r>
                <a:rPr lang="ja-JP" altLang="en-US" sz="1375" dirty="0">
                  <a:latin typeface="メイリオ" panose="020B0604030504040204" pitchFamily="50" charset="-128"/>
                  <a:ea typeface="メイリオ" panose="020B0604030504040204" pitchFamily="50" charset="-128"/>
                </a:rPr>
                <a:t>③計画期間</a:t>
              </a:r>
              <a:endParaRPr lang="en-US" altLang="ja-JP" sz="1375" dirty="0">
                <a:latin typeface="メイリオ" panose="020B0604030504040204" pitchFamily="50" charset="-128"/>
                <a:ea typeface="メイリオ" panose="020B0604030504040204" pitchFamily="50" charset="-128"/>
              </a:endParaRPr>
            </a:p>
            <a:p>
              <a:pPr algn="ctr"/>
              <a:r>
                <a:rPr lang="ja-JP" altLang="en-US" sz="1178" dirty="0">
                  <a:latin typeface="メイリオ" panose="020B0604030504040204" pitchFamily="50" charset="-128"/>
                  <a:ea typeface="メイリオ" panose="020B0604030504040204" pitchFamily="50" charset="-128"/>
                </a:rPr>
                <a:t>（</a:t>
              </a:r>
              <a:r>
                <a:rPr lang="en-US" altLang="ja-JP" sz="1178" dirty="0">
                  <a:latin typeface="メイリオ" panose="020B0604030504040204" pitchFamily="50" charset="-128"/>
                  <a:ea typeface="メイリオ" panose="020B0604030504040204" pitchFamily="50" charset="-128"/>
                </a:rPr>
                <a:t>6</a:t>
              </a:r>
              <a:r>
                <a:rPr lang="ja-JP" altLang="en-US" sz="1178" dirty="0">
                  <a:latin typeface="メイリオ" panose="020B0604030504040204" pitchFamily="50" charset="-128"/>
                  <a:ea typeface="メイリオ" panose="020B0604030504040204" pitchFamily="50" charset="-128"/>
                </a:rPr>
                <a:t>～</a:t>
              </a:r>
              <a:r>
                <a:rPr lang="en-US" altLang="ja-JP" sz="1178" dirty="0">
                  <a:latin typeface="メイリオ" panose="020B0604030504040204" pitchFamily="50" charset="-128"/>
                  <a:ea typeface="メイリオ" panose="020B0604030504040204" pitchFamily="50" charset="-128"/>
                </a:rPr>
                <a:t>12</a:t>
              </a:r>
              <a:r>
                <a:rPr lang="ja-JP" altLang="en-US" sz="1178" dirty="0">
                  <a:latin typeface="メイリオ" panose="020B0604030504040204" pitchFamily="50" charset="-128"/>
                  <a:ea typeface="メイリオ" panose="020B0604030504040204" pitchFamily="50" charset="-128"/>
                </a:rPr>
                <a:t>ヶ月以内で設定）</a:t>
              </a:r>
              <a:endParaRPr lang="en-US" altLang="ja-JP" sz="1178" dirty="0">
                <a:latin typeface="メイリオ" panose="020B0604030504040204" pitchFamily="50" charset="-128"/>
                <a:ea typeface="メイリオ" panose="020B0604030504040204" pitchFamily="50" charset="-128"/>
              </a:endParaRPr>
            </a:p>
            <a:p>
              <a:r>
                <a:rPr lang="ja-JP" altLang="en-US" sz="1178" dirty="0">
                  <a:latin typeface="メイリオ" panose="020B0604030504040204" pitchFamily="50" charset="-128"/>
                  <a:ea typeface="メイリオ" panose="020B0604030504040204" pitchFamily="50" charset="-128"/>
                </a:rPr>
                <a:t>この期間中に採用活動を行い、</a:t>
              </a:r>
              <a:endParaRPr lang="en-US" altLang="ja-JP" sz="1178" dirty="0">
                <a:latin typeface="メイリオ" panose="020B0604030504040204" pitchFamily="50" charset="-128"/>
                <a:ea typeface="メイリオ" panose="020B0604030504040204" pitchFamily="50" charset="-128"/>
              </a:endParaRPr>
            </a:p>
            <a:p>
              <a:r>
                <a:rPr lang="ja-JP" altLang="en-US" sz="1178" dirty="0">
                  <a:latin typeface="メイリオ" panose="020B0604030504040204" pitchFamily="50" charset="-128"/>
                  <a:ea typeface="メイリオ" panose="020B0604030504040204" pitchFamily="50" charset="-128"/>
                </a:rPr>
                <a:t>・対象労働者の雇い入れ</a:t>
              </a:r>
              <a:endParaRPr lang="en-US" altLang="ja-JP" sz="1178" dirty="0">
                <a:latin typeface="メイリオ" panose="020B0604030504040204" pitchFamily="50" charset="-128"/>
                <a:ea typeface="メイリオ" panose="020B0604030504040204" pitchFamily="50" charset="-128"/>
              </a:endParaRPr>
            </a:p>
            <a:p>
              <a:r>
                <a:rPr lang="ja-JP" altLang="en-US" sz="1178" dirty="0">
                  <a:latin typeface="メイリオ" panose="020B0604030504040204" pitchFamily="50" charset="-128"/>
                  <a:ea typeface="メイリオ" panose="020B0604030504040204" pitchFamily="50" charset="-128"/>
                </a:rPr>
                <a:t>・助成対象経費の支払い原因の発生・弁済期の到来による費用の支払い</a:t>
              </a:r>
              <a:endParaRPr lang="en-US" altLang="ja-JP" sz="1178" dirty="0">
                <a:latin typeface="メイリオ" panose="020B0604030504040204" pitchFamily="50" charset="-128"/>
                <a:ea typeface="メイリオ" panose="020B0604030504040204" pitchFamily="50" charset="-128"/>
              </a:endParaRPr>
            </a:p>
            <a:p>
              <a:r>
                <a:rPr lang="ja-JP" altLang="en-US" sz="1178" dirty="0">
                  <a:latin typeface="メイリオ" panose="020B0604030504040204" pitchFamily="50" charset="-128"/>
                  <a:ea typeface="メイリオ" panose="020B0604030504040204" pitchFamily="50" charset="-128"/>
                </a:rPr>
                <a:t>が助成金受給のために必要。</a:t>
              </a:r>
            </a:p>
          </p:txBody>
        </p:sp>
        <p:sp>
          <p:nvSpPr>
            <p:cNvPr id="39" name="テキスト ボックス 38"/>
            <p:cNvSpPr txBox="1"/>
            <p:nvPr/>
          </p:nvSpPr>
          <p:spPr>
            <a:xfrm>
              <a:off x="1204604" y="6871209"/>
              <a:ext cx="2065182" cy="329455"/>
            </a:xfrm>
            <a:prstGeom prst="rect">
              <a:avLst/>
            </a:prstGeom>
            <a:noFill/>
          </p:spPr>
          <p:txBody>
            <a:bodyPr wrap="square" rtlCol="0">
              <a:spAutoFit/>
            </a:bodyPr>
            <a:lstStyle/>
            <a:p>
              <a:pPr algn="ctr"/>
              <a:r>
                <a:rPr lang="ja-JP" altLang="en-US" sz="1375" dirty="0">
                  <a:latin typeface="メイリオ" panose="020B0604030504040204" pitchFamily="50" charset="-128"/>
                  <a:ea typeface="メイリオ" panose="020B0604030504040204" pitchFamily="50" charset="-128"/>
                </a:rPr>
                <a:t>⑤助成金の受給</a:t>
              </a:r>
            </a:p>
          </p:txBody>
        </p:sp>
        <p:sp>
          <p:nvSpPr>
            <p:cNvPr id="40" name="テキスト ボックス 39"/>
            <p:cNvSpPr txBox="1"/>
            <p:nvPr/>
          </p:nvSpPr>
          <p:spPr>
            <a:xfrm>
              <a:off x="1130403" y="5640932"/>
              <a:ext cx="2252414" cy="878587"/>
            </a:xfrm>
            <a:prstGeom prst="rect">
              <a:avLst/>
            </a:prstGeom>
            <a:noFill/>
          </p:spPr>
          <p:txBody>
            <a:bodyPr wrap="square" rtlCol="0">
              <a:spAutoFit/>
            </a:bodyPr>
            <a:lstStyle/>
            <a:p>
              <a:pPr algn="ctr"/>
              <a:r>
                <a:rPr lang="ja-JP" altLang="en-US" sz="1375" u="sng" dirty="0">
                  <a:solidFill>
                    <a:srgbClr val="FF0000"/>
                  </a:solidFill>
                  <a:latin typeface="メイリオ" panose="020B0604030504040204" pitchFamily="50" charset="-128"/>
                  <a:ea typeface="メイリオ" panose="020B0604030504040204" pitchFamily="50" charset="-128"/>
                </a:rPr>
                <a:t>④支給申請書の提出</a:t>
              </a:r>
              <a:endParaRPr lang="en-US" altLang="ja-JP" sz="1375" u="sng" dirty="0">
                <a:solidFill>
                  <a:srgbClr val="FF0000"/>
                </a:solidFill>
                <a:latin typeface="メイリオ" panose="020B0604030504040204" pitchFamily="50" charset="-128"/>
                <a:ea typeface="メイリオ" panose="020B0604030504040204" pitchFamily="50" charset="-128"/>
              </a:endParaRPr>
            </a:p>
            <a:p>
              <a:r>
                <a:rPr lang="ja-JP" altLang="en-US" sz="1178" u="sng" dirty="0">
                  <a:latin typeface="メイリオ" panose="020B0604030504040204" pitchFamily="50" charset="-128"/>
                  <a:ea typeface="メイリオ" panose="020B0604030504040204" pitchFamily="50" charset="-128"/>
                </a:rPr>
                <a:t>（</a:t>
              </a:r>
              <a:r>
                <a:rPr lang="en-US" altLang="ja-JP" sz="1178" u="sng" dirty="0">
                  <a:latin typeface="メイリオ" panose="020B0604030504040204" pitchFamily="50" charset="-128"/>
                  <a:ea typeface="メイリオ" panose="020B0604030504040204" pitchFamily="50" charset="-128"/>
                </a:rPr>
                <a:t>【</a:t>
              </a:r>
              <a:r>
                <a:rPr lang="ja-JP" altLang="en-US" sz="1178" u="sng" dirty="0">
                  <a:latin typeface="メイリオ" panose="020B0604030504040204" pitchFamily="50" charset="-128"/>
                  <a:ea typeface="メイリオ" panose="020B0604030504040204" pitchFamily="50" charset="-128"/>
                </a:rPr>
                <a:t>原則</a:t>
              </a:r>
              <a:r>
                <a:rPr lang="en-US" altLang="ja-JP" sz="1178" u="sng" dirty="0">
                  <a:latin typeface="メイリオ" panose="020B0604030504040204" pitchFamily="50" charset="-128"/>
                  <a:ea typeface="メイリオ" panose="020B0604030504040204" pitchFamily="50" charset="-128"/>
                </a:rPr>
                <a:t>】</a:t>
              </a:r>
              <a:r>
                <a:rPr lang="ja-JP" altLang="en-US" sz="1178" u="sng" dirty="0">
                  <a:latin typeface="メイリオ" panose="020B0604030504040204" pitchFamily="50" charset="-128"/>
                  <a:ea typeface="メイリオ" panose="020B0604030504040204" pitchFamily="50" charset="-128"/>
                </a:rPr>
                <a:t>提出期限は、はじめに設定した計画</a:t>
              </a:r>
              <a:r>
                <a:rPr lang="ja-JP" altLang="en-US" sz="1178" u="sng" dirty="0" smtClean="0">
                  <a:latin typeface="メイリオ" panose="020B0604030504040204" pitchFamily="50" charset="-128"/>
                  <a:ea typeface="メイリオ" panose="020B0604030504040204" pitchFamily="50" charset="-128"/>
                </a:rPr>
                <a:t>期間の終期から</a:t>
              </a:r>
              <a:r>
                <a:rPr lang="en-US" altLang="ja-JP" sz="1178" u="sng" dirty="0">
                  <a:latin typeface="メイリオ" panose="020B0604030504040204" pitchFamily="50" charset="-128"/>
                  <a:ea typeface="メイリオ" panose="020B0604030504040204" pitchFamily="50" charset="-128"/>
                </a:rPr>
                <a:t>2</a:t>
              </a:r>
              <a:r>
                <a:rPr lang="ja-JP" altLang="en-US" sz="1178" u="sng" dirty="0">
                  <a:latin typeface="メイリオ" panose="020B0604030504040204" pitchFamily="50" charset="-128"/>
                  <a:ea typeface="メイリオ" panose="020B0604030504040204" pitchFamily="50" charset="-128"/>
                </a:rPr>
                <a:t>ヶ月以内）</a:t>
              </a:r>
            </a:p>
          </p:txBody>
        </p:sp>
      </p:grpSp>
      <p:sp>
        <p:nvSpPr>
          <p:cNvPr id="43" name="右カーブ矢印 42"/>
          <p:cNvSpPr/>
          <p:nvPr/>
        </p:nvSpPr>
        <p:spPr>
          <a:xfrm>
            <a:off x="181212" y="3798431"/>
            <a:ext cx="1296716" cy="2698241"/>
          </a:xfrm>
          <a:prstGeom prst="curvedRightArrow">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15">
              <a:solidFill>
                <a:schemeClr val="tx1"/>
              </a:solidFill>
            </a:endParaRPr>
          </a:p>
        </p:txBody>
      </p:sp>
      <p:sp>
        <p:nvSpPr>
          <p:cNvPr id="42" name="テキスト ボックス 41"/>
          <p:cNvSpPr txBox="1"/>
          <p:nvPr/>
        </p:nvSpPr>
        <p:spPr>
          <a:xfrm>
            <a:off x="197154" y="4288351"/>
            <a:ext cx="1579599" cy="1572803"/>
          </a:xfrm>
          <a:prstGeom prst="rect">
            <a:avLst/>
          </a:prstGeom>
          <a:noFill/>
        </p:spPr>
        <p:txBody>
          <a:bodyPr wrap="square" rtlCol="0">
            <a:spAutoFit/>
          </a:bodyPr>
          <a:lstStyle/>
          <a:p>
            <a:pPr algn="ctr"/>
            <a:r>
              <a:rPr lang="en-US" altLang="ja-JP" sz="1375" b="1" dirty="0">
                <a:latin typeface="メイリオ" panose="020B0604030504040204" pitchFamily="50" charset="-128"/>
                <a:ea typeface="メイリオ" panose="020B0604030504040204" pitchFamily="50" charset="-128"/>
              </a:rPr>
              <a:t>【</a:t>
            </a:r>
            <a:r>
              <a:rPr lang="ja-JP" altLang="en-US" sz="1375" b="1" dirty="0">
                <a:latin typeface="メイリオ" panose="020B0604030504040204" pitchFamily="50" charset="-128"/>
                <a:ea typeface="メイリオ" panose="020B0604030504040204" pitchFamily="50" charset="-128"/>
              </a:rPr>
              <a:t>例外</a:t>
            </a:r>
            <a:r>
              <a:rPr lang="en-US" altLang="ja-JP" sz="1178" dirty="0">
                <a:latin typeface="メイリオ" panose="020B0604030504040204" pitchFamily="50" charset="-128"/>
                <a:ea typeface="メイリオ" panose="020B0604030504040204" pitchFamily="50" charset="-128"/>
              </a:rPr>
              <a:t>】</a:t>
            </a:r>
          </a:p>
          <a:p>
            <a:r>
              <a:rPr lang="ja-JP" altLang="en-US" sz="1178" dirty="0">
                <a:latin typeface="メイリオ" panose="020B0604030504040204" pitchFamily="50" charset="-128"/>
                <a:ea typeface="メイリオ" panose="020B0604030504040204" pitchFamily="50" charset="-128"/>
              </a:rPr>
              <a:t>計画期間の終期に</a:t>
            </a:r>
            <a:r>
              <a:rPr lang="ja-JP" altLang="en-US" sz="1178" dirty="0">
                <a:solidFill>
                  <a:srgbClr val="FF0000"/>
                </a:solidFill>
                <a:latin typeface="メイリオ" panose="020B0604030504040204" pitchFamily="50" charset="-128"/>
                <a:ea typeface="メイリオ" panose="020B0604030504040204" pitchFamily="50" charset="-128"/>
              </a:rPr>
              <a:t>雇い入れから</a:t>
            </a:r>
            <a:r>
              <a:rPr lang="en-US" altLang="ja-JP" sz="1178" dirty="0">
                <a:solidFill>
                  <a:srgbClr val="FF0000"/>
                </a:solidFill>
                <a:latin typeface="メイリオ" panose="020B0604030504040204" pitchFamily="50" charset="-128"/>
                <a:ea typeface="メイリオ" panose="020B0604030504040204" pitchFamily="50" charset="-128"/>
              </a:rPr>
              <a:t>6</a:t>
            </a:r>
            <a:r>
              <a:rPr lang="ja-JP" altLang="en-US" sz="1178" dirty="0">
                <a:solidFill>
                  <a:srgbClr val="FF0000"/>
                </a:solidFill>
                <a:latin typeface="メイリオ" panose="020B0604030504040204" pitchFamily="50" charset="-128"/>
                <a:ea typeface="メイリオ" panose="020B0604030504040204" pitchFamily="50" charset="-128"/>
              </a:rPr>
              <a:t>ヶ月を経過していない場合</a:t>
            </a:r>
            <a:r>
              <a:rPr lang="ja-JP" altLang="en-US" sz="1178" dirty="0">
                <a:latin typeface="メイリオ" panose="020B0604030504040204" pitchFamily="50" charset="-128"/>
                <a:ea typeface="メイリオ" panose="020B0604030504040204" pitchFamily="50" charset="-128"/>
              </a:rPr>
              <a:t>、雇い入れ日から６ヶ月経過する日の翌日から</a:t>
            </a:r>
            <a:r>
              <a:rPr lang="en-US" altLang="ja-JP" sz="1178" dirty="0">
                <a:latin typeface="メイリオ" panose="020B0604030504040204" pitchFamily="50" charset="-128"/>
                <a:ea typeface="メイリオ" panose="020B0604030504040204" pitchFamily="50" charset="-128"/>
              </a:rPr>
              <a:t>2</a:t>
            </a:r>
            <a:r>
              <a:rPr lang="ja-JP" altLang="en-US" sz="1178" dirty="0">
                <a:latin typeface="メイリオ" panose="020B0604030504040204" pitchFamily="50" charset="-128"/>
                <a:ea typeface="メイリオ" panose="020B0604030504040204" pitchFamily="50" charset="-128"/>
              </a:rPr>
              <a:t>ヶ月以内が申請期限</a:t>
            </a:r>
          </a:p>
        </p:txBody>
      </p:sp>
      <p:pic>
        <p:nvPicPr>
          <p:cNvPr id="36" name="図 3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0732" y="716737"/>
            <a:ext cx="895079" cy="1798743"/>
          </a:xfrm>
          <a:prstGeom prst="rect">
            <a:avLst/>
          </a:prstGeom>
        </p:spPr>
      </p:pic>
      <p:sp>
        <p:nvSpPr>
          <p:cNvPr id="57" name="テキスト ボックス 56"/>
          <p:cNvSpPr txBox="1"/>
          <p:nvPr/>
        </p:nvSpPr>
        <p:spPr>
          <a:xfrm>
            <a:off x="503679" y="124043"/>
            <a:ext cx="6278934" cy="649188"/>
          </a:xfrm>
          <a:prstGeom prst="ellipse">
            <a:avLst/>
          </a:prstGeom>
          <a:solidFill>
            <a:srgbClr val="FFFF99"/>
          </a:solidFill>
          <a:effectLst>
            <a:glow rad="101600">
              <a:schemeClr val="accent1">
                <a:satMod val="175000"/>
                <a:alpha val="40000"/>
              </a:schemeClr>
            </a:glow>
            <a:outerShdw blurRad="50800" dist="38100" dir="2700000" algn="tl" rotWithShape="0">
              <a:prstClr val="black">
                <a:alpha val="40000"/>
              </a:prstClr>
            </a:outerShdw>
          </a:effectLst>
        </p:spPr>
        <p:txBody>
          <a:bodyPr wrap="square" rtlCol="0">
            <a:spAutoFit/>
          </a:bodyPr>
          <a:lstStyle/>
          <a:p>
            <a:pPr algn="ctr"/>
            <a:r>
              <a:rPr lang="ja-JP" altLang="en-US" sz="2400" b="1" dirty="0" smtClean="0">
                <a:latin typeface="HGP創英角ﾎﾟｯﾌﾟ体" panose="040B0A00000000000000" pitchFamily="50" charset="-128"/>
                <a:ea typeface="HGP創英角ﾎﾟｯﾌﾟ体" panose="040B0A00000000000000" pitchFamily="50" charset="-128"/>
              </a:rPr>
              <a:t>☆ 助 成 金 受 給 の 流 れ ☆</a:t>
            </a:r>
            <a:endParaRPr lang="ja-JP" altLang="en-US" sz="2400" b="1" dirty="0">
              <a:latin typeface="HGP創英角ﾎﾟｯﾌﾟ体" panose="040B0A00000000000000" pitchFamily="50" charset="-128"/>
              <a:ea typeface="HGP創英角ﾎﾟｯﾌﾟ体" panose="040B0A00000000000000" pitchFamily="50" charset="-128"/>
            </a:endParaRPr>
          </a:p>
        </p:txBody>
      </p:sp>
      <p:sp>
        <p:nvSpPr>
          <p:cNvPr id="59" name="テキスト ボックス 58"/>
          <p:cNvSpPr txBox="1"/>
          <p:nvPr/>
        </p:nvSpPr>
        <p:spPr>
          <a:xfrm>
            <a:off x="6979930" y="10062279"/>
            <a:ext cx="282883" cy="334259"/>
          </a:xfrm>
          <a:prstGeom prst="rect">
            <a:avLst/>
          </a:prstGeom>
          <a:noFill/>
        </p:spPr>
        <p:txBody>
          <a:bodyPr wrap="square" rtlCol="0">
            <a:spAutoFit/>
          </a:bodyPr>
          <a:lstStyle/>
          <a:p>
            <a:r>
              <a:rPr lang="en-US" altLang="ja-JP" sz="1572" dirty="0">
                <a:latin typeface="メイリオ" panose="020B0604030504040204" pitchFamily="50" charset="-128"/>
                <a:ea typeface="メイリオ" panose="020B0604030504040204" pitchFamily="50" charset="-128"/>
              </a:rPr>
              <a:t>3</a:t>
            </a:r>
            <a:endParaRPr lang="ja-JP" altLang="en-US" sz="1572" dirty="0">
              <a:latin typeface="メイリオ" panose="020B0604030504040204" pitchFamily="50" charset="-128"/>
              <a:ea typeface="メイリオ" panose="020B0604030504040204" pitchFamily="50" charset="-128"/>
            </a:endParaRPr>
          </a:p>
        </p:txBody>
      </p:sp>
      <p:grpSp>
        <p:nvGrpSpPr>
          <p:cNvPr id="65" name="グループ化 64"/>
          <p:cNvGrpSpPr/>
          <p:nvPr/>
        </p:nvGrpSpPr>
        <p:grpSpPr>
          <a:xfrm>
            <a:off x="4376958" y="1817002"/>
            <a:ext cx="2593318" cy="5820547"/>
            <a:chOff x="4358168" y="1931060"/>
            <a:chExt cx="2593318" cy="5820547"/>
          </a:xfrm>
        </p:grpSpPr>
        <p:grpSp>
          <p:nvGrpSpPr>
            <p:cNvPr id="76" name="グループ化 75"/>
            <p:cNvGrpSpPr/>
            <p:nvPr/>
          </p:nvGrpSpPr>
          <p:grpSpPr>
            <a:xfrm>
              <a:off x="4358168" y="1931060"/>
              <a:ext cx="2593318" cy="5820547"/>
              <a:chOff x="4191223" y="1617534"/>
              <a:chExt cx="2640521" cy="6214857"/>
            </a:xfrm>
          </p:grpSpPr>
          <p:sp>
            <p:nvSpPr>
              <p:cNvPr id="50" name="テキスト ボックス 49"/>
              <p:cNvSpPr txBox="1"/>
              <p:nvPr/>
            </p:nvSpPr>
            <p:spPr>
              <a:xfrm>
                <a:off x="4434850" y="2574003"/>
                <a:ext cx="2268844" cy="965626"/>
              </a:xfrm>
              <a:prstGeom prst="roundRect">
                <a:avLst/>
              </a:prstGeom>
              <a:solidFill>
                <a:srgbClr val="FFFF99"/>
              </a:solidFill>
              <a:ln>
                <a:solidFill>
                  <a:schemeClr val="accent1"/>
                </a:solidFill>
              </a:ln>
            </p:spPr>
            <p:txBody>
              <a:bodyPr wrap="square" rtlCol="0">
                <a:spAutoFit/>
              </a:bodyPr>
              <a:lstStyle/>
              <a:p>
                <a:pPr algn="ctr"/>
                <a:r>
                  <a:rPr lang="ja-JP" altLang="en-US" sz="1178" dirty="0" smtClean="0">
                    <a:latin typeface="メイリオ" panose="020B0604030504040204" pitchFamily="50" charset="-128"/>
                    <a:ea typeface="メイリオ" panose="020B0604030504040204" pitchFamily="50" charset="-128"/>
                  </a:rPr>
                  <a:t>②</a:t>
                </a:r>
                <a:r>
                  <a:rPr lang="en-US" altLang="ja-JP" sz="1178" dirty="0">
                    <a:latin typeface="メイリオ" panose="020B0604030504040204" pitchFamily="50" charset="-128"/>
                    <a:ea typeface="メイリオ" panose="020B0604030504040204" pitchFamily="50" charset="-128"/>
                  </a:rPr>
                  <a:t>R4.4.15</a:t>
                </a:r>
                <a:r>
                  <a:rPr lang="ja-JP" altLang="en-US" sz="1178" dirty="0">
                    <a:latin typeface="メイリオ" panose="020B0604030504040204" pitchFamily="50" charset="-128"/>
                    <a:ea typeface="メイリオ" panose="020B0604030504040204" pitchFamily="50" charset="-128"/>
                  </a:rPr>
                  <a:t>　計画書提出</a:t>
                </a:r>
                <a:endParaRPr lang="en-US" altLang="ja-JP" sz="1178" dirty="0">
                  <a:latin typeface="メイリオ" panose="020B0604030504040204" pitchFamily="50" charset="-128"/>
                  <a:ea typeface="メイリオ" panose="020B0604030504040204" pitchFamily="50" charset="-128"/>
                </a:endParaRPr>
              </a:p>
              <a:p>
                <a:r>
                  <a:rPr lang="ja-JP" altLang="en-US" sz="1178" dirty="0">
                    <a:latin typeface="メイリオ" panose="020B0604030504040204" pitchFamily="50" charset="-128"/>
                    <a:ea typeface="メイリオ" panose="020B0604030504040204" pitchFamily="50" charset="-128"/>
                  </a:rPr>
                  <a:t>　　　（計画期間は、</a:t>
                </a:r>
                <a:endParaRPr lang="en-US" altLang="ja-JP" sz="1178" dirty="0">
                  <a:latin typeface="メイリオ" panose="020B0604030504040204" pitchFamily="50" charset="-128"/>
                  <a:ea typeface="メイリオ" panose="020B0604030504040204" pitchFamily="50" charset="-128"/>
                </a:endParaRPr>
              </a:p>
              <a:p>
                <a:pPr algn="ctr"/>
                <a:r>
                  <a:rPr lang="en-US" altLang="ja-JP" sz="1178" u="sng" dirty="0">
                    <a:latin typeface="メイリオ" panose="020B0604030504040204" pitchFamily="50" charset="-128"/>
                    <a:ea typeface="メイリオ" panose="020B0604030504040204" pitchFamily="50" charset="-128"/>
                  </a:rPr>
                  <a:t>R4.4.16</a:t>
                </a:r>
                <a:r>
                  <a:rPr lang="ja-JP" altLang="en-US" sz="1178" u="sng" dirty="0">
                    <a:latin typeface="メイリオ" panose="020B0604030504040204" pitchFamily="50" charset="-128"/>
                    <a:ea typeface="メイリオ" panose="020B0604030504040204" pitchFamily="50" charset="-128"/>
                  </a:rPr>
                  <a:t>～</a:t>
                </a:r>
                <a:r>
                  <a:rPr lang="en-US" altLang="ja-JP" sz="1178" u="sng" dirty="0">
                    <a:latin typeface="メイリオ" panose="020B0604030504040204" pitchFamily="50" charset="-128"/>
                    <a:ea typeface="メイリオ" panose="020B0604030504040204" pitchFamily="50" charset="-128"/>
                  </a:rPr>
                  <a:t>R5.4.15</a:t>
                </a:r>
              </a:p>
              <a:p>
                <a:pPr algn="ctr"/>
                <a:r>
                  <a:rPr lang="ja-JP" altLang="en-US" sz="1178" dirty="0">
                    <a:latin typeface="メイリオ" panose="020B0604030504040204" pitchFamily="50" charset="-128"/>
                    <a:ea typeface="メイリオ" panose="020B0604030504040204" pitchFamily="50" charset="-128"/>
                  </a:rPr>
                  <a:t>で設定）</a:t>
                </a:r>
              </a:p>
            </p:txBody>
          </p:sp>
          <p:sp>
            <p:nvSpPr>
              <p:cNvPr id="51" name="テキスト ボックス 50"/>
              <p:cNvSpPr txBox="1"/>
              <p:nvPr/>
            </p:nvSpPr>
            <p:spPr>
              <a:xfrm>
                <a:off x="4483735" y="7489807"/>
                <a:ext cx="2019683" cy="342584"/>
              </a:xfrm>
              <a:prstGeom prst="roundRect">
                <a:avLst/>
              </a:prstGeom>
              <a:solidFill>
                <a:srgbClr val="FFFF99"/>
              </a:solidFill>
              <a:ln>
                <a:solidFill>
                  <a:schemeClr val="accent1"/>
                </a:solidFill>
              </a:ln>
            </p:spPr>
            <p:txBody>
              <a:bodyPr wrap="square" rtlCol="0">
                <a:spAutoFit/>
              </a:bodyPr>
              <a:lstStyle/>
              <a:p>
                <a:pPr algn="ctr"/>
                <a:r>
                  <a:rPr lang="ja-JP" altLang="en-US" sz="1178" dirty="0">
                    <a:latin typeface="メイリオ" panose="020B0604030504040204" pitchFamily="50" charset="-128"/>
                    <a:ea typeface="メイリオ" panose="020B0604030504040204" pitchFamily="50" charset="-128"/>
                  </a:rPr>
                  <a:t>⑤助成金の受給</a:t>
                </a:r>
              </a:p>
            </p:txBody>
          </p:sp>
          <p:grpSp>
            <p:nvGrpSpPr>
              <p:cNvPr id="19" name="グループ化 18"/>
              <p:cNvGrpSpPr/>
              <p:nvPr/>
            </p:nvGrpSpPr>
            <p:grpSpPr>
              <a:xfrm>
                <a:off x="4191223" y="4208083"/>
                <a:ext cx="2640521" cy="965627"/>
                <a:chOff x="4178713" y="2765459"/>
                <a:chExt cx="2589219" cy="965627"/>
              </a:xfrm>
              <a:solidFill>
                <a:schemeClr val="bg1"/>
              </a:solidFill>
            </p:grpSpPr>
            <p:sp>
              <p:nvSpPr>
                <p:cNvPr id="49" name="テキスト ボックス 48"/>
                <p:cNvSpPr txBox="1"/>
                <p:nvPr/>
              </p:nvSpPr>
              <p:spPr>
                <a:xfrm>
                  <a:off x="4178713" y="2765459"/>
                  <a:ext cx="1306938" cy="965626"/>
                </a:xfrm>
                <a:prstGeom prst="roundRect">
                  <a:avLst/>
                </a:prstGeom>
                <a:solidFill>
                  <a:srgbClr val="FFFF99"/>
                </a:solidFill>
                <a:ln>
                  <a:solidFill>
                    <a:schemeClr val="accent1"/>
                  </a:solidFill>
                </a:ln>
              </p:spPr>
              <p:txBody>
                <a:bodyPr wrap="square" rtlCol="0">
                  <a:spAutoFit/>
                </a:bodyPr>
                <a:lstStyle/>
                <a:p>
                  <a:r>
                    <a:rPr lang="en-US" altLang="ja-JP" sz="1050" dirty="0" smtClean="0">
                      <a:latin typeface="メイリオ" panose="020B0604030504040204" pitchFamily="50" charset="-128"/>
                      <a:ea typeface="メイリオ" panose="020B0604030504040204" pitchFamily="50" charset="-128"/>
                    </a:rPr>
                    <a:t>【</a:t>
                  </a:r>
                  <a:r>
                    <a:rPr lang="ja-JP" altLang="en-US" sz="1050" dirty="0" smtClean="0">
                      <a:latin typeface="メイリオ" panose="020B0604030504040204" pitchFamily="50" charset="-128"/>
                      <a:ea typeface="メイリオ" panose="020B0604030504040204" pitchFamily="50" charset="-128"/>
                    </a:rPr>
                    <a:t>原則</a:t>
                  </a:r>
                  <a:r>
                    <a:rPr lang="en-US" altLang="ja-JP" sz="1050" dirty="0" smtClean="0">
                      <a:latin typeface="メイリオ" panose="020B0604030504040204" pitchFamily="50" charset="-128"/>
                      <a:ea typeface="メイリオ" panose="020B0604030504040204" pitchFamily="50" charset="-128"/>
                    </a:rPr>
                    <a:t>】</a:t>
                  </a:r>
                </a:p>
                <a:p>
                  <a:r>
                    <a:rPr lang="ja-JP" altLang="en-US" sz="1178" dirty="0" smtClean="0">
                      <a:latin typeface="メイリオ" panose="020B0604030504040204" pitchFamily="50" charset="-128"/>
                      <a:ea typeface="メイリオ" panose="020B0604030504040204" pitchFamily="50" charset="-128"/>
                    </a:rPr>
                    <a:t>③</a:t>
                  </a:r>
                  <a:r>
                    <a:rPr lang="en-US" altLang="ja-JP" sz="982" dirty="0">
                      <a:latin typeface="メイリオ" panose="020B0604030504040204" pitchFamily="50" charset="-128"/>
                      <a:ea typeface="メイリオ" panose="020B0604030504040204" pitchFamily="50" charset="-128"/>
                    </a:rPr>
                    <a:t>(1)</a:t>
                  </a:r>
                  <a:r>
                    <a:rPr lang="ja-JP" altLang="en-US" sz="1178" dirty="0">
                      <a:latin typeface="メイリオ" panose="020B0604030504040204" pitchFamily="50" charset="-128"/>
                      <a:ea typeface="メイリオ" panose="020B0604030504040204" pitchFamily="50" charset="-128"/>
                    </a:rPr>
                    <a:t>計画期間</a:t>
                  </a:r>
                  <a:r>
                    <a:rPr lang="en-US" altLang="ja-JP" sz="1178" dirty="0">
                      <a:latin typeface="メイリオ" panose="020B0604030504040204" pitchFamily="50" charset="-128"/>
                      <a:ea typeface="メイリオ" panose="020B0604030504040204" pitchFamily="50" charset="-128"/>
                    </a:rPr>
                    <a:t>(</a:t>
                  </a:r>
                  <a:r>
                    <a:rPr lang="ja-JP" altLang="en-US" sz="1178" dirty="0">
                      <a:latin typeface="メイリオ" panose="020B0604030504040204" pitchFamily="50" charset="-128"/>
                      <a:ea typeface="メイリオ" panose="020B0604030504040204" pitchFamily="50" charset="-128"/>
                    </a:rPr>
                    <a:t>　</a:t>
                  </a:r>
                  <a:r>
                    <a:rPr lang="en-US" altLang="ja-JP" sz="1178" u="sng" dirty="0">
                      <a:latin typeface="メイリオ" panose="020B0604030504040204" pitchFamily="50" charset="-128"/>
                      <a:ea typeface="メイリオ" panose="020B0604030504040204" pitchFamily="50" charset="-128"/>
                    </a:rPr>
                    <a:t>R4.8.1</a:t>
                  </a:r>
                  <a:r>
                    <a:rPr lang="ja-JP" altLang="en-US" sz="1178" dirty="0">
                      <a:latin typeface="メイリオ" panose="020B0604030504040204" pitchFamily="50" charset="-128"/>
                      <a:ea typeface="メイリオ" panose="020B0604030504040204" pitchFamily="50" charset="-128"/>
                    </a:rPr>
                    <a:t>　</a:t>
                  </a:r>
                  <a:endParaRPr lang="en-US" altLang="ja-JP" sz="1178" dirty="0">
                    <a:latin typeface="メイリオ" panose="020B0604030504040204" pitchFamily="50" charset="-128"/>
                    <a:ea typeface="メイリオ" panose="020B0604030504040204" pitchFamily="50" charset="-128"/>
                  </a:endParaRPr>
                </a:p>
                <a:p>
                  <a:r>
                    <a:rPr lang="en-US" altLang="ja-JP" sz="1178" dirty="0">
                      <a:latin typeface="メイリオ" panose="020B0604030504040204" pitchFamily="50" charset="-128"/>
                      <a:ea typeface="メイリオ" panose="020B0604030504040204" pitchFamily="50" charset="-128"/>
                    </a:rPr>
                    <a:t> </a:t>
                  </a:r>
                  <a:r>
                    <a:rPr lang="en-US" altLang="ja-JP" sz="884" dirty="0">
                      <a:latin typeface="メイリオ" panose="020B0604030504040204" pitchFamily="50" charset="-128"/>
                      <a:ea typeface="メイリオ" panose="020B0604030504040204" pitchFamily="50" charset="-128"/>
                    </a:rPr>
                    <a:t>1</a:t>
                  </a:r>
                  <a:r>
                    <a:rPr lang="ja-JP" altLang="en-US" sz="884" dirty="0">
                      <a:latin typeface="メイリオ" panose="020B0604030504040204" pitchFamily="50" charset="-128"/>
                      <a:ea typeface="メイリオ" panose="020B0604030504040204" pitchFamily="50" charset="-128"/>
                    </a:rPr>
                    <a:t>名雇入れの場合</a:t>
                  </a:r>
                  <a:r>
                    <a:rPr lang="en-US" altLang="ja-JP" sz="1178" dirty="0">
                      <a:latin typeface="メイリオ" panose="020B0604030504040204" pitchFamily="50" charset="-128"/>
                      <a:ea typeface="メイリオ" panose="020B0604030504040204" pitchFamily="50" charset="-128"/>
                    </a:rPr>
                    <a:t>)</a:t>
                  </a:r>
                  <a:endParaRPr lang="ja-JP" altLang="en-US" sz="1178" dirty="0">
                    <a:latin typeface="メイリオ" panose="020B0604030504040204" pitchFamily="50" charset="-128"/>
                    <a:ea typeface="メイリオ" panose="020B0604030504040204" pitchFamily="50" charset="-128"/>
                  </a:endParaRPr>
                </a:p>
              </p:txBody>
            </p:sp>
            <p:sp>
              <p:nvSpPr>
                <p:cNvPr id="53" name="テキスト ボックス 52"/>
                <p:cNvSpPr txBox="1"/>
                <p:nvPr/>
              </p:nvSpPr>
              <p:spPr>
                <a:xfrm>
                  <a:off x="5515855" y="2765460"/>
                  <a:ext cx="1252077" cy="965626"/>
                </a:xfrm>
                <a:prstGeom prst="roundRect">
                  <a:avLst/>
                </a:prstGeom>
                <a:solidFill>
                  <a:srgbClr val="FFFF99"/>
                </a:solidFill>
                <a:ln>
                  <a:solidFill>
                    <a:schemeClr val="accent1"/>
                  </a:solidFill>
                </a:ln>
              </p:spPr>
              <p:txBody>
                <a:bodyPr wrap="square" rtlCol="0">
                  <a:spAutoFit/>
                </a:bodyPr>
                <a:lstStyle/>
                <a:p>
                  <a:r>
                    <a:rPr lang="en-US" altLang="ja-JP" sz="1050" dirty="0" smtClean="0">
                      <a:latin typeface="メイリオ" panose="020B0604030504040204" pitchFamily="50" charset="-128"/>
                      <a:ea typeface="メイリオ" panose="020B0604030504040204" pitchFamily="50" charset="-128"/>
                    </a:rPr>
                    <a:t>【</a:t>
                  </a:r>
                  <a:r>
                    <a:rPr lang="ja-JP" altLang="en-US" sz="1050" dirty="0" smtClean="0">
                      <a:latin typeface="メイリオ" panose="020B0604030504040204" pitchFamily="50" charset="-128"/>
                      <a:ea typeface="メイリオ" panose="020B0604030504040204" pitchFamily="50" charset="-128"/>
                    </a:rPr>
                    <a:t>例外</a:t>
                  </a:r>
                  <a:r>
                    <a:rPr lang="en-US" altLang="ja-JP" sz="1050" dirty="0" smtClean="0">
                      <a:latin typeface="メイリオ" panose="020B0604030504040204" pitchFamily="50" charset="-128"/>
                      <a:ea typeface="メイリオ" panose="020B0604030504040204" pitchFamily="50" charset="-128"/>
                    </a:rPr>
                    <a:t>】</a:t>
                  </a:r>
                </a:p>
                <a:p>
                  <a:r>
                    <a:rPr lang="ja-JP" altLang="en-US" sz="1178" dirty="0" smtClean="0">
                      <a:latin typeface="メイリオ" panose="020B0604030504040204" pitchFamily="50" charset="-128"/>
                      <a:ea typeface="メイリオ" panose="020B0604030504040204" pitchFamily="50" charset="-128"/>
                    </a:rPr>
                    <a:t>③</a:t>
                  </a:r>
                  <a:r>
                    <a:rPr lang="en-US" altLang="ja-JP" sz="982" dirty="0">
                      <a:latin typeface="メイリオ" panose="020B0604030504040204" pitchFamily="50" charset="-128"/>
                      <a:ea typeface="メイリオ" panose="020B0604030504040204" pitchFamily="50" charset="-128"/>
                    </a:rPr>
                    <a:t>(2)</a:t>
                  </a:r>
                  <a:r>
                    <a:rPr lang="ja-JP" altLang="en-US" sz="1178" dirty="0">
                      <a:latin typeface="メイリオ" panose="020B0604030504040204" pitchFamily="50" charset="-128"/>
                      <a:ea typeface="メイリオ" panose="020B0604030504040204" pitchFamily="50" charset="-128"/>
                    </a:rPr>
                    <a:t>計画期間</a:t>
                  </a:r>
                  <a:endParaRPr lang="en-US" altLang="ja-JP" sz="1178" dirty="0">
                    <a:latin typeface="メイリオ" panose="020B0604030504040204" pitchFamily="50" charset="-128"/>
                    <a:ea typeface="メイリオ" panose="020B0604030504040204" pitchFamily="50" charset="-128"/>
                  </a:endParaRPr>
                </a:p>
                <a:p>
                  <a:r>
                    <a:rPr lang="en-US" altLang="ja-JP" sz="1178" dirty="0">
                      <a:latin typeface="メイリオ" panose="020B0604030504040204" pitchFamily="50" charset="-128"/>
                      <a:ea typeface="メイリオ" panose="020B0604030504040204" pitchFamily="50" charset="-128"/>
                    </a:rPr>
                    <a:t>(</a:t>
                  </a:r>
                  <a:r>
                    <a:rPr lang="ja-JP" altLang="en-US" sz="1178" dirty="0">
                      <a:latin typeface="メイリオ" panose="020B0604030504040204" pitchFamily="50" charset="-128"/>
                      <a:ea typeface="メイリオ" panose="020B0604030504040204" pitchFamily="50" charset="-128"/>
                    </a:rPr>
                    <a:t>　</a:t>
                  </a:r>
                  <a:r>
                    <a:rPr lang="en-US" altLang="ja-JP" sz="1178" u="sng" dirty="0">
                      <a:latin typeface="メイリオ" panose="020B0604030504040204" pitchFamily="50" charset="-128"/>
                      <a:ea typeface="メイリオ" panose="020B0604030504040204" pitchFamily="50" charset="-128"/>
                    </a:rPr>
                    <a:t>R5.4.1</a:t>
                  </a:r>
                </a:p>
                <a:p>
                  <a:r>
                    <a:rPr lang="ja-JP" altLang="en-US" sz="1178" dirty="0">
                      <a:latin typeface="メイリオ" panose="020B0604030504040204" pitchFamily="50" charset="-128"/>
                      <a:ea typeface="メイリオ" panose="020B0604030504040204" pitchFamily="50" charset="-128"/>
                    </a:rPr>
                    <a:t> </a:t>
                  </a:r>
                  <a:r>
                    <a:rPr lang="en-US" altLang="ja-JP" sz="884" dirty="0">
                      <a:latin typeface="メイリオ" panose="020B0604030504040204" pitchFamily="50" charset="-128"/>
                      <a:ea typeface="メイリオ" panose="020B0604030504040204" pitchFamily="50" charset="-128"/>
                    </a:rPr>
                    <a:t>1</a:t>
                  </a:r>
                  <a:r>
                    <a:rPr lang="ja-JP" altLang="en-US" sz="884" dirty="0">
                      <a:latin typeface="メイリオ" panose="020B0604030504040204" pitchFamily="50" charset="-128"/>
                      <a:ea typeface="メイリオ" panose="020B0604030504040204" pitchFamily="50" charset="-128"/>
                    </a:rPr>
                    <a:t>名雇入れの場合</a:t>
                  </a:r>
                  <a:r>
                    <a:rPr lang="en-US" altLang="ja-JP" sz="1178" dirty="0">
                      <a:latin typeface="メイリオ" panose="020B0604030504040204" pitchFamily="50" charset="-128"/>
                      <a:ea typeface="メイリオ" panose="020B0604030504040204" pitchFamily="50" charset="-128"/>
                    </a:rPr>
                    <a:t>)</a:t>
                  </a:r>
                  <a:endParaRPr lang="ja-JP" altLang="en-US" sz="1178" dirty="0">
                    <a:latin typeface="メイリオ" panose="020B0604030504040204" pitchFamily="50" charset="-128"/>
                    <a:ea typeface="メイリオ" panose="020B0604030504040204" pitchFamily="50" charset="-128"/>
                  </a:endParaRPr>
                </a:p>
              </p:txBody>
            </p:sp>
          </p:grpSp>
          <p:sp>
            <p:nvSpPr>
              <p:cNvPr id="55" name="テキスト ボックス 54"/>
              <p:cNvSpPr txBox="1"/>
              <p:nvPr/>
            </p:nvSpPr>
            <p:spPr>
              <a:xfrm>
                <a:off x="4191223" y="5640688"/>
                <a:ext cx="1332554" cy="1179765"/>
              </a:xfrm>
              <a:prstGeom prst="roundRect">
                <a:avLst/>
              </a:prstGeom>
              <a:solidFill>
                <a:srgbClr val="FFFF99"/>
              </a:solidFill>
              <a:ln>
                <a:solidFill>
                  <a:schemeClr val="accent1"/>
                </a:solidFill>
              </a:ln>
            </p:spPr>
            <p:txBody>
              <a:bodyPr wrap="square" rtlCol="0">
                <a:spAutoFit/>
              </a:bodyPr>
              <a:lstStyle/>
              <a:p>
                <a:r>
                  <a:rPr lang="ja-JP" altLang="en-US" sz="1178" dirty="0">
                    <a:latin typeface="メイリオ" panose="020B0604030504040204" pitchFamily="50" charset="-128"/>
                    <a:ea typeface="メイリオ" panose="020B0604030504040204" pitchFamily="50" charset="-128"/>
                  </a:rPr>
                  <a:t>④</a:t>
                </a:r>
                <a:r>
                  <a:rPr lang="en-US" altLang="ja-JP" sz="980" dirty="0">
                    <a:latin typeface="メイリオ" panose="020B0604030504040204" pitchFamily="50" charset="-128"/>
                    <a:ea typeface="メイリオ" panose="020B0604030504040204" pitchFamily="50" charset="-128"/>
                  </a:rPr>
                  <a:t>(1)</a:t>
                </a:r>
              </a:p>
              <a:p>
                <a:r>
                  <a:rPr lang="ja-JP" altLang="en-US" sz="1178" dirty="0">
                    <a:latin typeface="メイリオ" panose="020B0604030504040204" pitchFamily="50" charset="-128"/>
                    <a:ea typeface="メイリオ" panose="020B0604030504040204" pitchFamily="50" charset="-128"/>
                  </a:rPr>
                  <a:t>支給申請書</a:t>
                </a:r>
                <a:endParaRPr lang="en-US" altLang="ja-JP" sz="1178" dirty="0">
                  <a:latin typeface="メイリオ" panose="020B0604030504040204" pitchFamily="50" charset="-128"/>
                  <a:ea typeface="メイリオ" panose="020B0604030504040204" pitchFamily="50" charset="-128"/>
                </a:endParaRPr>
              </a:p>
              <a:p>
                <a:r>
                  <a:rPr lang="ja-JP" altLang="en-US" sz="1178" dirty="0">
                    <a:latin typeface="メイリオ" panose="020B0604030504040204" pitchFamily="50" charset="-128"/>
                    <a:ea typeface="メイリオ" panose="020B0604030504040204" pitchFamily="50" charset="-128"/>
                  </a:rPr>
                  <a:t>　　提出期限</a:t>
                </a:r>
                <a:r>
                  <a:rPr lang="en-US" altLang="ja-JP" sz="1178" u="sng" dirty="0">
                    <a:latin typeface="メイリオ" panose="020B0604030504040204" pitchFamily="50" charset="-128"/>
                    <a:ea typeface="メイリオ" panose="020B0604030504040204" pitchFamily="50" charset="-128"/>
                  </a:rPr>
                  <a:t>R5.4.16</a:t>
                </a:r>
                <a:r>
                  <a:rPr lang="ja-JP" altLang="en-US" sz="1178" u="sng" dirty="0">
                    <a:latin typeface="メイリオ" panose="020B0604030504040204" pitchFamily="50" charset="-128"/>
                    <a:ea typeface="メイリオ" panose="020B0604030504040204" pitchFamily="50" charset="-128"/>
                  </a:rPr>
                  <a:t>～</a:t>
                </a:r>
                <a:endParaRPr lang="en-US" altLang="ja-JP" sz="1178" u="sng" dirty="0">
                  <a:latin typeface="メイリオ" panose="020B0604030504040204" pitchFamily="50" charset="-128"/>
                  <a:ea typeface="メイリオ" panose="020B0604030504040204" pitchFamily="50" charset="-128"/>
                </a:endParaRPr>
              </a:p>
              <a:p>
                <a:r>
                  <a:rPr lang="ja-JP" altLang="en-US" sz="1178" dirty="0">
                    <a:latin typeface="メイリオ" panose="020B0604030504040204" pitchFamily="50" charset="-128"/>
                    <a:ea typeface="メイリオ" panose="020B0604030504040204" pitchFamily="50" charset="-128"/>
                  </a:rPr>
                  <a:t>　</a:t>
                </a:r>
                <a:r>
                  <a:rPr lang="ja-JP" altLang="en-US" sz="1178" dirty="0" smtClean="0">
                    <a:latin typeface="メイリオ" panose="020B0604030504040204" pitchFamily="50" charset="-128"/>
                    <a:ea typeface="メイリオ" panose="020B0604030504040204" pitchFamily="50" charset="-128"/>
                  </a:rPr>
                  <a:t>　</a:t>
                </a:r>
                <a:r>
                  <a:rPr lang="en-US" altLang="ja-JP" sz="1178" u="sng" dirty="0" smtClean="0">
                    <a:latin typeface="メイリオ" panose="020B0604030504040204" pitchFamily="50" charset="-128"/>
                    <a:ea typeface="メイリオ" panose="020B0604030504040204" pitchFamily="50" charset="-128"/>
                  </a:rPr>
                  <a:t>R5.6.15</a:t>
                </a:r>
                <a:endParaRPr lang="en-US" altLang="ja-JP" sz="1178" u="sng" dirty="0">
                  <a:latin typeface="メイリオ" panose="020B0604030504040204" pitchFamily="50" charset="-128"/>
                  <a:ea typeface="メイリオ" panose="020B0604030504040204" pitchFamily="50" charset="-128"/>
                </a:endParaRPr>
              </a:p>
            </p:txBody>
          </p:sp>
          <p:sp>
            <p:nvSpPr>
              <p:cNvPr id="15" name="テキスト ボックス 14"/>
              <p:cNvSpPr txBox="1"/>
              <p:nvPr/>
            </p:nvSpPr>
            <p:spPr>
              <a:xfrm>
                <a:off x="4352737" y="1617534"/>
                <a:ext cx="2350960" cy="342584"/>
              </a:xfrm>
              <a:prstGeom prst="flowChartAlternateProcess">
                <a:avLst/>
              </a:prstGeom>
              <a:solidFill>
                <a:srgbClr val="FFFF99"/>
              </a:solidFill>
              <a:ln>
                <a:solidFill>
                  <a:schemeClr val="accent1"/>
                </a:solidFill>
              </a:ln>
            </p:spPr>
            <p:txBody>
              <a:bodyPr wrap="square" rtlCol="0">
                <a:spAutoFit/>
              </a:bodyPr>
              <a:lstStyle/>
              <a:p>
                <a:pPr algn="ctr"/>
                <a:r>
                  <a:rPr lang="ja-JP" altLang="en-US" sz="1178" dirty="0">
                    <a:latin typeface="メイリオ" panose="020B0604030504040204" pitchFamily="50" charset="-128"/>
                    <a:ea typeface="メイリオ" panose="020B0604030504040204" pitchFamily="50" charset="-128"/>
                  </a:rPr>
                  <a:t>①</a:t>
                </a:r>
                <a:r>
                  <a:rPr lang="en-US" altLang="ja-JP" sz="1178" dirty="0">
                    <a:latin typeface="メイリオ" panose="020B0604030504040204" pitchFamily="50" charset="-128"/>
                    <a:ea typeface="メイリオ" panose="020B0604030504040204" pitchFamily="50" charset="-128"/>
                  </a:rPr>
                  <a:t>R4.4.1</a:t>
                </a:r>
                <a:r>
                  <a:rPr lang="ja-JP" altLang="en-US" sz="1178" dirty="0">
                    <a:latin typeface="メイリオ" panose="020B0604030504040204" pitchFamily="50" charset="-128"/>
                    <a:ea typeface="メイリオ" panose="020B0604030504040204" pitchFamily="50" charset="-128"/>
                  </a:rPr>
                  <a:t>　求人掲載</a:t>
                </a:r>
              </a:p>
            </p:txBody>
          </p:sp>
          <p:grpSp>
            <p:nvGrpSpPr>
              <p:cNvPr id="29" name="グループ化 28"/>
              <p:cNvGrpSpPr/>
              <p:nvPr/>
            </p:nvGrpSpPr>
            <p:grpSpPr>
              <a:xfrm rot="5400000">
                <a:off x="5243985" y="2785039"/>
                <a:ext cx="605249" cy="2178414"/>
                <a:chOff x="-5404488" y="1164606"/>
                <a:chExt cx="2160236" cy="2178414"/>
              </a:xfrm>
            </p:grpSpPr>
            <p:cxnSp>
              <p:nvCxnSpPr>
                <p:cNvPr id="28" name="カギ線コネクタ 27"/>
                <p:cNvCxnSpPr/>
                <p:nvPr/>
              </p:nvCxnSpPr>
              <p:spPr>
                <a:xfrm>
                  <a:off x="-5404488" y="2254094"/>
                  <a:ext cx="2160234" cy="1088926"/>
                </a:xfrm>
                <a:prstGeom prst="bentConnector3">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52" name="カギ線コネクタ 51"/>
                <p:cNvCxnSpPr/>
                <p:nvPr/>
              </p:nvCxnSpPr>
              <p:spPr>
                <a:xfrm flipV="1">
                  <a:off x="-5404488" y="1164606"/>
                  <a:ext cx="2160236" cy="1088926"/>
                </a:xfrm>
                <a:prstGeom prst="bentConnector3">
                  <a:avLst/>
                </a:prstGeom>
                <a:ln w="38100">
                  <a:tailEnd type="triangle"/>
                </a:ln>
              </p:spPr>
              <p:style>
                <a:lnRef idx="1">
                  <a:schemeClr val="accent1"/>
                </a:lnRef>
                <a:fillRef idx="0">
                  <a:schemeClr val="accent1"/>
                </a:fillRef>
                <a:effectRef idx="0">
                  <a:schemeClr val="accent1"/>
                </a:effectRef>
                <a:fontRef idx="minor">
                  <a:schemeClr val="tx1"/>
                </a:fontRef>
              </p:style>
            </p:cxnSp>
          </p:grpSp>
          <p:cxnSp>
            <p:nvCxnSpPr>
              <p:cNvPr id="31" name="直線矢印コネクタ 30"/>
              <p:cNvCxnSpPr>
                <a:stCxn id="15" idx="2"/>
              </p:cNvCxnSpPr>
              <p:nvPr/>
            </p:nvCxnSpPr>
            <p:spPr>
              <a:xfrm>
                <a:off x="5528218" y="1960118"/>
                <a:ext cx="0" cy="59865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66" name="直線矢印コネクタ 65"/>
              <p:cNvCxnSpPr/>
              <p:nvPr/>
            </p:nvCxnSpPr>
            <p:spPr>
              <a:xfrm>
                <a:off x="6613264" y="5188695"/>
                <a:ext cx="0" cy="45199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67" name="直線矢印コネクタ 66"/>
              <p:cNvCxnSpPr/>
              <p:nvPr/>
            </p:nvCxnSpPr>
            <p:spPr>
              <a:xfrm>
                <a:off x="4460432" y="5188695"/>
                <a:ext cx="0" cy="42778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nvGrpSpPr>
              <p:cNvPr id="73" name="グループ化 72"/>
              <p:cNvGrpSpPr/>
              <p:nvPr/>
            </p:nvGrpSpPr>
            <p:grpSpPr>
              <a:xfrm rot="5400000">
                <a:off x="5251542" y="6123338"/>
                <a:ext cx="598664" cy="2134287"/>
                <a:chOff x="8810363" y="3508273"/>
                <a:chExt cx="914401" cy="1835656"/>
              </a:xfrm>
            </p:grpSpPr>
            <p:cxnSp>
              <p:nvCxnSpPr>
                <p:cNvPr id="71" name="カギ線コネクタ 70"/>
                <p:cNvCxnSpPr/>
                <p:nvPr/>
              </p:nvCxnSpPr>
              <p:spPr>
                <a:xfrm flipV="1">
                  <a:off x="8810364" y="4429529"/>
                  <a:ext cx="914400" cy="914400"/>
                </a:xfrm>
                <a:prstGeom prst="bentConnector3">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72" name="カギ線コネクタ 71"/>
                <p:cNvCxnSpPr/>
                <p:nvPr/>
              </p:nvCxnSpPr>
              <p:spPr>
                <a:xfrm>
                  <a:off x="8810364" y="3508273"/>
                  <a:ext cx="914400" cy="914400"/>
                </a:xfrm>
                <a:prstGeom prst="bentConnector3">
                  <a:avLst/>
                </a:prstGeom>
                <a:ln w="38100">
                  <a:tailEnd type="triangle"/>
                </a:ln>
              </p:spPr>
              <p:style>
                <a:lnRef idx="1">
                  <a:schemeClr val="accent1"/>
                </a:lnRef>
                <a:fillRef idx="0">
                  <a:schemeClr val="accent1"/>
                </a:fillRef>
                <a:effectRef idx="0">
                  <a:schemeClr val="accent1"/>
                </a:effectRef>
                <a:fontRef idx="minor">
                  <a:schemeClr val="tx1"/>
                </a:fontRef>
              </p:style>
            </p:cxnSp>
          </p:grpSp>
        </p:grpSp>
        <p:sp>
          <p:nvSpPr>
            <p:cNvPr id="64" name="テキスト ボックス 63"/>
            <p:cNvSpPr txBox="1"/>
            <p:nvPr/>
          </p:nvSpPr>
          <p:spPr>
            <a:xfrm>
              <a:off x="5697428" y="5698960"/>
              <a:ext cx="1254058" cy="1104913"/>
            </a:xfrm>
            <a:prstGeom prst="roundRect">
              <a:avLst/>
            </a:prstGeom>
            <a:solidFill>
              <a:srgbClr val="FFFF99"/>
            </a:solidFill>
            <a:ln>
              <a:solidFill>
                <a:schemeClr val="accent1"/>
              </a:solidFill>
            </a:ln>
          </p:spPr>
          <p:txBody>
            <a:bodyPr wrap="square" rtlCol="0">
              <a:spAutoFit/>
            </a:bodyPr>
            <a:lstStyle/>
            <a:p>
              <a:r>
                <a:rPr lang="ja-JP" altLang="en-US" sz="1178" dirty="0">
                  <a:latin typeface="メイリオ" panose="020B0604030504040204" pitchFamily="50" charset="-128"/>
                  <a:ea typeface="メイリオ" panose="020B0604030504040204" pitchFamily="50" charset="-128"/>
                </a:rPr>
                <a:t>④</a:t>
              </a:r>
              <a:r>
                <a:rPr lang="en-US" altLang="ja-JP" sz="980" dirty="0" smtClean="0">
                  <a:latin typeface="メイリオ" panose="020B0604030504040204" pitchFamily="50" charset="-128"/>
                  <a:ea typeface="メイリオ" panose="020B0604030504040204" pitchFamily="50" charset="-128"/>
                </a:rPr>
                <a:t>(2)</a:t>
              </a:r>
              <a:endParaRPr lang="en-US" altLang="ja-JP" sz="980" dirty="0">
                <a:latin typeface="メイリオ" panose="020B0604030504040204" pitchFamily="50" charset="-128"/>
                <a:ea typeface="メイリオ" panose="020B0604030504040204" pitchFamily="50" charset="-128"/>
              </a:endParaRPr>
            </a:p>
            <a:p>
              <a:r>
                <a:rPr lang="ja-JP" altLang="en-US" sz="1178" dirty="0">
                  <a:latin typeface="メイリオ" panose="020B0604030504040204" pitchFamily="50" charset="-128"/>
                  <a:ea typeface="メイリオ" panose="020B0604030504040204" pitchFamily="50" charset="-128"/>
                </a:rPr>
                <a:t>支給申請書</a:t>
              </a:r>
              <a:endParaRPr lang="en-US" altLang="ja-JP" sz="1178" dirty="0">
                <a:latin typeface="メイリオ" panose="020B0604030504040204" pitchFamily="50" charset="-128"/>
                <a:ea typeface="メイリオ" panose="020B0604030504040204" pitchFamily="50" charset="-128"/>
              </a:endParaRPr>
            </a:p>
            <a:p>
              <a:r>
                <a:rPr lang="ja-JP" altLang="en-US" sz="1178" dirty="0">
                  <a:latin typeface="メイリオ" panose="020B0604030504040204" pitchFamily="50" charset="-128"/>
                  <a:ea typeface="メイリオ" panose="020B0604030504040204" pitchFamily="50" charset="-128"/>
                </a:rPr>
                <a:t>　　提出期限</a:t>
              </a:r>
              <a:r>
                <a:rPr lang="en-US" altLang="ja-JP" sz="1178" u="sng" dirty="0" smtClean="0">
                  <a:latin typeface="メイリオ" panose="020B0604030504040204" pitchFamily="50" charset="-128"/>
                  <a:ea typeface="メイリオ" panose="020B0604030504040204" pitchFamily="50" charset="-128"/>
                </a:rPr>
                <a:t>R5.10.1</a:t>
              </a:r>
              <a:r>
                <a:rPr lang="ja-JP" altLang="en-US" sz="1178" u="sng" dirty="0" smtClean="0">
                  <a:latin typeface="メイリオ" panose="020B0604030504040204" pitchFamily="50" charset="-128"/>
                  <a:ea typeface="メイリオ" panose="020B0604030504040204" pitchFamily="50" charset="-128"/>
                </a:rPr>
                <a:t>～</a:t>
              </a:r>
              <a:endParaRPr lang="en-US" altLang="ja-JP" sz="1178" u="sng" dirty="0">
                <a:latin typeface="メイリオ" panose="020B0604030504040204" pitchFamily="50" charset="-128"/>
                <a:ea typeface="メイリオ" panose="020B0604030504040204" pitchFamily="50" charset="-128"/>
              </a:endParaRPr>
            </a:p>
            <a:p>
              <a:r>
                <a:rPr lang="ja-JP" altLang="en-US" sz="1178" dirty="0">
                  <a:latin typeface="メイリオ" panose="020B0604030504040204" pitchFamily="50" charset="-128"/>
                  <a:ea typeface="メイリオ" panose="020B0604030504040204" pitchFamily="50" charset="-128"/>
                </a:rPr>
                <a:t>　</a:t>
              </a:r>
              <a:r>
                <a:rPr lang="en-US" altLang="ja-JP" sz="1178" u="sng" dirty="0" smtClean="0">
                  <a:latin typeface="メイリオ" panose="020B0604030504040204" pitchFamily="50" charset="-128"/>
                  <a:ea typeface="メイリオ" panose="020B0604030504040204" pitchFamily="50" charset="-128"/>
                </a:rPr>
                <a:t>R5.11.30</a:t>
              </a:r>
              <a:endParaRPr lang="en-US" altLang="ja-JP" sz="1178" u="sng" dirty="0">
                <a:latin typeface="メイリオ" panose="020B0604030504040204" pitchFamily="50" charset="-128"/>
                <a:ea typeface="メイリオ" panose="020B0604030504040204" pitchFamily="50" charset="-128"/>
              </a:endParaRPr>
            </a:p>
          </p:txBody>
        </p:sp>
      </p:grpSp>
    </p:spTree>
    <p:extLst>
      <p:ext uri="{BB962C8B-B14F-4D97-AF65-F5344CB8AC3E}">
        <p14:creationId xmlns:p14="http://schemas.microsoft.com/office/powerpoint/2010/main" val="20231250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13"/>
          <p:cNvGraphicFramePr>
            <a:graphicFrameLocks noGrp="1"/>
          </p:cNvGraphicFramePr>
          <p:nvPr>
            <p:extLst>
              <p:ext uri="{D42A27DB-BD31-4B8C-83A1-F6EECF244321}">
                <p14:modId xmlns:p14="http://schemas.microsoft.com/office/powerpoint/2010/main" val="3904476130"/>
              </p:ext>
            </p:extLst>
          </p:nvPr>
        </p:nvGraphicFramePr>
        <p:xfrm>
          <a:off x="489546" y="750788"/>
          <a:ext cx="6392159" cy="9343936"/>
        </p:xfrm>
        <a:graphic>
          <a:graphicData uri="http://schemas.openxmlformats.org/drawingml/2006/table">
            <a:tbl>
              <a:tblPr firstRow="1" bandRow="1">
                <a:tableStyleId>{5940675A-B579-460E-94D1-54222C63F5DA}</a:tableStyleId>
              </a:tblPr>
              <a:tblGrid>
                <a:gridCol w="6392159">
                  <a:extLst>
                    <a:ext uri="{9D8B030D-6E8A-4147-A177-3AD203B41FA5}">
                      <a16:colId xmlns:a16="http://schemas.microsoft.com/office/drawing/2014/main" val="802789869"/>
                    </a:ext>
                  </a:extLst>
                </a:gridCol>
              </a:tblGrid>
              <a:tr h="327572">
                <a:tc>
                  <a:txBody>
                    <a:bodyPr/>
                    <a:lstStyle/>
                    <a:p>
                      <a:pPr>
                        <a:lnSpc>
                          <a:spcPct val="150000"/>
                        </a:lnSpc>
                      </a:pPr>
                      <a:r>
                        <a:rPr kumimoji="1" lang="ja-JP" altLang="en-US" sz="1000" dirty="0" smtClean="0">
                          <a:latin typeface="メイリオ" panose="020B0604030504040204" pitchFamily="50" charset="-128"/>
                          <a:ea typeface="メイリオ" panose="020B0604030504040204" pitchFamily="50" charset="-128"/>
                        </a:rPr>
                        <a:t>□　１　中途採用等支援助成金（</a:t>
                      </a:r>
                      <a:r>
                        <a:rPr kumimoji="1" lang="en-US" altLang="ja-JP" sz="1000" dirty="0" smtClean="0">
                          <a:latin typeface="メイリオ" panose="020B0604030504040204" pitchFamily="50" charset="-128"/>
                          <a:ea typeface="メイリオ" panose="020B0604030504040204" pitchFamily="50" charset="-128"/>
                        </a:rPr>
                        <a:t>UIJ</a:t>
                      </a:r>
                      <a:r>
                        <a:rPr kumimoji="1" lang="ja-JP" altLang="en-US" sz="1000" dirty="0" smtClean="0">
                          <a:latin typeface="メイリオ" panose="020B0604030504040204" pitchFamily="50" charset="-128"/>
                          <a:ea typeface="メイリオ" panose="020B0604030504040204" pitchFamily="50" charset="-128"/>
                        </a:rPr>
                        <a:t>ターンコース）支給申請書（</a:t>
                      </a:r>
                      <a:r>
                        <a:rPr kumimoji="1" lang="en-US" altLang="ja-JP" sz="1000" dirty="0" smtClean="0">
                          <a:latin typeface="メイリオ" panose="020B0604030504040204" pitchFamily="50" charset="-128"/>
                          <a:ea typeface="メイリオ" panose="020B0604030504040204" pitchFamily="50" charset="-128"/>
                        </a:rPr>
                        <a:t>U</a:t>
                      </a:r>
                      <a:r>
                        <a:rPr kumimoji="1" lang="ja-JP" altLang="en-US" sz="1000" dirty="0" smtClean="0">
                          <a:latin typeface="メイリオ" panose="020B0604030504040204" pitchFamily="50" charset="-128"/>
                          <a:ea typeface="メイリオ" panose="020B0604030504040204" pitchFamily="50" charset="-128"/>
                        </a:rPr>
                        <a:t>様式第７号）</a:t>
                      </a:r>
                      <a:endParaRPr kumimoji="1" lang="ja-JP" altLang="en-US" sz="1000" dirty="0">
                        <a:latin typeface="メイリオ" panose="020B0604030504040204" pitchFamily="50" charset="-128"/>
                        <a:ea typeface="メイリオ" panose="020B0604030504040204" pitchFamily="50" charset="-128"/>
                      </a:endParaRPr>
                    </a:p>
                  </a:txBody>
                  <a:tcPr marL="89805" marR="89805" marT="44903" marB="44903"/>
                </a:tc>
                <a:extLst>
                  <a:ext uri="{0D108BD9-81ED-4DB2-BD59-A6C34878D82A}">
                    <a16:rowId xmlns:a16="http://schemas.microsoft.com/office/drawing/2014/main" val="4093222877"/>
                  </a:ext>
                </a:extLst>
              </a:tr>
              <a:tr h="327572">
                <a:tc>
                  <a:txBody>
                    <a:bodyPr/>
                    <a:lstStyle/>
                    <a:p>
                      <a:pPr marL="0" marR="0" lvl="0" indent="0" algn="l" defTabSz="829361" rtl="0" eaLnBrk="1" fontAlgn="auto" latinLnBrk="0" hangingPunct="1">
                        <a:lnSpc>
                          <a:spcPct val="150000"/>
                        </a:lnSpc>
                        <a:spcBef>
                          <a:spcPts val="0"/>
                        </a:spcBef>
                        <a:spcAft>
                          <a:spcPts val="0"/>
                        </a:spcAft>
                        <a:buClrTx/>
                        <a:buSzTx/>
                        <a:buFontTx/>
                        <a:buNone/>
                        <a:tabLst/>
                        <a:defRPr/>
                      </a:pPr>
                      <a:r>
                        <a:rPr kumimoji="1" lang="ja-JP" altLang="en-US" sz="1000" dirty="0" smtClean="0">
                          <a:latin typeface="メイリオ" panose="020B0604030504040204" pitchFamily="50" charset="-128"/>
                          <a:ea typeface="メイリオ" panose="020B0604030504040204" pitchFamily="50" charset="-128"/>
                        </a:rPr>
                        <a:t>□　２　中途採用等支援助成金（</a:t>
                      </a:r>
                      <a:r>
                        <a:rPr kumimoji="1" lang="en-US" altLang="ja-JP" sz="1000" dirty="0" smtClean="0">
                          <a:latin typeface="メイリオ" panose="020B0604030504040204" pitchFamily="50" charset="-128"/>
                          <a:ea typeface="メイリオ" panose="020B0604030504040204" pitchFamily="50" charset="-128"/>
                        </a:rPr>
                        <a:t>UIJ</a:t>
                      </a:r>
                      <a:r>
                        <a:rPr kumimoji="1" lang="ja-JP" altLang="en-US" sz="1000" dirty="0" smtClean="0">
                          <a:latin typeface="メイリオ" panose="020B0604030504040204" pitchFamily="50" charset="-128"/>
                          <a:ea typeface="メイリオ" panose="020B0604030504040204" pitchFamily="50" charset="-128"/>
                        </a:rPr>
                        <a:t>ターンコース）助成額算定書（</a:t>
                      </a:r>
                      <a:r>
                        <a:rPr kumimoji="1" lang="en-US" altLang="ja-JP" sz="1000" dirty="0" smtClean="0">
                          <a:latin typeface="メイリオ" panose="020B0604030504040204" pitchFamily="50" charset="-128"/>
                          <a:ea typeface="メイリオ" panose="020B0604030504040204" pitchFamily="50" charset="-128"/>
                        </a:rPr>
                        <a:t>U</a:t>
                      </a:r>
                      <a:r>
                        <a:rPr kumimoji="1" lang="ja-JP" altLang="en-US" sz="1000" dirty="0" smtClean="0">
                          <a:latin typeface="メイリオ" panose="020B0604030504040204" pitchFamily="50" charset="-128"/>
                          <a:ea typeface="メイリオ" panose="020B0604030504040204" pitchFamily="50" charset="-128"/>
                        </a:rPr>
                        <a:t>様式第８号）</a:t>
                      </a:r>
                    </a:p>
                  </a:txBody>
                  <a:tcPr marL="89805" marR="89805" marT="44903" marB="44903"/>
                </a:tc>
                <a:extLst>
                  <a:ext uri="{0D108BD9-81ED-4DB2-BD59-A6C34878D82A}">
                    <a16:rowId xmlns:a16="http://schemas.microsoft.com/office/drawing/2014/main" val="2338996403"/>
                  </a:ext>
                </a:extLst>
              </a:tr>
              <a:tr h="327572">
                <a:tc>
                  <a:txBody>
                    <a:bodyPr/>
                    <a:lstStyle/>
                    <a:p>
                      <a:pPr marL="0" marR="0" lvl="0" indent="0" algn="l" defTabSz="829361" rtl="0" eaLnBrk="1" fontAlgn="auto" latinLnBrk="0" hangingPunct="1">
                        <a:lnSpc>
                          <a:spcPct val="150000"/>
                        </a:lnSpc>
                        <a:spcBef>
                          <a:spcPts val="0"/>
                        </a:spcBef>
                        <a:spcAft>
                          <a:spcPts val="0"/>
                        </a:spcAft>
                        <a:buClrTx/>
                        <a:buSzTx/>
                        <a:buFontTx/>
                        <a:buNone/>
                        <a:tabLst/>
                        <a:defRPr/>
                      </a:pPr>
                      <a:r>
                        <a:rPr kumimoji="1" lang="ja-JP" altLang="en-US" sz="1000" dirty="0" smtClean="0">
                          <a:latin typeface="メイリオ" panose="020B0604030504040204" pitchFamily="50" charset="-128"/>
                          <a:ea typeface="メイリオ" panose="020B0604030504040204" pitchFamily="50" charset="-128"/>
                        </a:rPr>
                        <a:t>□　３　中途採用等支援助成金（</a:t>
                      </a:r>
                      <a:r>
                        <a:rPr kumimoji="1" lang="en-US" altLang="ja-JP" sz="1000" dirty="0" smtClean="0">
                          <a:latin typeface="メイリオ" panose="020B0604030504040204" pitchFamily="50" charset="-128"/>
                          <a:ea typeface="メイリオ" panose="020B0604030504040204" pitchFamily="50" charset="-128"/>
                        </a:rPr>
                        <a:t>UIJ</a:t>
                      </a:r>
                      <a:r>
                        <a:rPr kumimoji="1" lang="ja-JP" altLang="en-US" sz="1000" dirty="0" smtClean="0">
                          <a:latin typeface="メイリオ" panose="020B0604030504040204" pitchFamily="50" charset="-128"/>
                          <a:ea typeface="メイリオ" panose="020B0604030504040204" pitchFamily="50" charset="-128"/>
                        </a:rPr>
                        <a:t>ターンコース）対象労働者雇用状況等申立書（</a:t>
                      </a:r>
                      <a:r>
                        <a:rPr kumimoji="1" lang="en-US" altLang="ja-JP" sz="1000" dirty="0" smtClean="0">
                          <a:latin typeface="メイリオ" panose="020B0604030504040204" pitchFamily="50" charset="-128"/>
                          <a:ea typeface="メイリオ" panose="020B0604030504040204" pitchFamily="50" charset="-128"/>
                        </a:rPr>
                        <a:t>U</a:t>
                      </a:r>
                      <a:r>
                        <a:rPr kumimoji="1" lang="ja-JP" altLang="en-US" sz="1000" dirty="0" smtClean="0">
                          <a:latin typeface="メイリオ" panose="020B0604030504040204" pitchFamily="50" charset="-128"/>
                          <a:ea typeface="メイリオ" panose="020B0604030504040204" pitchFamily="50" charset="-128"/>
                        </a:rPr>
                        <a:t>様式第９号）</a:t>
                      </a:r>
                    </a:p>
                  </a:txBody>
                  <a:tcPr marL="89805" marR="89805" marT="44903" marB="44903"/>
                </a:tc>
                <a:extLst>
                  <a:ext uri="{0D108BD9-81ED-4DB2-BD59-A6C34878D82A}">
                    <a16:rowId xmlns:a16="http://schemas.microsoft.com/office/drawing/2014/main" val="1945457654"/>
                  </a:ext>
                </a:extLst>
              </a:tr>
              <a:tr h="327572">
                <a:tc>
                  <a:txBody>
                    <a:bodyPr/>
                    <a:lstStyle/>
                    <a:p>
                      <a:pPr>
                        <a:lnSpc>
                          <a:spcPct val="150000"/>
                        </a:lnSpc>
                      </a:pPr>
                      <a:r>
                        <a:rPr kumimoji="1" lang="ja-JP" altLang="en-US" sz="1000" dirty="0" smtClean="0">
                          <a:latin typeface="メイリオ" panose="020B0604030504040204" pitchFamily="50" charset="-128"/>
                          <a:ea typeface="メイリオ" panose="020B0604030504040204" pitchFamily="50" charset="-128"/>
                        </a:rPr>
                        <a:t>□　４　中途採用等支援助成金（</a:t>
                      </a:r>
                      <a:r>
                        <a:rPr kumimoji="1" lang="en-US" altLang="ja-JP" sz="1000" dirty="0" smtClean="0">
                          <a:latin typeface="メイリオ" panose="020B0604030504040204" pitchFamily="50" charset="-128"/>
                          <a:ea typeface="メイリオ" panose="020B0604030504040204" pitchFamily="50" charset="-128"/>
                        </a:rPr>
                        <a:t>UIJ</a:t>
                      </a:r>
                      <a:r>
                        <a:rPr kumimoji="1" lang="ja-JP" altLang="en-US" sz="1000" dirty="0" smtClean="0">
                          <a:latin typeface="メイリオ" panose="020B0604030504040204" pitchFamily="50" charset="-128"/>
                          <a:ea typeface="メイリオ" panose="020B0604030504040204" pitchFamily="50" charset="-128"/>
                        </a:rPr>
                        <a:t>ターンコース）認定通知書（写）（</a:t>
                      </a:r>
                      <a:r>
                        <a:rPr kumimoji="1" lang="en-US" altLang="ja-JP" sz="1000" dirty="0" smtClean="0">
                          <a:latin typeface="メイリオ" panose="020B0604030504040204" pitchFamily="50" charset="-128"/>
                          <a:ea typeface="メイリオ" panose="020B0604030504040204" pitchFamily="50" charset="-128"/>
                        </a:rPr>
                        <a:t>U</a:t>
                      </a:r>
                      <a:r>
                        <a:rPr kumimoji="1" lang="ja-JP" altLang="en-US" sz="1000" dirty="0" smtClean="0">
                          <a:latin typeface="メイリオ" panose="020B0604030504040204" pitchFamily="50" charset="-128"/>
                          <a:ea typeface="メイリオ" panose="020B0604030504040204" pitchFamily="50" charset="-128"/>
                        </a:rPr>
                        <a:t>様式第２号）</a:t>
                      </a:r>
                      <a:endParaRPr kumimoji="1" lang="ja-JP" altLang="en-US" sz="1000" dirty="0">
                        <a:latin typeface="メイリオ" panose="020B0604030504040204" pitchFamily="50" charset="-128"/>
                        <a:ea typeface="メイリオ" panose="020B0604030504040204" pitchFamily="50" charset="-128"/>
                      </a:endParaRPr>
                    </a:p>
                  </a:txBody>
                  <a:tcPr marL="89805" marR="89805" marT="44903" marB="44903"/>
                </a:tc>
                <a:extLst>
                  <a:ext uri="{0D108BD9-81ED-4DB2-BD59-A6C34878D82A}">
                    <a16:rowId xmlns:a16="http://schemas.microsoft.com/office/drawing/2014/main" val="3398224544"/>
                  </a:ext>
                </a:extLst>
              </a:tr>
              <a:tr h="1409001">
                <a:tc>
                  <a:txBody>
                    <a:bodyPr/>
                    <a:lstStyle/>
                    <a:p>
                      <a:pPr marL="0" marR="0" lvl="0" indent="0" algn="l" defTabSz="829361" rtl="0" eaLnBrk="1" fontAlgn="auto" latinLnBrk="0" hangingPunct="1">
                        <a:lnSpc>
                          <a:spcPct val="15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５　対象労働者の雇い入れ経緯を確認できる以下の</a:t>
                      </a:r>
                      <a:r>
                        <a:rPr kumimoji="1" lang="ja-JP" altLang="en-US" sz="1000" b="1" i="0" u="sng" strike="noStrike" kern="1200" cap="none" spc="0" normalizeH="0" baseline="0" noProof="0" dirty="0" smtClean="0">
                          <a:ln>
                            <a:noFill/>
                          </a:ln>
                          <a:solidFill>
                            <a:srgbClr val="00B0F0"/>
                          </a:solidFill>
                          <a:effectLst/>
                          <a:uLnTx/>
                          <a:uFillTx/>
                          <a:latin typeface="メイリオ" panose="020B0604030504040204" pitchFamily="50" charset="-128"/>
                          <a:ea typeface="メイリオ" panose="020B0604030504040204" pitchFamily="50" charset="-128"/>
                          <a:cs typeface="+mn-cs"/>
                        </a:rPr>
                        <a:t>いずれか</a:t>
                      </a: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の書類</a:t>
                      </a:r>
                      <a:endPar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829361" rtl="0" eaLnBrk="1" fontAlgn="auto" latinLnBrk="0" hangingPunct="1">
                        <a:lnSpc>
                          <a:spcPct val="15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□マッチングサイトに移住支援金対象求人を掲載した事業主であることを証する書類</a:t>
                      </a:r>
                      <a:endPar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829361" rtl="0" eaLnBrk="1" fontAlgn="auto" latinLnBrk="0" hangingPunct="1">
                        <a:lnSpc>
                          <a:spcPct val="15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（地方公共団体からの登録証書、求人が掲載されているマッチングサイトの画面のコピー等）</a:t>
                      </a:r>
                      <a:endPar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829361" rtl="0" eaLnBrk="1" fontAlgn="auto" latinLnBrk="0" hangingPunct="1">
                        <a:lnSpc>
                          <a:spcPct val="15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□専門人材を雇い入れた事業主であることを証する書類（民間人材ビジネス事業者等から企業に</a:t>
                      </a:r>
                      <a:endPar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829361" rtl="0" eaLnBrk="1" fontAlgn="auto" latinLnBrk="0" hangingPunct="1">
                        <a:lnSpc>
                          <a:spcPct val="15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対して候補者を紹介した書面等のコピー等）</a:t>
                      </a:r>
                      <a:endPar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829361" rtl="0" eaLnBrk="1" fontAlgn="auto" latinLnBrk="0" hangingPunct="1">
                        <a:lnSpc>
                          <a:spcPct val="15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□関係人口を雇い入れた事業主であることを証する書類（当該雇い入れられた者が移住先の</a:t>
                      </a:r>
                      <a:endPar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829361" rtl="0" eaLnBrk="1" fontAlgn="auto" latinLnBrk="0" hangingPunct="1">
                        <a:lnSpc>
                          <a:spcPct val="15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市町村に提出した就職先企業等の就業証明書等）</a:t>
                      </a:r>
                      <a:endPar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marL="89805" marR="89805" marT="44903" marB="44903"/>
                </a:tc>
                <a:extLst>
                  <a:ext uri="{0D108BD9-81ED-4DB2-BD59-A6C34878D82A}">
                    <a16:rowId xmlns:a16="http://schemas.microsoft.com/office/drawing/2014/main" val="1887017464"/>
                  </a:ext>
                </a:extLst>
              </a:tr>
              <a:tr h="674149">
                <a:tc>
                  <a:txBody>
                    <a:bodyPr/>
                    <a:lstStyle/>
                    <a:p>
                      <a:pPr marL="0" marR="0" lvl="0" indent="0" algn="l" defTabSz="829361" rtl="0" eaLnBrk="1" fontAlgn="auto" latinLnBrk="0" hangingPunct="1">
                        <a:lnSpc>
                          <a:spcPct val="15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６　対象労働者の雇い入れを確認できる以下の</a:t>
                      </a:r>
                      <a:r>
                        <a:rPr kumimoji="1" lang="ja-JP" altLang="en-US" sz="1000" b="1" i="0" u="sng"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すべて</a:t>
                      </a: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の書類</a:t>
                      </a:r>
                      <a:endPar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829361" rtl="0" eaLnBrk="1" fontAlgn="auto" latinLnBrk="0" hangingPunct="1">
                        <a:lnSpc>
                          <a:spcPct val="15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□対象労働者の雇用契約書（写）又は雇入通知書（写）</a:t>
                      </a:r>
                      <a:endPar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829361" rtl="0" eaLnBrk="1" fontAlgn="auto" latinLnBrk="0" hangingPunct="1">
                        <a:lnSpc>
                          <a:spcPct val="15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□対象労働者の雇い入れ日から計画期間終期までの賃金台帳（写）</a:t>
                      </a:r>
                      <a:endPar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829361" rtl="0" eaLnBrk="1" fontAlgn="auto" latinLnBrk="0" hangingPunct="1">
                        <a:lnSpc>
                          <a:spcPct val="15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□対象労働者の雇い入れ日から計画期間終期までの出勤簿等（写）</a:t>
                      </a:r>
                      <a:endPar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marL="89805" marR="89805" marT="44903" marB="44903"/>
                </a:tc>
                <a:extLst>
                  <a:ext uri="{0D108BD9-81ED-4DB2-BD59-A6C34878D82A}">
                    <a16:rowId xmlns:a16="http://schemas.microsoft.com/office/drawing/2014/main" val="3708322391"/>
                  </a:ext>
                </a:extLst>
              </a:tr>
              <a:tr h="481081">
                <a:tc>
                  <a:txBody>
                    <a:bodyPr/>
                    <a:lstStyle/>
                    <a:p>
                      <a:pPr marL="0" marR="0" lvl="0" indent="0" algn="l" defTabSz="829361" rtl="0" eaLnBrk="1" fontAlgn="auto" latinLnBrk="0" hangingPunct="1">
                        <a:lnSpc>
                          <a:spcPct val="15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７　移住支援金にかかる以下の</a:t>
                      </a:r>
                      <a:r>
                        <a:rPr kumimoji="1" lang="ja-JP" altLang="en-US" sz="1000" b="1" i="0" u="sng"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すべて</a:t>
                      </a: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の書類</a:t>
                      </a:r>
                      <a:endPar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829361" rtl="0" eaLnBrk="1" fontAlgn="auto" latinLnBrk="0" hangingPunct="1">
                        <a:lnSpc>
                          <a:spcPct val="15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□対象労働者の移住支援金の受給を証する書類（写）</a:t>
                      </a:r>
                      <a:endPar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829361" rtl="0" eaLnBrk="1" fontAlgn="auto" latinLnBrk="0" hangingPunct="1">
                        <a:lnSpc>
                          <a:spcPct val="15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□移住支援金の申請に際して事業主が作成した就業を証する書類（写）</a:t>
                      </a:r>
                      <a:endPar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marL="89805" marR="89805" marT="44903" marB="44903"/>
                </a:tc>
                <a:extLst>
                  <a:ext uri="{0D108BD9-81ED-4DB2-BD59-A6C34878D82A}">
                    <a16:rowId xmlns:a16="http://schemas.microsoft.com/office/drawing/2014/main" val="725428614"/>
                  </a:ext>
                </a:extLst>
              </a:tr>
              <a:tr h="732637">
                <a:tc>
                  <a:txBody>
                    <a:bodyPr/>
                    <a:lstStyle/>
                    <a:p>
                      <a:pPr marL="0" marR="0" lvl="0" indent="0" algn="l" defTabSz="829361" rtl="0" eaLnBrk="1" fontAlgn="auto" latinLnBrk="0" hangingPunct="1">
                        <a:lnSpc>
                          <a:spcPct val="15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８　助成対象経費の支払いの発生原因及び支払いを確認できる以下の書類の写し</a:t>
                      </a:r>
                      <a:endPar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829361" rtl="0" eaLnBrk="1" fontAlgn="auto" latinLnBrk="0" hangingPunct="1">
                        <a:lnSpc>
                          <a:spcPct val="15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□契約書、見積書、請求書、納品書のうち支払いの発生原因が確認できる書類</a:t>
                      </a:r>
                      <a:endPar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829361" rtl="0" eaLnBrk="1" fontAlgn="auto" latinLnBrk="0" hangingPunct="1">
                        <a:lnSpc>
                          <a:spcPct val="15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□金融機関の振込明細書、領収書（振込以外の場合）、預金通帳、総勘定元帳、現金出納簿の</a:t>
                      </a:r>
                      <a:endPar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829361" rtl="0" eaLnBrk="1" fontAlgn="auto" latinLnBrk="0" hangingPunct="1">
                        <a:lnSpc>
                          <a:spcPct val="15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うち支払いを確認できる書類</a:t>
                      </a:r>
                      <a:endPar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marL="89805" marR="89805" marT="44903" marB="44903"/>
                </a:tc>
                <a:extLst>
                  <a:ext uri="{0D108BD9-81ED-4DB2-BD59-A6C34878D82A}">
                    <a16:rowId xmlns:a16="http://schemas.microsoft.com/office/drawing/2014/main" val="806432938"/>
                  </a:ext>
                </a:extLst>
              </a:tr>
              <a:tr h="1469316">
                <a:tc>
                  <a:txBody>
                    <a:bodyPr/>
                    <a:lstStyle/>
                    <a:p>
                      <a:pPr marL="0" marR="0" lvl="0" indent="0" algn="l" defTabSz="829361" rtl="0" eaLnBrk="1" fontAlgn="auto" latinLnBrk="0" hangingPunct="1">
                        <a:lnSpc>
                          <a:spcPct val="15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９　中小企業事業主としての助成率算定を希望する場合、以下</a:t>
                      </a:r>
                      <a:r>
                        <a:rPr kumimoji="1" lang="ja-JP" altLang="en-US" sz="1000" b="1" i="0" u="sng" strike="noStrike" kern="1200" cap="none" spc="0" normalizeH="0" baseline="0" noProof="0" dirty="0" smtClean="0">
                          <a:ln>
                            <a:noFill/>
                          </a:ln>
                          <a:solidFill>
                            <a:srgbClr val="00B0F0"/>
                          </a:solidFill>
                          <a:effectLst/>
                          <a:uLnTx/>
                          <a:uFillTx/>
                          <a:latin typeface="メイリオ" panose="020B0604030504040204" pitchFamily="50" charset="-128"/>
                          <a:ea typeface="メイリオ" panose="020B0604030504040204" pitchFamily="50" charset="-128"/>
                          <a:cs typeface="+mn-cs"/>
                        </a:rPr>
                        <a:t>いずれか</a:t>
                      </a: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の書類</a:t>
                      </a:r>
                      <a:endPar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829361" rtl="0" eaLnBrk="1" fontAlgn="auto" latinLnBrk="0" hangingPunct="1">
                        <a:lnSpc>
                          <a:spcPct val="15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□資本金の額又は出資の総額により中小企業事業主に該当する場合</a:t>
                      </a:r>
                      <a:endPar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829361" rtl="0" eaLnBrk="1" fontAlgn="auto" latinLnBrk="0" hangingPunct="1">
                        <a:lnSpc>
                          <a:spcPct val="15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登記簿謄本（写）、資本の額又は出資の総額を記載した書類（写）等　</a:t>
                      </a:r>
                      <a:endPar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829361" rtl="0" eaLnBrk="1" fontAlgn="auto" latinLnBrk="0" hangingPunct="1">
                        <a:lnSpc>
                          <a:spcPct val="15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□企業全体の常時雇用する労働者数により中小企業事業主に該当する場合で、支給申請書に記載され</a:t>
                      </a:r>
                      <a:endPar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829361" rtl="0" eaLnBrk="1" fontAlgn="auto" latinLnBrk="0" hangingPunct="1">
                        <a:lnSpc>
                          <a:spcPct val="15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ている「常時雇用する労働者の数」が支給申請書裏面「６ 中小企業事業主の該当性」以下で、申請</a:t>
                      </a:r>
                      <a:endPar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829361" rtl="0" eaLnBrk="1" fontAlgn="auto" latinLnBrk="0" hangingPunct="1">
                        <a:lnSpc>
                          <a:spcPct val="15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事業主の被保険者数が支給申請書裏面「６ 中小企業事業主の該当性」で定める数を超えるとき、</a:t>
                      </a:r>
                      <a:endPar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829361" rtl="0" eaLnBrk="1" fontAlgn="auto" latinLnBrk="0" hangingPunct="1">
                        <a:lnSpc>
                          <a:spcPct val="15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以下すべての書類</a:t>
                      </a:r>
                      <a:endPar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829361" rtl="0" eaLnBrk="1" fontAlgn="auto" latinLnBrk="0" hangingPunct="1">
                        <a:lnSpc>
                          <a:spcPct val="15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□当該被保険者数と常時雇用する労働者の差について疎明する書類（任意様式）</a:t>
                      </a:r>
                      <a:endParaRPr kumimoji="1" lang="en-US" altLang="ja-JP" sz="10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endParaRPr>
                    </a:p>
                    <a:p>
                      <a:pPr marL="0" marR="0" lvl="0" indent="0" algn="l" defTabSz="829361" rtl="0" eaLnBrk="1" fontAlgn="auto" latinLnBrk="0" hangingPunct="1">
                        <a:lnSpc>
                          <a:spcPct val="15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□すべての事業所の雇用保険適用事業所番号を申告する書類（任意様式）</a:t>
                      </a:r>
                    </a:p>
                  </a:txBody>
                  <a:tcPr marL="89805" marR="89805" marT="44903" marB="44903">
                    <a:noFill/>
                  </a:tcPr>
                </a:tc>
                <a:extLst>
                  <a:ext uri="{0D108BD9-81ED-4DB2-BD59-A6C34878D82A}">
                    <a16:rowId xmlns:a16="http://schemas.microsoft.com/office/drawing/2014/main" val="4255944891"/>
                  </a:ext>
                </a:extLst>
              </a:tr>
              <a:tr h="289840">
                <a:tc>
                  <a:txBody>
                    <a:bodyPr/>
                    <a:lstStyle/>
                    <a:p>
                      <a:pPr marL="0" marR="0" lvl="0" indent="0" algn="l" defTabSz="829361" rtl="0" eaLnBrk="1" fontAlgn="auto" latinLnBrk="0" hangingPunct="1">
                        <a:lnSpc>
                          <a:spcPct val="15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１０　支給要件確認申立書（共通要領様式第１号）</a:t>
                      </a:r>
                      <a:endPar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829361" rtl="0" eaLnBrk="1" fontAlgn="auto" latinLnBrk="0" hangingPunct="1">
                        <a:lnSpc>
                          <a:spcPct val="15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□「記載にあたっての留意点（３～４頁）も添付してください。</a:t>
                      </a:r>
                      <a:endPar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829361" rtl="0" eaLnBrk="1" fontAlgn="auto" latinLnBrk="0" hangingPunct="1">
                        <a:lnSpc>
                          <a:spcPct val="15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□役員等一覧（別紙）も添付してください。</a:t>
                      </a:r>
                      <a:endPar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marL="89805" marR="89805" marT="44903" marB="44903"/>
                </a:tc>
                <a:extLst>
                  <a:ext uri="{0D108BD9-81ED-4DB2-BD59-A6C34878D82A}">
                    <a16:rowId xmlns:a16="http://schemas.microsoft.com/office/drawing/2014/main" val="2030769553"/>
                  </a:ext>
                </a:extLst>
              </a:tr>
              <a:tr h="0">
                <a:tc>
                  <a:txBody>
                    <a:bodyPr/>
                    <a:lstStyle/>
                    <a:p>
                      <a:pPr marL="0" marR="0" lvl="0" indent="0" algn="l" defTabSz="829361" rtl="0" eaLnBrk="1" fontAlgn="auto" latinLnBrk="0" hangingPunct="1">
                        <a:lnSpc>
                          <a:spcPct val="15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１１　支払方法・受取人住所届</a:t>
                      </a:r>
                      <a:endPar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marL="89805" marR="89805" marT="44903" marB="44903"/>
                </a:tc>
                <a:extLst>
                  <a:ext uri="{0D108BD9-81ED-4DB2-BD59-A6C34878D82A}">
                    <a16:rowId xmlns:a16="http://schemas.microsoft.com/office/drawing/2014/main" val="2859010608"/>
                  </a:ext>
                </a:extLst>
              </a:tr>
              <a:tr h="180698">
                <a:tc>
                  <a:txBody>
                    <a:bodyPr/>
                    <a:lstStyle/>
                    <a:p>
                      <a:pPr marL="0" marR="0" lvl="0" indent="0" algn="l" defTabSz="829361" rtl="0" eaLnBrk="1" fontAlgn="auto" latinLnBrk="0" hangingPunct="1">
                        <a:lnSpc>
                          <a:spcPct val="15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１２　その他管轄労働局長が必要と認める書類</a:t>
                      </a:r>
                      <a:endPar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marL="89805" marR="89805" marT="44903" marB="44903"/>
                </a:tc>
                <a:extLst>
                  <a:ext uri="{0D108BD9-81ED-4DB2-BD59-A6C34878D82A}">
                    <a16:rowId xmlns:a16="http://schemas.microsoft.com/office/drawing/2014/main" val="1522749323"/>
                  </a:ext>
                </a:extLst>
              </a:tr>
            </a:tbl>
          </a:graphicData>
        </a:graphic>
      </p:graphicFrame>
      <p:sp>
        <p:nvSpPr>
          <p:cNvPr id="17" name="テキスト ボックス 16"/>
          <p:cNvSpPr txBox="1"/>
          <p:nvPr/>
        </p:nvSpPr>
        <p:spPr>
          <a:xfrm>
            <a:off x="489546" y="352638"/>
            <a:ext cx="3323876" cy="334259"/>
          </a:xfrm>
          <a:prstGeom prst="rect">
            <a:avLst/>
          </a:prstGeom>
          <a:solidFill>
            <a:srgbClr val="FFFF99"/>
          </a:solidFill>
          <a:effectLst>
            <a:glow rad="63500">
              <a:schemeClr val="accent1">
                <a:satMod val="175000"/>
                <a:alpha val="40000"/>
              </a:schemeClr>
            </a:glow>
            <a:outerShdw blurRad="50800" dist="38100" dir="2700000" algn="tl" rotWithShape="0">
              <a:prstClr val="black">
                <a:alpha val="40000"/>
              </a:prstClr>
            </a:outerShdw>
          </a:effectLst>
        </p:spPr>
        <p:txBody>
          <a:bodyPr wrap="square" rtlCol="0">
            <a:spAutoFit/>
          </a:bodyPr>
          <a:lstStyle/>
          <a:p>
            <a:r>
              <a:rPr lang="ja-JP" altLang="en-US" sz="1572" b="1" dirty="0">
                <a:latin typeface="メイリオ" panose="020B0604030504040204" pitchFamily="50" charset="-128"/>
                <a:ea typeface="メイリオ" panose="020B0604030504040204" pitchFamily="50" charset="-128"/>
              </a:rPr>
              <a:t>２．</a:t>
            </a:r>
            <a:r>
              <a:rPr lang="ja-JP" altLang="en-US" sz="1572" b="1" dirty="0">
                <a:solidFill>
                  <a:srgbClr val="FF0000"/>
                </a:solidFill>
                <a:latin typeface="メイリオ" panose="020B0604030504040204" pitchFamily="50" charset="-128"/>
                <a:ea typeface="メイリオ" panose="020B0604030504040204" pitchFamily="50" charset="-128"/>
              </a:rPr>
              <a:t>支給申請書</a:t>
            </a:r>
            <a:r>
              <a:rPr lang="ja-JP" altLang="en-US" sz="1572" b="1" dirty="0">
                <a:latin typeface="メイリオ" panose="020B0604030504040204" pitchFamily="50" charset="-128"/>
                <a:ea typeface="メイリオ" panose="020B0604030504040204" pitchFamily="50" charset="-128"/>
              </a:rPr>
              <a:t>提出時の必要書類</a:t>
            </a:r>
          </a:p>
        </p:txBody>
      </p:sp>
      <p:sp>
        <p:nvSpPr>
          <p:cNvPr id="20" name="テキスト ボックス 19"/>
          <p:cNvSpPr txBox="1"/>
          <p:nvPr/>
        </p:nvSpPr>
        <p:spPr>
          <a:xfrm>
            <a:off x="6951264" y="10036611"/>
            <a:ext cx="195230" cy="334259"/>
          </a:xfrm>
          <a:prstGeom prst="rect">
            <a:avLst/>
          </a:prstGeom>
          <a:noFill/>
        </p:spPr>
        <p:txBody>
          <a:bodyPr wrap="square" rtlCol="0">
            <a:spAutoFit/>
          </a:bodyPr>
          <a:lstStyle/>
          <a:p>
            <a:r>
              <a:rPr lang="en-US" altLang="ja-JP" sz="1572" dirty="0">
                <a:latin typeface="メイリオ" panose="020B0604030504040204" pitchFamily="50" charset="-128"/>
                <a:ea typeface="メイリオ" panose="020B0604030504040204" pitchFamily="50" charset="-128"/>
              </a:rPr>
              <a:t>4</a:t>
            </a:r>
            <a:endParaRPr lang="ja-JP" altLang="en-US" sz="1572"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4617308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70D84E86FA6E174AA6C3DB7D8B36C132" ma:contentTypeVersion="11" ma:contentTypeDescription="" ma:contentTypeScope="" ma:versionID="6d390a0b17a7e180c614eddaa1ced1f1">
  <xsd:schema xmlns:xsd="http://www.w3.org/2001/XMLSchema" xmlns:p="http://schemas.microsoft.com/office/2006/metadata/properties" xmlns:ns2="8B97BE19-CDDD-400E-817A-CFDD13F7EC12" xmlns:ns3="b3df0479-caa8-474f-bf69-b9eb84e45b40" targetNamespace="http://schemas.microsoft.com/office/2006/metadata/properties" ma:root="true" ma:fieldsID="9cb97ca9e0f3e87cd27828fe00da76a0" ns2:_="" ns3:_="">
    <xsd:import namespace="8B97BE19-CDDD-400E-817A-CFDD13F7EC12"/>
    <xsd:import namespace="b3df0479-caa8-474f-bf69-b9eb84e45b40"/>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b3df0479-caa8-474f-bf69-b9eb84e45b40"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5342163-F407-4450-B927-58D035859EEC}">
  <ds:schemaRefs>
    <ds:schemaRef ds:uri="8B97BE19-CDDD-400E-817A-CFDD13F7EC12"/>
    <ds:schemaRef ds:uri="http://purl.org/dc/terms/"/>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b3df0479-caa8-474f-bf69-b9eb84e45b40"/>
    <ds:schemaRef ds:uri="http://www.w3.org/XML/1998/namespace"/>
    <ds:schemaRef ds:uri="http://purl.org/dc/dcmitype/"/>
  </ds:schemaRefs>
</ds:datastoreItem>
</file>

<file path=customXml/itemProps2.xml><?xml version="1.0" encoding="utf-8"?>
<ds:datastoreItem xmlns:ds="http://schemas.openxmlformats.org/officeDocument/2006/customXml" ds:itemID="{B6AE0204-C23F-4A48-B684-FA21CD10A89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b3df0479-caa8-474f-bf69-b9eb84e45b40"/>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4D6564BC-F47B-4021-A2BF-23573E79595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11318</TotalTime>
  <Words>2087</Words>
  <Application>Microsoft Office PowerPoint</Application>
  <PresentationFormat>ユーザー設定</PresentationFormat>
  <Paragraphs>170</Paragraphs>
  <Slides>4</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HGP創英角ﾎﾟｯﾌﾟ体</vt:lpstr>
      <vt:lpstr>HGS創英角ﾎﾟｯﾌﾟ体</vt:lpstr>
      <vt:lpstr>ＭＳ Ｐゴシック</vt:lpstr>
      <vt:lpstr>メイリオ</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厚生労働省ネットワークシステム</dc:creator>
  <cp:lastModifiedBy>境澤 淳(sakaizawa-atsushi)</cp:lastModifiedBy>
  <cp:revision>1026</cp:revision>
  <cp:lastPrinted>2022-04-06T23:55:46Z</cp:lastPrinted>
  <dcterms:created xsi:type="dcterms:W3CDTF">2011-04-19T02:59:06Z</dcterms:created>
  <dcterms:modified xsi:type="dcterms:W3CDTF">2022-05-19T07:26:56Z</dcterms:modified>
</cp:coreProperties>
</file>