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70C197E-9658-C986-CBE3-E363D6D66990}" name="Hiroko Ota" initials="HO" userId="dab6b683420255d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7CC8"/>
    <a:srgbClr val="4F81BD"/>
    <a:srgbClr val="D143C0"/>
    <a:srgbClr val="2C29B9"/>
    <a:srgbClr val="0F2D69"/>
    <a:srgbClr val="8381E3"/>
    <a:srgbClr val="E6E4FB"/>
    <a:srgbClr val="7D82E5"/>
    <a:srgbClr val="00206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スタイル (濃色)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41" autoAdjust="0"/>
    <p:restoredTop sz="96370" autoAdjust="0"/>
  </p:normalViewPr>
  <p:slideViewPr>
    <p:cSldViewPr>
      <p:cViewPr>
        <p:scale>
          <a:sx n="150" d="100"/>
          <a:sy n="150" d="100"/>
        </p:scale>
        <p:origin x="1493" y="-43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04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8/10/relationships/authors" Target="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/>
          <a:lstStyle>
            <a:lvl1pPr algn="r">
              <a:defRPr sz="1200"/>
            </a:lvl1pPr>
          </a:lstStyle>
          <a:p>
            <a:fld id="{2CE68F55-C5CC-42B7-A278-70E401F3C986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1814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50" tIns="45774" rIns="91550" bIns="45774" rtlCol="0" anchor="b"/>
          <a:lstStyle>
            <a:lvl1pPr algn="r">
              <a:defRPr sz="1200"/>
            </a:lvl1pPr>
          </a:lstStyle>
          <a:p>
            <a:fld id="{8B1ADEE1-AADD-4B03-A8E8-F37AF1EA78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87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6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/>
          <a:lstStyle>
            <a:lvl1pPr algn="r">
              <a:defRPr sz="1200"/>
            </a:lvl1pPr>
          </a:lstStyle>
          <a:p>
            <a:fld id="{CB55CD34-C5AB-4DA8-A2A0-BC7EEE9B3C75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6" rIns="91353" bIns="4567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353" tIns="45676" rIns="91353" bIns="4567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5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55"/>
            <a:ext cx="2949786" cy="496967"/>
          </a:xfrm>
          <a:prstGeom prst="rect">
            <a:avLst/>
          </a:prstGeom>
        </p:spPr>
        <p:txBody>
          <a:bodyPr vert="horz" lIns="91353" tIns="45676" rIns="91353" bIns="45676" rtlCol="0" anchor="b"/>
          <a:lstStyle>
            <a:lvl1pPr algn="r">
              <a:defRPr sz="1200"/>
            </a:lvl1pPr>
          </a:lstStyle>
          <a:p>
            <a:fld id="{AC6997F8-95B3-4DBC-AA23-E7697531AB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4110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12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117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952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5853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708"/>
            <a:ext cx="5829300" cy="212394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8125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1092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4949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012"/>
            <a:ext cx="5829300" cy="21669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3736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69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8925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6812"/>
            <a:ext cx="3030538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2060"/>
            <a:ext cx="3030538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4" y="2216812"/>
            <a:ext cx="3030537" cy="9252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4" y="3142060"/>
            <a:ext cx="3030537" cy="57062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977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914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1234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833"/>
            <a:ext cx="2255838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833"/>
            <a:ext cx="3833812" cy="8454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350"/>
            <a:ext cx="2255838" cy="6775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880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7582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86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693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2821"/>
            <a:ext cx="4114800" cy="116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62481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867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7273"/>
            <a:ext cx="1543050" cy="845105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7273"/>
            <a:ext cx="4476750" cy="845105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39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1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11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740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2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150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9000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7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5FF23-5D58-4026-A474-FDF9409C6FF9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9556-86D4-4D37-9D08-AAD44C1BFE3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15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7272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69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4A8A-198F-443F-9188-BA24E6982CF7}" type="datetimeFigureOut">
              <a:rPr kumimoji="1" lang="ja-JP" altLang="en-US" smtClean="0"/>
              <a:t>2025/7/14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969"/>
            <a:ext cx="21717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969"/>
            <a:ext cx="1600200" cy="5262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7830F-62A4-4075-A268-C5A8A8E487F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4727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apply.e-tumo.jp/pref-iwate-u/offer/offerList_detail?tempSeq=790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1" y="0"/>
            <a:ext cx="6857998" cy="13142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0" y="66699"/>
            <a:ext cx="683045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令和７年度女性活躍推進講座</a:t>
            </a:r>
            <a:endParaRPr lang="en-US" altLang="ja-JP" sz="25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33184" y="5200567"/>
            <a:ext cx="5552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岩手県建設会館 ６階 大会議室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（盛岡市松尾町</a:t>
            </a:r>
            <a:r>
              <a:rPr lang="en-US" altLang="ja-JP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17-9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kumimoji="1" lang="ja-JP" altLang="en-US" sz="12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6319" y="4793054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開催日時</a:t>
            </a:r>
          </a:p>
        </p:txBody>
      </p:sp>
      <p:sp>
        <p:nvSpPr>
          <p:cNvPr id="24" name="角丸四角形 23"/>
          <p:cNvSpPr/>
          <p:nvPr/>
        </p:nvSpPr>
        <p:spPr>
          <a:xfrm>
            <a:off x="109638" y="2704155"/>
            <a:ext cx="6653288" cy="1842931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05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アンコンシャス・バイアスとは？</a:t>
            </a:r>
            <a:endParaRPr lang="en-US" altLang="ja-JP" sz="1050" u="sng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私たちは、何かを見たり</a:t>
            </a:r>
            <a:r>
              <a:rPr lang="ja-JP" altLang="en-US" sz="105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050" smtClean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聞いたりするとき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等に、「無意識に“こうだ”と思い込むこと」があります。これを、アンコンシャスバイアスといいます。日本語では、無意識の思い込み等とも表現されています。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例えば、「お茶出しは女性の仕事」「責任ある仕事は男性」といった性別役割分担には、アンコンシャス・バイアスがひそんでいるかもしれません。アンコンシャス・バイアスに気づかずにいると、相手にネガティブな影響をおよぼすこともあれば、自分自身の可能性を狭めてしまうこともあります。一人ひとりがイキイキと活躍する組織づくりをめざして、多くの皆さまのご参加をお待ちしております。</a:t>
            </a:r>
            <a:endParaRPr lang="en-US" altLang="ja-JP" sz="105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7446" y="9275058"/>
            <a:ext cx="6861763" cy="6309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</a:t>
            </a:r>
            <a:r>
              <a:rPr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岩手県県土整備部建設技術振興課</a:t>
            </a:r>
            <a:r>
              <a:rPr kumimoji="1"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（いわて女性の活躍促進連携会議けんせつ小町部会事務局）　</a:t>
            </a:r>
            <a:endParaRPr kumimoji="1" lang="en-US" altLang="ja-JP" sz="1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担当：大畑　 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 019-629-5943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AG0002@pref.iwate.jp</a:t>
            </a:r>
            <a:endParaRPr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-7446" y="523196"/>
            <a:ext cx="686126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アンコンシャスバイアスを知ろう！気づこう！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～ひとり一人の可能性が広がることを</a:t>
            </a:r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めざして</a:t>
            </a:r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6319" y="5255866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　　場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25544" y="4667701"/>
            <a:ext cx="5560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令和７年９月８日</a:t>
            </a:r>
            <a:r>
              <a:rPr lang="en-US" altLang="ja-JP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(</a:t>
            </a:r>
            <a:r>
              <a:rPr lang="ja-JP" altLang="en-US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4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) 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13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</a:t>
            </a:r>
            <a:r>
              <a:rPr lang="ja-JP" altLang="en-US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lang="en-US" altLang="ja-JP" sz="2000" b="1" dirty="0">
                <a:solidFill>
                  <a:schemeClr val="accent2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00</a:t>
            </a:r>
            <a:endParaRPr kumimoji="1" lang="ja-JP" altLang="en-US" b="1" dirty="0">
              <a:solidFill>
                <a:schemeClr val="accent2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46319" y="5705878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　　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40040" y="5675102"/>
            <a:ext cx="5552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県内に事業所を持つ建設業許可業者の経営者、従業員等</a:t>
            </a:r>
            <a:endParaRPr lang="en-US" altLang="ja-JP" sz="16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</a:t>
            </a:r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性別問わず、ぜひ広くご参加ください）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0815" y="6288869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　　員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308877" y="6258093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50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名（先着順、定員になり次第締め切ります）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60815" y="6734273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受講料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08877" y="6707698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無料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2373" y="7156565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講　　師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08877" y="7118723"/>
            <a:ext cx="5552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一般社団法人アンコンシャスバイアス研究所　</a:t>
            </a:r>
            <a:endParaRPr lang="en-US" altLang="ja-JP" sz="16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理事　太田　博子　氏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46282" y="7792449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申込み期限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83079" y="8624957"/>
            <a:ext cx="6639290" cy="5486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この講座は、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いわて女性活躍企業等の「ステップ</a:t>
            </a:r>
            <a:r>
              <a:rPr lang="en-US" altLang="ja-JP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」の認定要件となる「県が主催する女性活躍関連セミナー」及び「ステップ</a:t>
            </a:r>
            <a:r>
              <a:rPr lang="en-US" altLang="ja-JP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」の認定要件となる「女性社員、女性管理職を対象とした女性のキャリア形成につながる研修」</a:t>
            </a:r>
            <a:r>
              <a:rPr lang="ja-JP" altLang="en-US" sz="1100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に該当します。</a:t>
            </a:r>
            <a:endParaRPr kumimoji="1" lang="ja-JP" altLang="en-US" sz="1100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60815" y="8197274"/>
            <a:ext cx="1079225" cy="3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　　考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311189" y="8161883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CPDS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３ユニット（形態コード</a:t>
            </a:r>
            <a:r>
              <a:rPr lang="en-US" altLang="ja-JP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101-2 </a:t>
            </a:r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上限あり）</a:t>
            </a:r>
            <a:endParaRPr kumimoji="1" lang="ja-JP" altLang="en-US" sz="105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08877" y="7791093"/>
            <a:ext cx="5552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令和７年９月１日（月）</a:t>
            </a: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en-US" altLang="ja-JP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WEB</a:t>
            </a:r>
            <a:r>
              <a:rPr lang="ja-JP" altLang="en-US" sz="1050" dirty="0">
                <a:solidFill>
                  <a:schemeClr val="tx2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フォームまたは申込書からお申込みください</a:t>
            </a:r>
            <a:endParaRPr kumimoji="1" lang="ja-JP" altLang="en-US" sz="700" dirty="0">
              <a:solidFill>
                <a:schemeClr val="tx2">
                  <a:lumMod val="7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49E384-5A90-E31B-350F-D25CFF01C888}"/>
              </a:ext>
            </a:extLst>
          </p:cNvPr>
          <p:cNvSpPr txBox="1"/>
          <p:nvPr/>
        </p:nvSpPr>
        <p:spPr>
          <a:xfrm>
            <a:off x="160815" y="1452053"/>
            <a:ext cx="6561256" cy="1076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けんせつ小町部会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性別に関わらず、誰もが働きやすく、働きがいのある建設業界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を目指して様々な取組を行っています。この度、建設業における更なる女性活躍推進に向けて、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アンコンシャス・バイアス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をテーマとした講座を開催することになりました。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経営者や管理職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の方をはじめ、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従業員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の方にもぜひご参加いただきたい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内容となっております。皆さまのご参加を心よりお待ちしております。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617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" name="テキスト ボックス 2047"/>
          <p:cNvSpPr txBox="1"/>
          <p:nvPr/>
        </p:nvSpPr>
        <p:spPr>
          <a:xfrm>
            <a:off x="272842" y="8890126"/>
            <a:ext cx="5900358" cy="46166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受講票は送付しません。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定員に達した後にお申込みいただいて、参加をお断りする場合がございます。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上矢印吹き出し 4"/>
          <p:cNvSpPr/>
          <p:nvPr/>
        </p:nvSpPr>
        <p:spPr>
          <a:xfrm>
            <a:off x="294184" y="29216"/>
            <a:ext cx="6376890" cy="891336"/>
          </a:xfrm>
          <a:prstGeom prst="upArrowCallout">
            <a:avLst>
              <a:gd name="adj1" fmla="val 50000"/>
              <a:gd name="adj2" fmla="val 124716"/>
              <a:gd name="adj3" fmla="val 25000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84334" y="1712640"/>
            <a:ext cx="66967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-385" y="9444335"/>
            <a:ext cx="6866182" cy="46166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主催：岩手県・一般社団法人岩手県建設業協会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後援：一般社団法人岩手県建設産業団体連合会</a:t>
            </a:r>
            <a:endParaRPr lang="en-US" altLang="ja-JP" sz="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254" y="1784648"/>
            <a:ext cx="665118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記載欄に必要事項を御記入の上、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019-629-2052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）または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Email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AG0002@pref.iwate.jp</a:t>
            </a:r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によりお申し込みください。</a:t>
            </a:r>
            <a:endParaRPr lang="en-US" altLang="ja-JP" sz="11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申込先着順とし、定員になり次第締め切ります。</a:t>
            </a:r>
            <a:endParaRPr kumimoji="1" lang="ja-JP" altLang="en-US" sz="105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2408" y="335777"/>
            <a:ext cx="6122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０１９－６２９－２０５２　または　</a:t>
            </a:r>
            <a:r>
              <a:rPr kumimoji="1" lang="en-US" altLang="ja-JP" dirty="0"/>
              <a:t>AG0002@pref.iwate.jp</a:t>
            </a:r>
          </a:p>
          <a:p>
            <a:pPr algn="ctr"/>
            <a:r>
              <a:rPr lang="ja-JP" altLang="en-US" sz="1400" dirty="0"/>
              <a:t>県土整備部　建設技術振興課　</a:t>
            </a:r>
            <a:r>
              <a:rPr kumimoji="1" lang="ja-JP" altLang="en-US" sz="1400" dirty="0"/>
              <a:t>宛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4184" y="992560"/>
            <a:ext cx="637689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4664" y="992560"/>
            <a:ext cx="622903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女性活躍推進講座（９</a:t>
            </a:r>
            <a:r>
              <a:rPr kumimoji="1" lang="en-US" altLang="ja-JP" dirty="0">
                <a:solidFill>
                  <a:schemeClr val="bg1"/>
                </a:solidFill>
                <a:latin typeface="+mj-ea"/>
                <a:ea typeface="+mj-ea"/>
              </a:rPr>
              <a:t>/</a:t>
            </a:r>
            <a:r>
              <a:rPr kumimoji="1" lang="ja-JP" altLang="en-US" dirty="0">
                <a:solidFill>
                  <a:schemeClr val="bg1"/>
                </a:solidFill>
                <a:latin typeface="+mj-ea"/>
                <a:ea typeface="+mj-ea"/>
              </a:rPr>
              <a:t>８</a:t>
            </a:r>
            <a:r>
              <a:rPr kumimoji="1" lang="ja-JP" altLang="en-US" dirty="0">
                <a:solidFill>
                  <a:schemeClr val="bg1"/>
                </a:solidFill>
              </a:rPr>
              <a:t>）　受講</a:t>
            </a:r>
            <a:r>
              <a:rPr lang="ja-JP" altLang="en-US" dirty="0">
                <a:solidFill>
                  <a:schemeClr val="bg1"/>
                </a:solidFill>
              </a:rPr>
              <a:t>申込書</a:t>
            </a:r>
            <a:endParaRPr lang="en-US" altLang="ja-JP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［申込期限：令和７年９月１日</a:t>
            </a:r>
            <a:r>
              <a:rPr lang="en-US" altLang="ja-JP" sz="1600" dirty="0">
                <a:solidFill>
                  <a:schemeClr val="bg1"/>
                </a:solidFill>
              </a:rPr>
              <a:t>(</a:t>
            </a:r>
            <a:r>
              <a:rPr lang="ja-JP" altLang="en-US" sz="1600" dirty="0">
                <a:solidFill>
                  <a:schemeClr val="bg1"/>
                </a:solidFill>
              </a:rPr>
              <a:t>月</a:t>
            </a:r>
            <a:r>
              <a:rPr lang="en-US" altLang="ja-JP" sz="1600" dirty="0">
                <a:solidFill>
                  <a:schemeClr val="bg1"/>
                </a:solidFill>
              </a:rPr>
              <a:t>)</a:t>
            </a:r>
            <a:r>
              <a:rPr lang="ja-JP" altLang="en-US" sz="1600" dirty="0">
                <a:solidFill>
                  <a:schemeClr val="bg1"/>
                </a:solidFill>
              </a:rPr>
              <a:t>］</a:t>
            </a:r>
          </a:p>
          <a:p>
            <a:pPr algn="ctr"/>
            <a:endParaRPr kumimoji="1" lang="ja-JP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672039"/>
              </p:ext>
            </p:extLst>
          </p:nvPr>
        </p:nvGraphicFramePr>
        <p:xfrm>
          <a:off x="272842" y="2575098"/>
          <a:ext cx="6376890" cy="12293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1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591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企業</a:t>
                      </a:r>
                      <a:r>
                        <a:rPr kumimoji="1" lang="ja-JP" altLang="en-US" sz="120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・団体名：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727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担当者所属・氏名：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E-MAIL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39306" y="2298100"/>
            <a:ext cx="2304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kumimoji="1" lang="ja-JP" altLang="en-US" sz="1200" dirty="0"/>
              <a:t>ご連絡窓口</a:t>
            </a:r>
            <a:r>
              <a:rPr kumimoji="1" lang="en-US" altLang="ja-JP" sz="1200" dirty="0"/>
              <a:t>】</a:t>
            </a:r>
            <a:endParaRPr kumimoji="1" lang="ja-JP" altLang="en-US" sz="1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32078" y="38356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【</a:t>
            </a:r>
            <a:r>
              <a:rPr lang="ja-JP" altLang="en-US" sz="1200" dirty="0"/>
              <a:t>参加者</a:t>
            </a:r>
            <a:r>
              <a:rPr kumimoji="1" lang="en-US" altLang="ja-JP" sz="1200" dirty="0"/>
              <a:t>】</a:t>
            </a:r>
            <a:endParaRPr kumimoji="1" lang="ja-JP" altLang="en-US" sz="1200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732098"/>
              </p:ext>
            </p:extLst>
          </p:nvPr>
        </p:nvGraphicFramePr>
        <p:xfrm>
          <a:off x="263009" y="4143458"/>
          <a:ext cx="6363465" cy="2447610"/>
        </p:xfrm>
        <a:graphic>
          <a:graphicData uri="http://schemas.openxmlformats.org/drawingml/2006/table">
            <a:tbl>
              <a:tblPr firstRow="1" firstCol="1" bandRow="1"/>
              <a:tblGrid>
                <a:gridCol w="2510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8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参加者所属・役職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参加者</a:t>
                      </a:r>
                      <a:r>
                        <a:rPr lang="ja-JP" alt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氏名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lang="ja-JP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lang="en-US" altLang="ja-JP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lang="ja-JP" alt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35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(</a:t>
                      </a:r>
                      <a:r>
                        <a:rPr kumimoji="1" lang="ja-JP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フリガナ</a:t>
                      </a:r>
                      <a:r>
                        <a:rPr kumimoji="1" lang="en-US" altLang="ja-JP" sz="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EEECE1">
                              <a:lumMod val="10000"/>
                            </a:srgbClr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)</a:t>
                      </a:r>
                      <a:endParaRPr kumimoji="1" lang="ja-JP" altLang="ja-JP" sz="8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EEECE1">
                            <a:lumMod val="10000"/>
                          </a:srgbClr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83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/>
                        </a:rPr>
                        <a:t> </a:t>
                      </a:r>
                      <a:endParaRPr lang="ja-JP" sz="1100" kern="1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232078" y="6642490"/>
            <a:ext cx="63943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上記の個人情報につきましては、本見学会の運営及び今後の本事業に関する情報提供以外　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の目的では使用いたしません。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236" y="8552744"/>
            <a:ext cx="1264206" cy="307777"/>
          </a:xfrm>
          <a:prstGeom prst="rect">
            <a:avLst/>
          </a:prstGeom>
          <a:solidFill>
            <a:srgbClr val="4F81BD"/>
          </a:solidFill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留意事項</a:t>
            </a:r>
            <a:endParaRPr kumimoji="1" lang="ja-JP" altLang="en-US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9236" y="7155715"/>
            <a:ext cx="1264206" cy="1169551"/>
          </a:xfrm>
          <a:prstGeom prst="rect">
            <a:avLst/>
          </a:prstGeom>
          <a:solidFill>
            <a:srgbClr val="4F81BD"/>
          </a:solidFill>
        </p:spPr>
        <p:txBody>
          <a:bodyPr vert="horz" wrap="square" rtlCol="0">
            <a:spAutoFit/>
          </a:bodyPr>
          <a:lstStyle/>
          <a:p>
            <a:pPr algn="ctr"/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からもお申込みいただけます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63442" y="7151829"/>
            <a:ext cx="3981782" cy="120032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右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コードより、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WEB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上でお申込み可能です。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岩手県電子申請・届出システム上の申込みフォームに必要事項を入力のうえ、送信してください。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申込みフォーム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URL】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hlinkClick r:id="rId2"/>
              </a:rPr>
              <a:t>https://apply.e-tumo.jp/pref-iwate-u/offer/offerList_detail?tempSeq=7900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280" y="7068334"/>
            <a:ext cx="901078" cy="90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213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3324</TotalTime>
  <Words>730</Words>
  <Application>Microsoft Office PowerPoint</Application>
  <PresentationFormat>A4 210 x 297 mm</PresentationFormat>
  <Paragraphs>68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HGP創英角ｺﾞｼｯｸUB</vt:lpstr>
      <vt:lpstr>HGS創英角ｺﾞｼｯｸUB</vt:lpstr>
      <vt:lpstr>ＭＳ Ｐゴシック</vt:lpstr>
      <vt:lpstr>メイリオ</vt:lpstr>
      <vt:lpstr>游ゴシック</vt:lpstr>
      <vt:lpstr>Arial</vt:lpstr>
      <vt:lpstr>Calibri</vt:lpstr>
      <vt:lpstr>Times New Roman</vt:lpstr>
      <vt:lpstr>Office ​​テーマ</vt:lpstr>
      <vt:lpstr>デザインの設定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ＩｏＴセミナー（仮称）</dc:title>
  <dc:creator>県南広域経営企画部</dc:creator>
  <cp:lastModifiedBy>100231</cp:lastModifiedBy>
  <cp:revision>289</cp:revision>
  <cp:lastPrinted>2025-06-27T02:32:34Z</cp:lastPrinted>
  <dcterms:created xsi:type="dcterms:W3CDTF">2017-08-24T07:48:09Z</dcterms:created>
  <dcterms:modified xsi:type="dcterms:W3CDTF">2025-07-14T00:34:55Z</dcterms:modified>
</cp:coreProperties>
</file>