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4546" r:id="rId2"/>
  </p:sldMasterIdLst>
  <p:notesMasterIdLst>
    <p:notesMasterId r:id="rId5"/>
  </p:notesMasterIdLst>
  <p:sldIdLst>
    <p:sldId id="329" r:id="rId3"/>
    <p:sldId id="326" r:id="rId4"/>
  </p:sldIdLst>
  <p:sldSz cx="10688638" cy="7562850"/>
  <p:notesSz cx="6807200" cy="9939338"/>
  <p:defaultTextStyle>
    <a:defPPr>
      <a:defRPr lang="ja-JP"/>
    </a:defPPr>
    <a:lvl1pPr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96888" indent="-39688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95363" indent="-80963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492250" indent="-120650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990725" indent="-161925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3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4FA1"/>
    <a:srgbClr val="133176"/>
    <a:srgbClr val="4BB5C5"/>
    <a:srgbClr val="CDECF1"/>
    <a:srgbClr val="C2DCE6"/>
    <a:srgbClr val="C5E2F0"/>
    <a:srgbClr val="C5E2FA"/>
    <a:srgbClr val="BAD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68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1138" y="67"/>
      </p:cViewPr>
      <p:guideLst>
        <p:guide orient="horz" pos="2403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97754" eaLnBrk="1" hangingPunct="1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13372DC-E503-4CD8-A6A5-43976026B4DE}" type="datetime1">
              <a:rPr lang="ja-JP" altLang="en-US"/>
              <a:pPr>
                <a:defRPr/>
              </a:pPr>
              <a:t>2022/9/5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771525" y="746125"/>
            <a:ext cx="52641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97754" eaLnBrk="1" hangingPunct="1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2E8A1E1-39FB-44CF-9D7C-A4D12445AC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96888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342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428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627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0325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1468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45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338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232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647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380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08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2530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3597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4173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31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54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381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37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067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1750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79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659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1866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A34FA36-E586-4094-B41B-9207695FBF9A}" type="datetime1">
              <a:rPr lang="ja-JP" altLang="en-US"/>
              <a:pPr>
                <a:defRPr/>
              </a:pPr>
              <a:t>2022/9/5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ctr" defTabSz="497754" eaLnBrk="1" fontAlgn="auto" hangingPunct="1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E4B9717-188A-4610-8B9E-F419F2B6EC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5" r:id="rId1"/>
    <p:sldLayoutId id="2147484536" r:id="rId2"/>
    <p:sldLayoutId id="2147484537" r:id="rId3"/>
    <p:sldLayoutId id="2147484538" r:id="rId4"/>
    <p:sldLayoutId id="2147484539" r:id="rId5"/>
    <p:sldLayoutId id="2147484540" r:id="rId6"/>
    <p:sldLayoutId id="2147484541" r:id="rId7"/>
    <p:sldLayoutId id="2147484542" r:id="rId8"/>
    <p:sldLayoutId id="2147484543" r:id="rId9"/>
    <p:sldLayoutId id="2147484544" r:id="rId10"/>
    <p:sldLayoutId id="2147484545" r:id="rId11"/>
  </p:sldLayoutIdLst>
  <p:txStyles>
    <p:titleStyle>
      <a:lvl1pPr algn="ctr" defTabSz="496888" rtl="0" eaLnBrk="1" fontAlgn="base" hangingPunct="1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Meiryo Bold"/>
          <a:ea typeface="Meiryo Bold"/>
          <a:cs typeface="Meiryo Bold"/>
        </a:defRPr>
      </a:lvl1pPr>
      <a:lvl2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2pPr>
      <a:lvl3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3pPr>
      <a:lvl4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4pPr>
      <a:lvl5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5pPr>
      <a:lvl6pPr marL="497754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6pPr>
      <a:lvl7pPr marL="995507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7pPr>
      <a:lvl8pPr marL="1493261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8pPr>
      <a:lvl9pPr marL="1991015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9pPr>
    </p:titleStyle>
    <p:bodyStyle>
      <a:lvl1pPr marL="373063" indent="-3730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1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808038" indent="-3095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013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8375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1866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A34FA36-E586-4094-B41B-9207695FBF9A}" type="datetime1">
              <a:rPr lang="ja-JP" altLang="en-US"/>
              <a:pPr>
                <a:defRPr/>
              </a:pPr>
              <a:t>2022/9/5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ctr" defTabSz="497754" eaLnBrk="1" fontAlgn="auto" hangingPunct="1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E4B9717-188A-4610-8B9E-F419F2B6EC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35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</p:sldLayoutIdLst>
  <p:txStyles>
    <p:titleStyle>
      <a:lvl1pPr algn="ctr" defTabSz="496888" rtl="0" eaLnBrk="1" fontAlgn="base" hangingPunct="1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Meiryo Bold"/>
          <a:ea typeface="Meiryo Bold"/>
          <a:cs typeface="Meiryo Bold"/>
        </a:defRPr>
      </a:lvl1pPr>
      <a:lvl2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2pPr>
      <a:lvl3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3pPr>
      <a:lvl4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4pPr>
      <a:lvl5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5pPr>
      <a:lvl6pPr marL="497754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6pPr>
      <a:lvl7pPr marL="995507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7pPr>
      <a:lvl8pPr marL="1493261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8pPr>
      <a:lvl9pPr marL="1991015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9pPr>
    </p:titleStyle>
    <p:bodyStyle>
      <a:lvl1pPr marL="373063" indent="-3730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1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808038" indent="-3095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013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8375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22582"/>
            <a:ext cx="10688638" cy="529056"/>
          </a:xfrm>
          <a:prstGeom prst="rect">
            <a:avLst/>
          </a:prstGeom>
          <a:solidFill>
            <a:srgbClr val="133176"/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高等学校「情報</a:t>
            </a: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Ⅰ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」　単元（題材）名、内容（テーマ）名</a:t>
            </a: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①</a:t>
            </a:r>
            <a:endParaRPr kumimoji="1" lang="en-US" altLang="ja-JP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2877" y="1522177"/>
            <a:ext cx="10337493" cy="49853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ja-JP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育成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を目指す</a:t>
            </a:r>
            <a:r>
              <a:rPr kumimoji="1" lang="ja-JP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資質・能力</a:t>
            </a: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に向けた、工夫・改善について具体的に記載してください。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2878" y="2622331"/>
            <a:ext cx="10337492" cy="49853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工夫</a:t>
            </a:r>
            <a:r>
              <a:rPr lang="ja-JP" altLang="en-US" sz="1600" spc="-1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・改善する学習活動を評価する評価規準について、観点別に</a:t>
            </a: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ポイントを具体的に記入してください。</a:t>
            </a:r>
            <a:endParaRPr kumimoji="1" lang="en-US" altLang="ja-JP" sz="1600" b="0" i="0" u="none" strike="noStrike" kern="1200" cap="none" spc="-10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8654" y="664172"/>
            <a:ext cx="2085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文字サイズ：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20pt</a:t>
            </a: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文字色：黒、太字</a:t>
            </a: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251205" y="1180634"/>
            <a:ext cx="127896" cy="1103068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46" idx="1"/>
          </p:cNvCxnSpPr>
          <p:nvPr/>
        </p:nvCxnSpPr>
        <p:spPr>
          <a:xfrm flipH="1" flipV="1">
            <a:off x="3596640" y="651641"/>
            <a:ext cx="609598" cy="30452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4206238" y="663774"/>
            <a:ext cx="1823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文字サイズ：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28pt</a:t>
            </a: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文字色：白、太字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485954" y="3639487"/>
            <a:ext cx="7044416" cy="391623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noAutofit/>
          </a:bodyPr>
          <a:lstStyle/>
          <a:p>
            <a:pPr marL="0" marR="0" lvl="0" indent="0" algn="ctr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ホームベース 3"/>
          <p:cNvSpPr/>
          <p:nvPr/>
        </p:nvSpPr>
        <p:spPr>
          <a:xfrm rot="5400000">
            <a:off x="1449109" y="2639841"/>
            <a:ext cx="725825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ホームベース 25"/>
          <p:cNvSpPr/>
          <p:nvPr/>
        </p:nvSpPr>
        <p:spPr>
          <a:xfrm rot="5400000">
            <a:off x="1449109" y="3596115"/>
            <a:ext cx="725825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ホームベース 26"/>
          <p:cNvSpPr/>
          <p:nvPr/>
        </p:nvSpPr>
        <p:spPr>
          <a:xfrm rot="5400000">
            <a:off x="1449106" y="4551938"/>
            <a:ext cx="725824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ホームベース 30"/>
          <p:cNvSpPr/>
          <p:nvPr/>
        </p:nvSpPr>
        <p:spPr>
          <a:xfrm rot="5400000">
            <a:off x="1449110" y="5507760"/>
            <a:ext cx="725824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43282" y="3226474"/>
            <a:ext cx="5903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学習指導と学習評価の工夫・改善の具体的な取組</a:t>
            </a:r>
            <a:endParaRPr lang="en-US" altLang="ja-JP" sz="2000" b="1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92878" y="2228048"/>
            <a:ext cx="5264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20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評価規準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768250" y="664172"/>
            <a:ext cx="3890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文字サイズは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16pt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を基本とするが、適宜変更可能とする。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文字色は指定なし。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2877" y="1133888"/>
            <a:ext cx="6207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学習指導と学習評価の工夫・改善点の概要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cxnSp>
        <p:nvCxnSpPr>
          <p:cNvPr id="35" name="直線矢印コネクタ 34"/>
          <p:cNvCxnSpPr/>
          <p:nvPr/>
        </p:nvCxnSpPr>
        <p:spPr>
          <a:xfrm>
            <a:off x="1812018" y="1040557"/>
            <a:ext cx="293942" cy="16073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192877" y="6616000"/>
            <a:ext cx="320706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2563" marR="0" lvl="0" indent="-182563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文章等により記載することも可能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51205" y="4579212"/>
            <a:ext cx="3106850" cy="93348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71968" y="3610801"/>
            <a:ext cx="677108" cy="2656164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学習過程や学習の流れ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を記入してください。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602846" y="4162667"/>
            <a:ext cx="6846830" cy="184665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左記の「学習過程や学習の流れ」については、特に、記載いただくテーマに関連して</a:t>
            </a:r>
            <a:r>
              <a:rPr lang="ja-JP" altLang="en-US" sz="16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学習指導と学習評価の工夫・改善の場面を記載した上で、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本欄にはその具体的な取組を記載してください。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defRPr/>
            </a:pP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「学習過程や学習の流れ」及び「事例の概要」については、本様式における配置から変更してもかまいません。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65125" marR="0" lvl="0" indent="-27305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768250" y="1096652"/>
            <a:ext cx="364715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県市番号／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都道府県・指定都市名／担当指導主事名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記載例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】01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北海道／文科　太郎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9C7604F-BCFE-7E63-D42A-601914BC89D2}"/>
              </a:ext>
            </a:extLst>
          </p:cNvPr>
          <p:cNvSpPr/>
          <p:nvPr/>
        </p:nvSpPr>
        <p:spPr>
          <a:xfrm>
            <a:off x="122488" y="135083"/>
            <a:ext cx="9477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1200" b="1" kern="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別紙様式８</a:t>
            </a:r>
            <a:endParaRPr lang="ja-JP" altLang="ja-JP" sz="1200" b="1" kern="100" dirty="0"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82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01800"/>
            <a:ext cx="10688638" cy="529056"/>
          </a:xfrm>
          <a:prstGeom prst="rect">
            <a:avLst/>
          </a:prstGeom>
          <a:solidFill>
            <a:srgbClr val="133176"/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高等学校「情報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Ⅰ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」　単元（題材）名、内容（テーマ）名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②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51824" y="1435964"/>
            <a:ext cx="3914648" cy="2684193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62139" y="4656654"/>
            <a:ext cx="3914648" cy="2509606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973527" y="2471895"/>
            <a:ext cx="5024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学習指導と学習評価の工夫・改善の具体的な取組の事例について記載ください。</a:t>
            </a:r>
            <a:endParaRPr lang="en-US" altLang="ja-JP" sz="16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4376936" y="1194810"/>
            <a:ext cx="6141841" cy="5971449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72298" y="2076944"/>
            <a:ext cx="4930139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（例）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53008" y="3204574"/>
            <a:ext cx="291227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写真は１～３枚程度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右記のポイントと写真の分量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は同等程度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832" y="4120157"/>
            <a:ext cx="4521200" cy="5035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②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9832" y="892231"/>
            <a:ext cx="3345528" cy="5035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①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19625" y="7122496"/>
            <a:ext cx="6069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活用したソフトや機能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文書作成ソフト」など別紙参照の上記載</a:t>
            </a:r>
          </a:p>
        </p:txBody>
      </p:sp>
      <p:cxnSp>
        <p:nvCxnSpPr>
          <p:cNvPr id="18" name="直線矢印コネクタ 17"/>
          <p:cNvCxnSpPr>
            <a:stCxn id="19" idx="1"/>
          </p:cNvCxnSpPr>
          <p:nvPr/>
        </p:nvCxnSpPr>
        <p:spPr>
          <a:xfrm flipH="1" flipV="1">
            <a:off x="3675602" y="630857"/>
            <a:ext cx="530636" cy="304523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4206238" y="642992"/>
            <a:ext cx="1823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文字サイズ：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28pt</a:t>
            </a: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文字色：白、太字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17168" y="5639793"/>
            <a:ext cx="8585269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 latinLnBrk="1"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本資料の作成に当たっては、学習指導要領解説</a:t>
            </a: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等、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別添資料</a:t>
            </a: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等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を参考とすることも考えられます。</a:t>
            </a:r>
            <a:r>
              <a:rPr lang="ja-JP" altLang="en-US" sz="1600" noProof="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797828" y="681446"/>
            <a:ext cx="389081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文字サイズは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16pt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を基本とするが、適宜変更可能とする。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文字色は指定なし。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824" y="7220348"/>
            <a:ext cx="34015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配置と見出しは適宜変更可</a:t>
            </a:r>
          </a:p>
        </p:txBody>
      </p:sp>
    </p:spTree>
    <p:extLst>
      <p:ext uri="{BB962C8B-B14F-4D97-AF65-F5344CB8AC3E}">
        <p14:creationId xmlns:p14="http://schemas.microsoft.com/office/powerpoint/2010/main" val="4246390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mext0322">
      <a:dk1>
        <a:srgbClr val="000000"/>
      </a:dk1>
      <a:lt1>
        <a:sysClr val="window" lastClr="FFFFFF"/>
      </a:lt1>
      <a:dk2>
        <a:srgbClr val="024FA1"/>
      </a:dk2>
      <a:lt2>
        <a:srgbClr val="FF501E"/>
      </a:lt2>
      <a:accent1>
        <a:srgbClr val="4BB5C5"/>
      </a:accent1>
      <a:accent2>
        <a:srgbClr val="801C49"/>
      </a:accent2>
      <a:accent3>
        <a:srgbClr val="FED232"/>
      </a:accent3>
      <a:accent4>
        <a:srgbClr val="007437"/>
      </a:accent4>
      <a:accent5>
        <a:srgbClr val="CDECF1"/>
      </a:accent5>
      <a:accent6>
        <a:srgbClr val="D8BFCD"/>
      </a:accent6>
      <a:hlink>
        <a:srgbClr val="FBE6AA"/>
      </a:hlink>
      <a:folHlink>
        <a:srgbClr val="D2E2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rtlCol="0">
        <a:spAutoFit/>
      </a:bodyPr>
      <a:lstStyle>
        <a:defPPr marL="182563" indent="-182563">
          <a:defRPr kumimoji="1" sz="1600" b="1" i="0" u="none" strike="noStrike" kern="1200" cap="none" spc="0" normalizeH="0" baseline="0" noProof="0" dirty="0" smtClean="0">
            <a:ln>
              <a:noFill/>
            </a:ln>
            <a:solidFill>
              <a:schemeClr val="bg2"/>
            </a:solidFill>
            <a:effectLst/>
            <a:uLnTx/>
            <a:uFillTx/>
            <a:latin typeface="Meiryo UI" panose="020B0604030504040204" pitchFamily="50" charset="-128"/>
            <a:ea typeface="Meiryo UI" panose="020B0604030504040204" pitchFamily="50" charset="-128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efaultFormat1.pptx" id="{3E7A91EC-980C-49AF-987C-C50D916A1227}" vid="{C875BF4D-D5B8-4F60-A280-AD27D882AAF1}"/>
    </a:ext>
  </a:extLst>
</a:theme>
</file>

<file path=ppt/theme/theme2.xml><?xml version="1.0" encoding="utf-8"?>
<a:theme xmlns:a="http://schemas.openxmlformats.org/drawingml/2006/main" name="1_Office テーマ">
  <a:themeElements>
    <a:clrScheme name="mext0322">
      <a:dk1>
        <a:srgbClr val="000000"/>
      </a:dk1>
      <a:lt1>
        <a:sysClr val="window" lastClr="FFFFFF"/>
      </a:lt1>
      <a:dk2>
        <a:srgbClr val="024FA1"/>
      </a:dk2>
      <a:lt2>
        <a:srgbClr val="FF501E"/>
      </a:lt2>
      <a:accent1>
        <a:srgbClr val="4BB5C5"/>
      </a:accent1>
      <a:accent2>
        <a:srgbClr val="801C49"/>
      </a:accent2>
      <a:accent3>
        <a:srgbClr val="FED232"/>
      </a:accent3>
      <a:accent4>
        <a:srgbClr val="007437"/>
      </a:accent4>
      <a:accent5>
        <a:srgbClr val="CDECF1"/>
      </a:accent5>
      <a:accent6>
        <a:srgbClr val="D8BFCD"/>
      </a:accent6>
      <a:hlink>
        <a:srgbClr val="FBE6AA"/>
      </a:hlink>
      <a:folHlink>
        <a:srgbClr val="D2E2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285750" indent="-285750">
          <a:spcBef>
            <a:spcPts val="600"/>
          </a:spcBef>
          <a:buFont typeface="Arial" panose="020B0604020202020204" pitchFamily="34" charset="0"/>
          <a:buChar char="•"/>
          <a:defRPr kumimoji="1" sz="16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Meiryo UI" panose="020B0604030504040204" pitchFamily="50" charset="-128"/>
            <a:ea typeface="Meiryo UI" panose="020B0604030504040204" pitchFamily="50" charset="-128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efaultFormat1.pptx" id="{3E7A91EC-980C-49AF-987C-C50D916A1227}" vid="{C875BF4D-D5B8-4F60-A280-AD27D882AAF1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3672</TotalTime>
  <Words>415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Bold</vt:lpstr>
      <vt:lpstr>Meiryo UI</vt:lpstr>
      <vt:lpstr>Arial</vt:lpstr>
      <vt:lpstr>Calibri</vt:lpstr>
      <vt:lpstr>Office テーマ</vt:lpstr>
      <vt:lpstr>1_Office テーマ</vt:lpstr>
      <vt:lpstr>PowerPoint プレゼンテーション</vt:lpstr>
      <vt:lpstr>PowerPoint プレゼンテーション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高菅靖友</cp:lastModifiedBy>
  <cp:revision>165</cp:revision>
  <cp:lastPrinted>2022-09-02T02:33:57Z</cp:lastPrinted>
  <dcterms:created xsi:type="dcterms:W3CDTF">2021-04-06T07:08:07Z</dcterms:created>
  <dcterms:modified xsi:type="dcterms:W3CDTF">2022-09-05T11:20:27Z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2022-08-17T08:36:25Z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9cd5b88a-16f1-47b0-bea1-53ccdffeb0de</vt:lpwstr>
  </property>
  <property fmtid="{D5CDD505-2E9C-101B-9397-08002B2CF9AE}" pid="8" name="MSIP_Label_d899a617-f30e-4fb8-b81c-fb6d0b94ac5b_ContentBits">
    <vt:lpwstr>0</vt:lpwstr>
  </property>
</Properties>
</file>