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7559675" cy="10691813"/>
  <p:notesSz cx="6807200" cy="9939338"/>
  <p:defaultTextStyle>
    <a:defPPr>
      <a:defRPr lang="ja-JP"/>
    </a:defPPr>
    <a:lvl1pPr marL="0" algn="l" defTabSz="1042744" rtl="0" eaLnBrk="1" latinLnBrk="0" hangingPunct="1">
      <a:defRPr kumimoji="1" sz="2053" kern="1200">
        <a:solidFill>
          <a:schemeClr val="tx1"/>
        </a:solidFill>
        <a:latin typeface="+mn-lt"/>
        <a:ea typeface="+mn-ea"/>
        <a:cs typeface="+mn-cs"/>
      </a:defRPr>
    </a:lvl1pPr>
    <a:lvl2pPr marL="521373" algn="l" defTabSz="1042744" rtl="0" eaLnBrk="1" latinLnBrk="0" hangingPunct="1">
      <a:defRPr kumimoji="1" sz="2053" kern="1200">
        <a:solidFill>
          <a:schemeClr val="tx1"/>
        </a:solidFill>
        <a:latin typeface="+mn-lt"/>
        <a:ea typeface="+mn-ea"/>
        <a:cs typeface="+mn-cs"/>
      </a:defRPr>
    </a:lvl2pPr>
    <a:lvl3pPr marL="1042744" algn="l" defTabSz="1042744" rtl="0" eaLnBrk="1" latinLnBrk="0" hangingPunct="1">
      <a:defRPr kumimoji="1" sz="2053" kern="1200">
        <a:solidFill>
          <a:schemeClr val="tx1"/>
        </a:solidFill>
        <a:latin typeface="+mn-lt"/>
        <a:ea typeface="+mn-ea"/>
        <a:cs typeface="+mn-cs"/>
      </a:defRPr>
    </a:lvl3pPr>
    <a:lvl4pPr marL="1564117" algn="l" defTabSz="1042744" rtl="0" eaLnBrk="1" latinLnBrk="0" hangingPunct="1">
      <a:defRPr kumimoji="1" sz="2053" kern="1200">
        <a:solidFill>
          <a:schemeClr val="tx1"/>
        </a:solidFill>
        <a:latin typeface="+mn-lt"/>
        <a:ea typeface="+mn-ea"/>
        <a:cs typeface="+mn-cs"/>
      </a:defRPr>
    </a:lvl4pPr>
    <a:lvl5pPr marL="2085489" algn="l" defTabSz="1042744" rtl="0" eaLnBrk="1" latinLnBrk="0" hangingPunct="1">
      <a:defRPr kumimoji="1" sz="2053" kern="1200">
        <a:solidFill>
          <a:schemeClr val="tx1"/>
        </a:solidFill>
        <a:latin typeface="+mn-lt"/>
        <a:ea typeface="+mn-ea"/>
        <a:cs typeface="+mn-cs"/>
      </a:defRPr>
    </a:lvl5pPr>
    <a:lvl6pPr marL="2606860" algn="l" defTabSz="1042744" rtl="0" eaLnBrk="1" latinLnBrk="0" hangingPunct="1">
      <a:defRPr kumimoji="1" sz="2053" kern="1200">
        <a:solidFill>
          <a:schemeClr val="tx1"/>
        </a:solidFill>
        <a:latin typeface="+mn-lt"/>
        <a:ea typeface="+mn-ea"/>
        <a:cs typeface="+mn-cs"/>
      </a:defRPr>
    </a:lvl6pPr>
    <a:lvl7pPr marL="3128233" algn="l" defTabSz="1042744" rtl="0" eaLnBrk="1" latinLnBrk="0" hangingPunct="1">
      <a:defRPr kumimoji="1" sz="2053" kern="1200">
        <a:solidFill>
          <a:schemeClr val="tx1"/>
        </a:solidFill>
        <a:latin typeface="+mn-lt"/>
        <a:ea typeface="+mn-ea"/>
        <a:cs typeface="+mn-cs"/>
      </a:defRPr>
    </a:lvl7pPr>
    <a:lvl8pPr marL="3649605" algn="l" defTabSz="1042744" rtl="0" eaLnBrk="1" latinLnBrk="0" hangingPunct="1">
      <a:defRPr kumimoji="1" sz="2053" kern="1200">
        <a:solidFill>
          <a:schemeClr val="tx1"/>
        </a:solidFill>
        <a:latin typeface="+mn-lt"/>
        <a:ea typeface="+mn-ea"/>
        <a:cs typeface="+mn-cs"/>
      </a:defRPr>
    </a:lvl8pPr>
    <a:lvl9pPr marL="4170977" algn="l" defTabSz="1042744"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E1"/>
    <a:srgbClr val="FFFFCC"/>
    <a:srgbClr val="FF0066"/>
    <a:srgbClr val="FF0000"/>
    <a:srgbClr val="FFFF99"/>
    <a:srgbClr val="1F32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70" d="100"/>
          <a:sy n="70" d="100"/>
        </p:scale>
        <p:origin x="2146" y="-571"/>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097533D-DB78-4C49-B312-0E364EB1CF1F}" type="datetimeFigureOut">
              <a:rPr kumimoji="1" lang="ja-JP" altLang="en-US" smtClean="0"/>
              <a:t>2023/1/4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1F19C69-FE06-4173-B642-35469D0A8D76}" type="slidenum">
              <a:rPr kumimoji="1" lang="ja-JP" altLang="en-US" smtClean="0"/>
              <a:t>‹#›</a:t>
            </a:fld>
            <a:endParaRPr kumimoji="1" lang="ja-JP" altLang="en-US"/>
          </a:p>
        </p:txBody>
      </p:sp>
    </p:spTree>
    <p:extLst>
      <p:ext uri="{BB962C8B-B14F-4D97-AF65-F5344CB8AC3E}">
        <p14:creationId xmlns:p14="http://schemas.microsoft.com/office/powerpoint/2010/main" val="2427565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ACC4796-CE87-4134-A2A8-31CB1A8BF1D3}" type="datetimeFigureOut">
              <a:rPr kumimoji="1" lang="ja-JP" altLang="en-US" smtClean="0"/>
              <a:t>2023/1/4</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AA69BF7-710E-4318-B8B0-2B22D26A1022}" type="slidenum">
              <a:rPr kumimoji="1" lang="ja-JP" altLang="en-US" smtClean="0"/>
              <a:t>‹#›</a:t>
            </a:fld>
            <a:endParaRPr kumimoji="1" lang="ja-JP" altLang="en-US"/>
          </a:p>
        </p:txBody>
      </p:sp>
    </p:spTree>
    <p:extLst>
      <p:ext uri="{BB962C8B-B14F-4D97-AF65-F5344CB8AC3E}">
        <p14:creationId xmlns:p14="http://schemas.microsoft.com/office/powerpoint/2010/main" val="555919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1396"/>
            <a:ext cx="6425724" cy="229181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solidFill>
                  <a:schemeClr val="tx1">
                    <a:tint val="75000"/>
                  </a:schemeClr>
                </a:solidFill>
              </a:defRPr>
            </a:lvl1pPr>
            <a:lvl2pPr marL="377976" indent="0" algn="ctr">
              <a:buNone/>
              <a:defRPr>
                <a:solidFill>
                  <a:schemeClr val="tx1">
                    <a:tint val="75000"/>
                  </a:schemeClr>
                </a:solidFill>
              </a:defRPr>
            </a:lvl2pPr>
            <a:lvl3pPr marL="755953" indent="0" algn="ctr">
              <a:buNone/>
              <a:defRPr>
                <a:solidFill>
                  <a:schemeClr val="tx1">
                    <a:tint val="75000"/>
                  </a:schemeClr>
                </a:solidFill>
              </a:defRPr>
            </a:lvl3pPr>
            <a:lvl4pPr marL="1133929" indent="0" algn="ctr">
              <a:buNone/>
              <a:defRPr>
                <a:solidFill>
                  <a:schemeClr val="tx1">
                    <a:tint val="75000"/>
                  </a:schemeClr>
                </a:solidFill>
              </a:defRPr>
            </a:lvl4pPr>
            <a:lvl5pPr marL="1511906" indent="0" algn="ctr">
              <a:buNone/>
              <a:defRPr>
                <a:solidFill>
                  <a:schemeClr val="tx1">
                    <a:tint val="75000"/>
                  </a:schemeClr>
                </a:solidFill>
              </a:defRPr>
            </a:lvl5pPr>
            <a:lvl6pPr marL="1889882" indent="0" algn="ctr">
              <a:buNone/>
              <a:defRPr>
                <a:solidFill>
                  <a:schemeClr val="tx1">
                    <a:tint val="75000"/>
                  </a:schemeClr>
                </a:solidFill>
              </a:defRPr>
            </a:lvl6pPr>
            <a:lvl7pPr marL="2267859" indent="0" algn="ctr">
              <a:buNone/>
              <a:defRPr>
                <a:solidFill>
                  <a:schemeClr val="tx1">
                    <a:tint val="75000"/>
                  </a:schemeClr>
                </a:solidFill>
              </a:defRPr>
            </a:lvl7pPr>
            <a:lvl8pPr marL="2645835" indent="0" algn="ctr">
              <a:buNone/>
              <a:defRPr>
                <a:solidFill>
                  <a:schemeClr val="tx1">
                    <a:tint val="75000"/>
                  </a:schemeClr>
                </a:solidFill>
              </a:defRPr>
            </a:lvl8pPr>
            <a:lvl9pPr marL="302381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0"/>
            <a:ext cx="1700927" cy="912269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7984" y="428170"/>
            <a:ext cx="4976786" cy="912269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870480"/>
            <a:ext cx="6425724" cy="2123513"/>
          </a:xfrm>
        </p:spPr>
        <p:txBody>
          <a:bodyPr anchor="t"/>
          <a:lstStyle>
            <a:lvl1pPr algn="l">
              <a:defRPr sz="3307"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162" y="4531650"/>
            <a:ext cx="6425724" cy="2338833"/>
          </a:xfrm>
        </p:spPr>
        <p:txBody>
          <a:bodyPr anchor="b"/>
          <a:lstStyle>
            <a:lvl1pPr marL="0" indent="0">
              <a:buNone/>
              <a:defRPr sz="1653">
                <a:solidFill>
                  <a:schemeClr val="tx1">
                    <a:tint val="75000"/>
                  </a:schemeClr>
                </a:solidFill>
              </a:defRPr>
            </a:lvl1pPr>
            <a:lvl2pPr marL="377976" indent="0">
              <a:buNone/>
              <a:defRPr sz="1488">
                <a:solidFill>
                  <a:schemeClr val="tx1">
                    <a:tint val="75000"/>
                  </a:schemeClr>
                </a:solidFill>
              </a:defRPr>
            </a:lvl2pPr>
            <a:lvl3pPr marL="755953" indent="0">
              <a:buNone/>
              <a:defRPr sz="1323">
                <a:solidFill>
                  <a:schemeClr val="tx1">
                    <a:tint val="75000"/>
                  </a:schemeClr>
                </a:solidFill>
              </a:defRPr>
            </a:lvl3pPr>
            <a:lvl4pPr marL="1133929" indent="0">
              <a:buNone/>
              <a:defRPr sz="1157">
                <a:solidFill>
                  <a:schemeClr val="tx1">
                    <a:tint val="75000"/>
                  </a:schemeClr>
                </a:solidFill>
              </a:defRPr>
            </a:lvl4pPr>
            <a:lvl5pPr marL="1511906" indent="0">
              <a:buNone/>
              <a:defRPr sz="1157">
                <a:solidFill>
                  <a:schemeClr val="tx1">
                    <a:tint val="75000"/>
                  </a:schemeClr>
                </a:solidFill>
              </a:defRPr>
            </a:lvl5pPr>
            <a:lvl6pPr marL="1889882" indent="0">
              <a:buNone/>
              <a:defRPr sz="1157">
                <a:solidFill>
                  <a:schemeClr val="tx1">
                    <a:tint val="75000"/>
                  </a:schemeClr>
                </a:solidFill>
              </a:defRPr>
            </a:lvl6pPr>
            <a:lvl7pPr marL="2267859" indent="0">
              <a:buNone/>
              <a:defRPr sz="1157">
                <a:solidFill>
                  <a:schemeClr val="tx1">
                    <a:tint val="75000"/>
                  </a:schemeClr>
                </a:solidFill>
              </a:defRPr>
            </a:lvl7pPr>
            <a:lvl8pPr marL="2645835" indent="0">
              <a:buNone/>
              <a:defRPr sz="1157">
                <a:solidFill>
                  <a:schemeClr val="tx1">
                    <a:tint val="75000"/>
                  </a:schemeClr>
                </a:solidFill>
              </a:defRPr>
            </a:lvl8pPr>
            <a:lvl9pPr marL="3023813" indent="0">
              <a:buNone/>
              <a:defRPr sz="115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7984" y="2494759"/>
            <a:ext cx="3338856" cy="7056102"/>
          </a:xfrm>
        </p:spPr>
        <p:txBody>
          <a:bodyPr/>
          <a:lstStyle>
            <a:lvl1pPr>
              <a:defRPr sz="2315"/>
            </a:lvl1pPr>
            <a:lvl2pPr>
              <a:defRPr sz="1984"/>
            </a:lvl2pPr>
            <a:lvl3pPr>
              <a:defRPr sz="1653"/>
            </a:lvl3pPr>
            <a:lvl4pPr>
              <a:defRPr sz="1488"/>
            </a:lvl4pPr>
            <a:lvl5pPr>
              <a:defRPr sz="1488"/>
            </a:lvl5pPr>
            <a:lvl6pPr>
              <a:defRPr sz="1488"/>
            </a:lvl6pPr>
            <a:lvl7pPr>
              <a:defRPr sz="1488"/>
            </a:lvl7pPr>
            <a:lvl8pPr>
              <a:defRPr sz="1488"/>
            </a:lvl8pPr>
            <a:lvl9pPr>
              <a:defRPr sz="148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2835" y="2494759"/>
            <a:ext cx="3338856" cy="7056102"/>
          </a:xfrm>
        </p:spPr>
        <p:txBody>
          <a:bodyPr/>
          <a:lstStyle>
            <a:lvl1pPr>
              <a:defRPr sz="2315"/>
            </a:lvl1pPr>
            <a:lvl2pPr>
              <a:defRPr sz="1984"/>
            </a:lvl2pPr>
            <a:lvl3pPr>
              <a:defRPr sz="1653"/>
            </a:lvl3pPr>
            <a:lvl4pPr>
              <a:defRPr sz="1488"/>
            </a:lvl4pPr>
            <a:lvl5pPr>
              <a:defRPr sz="1488"/>
            </a:lvl5pPr>
            <a:lvl6pPr>
              <a:defRPr sz="1488"/>
            </a:lvl6pPr>
            <a:lvl7pPr>
              <a:defRPr sz="1488"/>
            </a:lvl7pPr>
            <a:lvl8pPr>
              <a:defRPr sz="1488"/>
            </a:lvl8pPr>
            <a:lvl9pPr>
              <a:defRPr sz="148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8" y="2393285"/>
            <a:ext cx="3340169" cy="997407"/>
          </a:xfrm>
        </p:spPr>
        <p:txBody>
          <a:bodyPr anchor="b"/>
          <a:lstStyle>
            <a:lvl1pPr marL="0" indent="0">
              <a:buNone/>
              <a:defRPr sz="1984" b="1"/>
            </a:lvl1pPr>
            <a:lvl2pPr marL="377976" indent="0">
              <a:buNone/>
              <a:defRPr sz="1653" b="1"/>
            </a:lvl2pPr>
            <a:lvl3pPr marL="755953" indent="0">
              <a:buNone/>
              <a:defRPr sz="1488" b="1"/>
            </a:lvl3pPr>
            <a:lvl4pPr marL="1133929" indent="0">
              <a:buNone/>
              <a:defRPr sz="1323" b="1"/>
            </a:lvl4pPr>
            <a:lvl5pPr marL="1511906" indent="0">
              <a:buNone/>
              <a:defRPr sz="1323" b="1"/>
            </a:lvl5pPr>
            <a:lvl6pPr marL="1889882" indent="0">
              <a:buNone/>
              <a:defRPr sz="1323" b="1"/>
            </a:lvl6pPr>
            <a:lvl7pPr marL="2267859" indent="0">
              <a:buNone/>
              <a:defRPr sz="1323" b="1"/>
            </a:lvl7pPr>
            <a:lvl8pPr marL="2645835" indent="0">
              <a:buNone/>
              <a:defRPr sz="1323" b="1"/>
            </a:lvl8pPr>
            <a:lvl9pPr marL="3023813" indent="0">
              <a:buNone/>
              <a:defRPr sz="132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7988" y="3390690"/>
            <a:ext cx="3340169" cy="6160168"/>
          </a:xfrm>
        </p:spPr>
        <p:txBody>
          <a:bodyPr/>
          <a:lstStyle>
            <a:lvl1pPr>
              <a:defRPr sz="1984"/>
            </a:lvl1pPr>
            <a:lvl2pPr>
              <a:defRPr sz="1653"/>
            </a:lvl2pPr>
            <a:lvl3pPr>
              <a:defRPr sz="1488"/>
            </a:lvl3pPr>
            <a:lvl4pPr>
              <a:defRPr sz="1323"/>
            </a:lvl4pPr>
            <a:lvl5pPr>
              <a:defRPr sz="1323"/>
            </a:lvl5pPr>
            <a:lvl6pPr>
              <a:defRPr sz="1323"/>
            </a:lvl6pPr>
            <a:lvl7pPr>
              <a:defRPr sz="1323"/>
            </a:lvl7pPr>
            <a:lvl8pPr>
              <a:defRPr sz="1323"/>
            </a:lvl8pPr>
            <a:lvl9pPr>
              <a:defRPr sz="132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0214" y="2393285"/>
            <a:ext cx="3341481" cy="997407"/>
          </a:xfrm>
        </p:spPr>
        <p:txBody>
          <a:bodyPr anchor="b"/>
          <a:lstStyle>
            <a:lvl1pPr marL="0" indent="0">
              <a:buNone/>
              <a:defRPr sz="1984" b="1"/>
            </a:lvl1pPr>
            <a:lvl2pPr marL="377976" indent="0">
              <a:buNone/>
              <a:defRPr sz="1653" b="1"/>
            </a:lvl2pPr>
            <a:lvl3pPr marL="755953" indent="0">
              <a:buNone/>
              <a:defRPr sz="1488" b="1"/>
            </a:lvl3pPr>
            <a:lvl4pPr marL="1133929" indent="0">
              <a:buNone/>
              <a:defRPr sz="1323" b="1"/>
            </a:lvl4pPr>
            <a:lvl5pPr marL="1511906" indent="0">
              <a:buNone/>
              <a:defRPr sz="1323" b="1"/>
            </a:lvl5pPr>
            <a:lvl6pPr marL="1889882" indent="0">
              <a:buNone/>
              <a:defRPr sz="1323" b="1"/>
            </a:lvl6pPr>
            <a:lvl7pPr marL="2267859" indent="0">
              <a:buNone/>
              <a:defRPr sz="1323" b="1"/>
            </a:lvl7pPr>
            <a:lvl8pPr marL="2645835" indent="0">
              <a:buNone/>
              <a:defRPr sz="1323" b="1"/>
            </a:lvl8pPr>
            <a:lvl9pPr marL="3023813" indent="0">
              <a:buNone/>
              <a:defRPr sz="132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0214" y="3390690"/>
            <a:ext cx="3341481" cy="6160168"/>
          </a:xfrm>
        </p:spPr>
        <p:txBody>
          <a:bodyPr/>
          <a:lstStyle>
            <a:lvl1pPr>
              <a:defRPr sz="1984"/>
            </a:lvl1pPr>
            <a:lvl2pPr>
              <a:defRPr sz="1653"/>
            </a:lvl2pPr>
            <a:lvl3pPr>
              <a:defRPr sz="1488"/>
            </a:lvl3pPr>
            <a:lvl4pPr>
              <a:defRPr sz="1323"/>
            </a:lvl4pPr>
            <a:lvl5pPr>
              <a:defRPr sz="1323"/>
            </a:lvl5pPr>
            <a:lvl6pPr>
              <a:defRPr sz="1323"/>
            </a:lvl6pPr>
            <a:lvl7pPr>
              <a:defRPr sz="1323"/>
            </a:lvl7pPr>
            <a:lvl8pPr>
              <a:defRPr sz="1323"/>
            </a:lvl8pPr>
            <a:lvl9pPr>
              <a:defRPr sz="132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8" y="425694"/>
            <a:ext cx="2487081" cy="1811668"/>
          </a:xfrm>
        </p:spPr>
        <p:txBody>
          <a:bodyPr anchor="b"/>
          <a:lstStyle>
            <a:lvl1pPr algn="l">
              <a:defRPr sz="1653"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5626" y="425696"/>
            <a:ext cx="4226069" cy="9125167"/>
          </a:xfrm>
        </p:spPr>
        <p:txBody>
          <a:bodyPr/>
          <a:lstStyle>
            <a:lvl1pPr>
              <a:defRPr sz="2646"/>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7988" y="2237363"/>
            <a:ext cx="2487081" cy="7313498"/>
          </a:xfrm>
        </p:spPr>
        <p:txBody>
          <a:bodyPr/>
          <a:lstStyle>
            <a:lvl1pPr marL="0" indent="0">
              <a:buNone/>
              <a:defRPr sz="1157"/>
            </a:lvl1pPr>
            <a:lvl2pPr marL="377976" indent="0">
              <a:buNone/>
              <a:defRPr sz="992"/>
            </a:lvl2pPr>
            <a:lvl3pPr marL="755953" indent="0">
              <a:buNone/>
              <a:defRPr sz="827"/>
            </a:lvl3pPr>
            <a:lvl4pPr marL="1133929" indent="0">
              <a:buNone/>
              <a:defRPr sz="744"/>
            </a:lvl4pPr>
            <a:lvl5pPr marL="1511906" indent="0">
              <a:buNone/>
              <a:defRPr sz="744"/>
            </a:lvl5pPr>
            <a:lvl6pPr marL="1889882" indent="0">
              <a:buNone/>
              <a:defRPr sz="744"/>
            </a:lvl6pPr>
            <a:lvl7pPr marL="2267859" indent="0">
              <a:buNone/>
              <a:defRPr sz="744"/>
            </a:lvl7pPr>
            <a:lvl8pPr marL="2645835" indent="0">
              <a:buNone/>
              <a:defRPr sz="744"/>
            </a:lvl8pPr>
            <a:lvl9pPr marL="3023813" indent="0">
              <a:buNone/>
              <a:defRPr sz="744"/>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72"/>
            <a:ext cx="4535805" cy="883561"/>
          </a:xfrm>
        </p:spPr>
        <p:txBody>
          <a:bodyPr anchor="b"/>
          <a:lstStyle>
            <a:lvl1pPr algn="l">
              <a:defRPr sz="1653"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1749" y="955333"/>
            <a:ext cx="4535805" cy="6415088"/>
          </a:xfrm>
        </p:spPr>
        <p:txBody>
          <a:bodyPr/>
          <a:lstStyle>
            <a:lvl1pPr marL="0" indent="0">
              <a:buNone/>
              <a:defRPr sz="2646"/>
            </a:lvl1pPr>
            <a:lvl2pPr marL="377976" indent="0">
              <a:buNone/>
              <a:defRPr sz="2315"/>
            </a:lvl2pPr>
            <a:lvl3pPr marL="755953" indent="0">
              <a:buNone/>
              <a:defRPr sz="1984"/>
            </a:lvl3pPr>
            <a:lvl4pPr marL="1133929" indent="0">
              <a:buNone/>
              <a:defRPr sz="1653"/>
            </a:lvl4pPr>
            <a:lvl5pPr marL="1511906" indent="0">
              <a:buNone/>
              <a:defRPr sz="1653"/>
            </a:lvl5pPr>
            <a:lvl6pPr marL="1889882" indent="0">
              <a:buNone/>
              <a:defRPr sz="1653"/>
            </a:lvl6pPr>
            <a:lvl7pPr marL="2267859" indent="0">
              <a:buNone/>
              <a:defRPr sz="1653"/>
            </a:lvl7pPr>
            <a:lvl8pPr marL="2645835" indent="0">
              <a:buNone/>
              <a:defRPr sz="1653"/>
            </a:lvl8pPr>
            <a:lvl9pPr marL="3023813" indent="0">
              <a:buNone/>
              <a:defRPr sz="1653"/>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481749" y="8367832"/>
            <a:ext cx="4535805" cy="1254802"/>
          </a:xfrm>
        </p:spPr>
        <p:txBody>
          <a:bodyPr/>
          <a:lstStyle>
            <a:lvl1pPr marL="0" indent="0">
              <a:buNone/>
              <a:defRPr sz="1157"/>
            </a:lvl1pPr>
            <a:lvl2pPr marL="377976" indent="0">
              <a:buNone/>
              <a:defRPr sz="992"/>
            </a:lvl2pPr>
            <a:lvl3pPr marL="755953" indent="0">
              <a:buNone/>
              <a:defRPr sz="827"/>
            </a:lvl3pPr>
            <a:lvl4pPr marL="1133929" indent="0">
              <a:buNone/>
              <a:defRPr sz="744"/>
            </a:lvl4pPr>
            <a:lvl5pPr marL="1511906" indent="0">
              <a:buNone/>
              <a:defRPr sz="744"/>
            </a:lvl5pPr>
            <a:lvl6pPr marL="1889882" indent="0">
              <a:buNone/>
              <a:defRPr sz="744"/>
            </a:lvl6pPr>
            <a:lvl7pPr marL="2267859" indent="0">
              <a:buNone/>
              <a:defRPr sz="744"/>
            </a:lvl7pPr>
            <a:lvl8pPr marL="2645835" indent="0">
              <a:buNone/>
              <a:defRPr sz="744"/>
            </a:lvl8pPr>
            <a:lvl9pPr marL="3023813" indent="0">
              <a:buNone/>
              <a:defRPr sz="744"/>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428168"/>
            <a:ext cx="6803708" cy="178196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494759"/>
            <a:ext cx="6803708" cy="70561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7984" y="9909730"/>
            <a:ext cx="1763924"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372D545-8467-428C-B4B7-668AFE11EB3F}" type="datetimeFigureOut">
              <a:rPr kumimoji="1" lang="ja-JP" altLang="en-US" smtClean="0"/>
              <a:t>2023/1/4</a:t>
            </a:fld>
            <a:endParaRPr kumimoji="1" lang="ja-JP" altLang="en-US"/>
          </a:p>
        </p:txBody>
      </p:sp>
      <p:sp>
        <p:nvSpPr>
          <p:cNvPr id="5" name="フッター プレースホルダー 4"/>
          <p:cNvSpPr>
            <a:spLocks noGrp="1"/>
          </p:cNvSpPr>
          <p:nvPr>
            <p:ph type="ftr" sz="quarter" idx="3"/>
          </p:nvPr>
        </p:nvSpPr>
        <p:spPr>
          <a:xfrm>
            <a:off x="2582889" y="9909730"/>
            <a:ext cx="2393897"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7767" y="9909730"/>
            <a:ext cx="1763924"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55953" rtl="0" eaLnBrk="1" latinLnBrk="0" hangingPunct="1">
        <a:spcBef>
          <a:spcPct val="0"/>
        </a:spcBef>
        <a:buNone/>
        <a:defRPr kumimoji="1" sz="3638" kern="1200">
          <a:solidFill>
            <a:schemeClr val="tx1"/>
          </a:solidFill>
          <a:latin typeface="+mj-lt"/>
          <a:ea typeface="+mj-ea"/>
          <a:cs typeface="+mj-cs"/>
        </a:defRPr>
      </a:lvl1pPr>
    </p:titleStyle>
    <p:bodyStyle>
      <a:lvl1pPr marL="283483" indent="-283483" algn="l" defTabSz="755953" rtl="0" eaLnBrk="1" latinLnBrk="0" hangingPunct="1">
        <a:spcBef>
          <a:spcPct val="20000"/>
        </a:spcBef>
        <a:buFont typeface="Arial" pitchFamily="34" charset="0"/>
        <a:buChar char="•"/>
        <a:defRPr kumimoji="1" sz="2646" kern="1200">
          <a:solidFill>
            <a:schemeClr val="tx1"/>
          </a:solidFill>
          <a:latin typeface="+mn-lt"/>
          <a:ea typeface="+mn-ea"/>
          <a:cs typeface="+mn-cs"/>
        </a:defRPr>
      </a:lvl1pPr>
      <a:lvl2pPr marL="614213" indent="-236236" algn="l" defTabSz="755953" rtl="0" eaLnBrk="1" latinLnBrk="0" hangingPunct="1">
        <a:spcBef>
          <a:spcPct val="20000"/>
        </a:spcBef>
        <a:buFont typeface="Arial" pitchFamily="34" charset="0"/>
        <a:buChar char="–"/>
        <a:defRPr kumimoji="1" sz="2315" kern="1200">
          <a:solidFill>
            <a:schemeClr val="tx1"/>
          </a:solidFill>
          <a:latin typeface="+mn-lt"/>
          <a:ea typeface="+mn-ea"/>
          <a:cs typeface="+mn-cs"/>
        </a:defRPr>
      </a:lvl2pPr>
      <a:lvl3pPr marL="944941" indent="-188988" algn="l" defTabSz="755953" rtl="0" eaLnBrk="1" latinLnBrk="0" hangingPunct="1">
        <a:spcBef>
          <a:spcPct val="20000"/>
        </a:spcBef>
        <a:buFont typeface="Arial" pitchFamily="34" charset="0"/>
        <a:buChar char="•"/>
        <a:defRPr kumimoji="1" sz="1984" kern="1200">
          <a:solidFill>
            <a:schemeClr val="tx1"/>
          </a:solidFill>
          <a:latin typeface="+mn-lt"/>
          <a:ea typeface="+mn-ea"/>
          <a:cs typeface="+mn-cs"/>
        </a:defRPr>
      </a:lvl3pPr>
      <a:lvl4pPr marL="1322918" indent="-188988" algn="l" defTabSz="755953" rtl="0" eaLnBrk="1" latinLnBrk="0" hangingPunct="1">
        <a:spcBef>
          <a:spcPct val="20000"/>
        </a:spcBef>
        <a:buFont typeface="Arial" pitchFamily="34" charset="0"/>
        <a:buChar char="–"/>
        <a:defRPr kumimoji="1" sz="1653" kern="1200">
          <a:solidFill>
            <a:schemeClr val="tx1"/>
          </a:solidFill>
          <a:latin typeface="+mn-lt"/>
          <a:ea typeface="+mn-ea"/>
          <a:cs typeface="+mn-cs"/>
        </a:defRPr>
      </a:lvl4pPr>
      <a:lvl5pPr marL="1700894" indent="-188988" algn="l" defTabSz="755953" rtl="0" eaLnBrk="1" latinLnBrk="0" hangingPunct="1">
        <a:spcBef>
          <a:spcPct val="20000"/>
        </a:spcBef>
        <a:buFont typeface="Arial" pitchFamily="34" charset="0"/>
        <a:buChar char="»"/>
        <a:defRPr kumimoji="1" sz="1653" kern="1200">
          <a:solidFill>
            <a:schemeClr val="tx1"/>
          </a:solidFill>
          <a:latin typeface="+mn-lt"/>
          <a:ea typeface="+mn-ea"/>
          <a:cs typeface="+mn-cs"/>
        </a:defRPr>
      </a:lvl5pPr>
      <a:lvl6pPr marL="2078871" indent="-188988" algn="l" defTabSz="755953" rtl="0" eaLnBrk="1" latinLnBrk="0" hangingPunct="1">
        <a:spcBef>
          <a:spcPct val="20000"/>
        </a:spcBef>
        <a:buFont typeface="Arial" pitchFamily="34" charset="0"/>
        <a:buChar char="•"/>
        <a:defRPr kumimoji="1" sz="1653" kern="1200">
          <a:solidFill>
            <a:schemeClr val="tx1"/>
          </a:solidFill>
          <a:latin typeface="+mn-lt"/>
          <a:ea typeface="+mn-ea"/>
          <a:cs typeface="+mn-cs"/>
        </a:defRPr>
      </a:lvl6pPr>
      <a:lvl7pPr marL="2456847" indent="-188988" algn="l" defTabSz="755953" rtl="0" eaLnBrk="1" latinLnBrk="0" hangingPunct="1">
        <a:spcBef>
          <a:spcPct val="20000"/>
        </a:spcBef>
        <a:buFont typeface="Arial" pitchFamily="34" charset="0"/>
        <a:buChar char="•"/>
        <a:defRPr kumimoji="1" sz="1653" kern="1200">
          <a:solidFill>
            <a:schemeClr val="tx1"/>
          </a:solidFill>
          <a:latin typeface="+mn-lt"/>
          <a:ea typeface="+mn-ea"/>
          <a:cs typeface="+mn-cs"/>
        </a:defRPr>
      </a:lvl7pPr>
      <a:lvl8pPr marL="2834823" indent="-188988" algn="l" defTabSz="755953" rtl="0" eaLnBrk="1" latinLnBrk="0" hangingPunct="1">
        <a:spcBef>
          <a:spcPct val="20000"/>
        </a:spcBef>
        <a:buFont typeface="Arial" pitchFamily="34" charset="0"/>
        <a:buChar char="•"/>
        <a:defRPr kumimoji="1" sz="1653" kern="1200">
          <a:solidFill>
            <a:schemeClr val="tx1"/>
          </a:solidFill>
          <a:latin typeface="+mn-lt"/>
          <a:ea typeface="+mn-ea"/>
          <a:cs typeface="+mn-cs"/>
        </a:defRPr>
      </a:lvl8pPr>
      <a:lvl9pPr marL="3212800" indent="-188988" algn="l" defTabSz="755953" rtl="0" eaLnBrk="1" latinLnBrk="0" hangingPunct="1">
        <a:spcBef>
          <a:spcPct val="20000"/>
        </a:spcBef>
        <a:buFont typeface="Arial" pitchFamily="34" charset="0"/>
        <a:buChar char="•"/>
        <a:defRPr kumimoji="1" sz="1653" kern="1200">
          <a:solidFill>
            <a:schemeClr val="tx1"/>
          </a:solidFill>
          <a:latin typeface="+mn-lt"/>
          <a:ea typeface="+mn-ea"/>
          <a:cs typeface="+mn-cs"/>
        </a:defRPr>
      </a:lvl9pPr>
    </p:bodyStyle>
    <p:otherStyle>
      <a:defPPr>
        <a:defRPr lang="ja-JP"/>
      </a:defPPr>
      <a:lvl1pPr marL="0" algn="l" defTabSz="755953" rtl="0" eaLnBrk="1" latinLnBrk="0" hangingPunct="1">
        <a:defRPr kumimoji="1" sz="1488" kern="1200">
          <a:solidFill>
            <a:schemeClr val="tx1"/>
          </a:solidFill>
          <a:latin typeface="+mn-lt"/>
          <a:ea typeface="+mn-ea"/>
          <a:cs typeface="+mn-cs"/>
        </a:defRPr>
      </a:lvl1pPr>
      <a:lvl2pPr marL="377976" algn="l" defTabSz="755953" rtl="0" eaLnBrk="1" latinLnBrk="0" hangingPunct="1">
        <a:defRPr kumimoji="1" sz="1488" kern="1200">
          <a:solidFill>
            <a:schemeClr val="tx1"/>
          </a:solidFill>
          <a:latin typeface="+mn-lt"/>
          <a:ea typeface="+mn-ea"/>
          <a:cs typeface="+mn-cs"/>
        </a:defRPr>
      </a:lvl2pPr>
      <a:lvl3pPr marL="755953" algn="l" defTabSz="755953" rtl="0" eaLnBrk="1" latinLnBrk="0" hangingPunct="1">
        <a:defRPr kumimoji="1" sz="1488" kern="1200">
          <a:solidFill>
            <a:schemeClr val="tx1"/>
          </a:solidFill>
          <a:latin typeface="+mn-lt"/>
          <a:ea typeface="+mn-ea"/>
          <a:cs typeface="+mn-cs"/>
        </a:defRPr>
      </a:lvl3pPr>
      <a:lvl4pPr marL="1133929" algn="l" defTabSz="755953" rtl="0" eaLnBrk="1" latinLnBrk="0" hangingPunct="1">
        <a:defRPr kumimoji="1" sz="1488" kern="1200">
          <a:solidFill>
            <a:schemeClr val="tx1"/>
          </a:solidFill>
          <a:latin typeface="+mn-lt"/>
          <a:ea typeface="+mn-ea"/>
          <a:cs typeface="+mn-cs"/>
        </a:defRPr>
      </a:lvl4pPr>
      <a:lvl5pPr marL="1511906" algn="l" defTabSz="755953" rtl="0" eaLnBrk="1" latinLnBrk="0" hangingPunct="1">
        <a:defRPr kumimoji="1" sz="1488" kern="1200">
          <a:solidFill>
            <a:schemeClr val="tx1"/>
          </a:solidFill>
          <a:latin typeface="+mn-lt"/>
          <a:ea typeface="+mn-ea"/>
          <a:cs typeface="+mn-cs"/>
        </a:defRPr>
      </a:lvl5pPr>
      <a:lvl6pPr marL="1889882" algn="l" defTabSz="755953" rtl="0" eaLnBrk="1" latinLnBrk="0" hangingPunct="1">
        <a:defRPr kumimoji="1" sz="1488" kern="1200">
          <a:solidFill>
            <a:schemeClr val="tx1"/>
          </a:solidFill>
          <a:latin typeface="+mn-lt"/>
          <a:ea typeface="+mn-ea"/>
          <a:cs typeface="+mn-cs"/>
        </a:defRPr>
      </a:lvl6pPr>
      <a:lvl7pPr marL="2267859" algn="l" defTabSz="755953" rtl="0" eaLnBrk="1" latinLnBrk="0" hangingPunct="1">
        <a:defRPr kumimoji="1" sz="1488" kern="1200">
          <a:solidFill>
            <a:schemeClr val="tx1"/>
          </a:solidFill>
          <a:latin typeface="+mn-lt"/>
          <a:ea typeface="+mn-ea"/>
          <a:cs typeface="+mn-cs"/>
        </a:defRPr>
      </a:lvl7pPr>
      <a:lvl8pPr marL="2645835" algn="l" defTabSz="755953" rtl="0" eaLnBrk="1" latinLnBrk="0" hangingPunct="1">
        <a:defRPr kumimoji="1" sz="1488" kern="1200">
          <a:solidFill>
            <a:schemeClr val="tx1"/>
          </a:solidFill>
          <a:latin typeface="+mn-lt"/>
          <a:ea typeface="+mn-ea"/>
          <a:cs typeface="+mn-cs"/>
        </a:defRPr>
      </a:lvl8pPr>
      <a:lvl9pPr marL="3023813" algn="l" defTabSz="755953"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mhlw.go.jp/content/11909000/000992246.pdf" TargetMode="External"/><Relationship Id="rId3" Type="http://schemas.openxmlformats.org/officeDocument/2006/relationships/hyperlink" Target="https://www.roukyouhou.mhlw.go.jp/" TargetMode="External"/><Relationship Id="rId7" Type="http://schemas.openxmlformats.org/officeDocument/2006/relationships/image" Target="../media/image4.png"/><Relationship Id="rId2" Type="http://schemas.openxmlformats.org/officeDocument/2006/relationships/hyperlink" Target="https://www.mhlw.go.jp/content/11909000/000927464.pdf"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5" name="テキスト プレースホルダー 2">
            <a:extLst>
              <a:ext uri="{FF2B5EF4-FFF2-40B4-BE49-F238E27FC236}">
                <a16:creationId xmlns:a16="http://schemas.microsoft.com/office/drawing/2014/main" id="{4B519411-C5E6-E348-9D5F-3379CBF192CC}"/>
              </a:ext>
            </a:extLst>
          </p:cNvPr>
          <p:cNvSpPr txBox="1">
            <a:spLocks/>
          </p:cNvSpPr>
          <p:nvPr/>
        </p:nvSpPr>
        <p:spPr>
          <a:xfrm>
            <a:off x="-1" y="306122"/>
            <a:ext cx="7559675" cy="884866"/>
          </a:xfrm>
          <a:prstGeom prst="rect">
            <a:avLst/>
          </a:prstGeom>
          <a:noFill/>
          <a:ln w="25400" cap="flat" cmpd="sng" algn="ctr">
            <a:noFill/>
            <a:prstDash val="solid"/>
          </a:ln>
          <a:effectLst/>
        </p:spPr>
        <p:txBody>
          <a:bodyPr vert="horz" wrap="square" lIns="396833" tIns="158733" rIns="396833" bIns="158733" rtlCol="0" anchor="t">
            <a:noAutofit/>
          </a:bodyPr>
          <a:lstStyle>
            <a:lvl1pPr marL="0" indent="0" algn="l" defTabSz="633039" rtl="0" eaLnBrk="1" latinLnBrk="0" hangingPunct="1">
              <a:lnSpc>
                <a:spcPct val="130000"/>
              </a:lnSpc>
              <a:spcBef>
                <a:spcPts val="692"/>
              </a:spcBef>
              <a:spcAft>
                <a:spcPts val="554"/>
              </a:spcAft>
              <a:buClr>
                <a:schemeClr val="tx2"/>
              </a:buClr>
              <a:buFont typeface="Arial" panose="020B0604020202020204" pitchFamily="34" charset="0"/>
              <a:buNone/>
              <a:defRPr kumimoji="1" lang="ja-JP" altLang="en-US" sz="900" b="0" i="0" kern="900" spc="48" smtClean="0">
                <a:solidFill>
                  <a:schemeClr val="tx1"/>
                </a:solidFill>
                <a:latin typeface="+mn-lt"/>
                <a:ea typeface="+mn-ea"/>
                <a:cs typeface="+mn-cs"/>
              </a:defRPr>
            </a:lvl1pPr>
            <a:lvl2pPr marL="247281" indent="-121992" algn="l" defTabSz="633039" rtl="0" eaLnBrk="1" latinLnBrk="0" hangingPunct="1">
              <a:lnSpc>
                <a:spcPct val="130000"/>
              </a:lnSpc>
              <a:spcBef>
                <a:spcPts val="346"/>
              </a:spcBef>
              <a:spcAft>
                <a:spcPts val="554"/>
              </a:spcAft>
              <a:buClr>
                <a:schemeClr val="tx2"/>
              </a:buClr>
              <a:buFont typeface="Arial" panose="020B0604020202020204" pitchFamily="34" charset="0"/>
              <a:buChar char="•"/>
              <a:defRPr kumimoji="1" lang="ja-JP" altLang="en-US" sz="1246" b="0" i="0" kern="1200" smtClean="0">
                <a:solidFill>
                  <a:schemeClr val="tx1"/>
                </a:solidFill>
                <a:latin typeface="+mn-lt"/>
                <a:ea typeface="+mn-ea"/>
                <a:cs typeface="+mn-cs"/>
              </a:defRPr>
            </a:lvl2pPr>
            <a:lvl3pPr marL="434116" indent="-125289" algn="l" defTabSz="633039" rtl="0" eaLnBrk="1" latinLnBrk="0" hangingPunct="1">
              <a:lnSpc>
                <a:spcPct val="130000"/>
              </a:lnSpc>
              <a:spcBef>
                <a:spcPts val="346"/>
              </a:spcBef>
              <a:spcAft>
                <a:spcPts val="554"/>
              </a:spcAft>
              <a:buClr>
                <a:schemeClr val="tx2"/>
              </a:buClr>
              <a:buFont typeface="Arial" panose="020B0604020202020204" pitchFamily="34" charset="0"/>
              <a:buChar char="•"/>
              <a:defRPr kumimoji="1" lang="ja-JP" altLang="en-US" sz="1246" b="0" i="0" kern="1200" smtClean="0">
                <a:solidFill>
                  <a:schemeClr val="tx1"/>
                </a:solidFill>
                <a:latin typeface="+mn-lt"/>
                <a:ea typeface="+mn-ea"/>
                <a:cs typeface="+mn-cs"/>
              </a:defRPr>
            </a:lvl3pPr>
            <a:lvl4pPr marL="559405" indent="-125289" algn="l" defTabSz="633039" rtl="0" eaLnBrk="1" latinLnBrk="0" hangingPunct="1">
              <a:lnSpc>
                <a:spcPct val="130000"/>
              </a:lnSpc>
              <a:spcBef>
                <a:spcPts val="346"/>
              </a:spcBef>
              <a:spcAft>
                <a:spcPts val="554"/>
              </a:spcAft>
              <a:buClr>
                <a:schemeClr val="tx2"/>
              </a:buClr>
              <a:buFont typeface="Arial" panose="020B0604020202020204" pitchFamily="34" charset="0"/>
              <a:buChar char="•"/>
              <a:defRPr kumimoji="1" lang="ja-JP" altLang="en-US" sz="1246" b="0" i="0" kern="1200" smtClean="0">
                <a:solidFill>
                  <a:schemeClr val="tx1"/>
                </a:solidFill>
                <a:latin typeface="+mn-lt"/>
                <a:ea typeface="+mn-ea"/>
                <a:cs typeface="+mn-cs"/>
              </a:defRPr>
            </a:lvl4pPr>
            <a:lvl5pPr marL="681396" indent="-121992" algn="l" defTabSz="633039" rtl="0" eaLnBrk="1" latinLnBrk="0" hangingPunct="1">
              <a:lnSpc>
                <a:spcPct val="130000"/>
              </a:lnSpc>
              <a:spcBef>
                <a:spcPts val="346"/>
              </a:spcBef>
              <a:spcAft>
                <a:spcPts val="554"/>
              </a:spcAft>
              <a:buClr>
                <a:schemeClr val="tx2"/>
              </a:buClr>
              <a:buFont typeface="Arial" panose="020B0604020202020204" pitchFamily="34" charset="0"/>
              <a:buChar char="•"/>
              <a:defRPr kumimoji="1" lang="ja-JP" altLang="en-US" sz="1246" b="0" i="0" kern="1200">
                <a:solidFill>
                  <a:schemeClr val="tx1"/>
                </a:solidFill>
                <a:latin typeface="+mn-lt"/>
                <a:ea typeface="+mn-ea"/>
                <a:cs typeface="+mn-cs"/>
              </a:defRPr>
            </a:lvl5pPr>
            <a:lvl6pPr marL="174085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lt1"/>
                </a:solidFill>
                <a:latin typeface="+mn-lt"/>
                <a:ea typeface="+mn-ea"/>
                <a:cs typeface="+mn-cs"/>
              </a:defRPr>
            </a:lvl6pPr>
            <a:lvl7pPr marL="205737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lt1"/>
                </a:solidFill>
                <a:latin typeface="+mn-lt"/>
                <a:ea typeface="+mn-ea"/>
                <a:cs typeface="+mn-cs"/>
              </a:defRPr>
            </a:lvl7pPr>
            <a:lvl8pPr marL="237389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lt1"/>
                </a:solidFill>
                <a:latin typeface="+mn-lt"/>
                <a:ea typeface="+mn-ea"/>
                <a:cs typeface="+mn-cs"/>
              </a:defRPr>
            </a:lvl8pPr>
            <a:lvl9pPr marL="2690416"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lt1"/>
                </a:solidFill>
                <a:latin typeface="+mn-lt"/>
                <a:ea typeface="+mn-ea"/>
                <a:cs typeface="+mn-cs"/>
              </a:defRPr>
            </a:lvl9pPr>
          </a:lstStyle>
          <a:p>
            <a:pPr lvl="0" algn="ctr">
              <a:buClr>
                <a:srgbClr val="103185"/>
              </a:buClr>
            </a:pPr>
            <a:r>
              <a:rPr lang="ja-JP" altLang="en-US" sz="2425" b="1" dirty="0">
                <a:solidFill>
                  <a:schemeClr val="tx2">
                    <a:lumMod val="50000"/>
                  </a:schemeClr>
                </a:solidFill>
                <a:latin typeface="Yu Gothic UI Semibold" panose="020B0700000000000000" pitchFamily="50" charset="-128"/>
                <a:ea typeface="Yu Gothic UI Semibold" panose="020B0700000000000000" pitchFamily="50" charset="-128"/>
              </a:rPr>
              <a:t>労働者協同組合を</a:t>
            </a:r>
            <a:r>
              <a:rPr lang="ja-JP" altLang="en-US" sz="2425" b="1" dirty="0" smtClean="0">
                <a:solidFill>
                  <a:schemeClr val="tx2">
                    <a:lumMod val="50000"/>
                  </a:schemeClr>
                </a:solidFill>
                <a:latin typeface="Yu Gothic UI Semibold" panose="020B0700000000000000" pitchFamily="50" charset="-128"/>
                <a:ea typeface="Yu Gothic UI Semibold" panose="020B0700000000000000" pitchFamily="50" charset="-128"/>
              </a:rPr>
              <a:t>設立された皆</a:t>
            </a:r>
            <a:r>
              <a:rPr lang="ja-JP" altLang="en-US" sz="2425" b="1" dirty="0">
                <a:solidFill>
                  <a:schemeClr val="tx2">
                    <a:lumMod val="50000"/>
                  </a:schemeClr>
                </a:solidFill>
                <a:latin typeface="Yu Gothic UI Semibold" panose="020B0700000000000000" pitchFamily="50" charset="-128"/>
                <a:ea typeface="Yu Gothic UI Semibold" panose="020B0700000000000000" pitchFamily="50" charset="-128"/>
              </a:rPr>
              <a:t>さま</a:t>
            </a:r>
          </a:p>
        </p:txBody>
      </p:sp>
      <p:sp>
        <p:nvSpPr>
          <p:cNvPr id="6" name="テキスト プレースホルダー 2">
            <a:extLst>
              <a:ext uri="{FF2B5EF4-FFF2-40B4-BE49-F238E27FC236}">
                <a16:creationId xmlns:a16="http://schemas.microsoft.com/office/drawing/2014/main" id="{4B519411-C5E6-E348-9D5F-3379CBF192CC}"/>
              </a:ext>
            </a:extLst>
          </p:cNvPr>
          <p:cNvSpPr txBox="1">
            <a:spLocks/>
          </p:cNvSpPr>
          <p:nvPr/>
        </p:nvSpPr>
        <p:spPr>
          <a:xfrm>
            <a:off x="-108594" y="1261572"/>
            <a:ext cx="7776862" cy="1703073"/>
          </a:xfrm>
          <a:prstGeom prst="rect">
            <a:avLst/>
          </a:prstGeom>
          <a:solidFill>
            <a:schemeClr val="bg1"/>
          </a:solidFill>
          <a:ln w="25400" cap="flat" cmpd="sng" algn="ctr">
            <a:solidFill>
              <a:srgbClr val="1F3249"/>
            </a:solidFill>
            <a:prstDash val="solid"/>
          </a:ln>
          <a:effectLst/>
        </p:spPr>
        <p:txBody>
          <a:bodyPr vert="horz" wrap="square" lIns="0" tIns="158733" rIns="0" bIns="158733" rtlCol="0" anchor="t">
            <a:noAutofit/>
          </a:bodyPr>
          <a:lstStyle>
            <a:lvl1pPr marL="0" indent="0" algn="l" defTabSz="633039" rtl="0" eaLnBrk="1" latinLnBrk="0" hangingPunct="1">
              <a:lnSpc>
                <a:spcPct val="130000"/>
              </a:lnSpc>
              <a:spcBef>
                <a:spcPts val="692"/>
              </a:spcBef>
              <a:spcAft>
                <a:spcPts val="554"/>
              </a:spcAft>
              <a:buClr>
                <a:schemeClr val="tx2"/>
              </a:buClr>
              <a:buFont typeface="Arial" panose="020B0604020202020204" pitchFamily="34" charset="0"/>
              <a:buNone/>
              <a:defRPr kumimoji="1" lang="ja-JP" altLang="en-US" sz="900" b="0" i="0" kern="900" spc="48" smtClean="0">
                <a:solidFill>
                  <a:schemeClr val="tx1"/>
                </a:solidFill>
                <a:latin typeface="+mn-lt"/>
                <a:ea typeface="+mn-ea"/>
                <a:cs typeface="+mn-cs"/>
              </a:defRPr>
            </a:lvl1pPr>
            <a:lvl2pPr marL="247281" indent="-121992" algn="l" defTabSz="633039" rtl="0" eaLnBrk="1" latinLnBrk="0" hangingPunct="1">
              <a:lnSpc>
                <a:spcPct val="130000"/>
              </a:lnSpc>
              <a:spcBef>
                <a:spcPts val="346"/>
              </a:spcBef>
              <a:spcAft>
                <a:spcPts val="554"/>
              </a:spcAft>
              <a:buClr>
                <a:schemeClr val="tx2"/>
              </a:buClr>
              <a:buFont typeface="Arial" panose="020B0604020202020204" pitchFamily="34" charset="0"/>
              <a:buChar char="•"/>
              <a:defRPr kumimoji="1" lang="ja-JP" altLang="en-US" sz="1246" b="0" i="0" kern="1200" smtClean="0">
                <a:solidFill>
                  <a:schemeClr val="tx1"/>
                </a:solidFill>
                <a:latin typeface="+mn-lt"/>
                <a:ea typeface="+mn-ea"/>
                <a:cs typeface="+mn-cs"/>
              </a:defRPr>
            </a:lvl2pPr>
            <a:lvl3pPr marL="434116" indent="-125289" algn="l" defTabSz="633039" rtl="0" eaLnBrk="1" latinLnBrk="0" hangingPunct="1">
              <a:lnSpc>
                <a:spcPct val="130000"/>
              </a:lnSpc>
              <a:spcBef>
                <a:spcPts val="346"/>
              </a:spcBef>
              <a:spcAft>
                <a:spcPts val="554"/>
              </a:spcAft>
              <a:buClr>
                <a:schemeClr val="tx2"/>
              </a:buClr>
              <a:buFont typeface="Arial" panose="020B0604020202020204" pitchFamily="34" charset="0"/>
              <a:buChar char="•"/>
              <a:defRPr kumimoji="1" lang="ja-JP" altLang="en-US" sz="1246" b="0" i="0" kern="1200" smtClean="0">
                <a:solidFill>
                  <a:schemeClr val="tx1"/>
                </a:solidFill>
                <a:latin typeface="+mn-lt"/>
                <a:ea typeface="+mn-ea"/>
                <a:cs typeface="+mn-cs"/>
              </a:defRPr>
            </a:lvl3pPr>
            <a:lvl4pPr marL="559405" indent="-125289" algn="l" defTabSz="633039" rtl="0" eaLnBrk="1" latinLnBrk="0" hangingPunct="1">
              <a:lnSpc>
                <a:spcPct val="130000"/>
              </a:lnSpc>
              <a:spcBef>
                <a:spcPts val="346"/>
              </a:spcBef>
              <a:spcAft>
                <a:spcPts val="554"/>
              </a:spcAft>
              <a:buClr>
                <a:schemeClr val="tx2"/>
              </a:buClr>
              <a:buFont typeface="Arial" panose="020B0604020202020204" pitchFamily="34" charset="0"/>
              <a:buChar char="•"/>
              <a:defRPr kumimoji="1" lang="ja-JP" altLang="en-US" sz="1246" b="0" i="0" kern="1200" smtClean="0">
                <a:solidFill>
                  <a:schemeClr val="tx1"/>
                </a:solidFill>
                <a:latin typeface="+mn-lt"/>
                <a:ea typeface="+mn-ea"/>
                <a:cs typeface="+mn-cs"/>
              </a:defRPr>
            </a:lvl4pPr>
            <a:lvl5pPr marL="681396" indent="-121992" algn="l" defTabSz="633039" rtl="0" eaLnBrk="1" latinLnBrk="0" hangingPunct="1">
              <a:lnSpc>
                <a:spcPct val="130000"/>
              </a:lnSpc>
              <a:spcBef>
                <a:spcPts val="346"/>
              </a:spcBef>
              <a:spcAft>
                <a:spcPts val="554"/>
              </a:spcAft>
              <a:buClr>
                <a:schemeClr val="tx2"/>
              </a:buClr>
              <a:buFont typeface="Arial" panose="020B0604020202020204" pitchFamily="34" charset="0"/>
              <a:buChar char="•"/>
              <a:defRPr kumimoji="1" lang="ja-JP" altLang="en-US" sz="1246" b="0" i="0" kern="1200">
                <a:solidFill>
                  <a:schemeClr val="tx1"/>
                </a:solidFill>
                <a:latin typeface="+mn-lt"/>
                <a:ea typeface="+mn-ea"/>
                <a:cs typeface="+mn-cs"/>
              </a:defRPr>
            </a:lvl5pPr>
            <a:lvl6pPr marL="174085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lt1"/>
                </a:solidFill>
                <a:latin typeface="+mn-lt"/>
                <a:ea typeface="+mn-ea"/>
                <a:cs typeface="+mn-cs"/>
              </a:defRPr>
            </a:lvl6pPr>
            <a:lvl7pPr marL="205737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lt1"/>
                </a:solidFill>
                <a:latin typeface="+mn-lt"/>
                <a:ea typeface="+mn-ea"/>
                <a:cs typeface="+mn-cs"/>
              </a:defRPr>
            </a:lvl7pPr>
            <a:lvl8pPr marL="237389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lt1"/>
                </a:solidFill>
                <a:latin typeface="+mn-lt"/>
                <a:ea typeface="+mn-ea"/>
                <a:cs typeface="+mn-cs"/>
              </a:defRPr>
            </a:lvl8pPr>
            <a:lvl9pPr marL="2690416"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lt1"/>
                </a:solidFill>
                <a:latin typeface="+mn-lt"/>
                <a:ea typeface="+mn-ea"/>
                <a:cs typeface="+mn-cs"/>
              </a:defRPr>
            </a:lvl9pPr>
          </a:lstStyle>
          <a:p>
            <a:pPr lvl="0" algn="ctr">
              <a:buClr>
                <a:srgbClr val="103185"/>
              </a:buClr>
            </a:pPr>
            <a:r>
              <a:rPr lang="ja-JP" altLang="en-US" sz="3307" b="1" dirty="0">
                <a:solidFill>
                  <a:schemeClr val="tx2">
                    <a:lumMod val="50000"/>
                  </a:schemeClr>
                </a:solidFill>
                <a:latin typeface="Yu Gothic UI Semibold" panose="020B0700000000000000" pitchFamily="50" charset="-128"/>
                <a:ea typeface="Yu Gothic UI Semibold" panose="020B0700000000000000" pitchFamily="50" charset="-128"/>
              </a:rPr>
              <a:t>労働者協同</a:t>
            </a:r>
            <a:r>
              <a:rPr lang="ja-JP" altLang="en-US" sz="3307" b="1" dirty="0" smtClean="0">
                <a:solidFill>
                  <a:schemeClr val="tx2">
                    <a:lumMod val="50000"/>
                  </a:schemeClr>
                </a:solidFill>
                <a:latin typeface="Yu Gothic UI Semibold" panose="020B0700000000000000" pitchFamily="50" charset="-128"/>
                <a:ea typeface="Yu Gothic UI Semibold" panose="020B0700000000000000" pitchFamily="50" charset="-128"/>
              </a:rPr>
              <a:t>組合の</a:t>
            </a:r>
            <a:r>
              <a:rPr lang="ja-JP" altLang="en-US" sz="3307" b="1" dirty="0">
                <a:solidFill>
                  <a:schemeClr val="tx2">
                    <a:lumMod val="50000"/>
                  </a:schemeClr>
                </a:solidFill>
                <a:latin typeface="Yu Gothic UI Semibold" panose="020B0700000000000000" pitchFamily="50" charset="-128"/>
                <a:ea typeface="Yu Gothic UI Semibold" panose="020B0700000000000000" pitchFamily="50" charset="-128"/>
              </a:rPr>
              <a:t>設立登記後は</a:t>
            </a:r>
            <a:endParaRPr lang="en-US" altLang="ja-JP" sz="3307" b="1" dirty="0">
              <a:solidFill>
                <a:schemeClr val="tx2">
                  <a:lumMod val="50000"/>
                </a:schemeClr>
              </a:solidFill>
              <a:latin typeface="Yu Gothic UI Semibold" panose="020B0700000000000000" pitchFamily="50" charset="-128"/>
              <a:ea typeface="Yu Gothic UI Semibold" panose="020B0700000000000000" pitchFamily="50" charset="-128"/>
            </a:endParaRPr>
          </a:p>
          <a:p>
            <a:pPr lvl="0" algn="ctr">
              <a:buClr>
                <a:srgbClr val="103185"/>
              </a:buClr>
            </a:pPr>
            <a:r>
              <a:rPr lang="ja-JP" altLang="en-US" sz="3307" b="1" dirty="0" smtClean="0">
                <a:solidFill>
                  <a:schemeClr val="tx2">
                    <a:lumMod val="50000"/>
                  </a:schemeClr>
                </a:solidFill>
                <a:latin typeface="Yu Gothic UI Semibold" panose="020B0700000000000000" pitchFamily="50" charset="-128"/>
                <a:ea typeface="Yu Gothic UI Semibold" panose="020B0700000000000000" pitchFamily="50" charset="-128"/>
              </a:rPr>
              <a:t>都道府県庁へ成立の届出が必要</a:t>
            </a:r>
            <a:r>
              <a:rPr lang="ja-JP" altLang="en-US" sz="800" b="1" dirty="0" smtClean="0">
                <a:solidFill>
                  <a:schemeClr val="tx2">
                    <a:lumMod val="50000"/>
                  </a:schemeClr>
                </a:solidFill>
                <a:latin typeface="Yu Gothic UI Semibold" panose="020B0700000000000000" pitchFamily="50" charset="-128"/>
                <a:ea typeface="Yu Gothic UI Semibold" panose="020B0700000000000000" pitchFamily="50" charset="-128"/>
              </a:rPr>
              <a:t>　</a:t>
            </a:r>
            <a:r>
              <a:rPr lang="ja-JP" altLang="en-US" sz="3307" b="1" dirty="0" smtClean="0">
                <a:solidFill>
                  <a:schemeClr val="tx2">
                    <a:lumMod val="50000"/>
                  </a:schemeClr>
                </a:solidFill>
                <a:latin typeface="Yu Gothic UI Semibold" panose="020B0700000000000000" pitchFamily="50" charset="-128"/>
                <a:ea typeface="Yu Gothic UI Semibold" panose="020B0700000000000000" pitchFamily="50" charset="-128"/>
              </a:rPr>
              <a:t>です！</a:t>
            </a:r>
            <a:endParaRPr lang="ja-JP" altLang="en-US" sz="3307" b="1" dirty="0">
              <a:solidFill>
                <a:schemeClr val="tx2">
                  <a:lumMod val="50000"/>
                </a:schemeClr>
              </a:solidFill>
              <a:latin typeface="Yu Gothic UI Semibold" panose="020B0700000000000000" pitchFamily="50" charset="-128"/>
              <a:ea typeface="Yu Gothic UI Semibold" panose="020B0700000000000000" pitchFamily="50" charset="-128"/>
            </a:endParaRPr>
          </a:p>
        </p:txBody>
      </p:sp>
      <p:sp>
        <p:nvSpPr>
          <p:cNvPr id="10" name="正方形/長方形 9">
            <a:extLst>
              <a:ext uri="{FF2B5EF4-FFF2-40B4-BE49-F238E27FC236}">
                <a16:creationId xmlns:a16="http://schemas.microsoft.com/office/drawing/2014/main" id="{BBF3C642-8A86-5746-8D2F-F1857509C015}"/>
              </a:ext>
            </a:extLst>
          </p:cNvPr>
          <p:cNvSpPr/>
          <p:nvPr/>
        </p:nvSpPr>
        <p:spPr>
          <a:xfrm>
            <a:off x="183180" y="4105333"/>
            <a:ext cx="3677451" cy="1844608"/>
          </a:xfrm>
          <a:prstGeom prst="rect">
            <a:avLst/>
          </a:prstGeom>
        </p:spPr>
        <p:txBody>
          <a:bodyPr wrap="square" lIns="0" tIns="0" rIns="0" bIns="0">
            <a:spAutoFit/>
          </a:bodyPr>
          <a:lstStyle/>
          <a:p>
            <a:pPr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労働者</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協同</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組合</a:t>
            </a:r>
            <a:endPar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 新規</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に設立したとき</a:t>
            </a:r>
            <a:endParaRPr kumimoji="0" lang="en-US" altLang="ja-JP" sz="1323" dirty="0">
              <a:solidFill>
                <a:schemeClr val="tx2">
                  <a:lumMod val="50000"/>
                </a:schemeClr>
              </a:solidFill>
              <a:latin typeface="Yu Gothic UI" panose="020B0500000000000000" pitchFamily="50" charset="-128"/>
              <a:ea typeface="Yu Gothic UI" panose="020B0500000000000000" pitchFamily="50" charset="-128"/>
            </a:endParaRPr>
          </a:p>
          <a:p>
            <a:pPr marL="252413" indent="-252413"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 企業</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組合又は特定非営利活動法人から</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労働者  </a:t>
            </a:r>
            <a:r>
              <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rPr>
              <a:t/>
            </a:r>
            <a:br>
              <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rPr>
            </a:b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 </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協同</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組合へ組織変更をした</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とき </a:t>
            </a:r>
            <a:r>
              <a:rPr kumimoji="0" lang="en-US" altLang="ja-JP" sz="900" dirty="0" smtClean="0">
                <a:solidFill>
                  <a:schemeClr val="tx2">
                    <a:lumMod val="50000"/>
                  </a:schemeClr>
                </a:solidFill>
                <a:latin typeface="Yu Gothic UI" panose="020B0500000000000000" pitchFamily="50" charset="-128"/>
                <a:ea typeface="Yu Gothic UI" panose="020B0500000000000000" pitchFamily="50" charset="-128"/>
              </a:rPr>
              <a:t>※</a:t>
            </a:r>
            <a:r>
              <a:rPr kumimoji="0" lang="ja-JP" altLang="en-US" sz="900" dirty="0">
                <a:solidFill>
                  <a:schemeClr val="tx2">
                    <a:lumMod val="50000"/>
                  </a:schemeClr>
                </a:solidFill>
                <a:latin typeface="Yu Gothic UI" panose="020B0500000000000000" pitchFamily="50" charset="-128"/>
                <a:ea typeface="Yu Gothic UI" panose="020B0500000000000000" pitchFamily="50" charset="-128"/>
              </a:rPr>
              <a:t>２</a:t>
            </a:r>
            <a:endPar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endParaRPr>
          </a:p>
          <a:p>
            <a:pPr marL="153990" indent="-153990"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労働者協同組合連合会</a:t>
            </a:r>
            <a:endParaRPr kumimoji="0" lang="en-US" altLang="ja-JP" sz="1323" dirty="0">
              <a:solidFill>
                <a:schemeClr val="tx2">
                  <a:lumMod val="50000"/>
                </a:schemeClr>
              </a:solidFill>
              <a:latin typeface="Yu Gothic UI" panose="020B0500000000000000" pitchFamily="50" charset="-128"/>
              <a:ea typeface="Yu Gothic UI" panose="020B0500000000000000" pitchFamily="50" charset="-128"/>
            </a:endParaRPr>
          </a:p>
          <a:p>
            <a:pPr marL="153990" indent="-153990"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 新規に設立したとき</a:t>
            </a:r>
            <a:endPar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endParaRPr>
          </a:p>
        </p:txBody>
      </p:sp>
      <p:grpSp>
        <p:nvGrpSpPr>
          <p:cNvPr id="8" name="グループ化 7"/>
          <p:cNvGrpSpPr/>
          <p:nvPr/>
        </p:nvGrpSpPr>
        <p:grpSpPr>
          <a:xfrm>
            <a:off x="128507" y="3716358"/>
            <a:ext cx="3565720" cy="308674"/>
            <a:chOff x="128507" y="3642367"/>
            <a:chExt cx="3565720" cy="308674"/>
          </a:xfrm>
        </p:grpSpPr>
        <p:sp>
          <p:nvSpPr>
            <p:cNvPr id="13" name="ホームベース 12"/>
            <p:cNvSpPr/>
            <p:nvPr/>
          </p:nvSpPr>
          <p:spPr>
            <a:xfrm>
              <a:off x="128507" y="3652038"/>
              <a:ext cx="3565720" cy="280075"/>
            </a:xfrm>
            <a:prstGeom prst="homePlate">
              <a:avLst/>
            </a:prstGeom>
            <a:solidFill>
              <a:srgbClr val="FF0066">
                <a:alpha val="30196"/>
              </a:srgbClr>
            </a:solidFill>
            <a:ln w="19050">
              <a:solidFill>
                <a:srgbClr val="FF0066">
                  <a:alpha val="74902"/>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53F01B6B-3255-F149-B12D-7649D201C5A6}"/>
                </a:ext>
              </a:extLst>
            </p:cNvPr>
            <p:cNvSpPr/>
            <p:nvPr/>
          </p:nvSpPr>
          <p:spPr>
            <a:xfrm>
              <a:off x="229831" y="3642367"/>
              <a:ext cx="2354362" cy="308674"/>
            </a:xfrm>
            <a:prstGeom prst="rect">
              <a:avLst/>
            </a:prstGeom>
          </p:spPr>
          <p:txBody>
            <a:bodyPr wrap="none" lIns="0" tIns="0" rIns="0" bIns="0">
              <a:spAutoFit/>
            </a:bodyPr>
            <a:lstStyle/>
            <a:p>
              <a:pPr defTabSz="451044">
                <a:lnSpc>
                  <a:spcPct val="130000"/>
                </a:lnSpc>
                <a:spcAft>
                  <a:spcPts val="607"/>
                </a:spcAft>
              </a:pPr>
              <a:r>
                <a:rPr kumimoji="0" lang="ja-JP" altLang="en-US" sz="1543" b="1" spc="182" dirty="0" smtClean="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rPr>
                <a:t>① 届出</a:t>
              </a:r>
              <a:r>
                <a:rPr kumimoji="0" lang="ja-JP" altLang="en-US" sz="1543" b="1" spc="182" dirty="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rPr>
                <a:t>が必要</a:t>
              </a:r>
              <a:r>
                <a:rPr kumimoji="0" lang="ja-JP" altLang="en-US" sz="1543" b="1" spc="182" dirty="0" smtClean="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rPr>
                <a:t>なとき</a:t>
              </a:r>
              <a:r>
                <a:rPr kumimoji="0" lang="ja-JP" altLang="en-US" sz="1543" b="1" spc="182" dirty="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rPr>
                <a:t>は</a:t>
              </a:r>
              <a:r>
                <a:rPr kumimoji="0" lang="ja-JP" altLang="en-US" sz="1543" b="1" spc="182" dirty="0" smtClean="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rPr>
                <a:t>？</a:t>
              </a:r>
              <a:endParaRPr kumimoji="0" lang="ja-JP" altLang="en-US" sz="1543" b="1" spc="182" dirty="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endParaRPr>
            </a:p>
          </p:txBody>
        </p:sp>
      </p:grpSp>
      <p:sp>
        <p:nvSpPr>
          <p:cNvPr id="16" name="正方形/長方形 15">
            <a:extLst>
              <a:ext uri="{FF2B5EF4-FFF2-40B4-BE49-F238E27FC236}">
                <a16:creationId xmlns:a16="http://schemas.microsoft.com/office/drawing/2014/main" id="{BBF3C642-8A86-5746-8D2F-F1857509C015}"/>
              </a:ext>
            </a:extLst>
          </p:cNvPr>
          <p:cNvSpPr/>
          <p:nvPr/>
        </p:nvSpPr>
        <p:spPr>
          <a:xfrm>
            <a:off x="3936688" y="4105333"/>
            <a:ext cx="3716332" cy="1122871"/>
          </a:xfrm>
          <a:prstGeom prst="rect">
            <a:avLst/>
          </a:prstGeom>
        </p:spPr>
        <p:txBody>
          <a:bodyPr wrap="square" lIns="0" tIns="0" rIns="0" bIns="0">
            <a:spAutoFit/>
          </a:bodyPr>
          <a:lstStyle/>
          <a:p>
            <a:pPr marL="212725" indent="-212725"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労働者協同組合</a:t>
            </a:r>
            <a:r>
              <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rPr>
              <a:t/>
            </a:r>
            <a:br>
              <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rPr>
            </a:b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主</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たる事務所の所在地</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を管轄する都道府県知事</a:t>
            </a:r>
            <a:endPar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労働者協同組合連合会</a:t>
            </a:r>
            <a:r>
              <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rPr>
              <a:t/>
            </a:r>
            <a:br>
              <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rPr>
            </a:b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厚生労働大臣</a:t>
            </a:r>
            <a:endPar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endParaRPr>
          </a:p>
        </p:txBody>
      </p:sp>
      <p:grpSp>
        <p:nvGrpSpPr>
          <p:cNvPr id="9" name="グループ化 8"/>
          <p:cNvGrpSpPr/>
          <p:nvPr/>
        </p:nvGrpSpPr>
        <p:grpSpPr>
          <a:xfrm>
            <a:off x="3866714" y="3716358"/>
            <a:ext cx="3565720" cy="308674"/>
            <a:chOff x="3866714" y="3660132"/>
            <a:chExt cx="3565720" cy="308674"/>
          </a:xfrm>
        </p:grpSpPr>
        <p:sp>
          <p:nvSpPr>
            <p:cNvPr id="30" name="ホームベース 29"/>
            <p:cNvSpPr/>
            <p:nvPr/>
          </p:nvSpPr>
          <p:spPr>
            <a:xfrm>
              <a:off x="3866714" y="3666937"/>
              <a:ext cx="3565720" cy="280075"/>
            </a:xfrm>
            <a:prstGeom prst="homePlate">
              <a:avLst/>
            </a:prstGeom>
            <a:solidFill>
              <a:srgbClr val="FF0066">
                <a:alpha val="30196"/>
              </a:srgbClr>
            </a:solidFill>
            <a:ln w="19050">
              <a:solidFill>
                <a:srgbClr val="FF0066">
                  <a:alpha val="74902"/>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53F01B6B-3255-F149-B12D-7649D201C5A6}"/>
                </a:ext>
              </a:extLst>
            </p:cNvPr>
            <p:cNvSpPr/>
            <p:nvPr/>
          </p:nvSpPr>
          <p:spPr>
            <a:xfrm>
              <a:off x="3951239" y="3660132"/>
              <a:ext cx="2368790" cy="308674"/>
            </a:xfrm>
            <a:prstGeom prst="rect">
              <a:avLst/>
            </a:prstGeom>
          </p:spPr>
          <p:txBody>
            <a:bodyPr wrap="none" lIns="0" tIns="0" rIns="0" bIns="0">
              <a:spAutoFit/>
            </a:bodyPr>
            <a:lstStyle/>
            <a:p>
              <a:pPr defTabSz="451044">
                <a:lnSpc>
                  <a:spcPct val="130000"/>
                </a:lnSpc>
                <a:spcAft>
                  <a:spcPts val="607"/>
                </a:spcAft>
              </a:pPr>
              <a:r>
                <a:rPr kumimoji="0" lang="ja-JP" altLang="en-US" sz="1543" b="1" spc="182" dirty="0" smtClean="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rPr>
                <a:t>② その場合の届出先は？</a:t>
              </a:r>
              <a:endParaRPr kumimoji="0" lang="ja-JP" altLang="en-US" sz="1543" b="1" spc="182" dirty="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endParaRPr>
            </a:p>
          </p:txBody>
        </p:sp>
      </p:grpSp>
      <p:sp>
        <p:nvSpPr>
          <p:cNvPr id="19" name="正方形/長方形 18">
            <a:extLst>
              <a:ext uri="{FF2B5EF4-FFF2-40B4-BE49-F238E27FC236}">
                <a16:creationId xmlns:a16="http://schemas.microsoft.com/office/drawing/2014/main" id="{BBF3C642-8A86-5746-8D2F-F1857509C015}"/>
              </a:ext>
            </a:extLst>
          </p:cNvPr>
          <p:cNvSpPr/>
          <p:nvPr/>
        </p:nvSpPr>
        <p:spPr>
          <a:xfrm>
            <a:off x="3936688" y="6513428"/>
            <a:ext cx="3716332" cy="236924"/>
          </a:xfrm>
          <a:prstGeom prst="rect">
            <a:avLst/>
          </a:prstGeom>
        </p:spPr>
        <p:txBody>
          <a:bodyPr wrap="square" lIns="0" tIns="0" rIns="0" bIns="0">
            <a:spAutoFit/>
          </a:bodyPr>
          <a:lstStyle/>
          <a:p>
            <a:pPr indent="142875"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成立</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の日</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から２週間以内に届出を行ってください。</a:t>
            </a:r>
            <a:endParaRPr kumimoji="0" lang="en-US" altLang="ja-JP" sz="1323" dirty="0">
              <a:solidFill>
                <a:schemeClr val="tx2">
                  <a:lumMod val="50000"/>
                </a:schemeClr>
              </a:solidFill>
              <a:latin typeface="Yu Gothic UI" panose="020B0500000000000000" pitchFamily="50" charset="-128"/>
              <a:ea typeface="Yu Gothic UI" panose="020B0500000000000000" pitchFamily="50" charset="-128"/>
            </a:endParaRPr>
          </a:p>
        </p:txBody>
      </p:sp>
      <p:grpSp>
        <p:nvGrpSpPr>
          <p:cNvPr id="12" name="グループ化 11"/>
          <p:cNvGrpSpPr/>
          <p:nvPr/>
        </p:nvGrpSpPr>
        <p:grpSpPr>
          <a:xfrm>
            <a:off x="3866714" y="6140559"/>
            <a:ext cx="3565720" cy="308674"/>
            <a:chOff x="3866714" y="6066568"/>
            <a:chExt cx="3565720" cy="308674"/>
          </a:xfrm>
        </p:grpSpPr>
        <p:sp>
          <p:nvSpPr>
            <p:cNvPr id="33" name="ホームベース 32"/>
            <p:cNvSpPr/>
            <p:nvPr/>
          </p:nvSpPr>
          <p:spPr>
            <a:xfrm>
              <a:off x="3866714" y="6075091"/>
              <a:ext cx="3565720" cy="280075"/>
            </a:xfrm>
            <a:prstGeom prst="homePlate">
              <a:avLst/>
            </a:prstGeom>
            <a:solidFill>
              <a:srgbClr val="FF0066">
                <a:alpha val="30196"/>
              </a:srgbClr>
            </a:solidFill>
            <a:ln w="19050">
              <a:solidFill>
                <a:srgbClr val="FF0066">
                  <a:alpha val="74902"/>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53F01B6B-3255-F149-B12D-7649D201C5A6}"/>
                </a:ext>
              </a:extLst>
            </p:cNvPr>
            <p:cNvSpPr/>
            <p:nvPr/>
          </p:nvSpPr>
          <p:spPr>
            <a:xfrm>
              <a:off x="3951239" y="6066568"/>
              <a:ext cx="3008772" cy="308674"/>
            </a:xfrm>
            <a:prstGeom prst="rect">
              <a:avLst/>
            </a:prstGeom>
          </p:spPr>
          <p:txBody>
            <a:bodyPr wrap="none" lIns="0" tIns="0" rIns="0" bIns="0">
              <a:spAutoFit/>
            </a:bodyPr>
            <a:lstStyle/>
            <a:p>
              <a:pPr defTabSz="451044">
                <a:lnSpc>
                  <a:spcPct val="130000"/>
                </a:lnSpc>
                <a:spcAft>
                  <a:spcPts val="607"/>
                </a:spcAft>
              </a:pPr>
              <a:r>
                <a:rPr kumimoji="0" lang="ja-JP" altLang="en-US" sz="1543" b="1" spc="182" dirty="0" smtClean="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rPr>
                <a:t>④ いつまでに届け出ればよいの？</a:t>
              </a:r>
              <a:endParaRPr kumimoji="0" lang="ja-JP" altLang="en-US" sz="1543" b="1" spc="182" dirty="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endParaRPr>
            </a:p>
          </p:txBody>
        </p:sp>
      </p:grpSp>
      <p:sp>
        <p:nvSpPr>
          <p:cNvPr id="22" name="正方形/長方形 21">
            <a:extLst>
              <a:ext uri="{FF2B5EF4-FFF2-40B4-BE49-F238E27FC236}">
                <a16:creationId xmlns:a16="http://schemas.microsoft.com/office/drawing/2014/main" id="{BBF3C642-8A86-5746-8D2F-F1857509C015}"/>
              </a:ext>
            </a:extLst>
          </p:cNvPr>
          <p:cNvSpPr/>
          <p:nvPr/>
        </p:nvSpPr>
        <p:spPr>
          <a:xfrm>
            <a:off x="181984" y="6533522"/>
            <a:ext cx="3716332" cy="1908728"/>
          </a:xfrm>
          <a:prstGeom prst="rect">
            <a:avLst/>
          </a:prstGeom>
        </p:spPr>
        <p:txBody>
          <a:bodyPr wrap="square" lIns="0" tIns="0" rIns="0" bIns="0">
            <a:spAutoFit/>
          </a:bodyPr>
          <a:lstStyle/>
          <a:p>
            <a:pPr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以下、４点をお持ちください。</a:t>
            </a:r>
            <a:endPar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 様式</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第１　</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労働者</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協同組合成立</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届書</a:t>
            </a:r>
            <a:endParaRPr kumimoji="0" lang="en-US" altLang="ja-JP" sz="1323" dirty="0" smtClean="0">
              <a:solidFill>
                <a:schemeClr val="tx2">
                  <a:lumMod val="50000"/>
                </a:schemeClr>
              </a:solidFill>
              <a:latin typeface="Yu Gothic UI" panose="020B0500000000000000" pitchFamily="50" charset="-128"/>
              <a:ea typeface="Yu Gothic UI" panose="020B0500000000000000" pitchFamily="50" charset="-128"/>
            </a:endParaRPr>
          </a:p>
          <a:p>
            <a:pPr marL="119063"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様式</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第</a:t>
            </a:r>
            <a:r>
              <a:rPr kumimoji="0" lang="en-US" altLang="ja-JP" sz="1323" dirty="0">
                <a:solidFill>
                  <a:schemeClr val="tx2">
                    <a:lumMod val="50000"/>
                  </a:schemeClr>
                </a:solidFill>
                <a:latin typeface="Yu Gothic UI" panose="020B0500000000000000" pitchFamily="50" charset="-128"/>
                <a:ea typeface="Yu Gothic UI" panose="020B0500000000000000" pitchFamily="50" charset="-128"/>
              </a:rPr>
              <a:t>19</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　労働者協同組合連合会設立届書</a:t>
            </a:r>
            <a:endParaRPr kumimoji="0" lang="en-US" altLang="ja-JP" sz="1323" dirty="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 登記</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事項証明書</a:t>
            </a:r>
            <a:endParaRPr kumimoji="0" lang="en-US" altLang="ja-JP" sz="1323" dirty="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 定款</a:t>
            </a:r>
            <a:endParaRPr kumimoji="0" lang="en-US" altLang="ja-JP" sz="1323" dirty="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 ・ 役員</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の氏名及び住所を記載した書面</a:t>
            </a:r>
            <a:endParaRPr kumimoji="0" lang="en-US" altLang="ja-JP" sz="1323" dirty="0">
              <a:solidFill>
                <a:schemeClr val="tx2">
                  <a:lumMod val="50000"/>
                </a:schemeClr>
              </a:solidFill>
              <a:latin typeface="Yu Gothic UI" panose="020B0500000000000000" pitchFamily="50" charset="-128"/>
              <a:ea typeface="Yu Gothic UI" panose="020B0500000000000000" pitchFamily="50" charset="-128"/>
            </a:endParaRPr>
          </a:p>
        </p:txBody>
      </p:sp>
      <p:grpSp>
        <p:nvGrpSpPr>
          <p:cNvPr id="14" name="グループ化 13"/>
          <p:cNvGrpSpPr/>
          <p:nvPr/>
        </p:nvGrpSpPr>
        <p:grpSpPr>
          <a:xfrm>
            <a:off x="128507" y="6140559"/>
            <a:ext cx="3565720" cy="308674"/>
            <a:chOff x="128507" y="6066882"/>
            <a:chExt cx="3565720" cy="308674"/>
          </a:xfrm>
        </p:grpSpPr>
        <p:sp>
          <p:nvSpPr>
            <p:cNvPr id="34" name="ホームベース 33"/>
            <p:cNvSpPr/>
            <p:nvPr/>
          </p:nvSpPr>
          <p:spPr>
            <a:xfrm>
              <a:off x="128507" y="6076548"/>
              <a:ext cx="3565720" cy="280075"/>
            </a:xfrm>
            <a:prstGeom prst="homePlate">
              <a:avLst/>
            </a:prstGeom>
            <a:solidFill>
              <a:srgbClr val="FF0066">
                <a:alpha val="30196"/>
              </a:srgbClr>
            </a:solidFill>
            <a:ln w="19050">
              <a:solidFill>
                <a:srgbClr val="FF0066">
                  <a:alpha val="74902"/>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53F01B6B-3255-F149-B12D-7649D201C5A6}"/>
                </a:ext>
              </a:extLst>
            </p:cNvPr>
            <p:cNvSpPr/>
            <p:nvPr/>
          </p:nvSpPr>
          <p:spPr>
            <a:xfrm>
              <a:off x="204431" y="6066882"/>
              <a:ext cx="2996654" cy="308674"/>
            </a:xfrm>
            <a:prstGeom prst="rect">
              <a:avLst/>
            </a:prstGeom>
          </p:spPr>
          <p:txBody>
            <a:bodyPr wrap="none" lIns="0" tIns="0" rIns="0" bIns="0">
              <a:spAutoFit/>
            </a:bodyPr>
            <a:lstStyle/>
            <a:p>
              <a:pPr defTabSz="451044">
                <a:lnSpc>
                  <a:spcPct val="130000"/>
                </a:lnSpc>
                <a:spcAft>
                  <a:spcPts val="607"/>
                </a:spcAft>
              </a:pPr>
              <a:r>
                <a:rPr kumimoji="0" lang="ja-JP" altLang="en-US" sz="1543" b="1" spc="182" dirty="0" smtClean="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rPr>
                <a:t>③ 届け出る際に必要な書類は？</a:t>
              </a:r>
              <a:endParaRPr kumimoji="0" lang="ja-JP" altLang="en-US" sz="1543" b="1" spc="182" dirty="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endParaRPr>
            </a:p>
          </p:txBody>
        </p:sp>
      </p:grpSp>
      <p:sp>
        <p:nvSpPr>
          <p:cNvPr id="31" name="正方形/長方形 30">
            <a:extLst>
              <a:ext uri="{FF2B5EF4-FFF2-40B4-BE49-F238E27FC236}">
                <a16:creationId xmlns:a16="http://schemas.microsoft.com/office/drawing/2014/main" id="{BBF3C642-8A86-5746-8D2F-F1857509C015}"/>
              </a:ext>
            </a:extLst>
          </p:cNvPr>
          <p:cNvSpPr/>
          <p:nvPr/>
        </p:nvSpPr>
        <p:spPr>
          <a:xfrm>
            <a:off x="705595" y="8914640"/>
            <a:ext cx="6148485" cy="1292662"/>
          </a:xfrm>
          <a:prstGeom prst="rect">
            <a:avLst/>
          </a:prstGeom>
        </p:spPr>
        <p:txBody>
          <a:bodyPr wrap="square" lIns="0" tIns="0" rIns="0" bIns="0">
            <a:spAutoFit/>
          </a:bodyPr>
          <a:lstStyle/>
          <a:p>
            <a:pPr defTabSz="503969">
              <a:lnSpc>
                <a:spcPct val="130000"/>
              </a:lnSpc>
              <a:spcAft>
                <a:spcPts val="535"/>
              </a:spcAft>
            </a:pPr>
            <a:r>
              <a:rPr kumimoji="0" lang="en-US" altLang="ja-JP" sz="1100" dirty="0" smtClean="0">
                <a:solidFill>
                  <a:schemeClr val="tx2">
                    <a:lumMod val="50000"/>
                  </a:schemeClr>
                </a:solidFill>
                <a:latin typeface="Yu Gothic UI" panose="020B0500000000000000" pitchFamily="50" charset="-128"/>
                <a:ea typeface="Yu Gothic UI" panose="020B0500000000000000" pitchFamily="50" charset="-128"/>
              </a:rPr>
              <a:t>※</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１</a:t>
            </a:r>
            <a:r>
              <a:rPr kumimoji="0" lang="ja-JP" altLang="en-US" sz="1100" dirty="0" smtClean="0">
                <a:solidFill>
                  <a:schemeClr val="tx2">
                    <a:lumMod val="50000"/>
                  </a:schemeClr>
                </a:solidFill>
                <a:latin typeface="Yu Gothic UI" panose="020B0500000000000000" pitchFamily="50" charset="-128"/>
                <a:ea typeface="Yu Gothic UI" panose="020B0500000000000000" pitchFamily="50" charset="-128"/>
              </a:rPr>
              <a:t>上記①のとおり、労働者協同組合連合会の場合においては厚生労働省への届出が必要です。 </a:t>
            </a:r>
            <a:endParaRPr kumimoji="0" lang="en-US" altLang="ja-JP" sz="1100" dirty="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en-US" altLang="ja-JP" sz="1100" dirty="0" smtClean="0">
                <a:solidFill>
                  <a:schemeClr val="tx2">
                    <a:lumMod val="50000"/>
                  </a:schemeClr>
                </a:solidFill>
                <a:latin typeface="Yu Gothic UI" panose="020B0500000000000000" pitchFamily="50" charset="-128"/>
                <a:ea typeface="Yu Gothic UI" panose="020B0500000000000000" pitchFamily="50" charset="-128"/>
              </a:rPr>
              <a:t>※</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２</a:t>
            </a:r>
            <a:r>
              <a:rPr kumimoji="0" lang="ja-JP" altLang="en-US" sz="1100" dirty="0" smtClean="0">
                <a:solidFill>
                  <a:schemeClr val="tx2">
                    <a:lumMod val="50000"/>
                  </a:schemeClr>
                </a:solidFill>
                <a:latin typeface="Yu Gothic UI" panose="020B0500000000000000" pitchFamily="50" charset="-128"/>
                <a:ea typeface="Yu Gothic UI" panose="020B0500000000000000" pitchFamily="50" charset="-128"/>
              </a:rPr>
              <a:t> 企業組合等から組織</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変更をしたときは、労働者協同組合</a:t>
            </a:r>
            <a:r>
              <a:rPr kumimoji="0" lang="ja-JP" altLang="en-US" sz="1100" dirty="0" smtClean="0">
                <a:solidFill>
                  <a:schemeClr val="tx2">
                    <a:lumMod val="50000"/>
                  </a:schemeClr>
                </a:solidFill>
                <a:latin typeface="Yu Gothic UI" panose="020B0500000000000000" pitchFamily="50" charset="-128"/>
                <a:ea typeface="Yu Gothic UI" panose="020B0500000000000000" pitchFamily="50" charset="-128"/>
              </a:rPr>
              <a:t>の行政庁（届出先）のみ</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ならず</a:t>
            </a:r>
            <a:r>
              <a:rPr kumimoji="0" lang="ja-JP" altLang="en-US" sz="1100" dirty="0" smtClean="0">
                <a:solidFill>
                  <a:schemeClr val="tx2">
                    <a:lumMod val="50000"/>
                  </a:schemeClr>
                </a:solidFill>
                <a:latin typeface="Yu Gothic UI" panose="020B0500000000000000" pitchFamily="50" charset="-128"/>
                <a:ea typeface="Yu Gothic UI" panose="020B0500000000000000" pitchFamily="50" charset="-128"/>
              </a:rPr>
              <a:t>、組織変更前</a:t>
            </a:r>
            <a:r>
              <a:rPr kumimoji="0" lang="en-US" altLang="ja-JP" sz="1100" dirty="0" smtClean="0">
                <a:solidFill>
                  <a:schemeClr val="tx2">
                    <a:lumMod val="50000"/>
                  </a:schemeClr>
                </a:solidFill>
                <a:latin typeface="Yu Gothic UI" panose="020B0500000000000000" pitchFamily="50" charset="-128"/>
                <a:ea typeface="Yu Gothic UI" panose="020B0500000000000000" pitchFamily="50" charset="-128"/>
              </a:rPr>
              <a:t/>
            </a:r>
            <a:br>
              <a:rPr kumimoji="0" lang="en-US" altLang="ja-JP" sz="1100" dirty="0" smtClean="0">
                <a:solidFill>
                  <a:schemeClr val="tx2">
                    <a:lumMod val="50000"/>
                  </a:schemeClr>
                </a:solidFill>
                <a:latin typeface="Yu Gothic UI" panose="020B0500000000000000" pitchFamily="50" charset="-128"/>
                <a:ea typeface="Yu Gothic UI" panose="020B0500000000000000" pitchFamily="50" charset="-128"/>
              </a:rPr>
            </a:br>
            <a:r>
              <a:rPr kumimoji="0" lang="en-US" altLang="ja-JP" sz="1100" dirty="0" smtClean="0">
                <a:solidFill>
                  <a:schemeClr val="tx2">
                    <a:lumMod val="50000"/>
                  </a:schemeClr>
                </a:solidFill>
                <a:latin typeface="Yu Gothic UI" panose="020B0500000000000000" pitchFamily="50" charset="-128"/>
                <a:ea typeface="Yu Gothic UI" panose="020B0500000000000000" pitchFamily="50" charset="-128"/>
              </a:rPr>
              <a:t>     </a:t>
            </a:r>
            <a:r>
              <a:rPr kumimoji="0" lang="ja-JP" altLang="en-US" sz="1100" dirty="0" smtClean="0">
                <a:solidFill>
                  <a:schemeClr val="tx2">
                    <a:lumMod val="50000"/>
                  </a:schemeClr>
                </a:solidFill>
                <a:latin typeface="Yu Gothic UI" panose="020B0500000000000000" pitchFamily="50" charset="-128"/>
                <a:ea typeface="Yu Gothic UI" panose="020B0500000000000000" pitchFamily="50" charset="-128"/>
              </a:rPr>
              <a:t>の</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行政庁等に対して、遅滞なく、その旨を届け出る必要があります。</a:t>
            </a:r>
            <a:endParaRPr kumimoji="0" lang="en-US" altLang="ja-JP" sz="1100" dirty="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ja-JP" altLang="en-US" sz="1100" dirty="0" smtClean="0">
                <a:solidFill>
                  <a:schemeClr val="tx2">
                    <a:lumMod val="50000"/>
                  </a:schemeClr>
                </a:solidFill>
                <a:latin typeface="Yu Gothic UI" panose="020B0500000000000000" pitchFamily="50" charset="-128"/>
                <a:ea typeface="Yu Gothic UI" panose="020B0500000000000000" pitchFamily="50" charset="-128"/>
              </a:rPr>
              <a:t>　・ 企業</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組合からの組織</a:t>
            </a:r>
            <a:r>
              <a:rPr kumimoji="0" lang="ja-JP" altLang="en-US" sz="1100" dirty="0" smtClean="0">
                <a:solidFill>
                  <a:schemeClr val="tx2">
                    <a:lumMod val="50000"/>
                  </a:schemeClr>
                </a:solidFill>
                <a:latin typeface="Yu Gothic UI" panose="020B0500000000000000" pitchFamily="50" charset="-128"/>
                <a:ea typeface="Yu Gothic UI" panose="020B0500000000000000" pitchFamily="50" charset="-128"/>
              </a:rPr>
              <a:t>変更の場合</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　中小企業等協同組合法第</a:t>
            </a:r>
            <a:r>
              <a:rPr kumimoji="0" lang="en-US" altLang="ja-JP" sz="1100" dirty="0">
                <a:solidFill>
                  <a:schemeClr val="tx2">
                    <a:lumMod val="50000"/>
                  </a:schemeClr>
                </a:solidFill>
                <a:latin typeface="Yu Gothic UI" panose="020B0500000000000000" pitchFamily="50" charset="-128"/>
                <a:ea typeface="Yu Gothic UI" panose="020B0500000000000000" pitchFamily="50" charset="-128"/>
              </a:rPr>
              <a:t>111</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条第１項第５号に規定する行政庁</a:t>
            </a:r>
            <a:endParaRPr kumimoji="0" lang="en-US" altLang="ja-JP" sz="1100" dirty="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ja-JP" altLang="en-US" sz="1100" dirty="0" smtClean="0">
                <a:solidFill>
                  <a:schemeClr val="tx2">
                    <a:lumMod val="50000"/>
                  </a:schemeClr>
                </a:solidFill>
                <a:latin typeface="Yu Gothic UI" panose="020B0500000000000000" pitchFamily="50" charset="-128"/>
                <a:ea typeface="Yu Gothic UI" panose="020B0500000000000000" pitchFamily="50" charset="-128"/>
              </a:rPr>
              <a:t>　・ 特定</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非営利活動法人からの組織</a:t>
            </a:r>
            <a:r>
              <a:rPr kumimoji="0" lang="ja-JP" altLang="en-US" sz="1100" dirty="0" smtClean="0">
                <a:solidFill>
                  <a:schemeClr val="tx2">
                    <a:lumMod val="50000"/>
                  </a:schemeClr>
                </a:solidFill>
                <a:latin typeface="Yu Gothic UI" panose="020B0500000000000000" pitchFamily="50" charset="-128"/>
                <a:ea typeface="Yu Gothic UI" panose="020B0500000000000000" pitchFamily="50" charset="-128"/>
              </a:rPr>
              <a:t>変更の場合</a:t>
            </a:r>
            <a:r>
              <a:rPr kumimoji="0" lang="ja-JP" altLang="en-US" sz="1100" dirty="0">
                <a:solidFill>
                  <a:schemeClr val="tx2">
                    <a:lumMod val="50000"/>
                  </a:schemeClr>
                </a:solidFill>
                <a:latin typeface="Yu Gothic UI" panose="020B0500000000000000" pitchFamily="50" charset="-128"/>
                <a:ea typeface="Yu Gothic UI" panose="020B0500000000000000" pitchFamily="50" charset="-128"/>
              </a:rPr>
              <a:t>　特定非営利活動促進法第９条に規定する所轄庁</a:t>
            </a:r>
            <a:endParaRPr kumimoji="0" lang="en-US" altLang="ja-JP" sz="1100" dirty="0">
              <a:solidFill>
                <a:schemeClr val="tx2">
                  <a:lumMod val="50000"/>
                </a:schemeClr>
              </a:solidFill>
              <a:latin typeface="Yu Gothic UI" panose="020B0500000000000000" pitchFamily="50" charset="-128"/>
              <a:ea typeface="Yu Gothic UI" panose="020B0500000000000000" pitchFamily="50" charset="-128"/>
            </a:endParaRPr>
          </a:p>
        </p:txBody>
      </p:sp>
      <p:sp>
        <p:nvSpPr>
          <p:cNvPr id="37" name="正方形/長方形 36">
            <a:extLst>
              <a:ext uri="{FF2B5EF4-FFF2-40B4-BE49-F238E27FC236}">
                <a16:creationId xmlns:a16="http://schemas.microsoft.com/office/drawing/2014/main" id="{BBF3C642-8A86-5746-8D2F-F1857509C015}"/>
              </a:ext>
            </a:extLst>
          </p:cNvPr>
          <p:cNvSpPr/>
          <p:nvPr/>
        </p:nvSpPr>
        <p:spPr>
          <a:xfrm>
            <a:off x="3936688" y="7698833"/>
            <a:ext cx="3487037" cy="501612"/>
          </a:xfrm>
          <a:prstGeom prst="rect">
            <a:avLst/>
          </a:prstGeom>
        </p:spPr>
        <p:txBody>
          <a:bodyPr wrap="square" lIns="0" tIns="0" rIns="0" bIns="0">
            <a:spAutoFit/>
          </a:bodyPr>
          <a:lstStyle/>
          <a:p>
            <a:pPr indent="161925" defTabSz="503969">
              <a:lnSpc>
                <a:spcPct val="130000"/>
              </a:lnSpc>
              <a:spcAft>
                <a:spcPts val="535"/>
              </a:spcAft>
            </a:pP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届出を怠ったときや、</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虚偽の届出を</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行ったときには</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過料</a:t>
            </a:r>
            <a:r>
              <a:rPr kumimoji="0" lang="ja-JP" altLang="en-US" sz="1323" dirty="0" smtClean="0">
                <a:solidFill>
                  <a:schemeClr val="tx2">
                    <a:lumMod val="50000"/>
                  </a:schemeClr>
                </a:solidFill>
                <a:latin typeface="Yu Gothic UI" panose="020B0500000000000000" pitchFamily="50" charset="-128"/>
                <a:ea typeface="Yu Gothic UI" panose="020B0500000000000000" pitchFamily="50" charset="-128"/>
              </a:rPr>
              <a:t>が科せられる場合があります</a:t>
            </a:r>
            <a:r>
              <a:rPr kumimoji="0" lang="ja-JP" altLang="en-US" sz="1323" dirty="0">
                <a:solidFill>
                  <a:schemeClr val="tx2">
                    <a:lumMod val="50000"/>
                  </a:schemeClr>
                </a:solidFill>
                <a:latin typeface="Yu Gothic UI" panose="020B0500000000000000" pitchFamily="50" charset="-128"/>
                <a:ea typeface="Yu Gothic UI" panose="020B0500000000000000" pitchFamily="50" charset="-128"/>
              </a:rPr>
              <a:t>。</a:t>
            </a:r>
            <a:endParaRPr kumimoji="0" lang="en-US" altLang="ja-JP" sz="1323" dirty="0">
              <a:solidFill>
                <a:schemeClr val="tx2">
                  <a:lumMod val="50000"/>
                </a:schemeClr>
              </a:solidFill>
              <a:latin typeface="Yu Gothic UI" panose="020B0500000000000000" pitchFamily="50" charset="-128"/>
              <a:ea typeface="Yu Gothic UI" panose="020B0500000000000000" pitchFamily="50" charset="-128"/>
            </a:endParaRPr>
          </a:p>
        </p:txBody>
      </p:sp>
      <p:grpSp>
        <p:nvGrpSpPr>
          <p:cNvPr id="18" name="グループ化 17"/>
          <p:cNvGrpSpPr/>
          <p:nvPr/>
        </p:nvGrpSpPr>
        <p:grpSpPr>
          <a:xfrm>
            <a:off x="3866714" y="7311877"/>
            <a:ext cx="3565720" cy="308674"/>
            <a:chOff x="3866714" y="7151871"/>
            <a:chExt cx="3565720" cy="308674"/>
          </a:xfrm>
        </p:grpSpPr>
        <p:sp>
          <p:nvSpPr>
            <p:cNvPr id="32" name="ホームベース 31"/>
            <p:cNvSpPr/>
            <p:nvPr/>
          </p:nvSpPr>
          <p:spPr>
            <a:xfrm>
              <a:off x="3866714" y="7163721"/>
              <a:ext cx="3565720" cy="280075"/>
            </a:xfrm>
            <a:prstGeom prst="homePlate">
              <a:avLst/>
            </a:prstGeom>
            <a:solidFill>
              <a:srgbClr val="FF0066">
                <a:alpha val="30196"/>
              </a:srgbClr>
            </a:solidFill>
            <a:ln w="19050">
              <a:solidFill>
                <a:srgbClr val="FF0066">
                  <a:alpha val="74902"/>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53F01B6B-3255-F149-B12D-7649D201C5A6}"/>
                </a:ext>
              </a:extLst>
            </p:cNvPr>
            <p:cNvSpPr/>
            <p:nvPr/>
          </p:nvSpPr>
          <p:spPr>
            <a:xfrm>
              <a:off x="3951239" y="7151871"/>
              <a:ext cx="2741776" cy="308674"/>
            </a:xfrm>
            <a:prstGeom prst="rect">
              <a:avLst/>
            </a:prstGeom>
          </p:spPr>
          <p:txBody>
            <a:bodyPr wrap="none" lIns="0" tIns="0" rIns="0" bIns="0">
              <a:spAutoFit/>
            </a:bodyPr>
            <a:lstStyle/>
            <a:p>
              <a:pPr defTabSz="451044">
                <a:lnSpc>
                  <a:spcPct val="130000"/>
                </a:lnSpc>
                <a:spcAft>
                  <a:spcPts val="607"/>
                </a:spcAft>
              </a:pPr>
              <a:r>
                <a:rPr kumimoji="0" lang="ja-JP" altLang="en-US" sz="1543" b="1" spc="182" dirty="0" smtClean="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rPr>
                <a:t>⑤ 届出をしないとどうなるの？</a:t>
              </a:r>
              <a:endParaRPr kumimoji="0" lang="ja-JP" altLang="en-US" sz="1543" b="1" spc="182" dirty="0">
                <a:solidFill>
                  <a:schemeClr val="tx2">
                    <a:lumMod val="50000"/>
                  </a:schemeClr>
                </a:solidFill>
                <a:latin typeface="Yu Gothic UI Semibold" panose="020B0700000000000000" pitchFamily="50" charset="-128"/>
                <a:ea typeface="Yu Gothic UI Semibold" panose="020B0700000000000000" pitchFamily="50" charset="-128"/>
                <a:cs typeface="Noto Sans CJK JP DemiLight" charset="-128"/>
              </a:endParaRPr>
            </a:p>
          </p:txBody>
        </p:sp>
      </p:grpSp>
      <p:sp>
        <p:nvSpPr>
          <p:cNvPr id="46" name="正方形/長方形 45">
            <a:extLst>
              <a:ext uri="{FF2B5EF4-FFF2-40B4-BE49-F238E27FC236}">
                <a16:creationId xmlns:a16="http://schemas.microsoft.com/office/drawing/2014/main" id="{BBF3C642-8A86-5746-8D2F-F1857509C015}"/>
              </a:ext>
            </a:extLst>
          </p:cNvPr>
          <p:cNvSpPr/>
          <p:nvPr/>
        </p:nvSpPr>
        <p:spPr>
          <a:xfrm>
            <a:off x="422623" y="10419152"/>
            <a:ext cx="7069132" cy="197426"/>
          </a:xfrm>
          <a:prstGeom prst="rect">
            <a:avLst/>
          </a:prstGeom>
        </p:spPr>
        <p:txBody>
          <a:bodyPr wrap="square" lIns="0" tIns="0" rIns="0" bIns="0">
            <a:spAutoFit/>
          </a:bodyPr>
          <a:lstStyle/>
          <a:p>
            <a:pPr algn="r" defTabSz="503969">
              <a:lnSpc>
                <a:spcPct val="130000"/>
              </a:lnSpc>
              <a:spcAft>
                <a:spcPts val="535"/>
              </a:spcAft>
            </a:pPr>
            <a:r>
              <a:rPr kumimoji="0" lang="ja-JP" altLang="en-US" sz="1102" dirty="0">
                <a:solidFill>
                  <a:schemeClr val="tx2">
                    <a:lumMod val="50000"/>
                  </a:schemeClr>
                </a:solidFill>
                <a:latin typeface="Yu Gothic UI" panose="020B0500000000000000" pitchFamily="50" charset="-128"/>
                <a:ea typeface="Yu Gothic UI" panose="020B0500000000000000" pitchFamily="50" charset="-128"/>
              </a:rPr>
              <a:t>雇勤</a:t>
            </a:r>
            <a:r>
              <a:rPr kumimoji="0" lang="en-US" altLang="ja-JP" sz="1102" smtClean="0">
                <a:solidFill>
                  <a:schemeClr val="tx2">
                    <a:lumMod val="50000"/>
                  </a:schemeClr>
                </a:solidFill>
                <a:latin typeface="Yu Gothic UI" panose="020B0500000000000000" pitchFamily="50" charset="-128"/>
                <a:ea typeface="Yu Gothic UI" panose="020B0500000000000000" pitchFamily="50" charset="-128"/>
              </a:rPr>
              <a:t>R041227</a:t>
            </a:r>
          </a:p>
        </p:txBody>
      </p:sp>
      <p:sp>
        <p:nvSpPr>
          <p:cNvPr id="2" name="楕円 1"/>
          <p:cNvSpPr/>
          <p:nvPr/>
        </p:nvSpPr>
        <p:spPr>
          <a:xfrm>
            <a:off x="6398252" y="435030"/>
            <a:ext cx="1080000" cy="1080000"/>
          </a:xfrm>
          <a:prstGeom prst="ellipse">
            <a:avLst/>
          </a:prstGeom>
          <a:solidFill>
            <a:srgbClr val="FF0066"/>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latin typeface="Yu Gothic UI" panose="020B0500000000000000" pitchFamily="50" charset="-128"/>
              <a:ea typeface="Yu Gothic UI" panose="020B0500000000000000" pitchFamily="50" charset="-128"/>
            </a:endParaRPr>
          </a:p>
        </p:txBody>
      </p:sp>
      <p:sp>
        <p:nvSpPr>
          <p:cNvPr id="27" name="テキスト ボックス 26"/>
          <p:cNvSpPr txBox="1"/>
          <p:nvPr/>
        </p:nvSpPr>
        <p:spPr>
          <a:xfrm rot="992505">
            <a:off x="6402293" y="713420"/>
            <a:ext cx="1139940" cy="523220"/>
          </a:xfrm>
          <a:prstGeom prst="rect">
            <a:avLst/>
          </a:prstGeom>
          <a:noFill/>
        </p:spPr>
        <p:txBody>
          <a:bodyPr wrap="square" rtlCol="0">
            <a:spAutoFit/>
          </a:bodyPr>
          <a:lstStyle/>
          <a:p>
            <a:pPr algn="ctr"/>
            <a:r>
              <a:rPr lang="ja-JP" altLang="en-US" sz="2800" dirty="0">
                <a:solidFill>
                  <a:schemeClr val="bg1"/>
                </a:solidFill>
                <a:latin typeface="ＤＨＰ特太ゴシック体" panose="020B0500000000000000" pitchFamily="50" charset="-128"/>
                <a:ea typeface="ＤＨＰ特太ゴシック体" panose="020B0500000000000000" pitchFamily="50" charset="-128"/>
              </a:rPr>
              <a:t>重要！</a:t>
            </a:r>
          </a:p>
        </p:txBody>
      </p:sp>
      <p:cxnSp>
        <p:nvCxnSpPr>
          <p:cNvPr id="4" name="直線コネクタ 3"/>
          <p:cNvCxnSpPr/>
          <p:nvPr/>
        </p:nvCxnSpPr>
        <p:spPr>
          <a:xfrm>
            <a:off x="1313837" y="881410"/>
            <a:ext cx="4932000" cy="0"/>
          </a:xfrm>
          <a:prstGeom prst="line">
            <a:avLst/>
          </a:prstGeom>
          <a:ln w="38100">
            <a:solidFill>
              <a:srgbClr val="FF0066">
                <a:alpha val="69804"/>
              </a:srgb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5915059" y="2602960"/>
            <a:ext cx="936104" cy="261610"/>
          </a:xfrm>
          <a:prstGeom prst="rect">
            <a:avLst/>
          </a:prstGeom>
          <a:noFill/>
        </p:spPr>
        <p:txBody>
          <a:bodyPr wrap="square" rtlCol="0">
            <a:spAutoFit/>
          </a:bodyPr>
          <a:lstStyle/>
          <a:p>
            <a:r>
              <a:rPr kumimoji="1" lang="en-US" altLang="ja-JP" sz="1100" dirty="0" smtClean="0">
                <a:solidFill>
                  <a:schemeClr val="tx2">
                    <a:lumMod val="50000"/>
                  </a:schemeClr>
                </a:solidFill>
                <a:latin typeface="Yu Gothic UI Semibold" panose="020B0700000000000000" pitchFamily="50" charset="-128"/>
                <a:ea typeface="Yu Gothic UI Semibold" panose="020B0700000000000000" pitchFamily="50" charset="-128"/>
              </a:rPr>
              <a:t>※</a:t>
            </a:r>
            <a:r>
              <a:rPr kumimoji="1" lang="ja-JP" altLang="en-US" sz="1100" dirty="0" smtClean="0">
                <a:solidFill>
                  <a:schemeClr val="tx2">
                    <a:lumMod val="50000"/>
                  </a:schemeClr>
                </a:solidFill>
                <a:latin typeface="Yu Gothic UI Semibold" panose="020B0700000000000000" pitchFamily="50" charset="-128"/>
                <a:ea typeface="Yu Gothic UI Semibold" panose="020B0700000000000000" pitchFamily="50" charset="-128"/>
              </a:rPr>
              <a:t>１</a:t>
            </a:r>
            <a:endParaRPr kumimoji="1" lang="ja-JP" altLang="en-US" sz="1200" dirty="0">
              <a:solidFill>
                <a:schemeClr val="tx2">
                  <a:lumMod val="50000"/>
                </a:schemeClr>
              </a:solidFill>
              <a:latin typeface="Yu Gothic UI Semibold" panose="020B0700000000000000" pitchFamily="50" charset="-128"/>
              <a:ea typeface="Yu Gothic UI Semibold" panose="020B0700000000000000" pitchFamily="50" charset="-128"/>
            </a:endParaRPr>
          </a:p>
        </p:txBody>
      </p:sp>
      <p:sp>
        <p:nvSpPr>
          <p:cNvPr id="7" name="テキスト ボックス 6"/>
          <p:cNvSpPr txBox="1"/>
          <p:nvPr/>
        </p:nvSpPr>
        <p:spPr>
          <a:xfrm>
            <a:off x="490408" y="7010156"/>
            <a:ext cx="369515" cy="261610"/>
          </a:xfrm>
          <a:prstGeom prst="rect">
            <a:avLst/>
          </a:prstGeom>
          <a:noFill/>
        </p:spPr>
        <p:txBody>
          <a:bodyPr wrap="square" rtlCol="0">
            <a:spAutoFit/>
          </a:bodyPr>
          <a:lstStyle/>
          <a:p>
            <a:r>
              <a:rPr kumimoji="1" lang="en-US" altLang="ja-JP" sz="1100" dirty="0" smtClean="0">
                <a:solidFill>
                  <a:schemeClr val="tx2">
                    <a:lumMod val="50000"/>
                  </a:schemeClr>
                </a:solidFill>
                <a:latin typeface="Yu Gothic UI" panose="020B0500000000000000" pitchFamily="50" charset="-128"/>
                <a:ea typeface="Yu Gothic UI" panose="020B0500000000000000" pitchFamily="50" charset="-128"/>
              </a:rPr>
              <a:t>or</a:t>
            </a:r>
            <a:endParaRPr kumimoji="1" lang="ja-JP" altLang="en-US" sz="1100" dirty="0">
              <a:solidFill>
                <a:schemeClr val="tx2">
                  <a:lumMod val="50000"/>
                </a:schemeClr>
              </a:solidFill>
              <a:latin typeface="Yu Gothic UI" panose="020B0500000000000000" pitchFamily="50" charset="-128"/>
              <a:ea typeface="Yu Gothic UI" panose="020B0500000000000000" pitchFamily="50" charset="-128"/>
            </a:endParaRPr>
          </a:p>
        </p:txBody>
      </p:sp>
      <p:sp>
        <p:nvSpPr>
          <p:cNvPr id="15" name="左大かっこ 14"/>
          <p:cNvSpPr/>
          <p:nvPr/>
        </p:nvSpPr>
        <p:spPr>
          <a:xfrm>
            <a:off x="792672" y="9707977"/>
            <a:ext cx="106845" cy="468000"/>
          </a:xfrm>
          <a:prstGeom prst="leftBracket">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chemeClr val="tx2">
                  <a:lumMod val="50000"/>
                </a:schemeClr>
              </a:solidFill>
            </a:endParaRPr>
          </a:p>
        </p:txBody>
      </p:sp>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E1"/>
        </a:solidFill>
        <a:effectLst/>
      </p:bgPr>
    </p:bg>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BBF3C642-8A86-5746-8D2F-F1857509C015}"/>
              </a:ext>
            </a:extLst>
          </p:cNvPr>
          <p:cNvSpPr/>
          <p:nvPr/>
        </p:nvSpPr>
        <p:spPr>
          <a:xfrm>
            <a:off x="154913" y="8346132"/>
            <a:ext cx="3579901" cy="1200329"/>
          </a:xfrm>
          <a:prstGeom prst="rect">
            <a:avLst/>
          </a:prstGeom>
        </p:spPr>
        <p:txBody>
          <a:bodyPr wrap="square" lIns="0" tIns="0" rIns="0" bIns="0">
            <a:spAutoFit/>
          </a:bodyPr>
          <a:lstStyle/>
          <a:p>
            <a:pPr defTabSz="503969">
              <a:lnSpc>
                <a:spcPct val="130000"/>
              </a:lnSpc>
              <a:spcAft>
                <a:spcPts val="535"/>
              </a:spcAft>
            </a:pP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 労働者</a:t>
            </a:r>
            <a:r>
              <a:rPr kumimoji="0" lang="ja-JP" altLang="en-US" sz="1200" dirty="0">
                <a:solidFill>
                  <a:schemeClr val="tx2">
                    <a:lumMod val="50000"/>
                  </a:schemeClr>
                </a:solidFill>
                <a:latin typeface="Yu Gothic UI" panose="020B0500000000000000" pitchFamily="50" charset="-128"/>
                <a:ea typeface="Yu Gothic UI" panose="020B0500000000000000" pitchFamily="50" charset="-128"/>
              </a:rPr>
              <a:t>協同</a:t>
            </a: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組合</a:t>
            </a:r>
            <a:r>
              <a:rPr kumimoji="0" lang="ja-JP" altLang="en-US" sz="1200" dirty="0">
                <a:solidFill>
                  <a:schemeClr val="tx2">
                    <a:lumMod val="50000"/>
                  </a:schemeClr>
                </a:solidFill>
                <a:latin typeface="Yu Gothic UI" panose="020B0500000000000000" pitchFamily="50" charset="-128"/>
                <a:ea typeface="Yu Gothic UI" panose="020B0500000000000000" pitchFamily="50" charset="-128"/>
              </a:rPr>
              <a:t>の</a:t>
            </a: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都道府県</a:t>
            </a:r>
            <a:r>
              <a:rPr kumimoji="0" lang="ja-JP" altLang="en-US" sz="1200" dirty="0">
                <a:solidFill>
                  <a:schemeClr val="tx2">
                    <a:lumMod val="50000"/>
                  </a:schemeClr>
                </a:solidFill>
                <a:latin typeface="Yu Gothic UI" panose="020B0500000000000000" pitchFamily="50" charset="-128"/>
                <a:ea typeface="Yu Gothic UI" panose="020B0500000000000000" pitchFamily="50" charset="-128"/>
              </a:rPr>
              <a:t>担当部局は</a:t>
            </a: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コチラ☟ </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hlinkClick r:id="rId2"/>
              </a:rPr>
              <a:t>https://www.mhlw.go.jp/content/11909000/000927464.pdf</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t>           </a:t>
            </a: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　</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t/>
            </a:r>
            <a:b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b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t/>
            </a:r>
            <a:b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br>
            <a:endPar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endParaRPr>
          </a:p>
        </p:txBody>
      </p:sp>
      <p:sp>
        <p:nvSpPr>
          <p:cNvPr id="32" name="正方形/長方形 31">
            <a:extLst>
              <a:ext uri="{FF2B5EF4-FFF2-40B4-BE49-F238E27FC236}">
                <a16:creationId xmlns:a16="http://schemas.microsoft.com/office/drawing/2014/main" id="{53F01B6B-3255-F149-B12D-7649D201C5A6}"/>
              </a:ext>
            </a:extLst>
          </p:cNvPr>
          <p:cNvSpPr/>
          <p:nvPr/>
        </p:nvSpPr>
        <p:spPr>
          <a:xfrm>
            <a:off x="173591" y="7959331"/>
            <a:ext cx="1323054" cy="308674"/>
          </a:xfrm>
          <a:prstGeom prst="rect">
            <a:avLst/>
          </a:prstGeom>
        </p:spPr>
        <p:txBody>
          <a:bodyPr wrap="none" lIns="0" tIns="0" rIns="0" bIns="0">
            <a:spAutoFit/>
          </a:bodyPr>
          <a:lstStyle/>
          <a:p>
            <a:pPr defTabSz="451044">
              <a:lnSpc>
                <a:spcPct val="130000"/>
              </a:lnSpc>
              <a:spcAft>
                <a:spcPts val="607"/>
              </a:spcAft>
            </a:pPr>
            <a:r>
              <a:rPr kumimoji="0" lang="ja-JP" altLang="en-US" sz="1543" b="1" spc="182" dirty="0" smtClean="0">
                <a:solidFill>
                  <a:srgbClr val="1F497D">
                    <a:lumMod val="50000"/>
                  </a:srgbClr>
                </a:solidFill>
                <a:latin typeface="Yu Gothic UI" panose="020B0500000000000000" pitchFamily="50" charset="-128"/>
                <a:ea typeface="Yu Gothic UI" panose="020B0500000000000000" pitchFamily="50" charset="-128"/>
                <a:cs typeface="Noto Sans CJK JP DemiLight" charset="-128"/>
              </a:rPr>
              <a:t>行政庁の窓口</a:t>
            </a:r>
            <a:endParaRPr kumimoji="0" lang="ja-JP" altLang="en-US" sz="1543" b="1" spc="182" dirty="0">
              <a:solidFill>
                <a:srgbClr val="1F497D">
                  <a:lumMod val="50000"/>
                </a:srgbClr>
              </a:solidFill>
              <a:latin typeface="Yu Gothic UI" panose="020B0500000000000000" pitchFamily="50" charset="-128"/>
              <a:ea typeface="Yu Gothic UI" panose="020B0500000000000000" pitchFamily="50" charset="-128"/>
              <a:cs typeface="Noto Sans CJK JP DemiLight" charset="-128"/>
            </a:endParaRPr>
          </a:p>
        </p:txBody>
      </p:sp>
      <p:cxnSp>
        <p:nvCxnSpPr>
          <p:cNvPr id="33" name="直線コネクタ 32">
            <a:extLst>
              <a:ext uri="{FF2B5EF4-FFF2-40B4-BE49-F238E27FC236}">
                <a16:creationId xmlns:a16="http://schemas.microsoft.com/office/drawing/2014/main" id="{589C212B-4811-244F-8C11-0637C71D9CC2}"/>
              </a:ext>
            </a:extLst>
          </p:cNvPr>
          <p:cNvCxnSpPr>
            <a:cxnSpLocks/>
          </p:cNvCxnSpPr>
          <p:nvPr/>
        </p:nvCxnSpPr>
        <p:spPr>
          <a:xfrm>
            <a:off x="76311" y="8264847"/>
            <a:ext cx="3564000" cy="0"/>
          </a:xfrm>
          <a:prstGeom prst="line">
            <a:avLst/>
          </a:prstGeom>
          <a:noFill/>
          <a:ln w="19050" cap="flat" cmpd="sng" algn="ctr">
            <a:solidFill>
              <a:srgbClr val="1F3249"/>
            </a:solidFill>
            <a:prstDash val="solid"/>
            <a:miter lim="800000"/>
          </a:ln>
          <a:effectLst/>
        </p:spPr>
      </p:cxnSp>
      <p:graphicFrame>
        <p:nvGraphicFramePr>
          <p:cNvPr id="2" name="表 1"/>
          <p:cNvGraphicFramePr>
            <a:graphicFrameLocks noGrp="1"/>
          </p:cNvGraphicFramePr>
          <p:nvPr>
            <p:extLst>
              <p:ext uri="{D42A27DB-BD31-4B8C-83A1-F6EECF244321}">
                <p14:modId xmlns:p14="http://schemas.microsoft.com/office/powerpoint/2010/main" val="114977021"/>
              </p:ext>
            </p:extLst>
          </p:nvPr>
        </p:nvGraphicFramePr>
        <p:xfrm>
          <a:off x="88877" y="377354"/>
          <a:ext cx="7381920" cy="7532680"/>
        </p:xfrm>
        <a:graphic>
          <a:graphicData uri="http://schemas.openxmlformats.org/drawingml/2006/table">
            <a:tbl>
              <a:tblPr bandRow="1">
                <a:tableStyleId>{073A0DAA-6AF3-43AB-8588-CEC1D06C72B9}</a:tableStyleId>
              </a:tblPr>
              <a:tblGrid>
                <a:gridCol w="1428759">
                  <a:extLst>
                    <a:ext uri="{9D8B030D-6E8A-4147-A177-3AD203B41FA5}">
                      <a16:colId xmlns:a16="http://schemas.microsoft.com/office/drawing/2014/main" val="2433469412"/>
                    </a:ext>
                  </a:extLst>
                </a:gridCol>
                <a:gridCol w="5953161">
                  <a:extLst>
                    <a:ext uri="{9D8B030D-6E8A-4147-A177-3AD203B41FA5}">
                      <a16:colId xmlns:a16="http://schemas.microsoft.com/office/drawing/2014/main" val="3220713401"/>
                    </a:ext>
                  </a:extLst>
                </a:gridCol>
              </a:tblGrid>
              <a:tr h="386472">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 件名</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olid"/>
                      <a:round/>
                      <a:headEnd type="none" w="med" len="med"/>
                      <a:tailEnd type="none" w="med" len="med"/>
                    </a:lnL>
                    <a:lnR w="12700" cap="flat" cmpd="sng" algn="ctr">
                      <a:solidFill>
                        <a:schemeClr val="tx2">
                          <a:lumMod val="50000"/>
                        </a:schemeClr>
                      </a:solidFill>
                      <a:prstDash val="sysDash"/>
                      <a:round/>
                      <a:headEnd type="none" w="med" len="med"/>
                      <a:tailEnd type="none" w="med" len="med"/>
                    </a:lnR>
                    <a:lnT w="12700" cap="flat" cmpd="sng" algn="ctr">
                      <a:solidFill>
                        <a:schemeClr val="tx2">
                          <a:lumMod val="50000"/>
                        </a:schemeClr>
                      </a:solidFill>
                      <a:prstDash val="solid"/>
                      <a:round/>
                      <a:headEnd type="none" w="med" len="med"/>
                      <a:tailEnd type="none" w="med" len="med"/>
                    </a:lnT>
                    <a:lnB w="12700" cap="flat" cmpd="sng" algn="ctr">
                      <a:solidFill>
                        <a:schemeClr val="tx2">
                          <a:lumMod val="50000"/>
                        </a:schemeClr>
                      </a:solidFill>
                      <a:prstDash val="solid"/>
                      <a:round/>
                      <a:headEnd type="none" w="med" len="med"/>
                      <a:tailEnd type="none" w="med" len="med"/>
                    </a:lnB>
                    <a:noFill/>
                  </a:tcPr>
                </a:tc>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概要</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ysDash"/>
                      <a:round/>
                      <a:headEnd type="none" w="med" len="med"/>
                      <a:tailEnd type="none" w="med" len="med"/>
                    </a:lnL>
                    <a:lnR w="12700" cap="flat" cmpd="sng" algn="ctr">
                      <a:solidFill>
                        <a:schemeClr val="tx2">
                          <a:lumMod val="50000"/>
                        </a:schemeClr>
                      </a:solidFill>
                      <a:prstDash val="solid"/>
                      <a:round/>
                      <a:headEnd type="none" w="med" len="med"/>
                      <a:tailEnd type="none" w="med" len="med"/>
                    </a:lnR>
                    <a:lnT w="12700" cap="flat" cmpd="sng" algn="ctr">
                      <a:solidFill>
                        <a:schemeClr val="tx2">
                          <a:lumMod val="50000"/>
                        </a:schemeClr>
                      </a:solidFill>
                      <a:prstDash val="solid"/>
                      <a:round/>
                      <a:headEnd type="none" w="med" len="med"/>
                      <a:tailEnd type="none" w="med" len="med"/>
                    </a:lnT>
                    <a:lnB w="12700" cap="flat" cmpd="sng" algn="ctr">
                      <a:solidFill>
                        <a:schemeClr val="tx2">
                          <a:lumMod val="50000"/>
                        </a:schemeClr>
                      </a:solidFill>
                      <a:prstDash val="solid"/>
                      <a:round/>
                      <a:headEnd type="none" w="med" len="med"/>
                      <a:tailEnd type="none" w="med" len="med"/>
                    </a:lnB>
                    <a:noFill/>
                  </a:tcPr>
                </a:tc>
                <a:extLst>
                  <a:ext uri="{0D108BD9-81ED-4DB2-BD59-A6C34878D82A}">
                    <a16:rowId xmlns:a16="http://schemas.microsoft.com/office/drawing/2014/main" val="3440171149"/>
                  </a:ext>
                </a:extLst>
              </a:tr>
              <a:tr h="893276">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成立届出</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44000" marR="108000" marT="50398" marB="50398">
                    <a:lnL w="12700" cap="flat" cmpd="sng" algn="ctr">
                      <a:solidFill>
                        <a:schemeClr val="tx2">
                          <a:lumMod val="50000"/>
                        </a:schemeClr>
                      </a:solidFill>
                      <a:prstDash val="solid"/>
                      <a:round/>
                      <a:headEnd type="none" w="med" len="med"/>
                      <a:tailEnd type="none" w="med" len="med"/>
                    </a:lnL>
                    <a:lnR w="12700" cap="flat" cmpd="sng" algn="ctr">
                      <a:solidFill>
                        <a:schemeClr val="tx2">
                          <a:lumMod val="50000"/>
                        </a:schemeClr>
                      </a:solidFill>
                      <a:prstDash val="sysDash"/>
                      <a:round/>
                      <a:headEnd type="none" w="med" len="med"/>
                      <a:tailEnd type="none" w="med" len="med"/>
                    </a:lnR>
                    <a:lnT w="12700" cap="flat" cmpd="sng" algn="ctr">
                      <a:solidFill>
                        <a:schemeClr val="tx2">
                          <a:lumMod val="50000"/>
                        </a:schemeClr>
                      </a:solidFill>
                      <a:prstDash val="solid"/>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tc>
                  <a:txBody>
                    <a:bodyPr/>
                    <a:lstStyle/>
                    <a:p>
                      <a:r>
                        <a:rPr kumimoji="1" lang="ja-JP" altLang="en-US" sz="1300" dirty="0" smtClean="0">
                          <a:solidFill>
                            <a:srgbClr val="FF0066"/>
                          </a:solidFill>
                          <a:latin typeface="Yu Gothic UI" panose="020B0500000000000000" pitchFamily="50" charset="-128"/>
                          <a:ea typeface="Yu Gothic UI" panose="020B0500000000000000" pitchFamily="50" charset="-128"/>
                        </a:rPr>
                        <a:t>成立の日から２週間以内</a:t>
                      </a:r>
                      <a:r>
                        <a:rPr kumimoji="1" lang="ja-JP" altLang="en-US" sz="1300" dirty="0" smtClean="0">
                          <a:solidFill>
                            <a:srgbClr val="1F3249"/>
                          </a:solidFill>
                          <a:latin typeface="Yu Gothic UI" panose="020B0500000000000000" pitchFamily="50" charset="-128"/>
                          <a:ea typeface="Yu Gothic UI" panose="020B0500000000000000" pitchFamily="50" charset="-128"/>
                        </a:rPr>
                        <a:t>に、登記事項証明書及び定款を添えて、その旨並びに役員の氏名及び住所を行政庁に届け出なければならない。</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ysDash"/>
                      <a:round/>
                      <a:headEnd type="none" w="med" len="med"/>
                      <a:tailEnd type="none" w="med" len="med"/>
                    </a:lnL>
                    <a:lnR w="12700" cap="flat" cmpd="sng" algn="ctr">
                      <a:solidFill>
                        <a:schemeClr val="tx2">
                          <a:lumMod val="50000"/>
                        </a:schemeClr>
                      </a:solidFill>
                      <a:prstDash val="solid"/>
                      <a:round/>
                      <a:headEnd type="none" w="med" len="med"/>
                      <a:tailEnd type="none" w="med" len="med"/>
                    </a:lnR>
                    <a:lnT w="12700" cap="flat" cmpd="sng" algn="ctr">
                      <a:solidFill>
                        <a:schemeClr val="tx2">
                          <a:lumMod val="50000"/>
                        </a:schemeClr>
                      </a:solidFill>
                      <a:prstDash val="solid"/>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extLst>
                  <a:ext uri="{0D108BD9-81ED-4DB2-BD59-A6C34878D82A}">
                    <a16:rowId xmlns:a16="http://schemas.microsoft.com/office/drawing/2014/main" val="2108832152"/>
                  </a:ext>
                </a:extLst>
              </a:tr>
              <a:tr h="893276">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役員の変更届出</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44000" marR="108000" marT="50398" marB="50398">
                    <a:lnL w="12700" cap="flat" cmpd="sng" algn="ctr">
                      <a:solidFill>
                        <a:schemeClr val="tx2">
                          <a:lumMod val="50000"/>
                        </a:schemeClr>
                      </a:solidFill>
                      <a:prstDash val="solid"/>
                      <a:round/>
                      <a:headEnd type="none" w="med" len="med"/>
                      <a:tailEnd type="none" w="med" len="med"/>
                    </a:lnL>
                    <a:lnR w="12700" cap="flat" cmpd="sng" algn="ctr">
                      <a:solidFill>
                        <a:schemeClr val="tx2">
                          <a:lumMod val="50000"/>
                        </a:schemeClr>
                      </a:solidFill>
                      <a:prstDash val="sysDash"/>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役員の氏名又は住所に変更があったときは、</a:t>
                      </a:r>
                      <a:r>
                        <a:rPr kumimoji="1" lang="ja-JP" altLang="en-US" sz="1300" dirty="0" smtClean="0">
                          <a:solidFill>
                            <a:srgbClr val="FF0066"/>
                          </a:solidFill>
                          <a:latin typeface="Yu Gothic UI" panose="020B0500000000000000" pitchFamily="50" charset="-128"/>
                          <a:ea typeface="Yu Gothic UI" panose="020B0500000000000000" pitchFamily="50" charset="-128"/>
                        </a:rPr>
                        <a:t>その変更の日から２週間以内</a:t>
                      </a:r>
                      <a:r>
                        <a:rPr kumimoji="1" lang="ja-JP" altLang="en-US" sz="1300" dirty="0" smtClean="0">
                          <a:solidFill>
                            <a:srgbClr val="1F3249"/>
                          </a:solidFill>
                          <a:latin typeface="Yu Gothic UI" panose="020B0500000000000000" pitchFamily="50" charset="-128"/>
                          <a:ea typeface="Yu Gothic UI" panose="020B0500000000000000" pitchFamily="50" charset="-128"/>
                        </a:rPr>
                        <a:t>に、行政庁にその旨を届け出なければならない。</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ysDash"/>
                      <a:round/>
                      <a:headEnd type="none" w="med" len="med"/>
                      <a:tailEnd type="none" w="med" len="med"/>
                    </a:lnL>
                    <a:lnR w="12700" cap="flat" cmpd="sng" algn="ctr">
                      <a:solidFill>
                        <a:schemeClr val="tx2">
                          <a:lumMod val="50000"/>
                        </a:schemeClr>
                      </a:solidFill>
                      <a:prstDash val="solid"/>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extLst>
                  <a:ext uri="{0D108BD9-81ED-4DB2-BD59-A6C34878D82A}">
                    <a16:rowId xmlns:a16="http://schemas.microsoft.com/office/drawing/2014/main" val="3338622628"/>
                  </a:ext>
                </a:extLst>
              </a:tr>
              <a:tr h="893276">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定款の変更届出</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44000" marR="108000" marT="50398" marB="50398">
                    <a:lnL w="12700" cap="flat" cmpd="sng" algn="ctr">
                      <a:solidFill>
                        <a:schemeClr val="tx2">
                          <a:lumMod val="50000"/>
                        </a:schemeClr>
                      </a:solidFill>
                      <a:prstDash val="solid"/>
                      <a:round/>
                      <a:headEnd type="none" w="med" len="med"/>
                      <a:tailEnd type="none" w="med" len="med"/>
                    </a:lnL>
                    <a:lnR w="12700" cap="flat" cmpd="sng" algn="ctr">
                      <a:solidFill>
                        <a:schemeClr val="tx2">
                          <a:lumMod val="50000"/>
                        </a:schemeClr>
                      </a:solidFill>
                      <a:prstDash val="sysDash"/>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定款を変更したときは、</a:t>
                      </a:r>
                      <a:r>
                        <a:rPr kumimoji="1" lang="ja-JP" altLang="en-US" sz="1300" dirty="0" smtClean="0">
                          <a:solidFill>
                            <a:srgbClr val="FF0066"/>
                          </a:solidFill>
                          <a:latin typeface="Yu Gothic UI" panose="020B0500000000000000" pitchFamily="50" charset="-128"/>
                          <a:ea typeface="Yu Gothic UI" panose="020B0500000000000000" pitchFamily="50" charset="-128"/>
                        </a:rPr>
                        <a:t>その変更の日から２週間以内</a:t>
                      </a:r>
                      <a:r>
                        <a:rPr kumimoji="1" lang="ja-JP" altLang="en-US" sz="1300" dirty="0" smtClean="0">
                          <a:solidFill>
                            <a:srgbClr val="1F3249"/>
                          </a:solidFill>
                          <a:latin typeface="Yu Gothic UI" panose="020B0500000000000000" pitchFamily="50" charset="-128"/>
                          <a:ea typeface="Yu Gothic UI" panose="020B0500000000000000" pitchFamily="50" charset="-128"/>
                        </a:rPr>
                        <a:t>に、変更に係る事項を行政庁に届け出なければならない。</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ysDash"/>
                      <a:round/>
                      <a:headEnd type="none" w="med" len="med"/>
                      <a:tailEnd type="none" w="med" len="med"/>
                    </a:lnL>
                    <a:lnR w="12700" cap="flat" cmpd="sng" algn="ctr">
                      <a:solidFill>
                        <a:schemeClr val="tx2">
                          <a:lumMod val="50000"/>
                        </a:schemeClr>
                      </a:solidFill>
                      <a:prstDash val="solid"/>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extLst>
                  <a:ext uri="{0D108BD9-81ED-4DB2-BD59-A6C34878D82A}">
                    <a16:rowId xmlns:a16="http://schemas.microsoft.com/office/drawing/2014/main" val="3648389711"/>
                  </a:ext>
                </a:extLst>
              </a:tr>
              <a:tr h="893276">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解散の届出</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44000" marR="108000" marT="50398" marB="50398">
                    <a:lnL w="12700" cap="flat" cmpd="sng" algn="ctr">
                      <a:solidFill>
                        <a:schemeClr val="tx2">
                          <a:lumMod val="50000"/>
                        </a:schemeClr>
                      </a:solidFill>
                      <a:prstDash val="solid"/>
                      <a:round/>
                      <a:headEnd type="none" w="med" len="med"/>
                      <a:tailEnd type="none" w="med" len="med"/>
                    </a:lnL>
                    <a:lnR w="12700" cap="flat" cmpd="sng" algn="ctr">
                      <a:solidFill>
                        <a:schemeClr val="tx2">
                          <a:lumMod val="50000"/>
                        </a:schemeClr>
                      </a:solidFill>
                      <a:prstDash val="sysDash"/>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一定の事由により解散したときは、</a:t>
                      </a:r>
                      <a:r>
                        <a:rPr kumimoji="1" lang="ja-JP" altLang="en-US" sz="1300" dirty="0" smtClean="0">
                          <a:solidFill>
                            <a:srgbClr val="FF0066"/>
                          </a:solidFill>
                          <a:latin typeface="Yu Gothic UI" panose="020B0500000000000000" pitchFamily="50" charset="-128"/>
                          <a:ea typeface="Yu Gothic UI" panose="020B0500000000000000" pitchFamily="50" charset="-128"/>
                        </a:rPr>
                        <a:t>解散の日から２週間</a:t>
                      </a:r>
                      <a:r>
                        <a:rPr kumimoji="1" lang="ja-JP" altLang="en-US" sz="1300" dirty="0" smtClean="0">
                          <a:solidFill>
                            <a:srgbClr val="1F3249"/>
                          </a:solidFill>
                          <a:latin typeface="Yu Gothic UI" panose="020B0500000000000000" pitchFamily="50" charset="-128"/>
                          <a:ea typeface="Yu Gothic UI" panose="020B0500000000000000" pitchFamily="50" charset="-128"/>
                        </a:rPr>
                        <a:t>以内に、その旨を行政庁に届け出なければならない。</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ysDash"/>
                      <a:round/>
                      <a:headEnd type="none" w="med" len="med"/>
                      <a:tailEnd type="none" w="med" len="med"/>
                    </a:lnL>
                    <a:lnR w="12700" cap="flat" cmpd="sng" algn="ctr">
                      <a:solidFill>
                        <a:schemeClr val="tx2">
                          <a:lumMod val="50000"/>
                        </a:schemeClr>
                      </a:solidFill>
                      <a:prstDash val="solid"/>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extLst>
                  <a:ext uri="{0D108BD9-81ED-4DB2-BD59-A6C34878D82A}">
                    <a16:rowId xmlns:a16="http://schemas.microsoft.com/office/drawing/2014/main" val="2515935784"/>
                  </a:ext>
                </a:extLst>
              </a:tr>
              <a:tr h="893276">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合併の届出</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44000" marR="108000" marT="50398" marB="50398">
                    <a:lnL w="12700" cap="flat" cmpd="sng" algn="ctr">
                      <a:solidFill>
                        <a:schemeClr val="tx2">
                          <a:lumMod val="50000"/>
                        </a:schemeClr>
                      </a:solidFill>
                      <a:prstDash val="solid"/>
                      <a:round/>
                      <a:headEnd type="none" w="med" len="med"/>
                      <a:tailEnd type="none" w="med" len="med"/>
                    </a:lnL>
                    <a:lnR w="12700" cap="flat" cmpd="sng" algn="ctr">
                      <a:solidFill>
                        <a:schemeClr val="tx2">
                          <a:lumMod val="50000"/>
                        </a:schemeClr>
                      </a:solidFill>
                      <a:prstDash val="sysDash"/>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合併したときは、</a:t>
                      </a:r>
                      <a:r>
                        <a:rPr kumimoji="1" lang="ja-JP" altLang="en-US" sz="1300" dirty="0" smtClean="0">
                          <a:solidFill>
                            <a:srgbClr val="FF0066"/>
                          </a:solidFill>
                          <a:latin typeface="Yu Gothic UI" panose="020B0500000000000000" pitchFamily="50" charset="-128"/>
                          <a:ea typeface="Yu Gothic UI" panose="020B0500000000000000" pitchFamily="50" charset="-128"/>
                        </a:rPr>
                        <a:t>合併の日から２週間以内</a:t>
                      </a:r>
                      <a:r>
                        <a:rPr kumimoji="1" lang="ja-JP" altLang="en-US" sz="1300" dirty="0" smtClean="0">
                          <a:solidFill>
                            <a:srgbClr val="1F3249"/>
                          </a:solidFill>
                          <a:latin typeface="Yu Gothic UI" panose="020B0500000000000000" pitchFamily="50" charset="-128"/>
                          <a:ea typeface="Yu Gothic UI" panose="020B0500000000000000" pitchFamily="50" charset="-128"/>
                        </a:rPr>
                        <a:t>に、登記事項証明書（新設合併設立組合にあっては、登記事項証明書及び定款）を添えて、その旨（新設合併設立組合にあっては、その旨並びに役員の氏名及び住所）を行政庁に届け出なければならない。</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ysDash"/>
                      <a:round/>
                      <a:headEnd type="none" w="med" len="med"/>
                      <a:tailEnd type="none" w="med" len="med"/>
                    </a:lnL>
                    <a:lnR w="12700" cap="flat" cmpd="sng" algn="ctr">
                      <a:solidFill>
                        <a:schemeClr val="tx2">
                          <a:lumMod val="50000"/>
                        </a:schemeClr>
                      </a:solidFill>
                      <a:prstDash val="solid"/>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extLst>
                  <a:ext uri="{0D108BD9-81ED-4DB2-BD59-A6C34878D82A}">
                    <a16:rowId xmlns:a16="http://schemas.microsoft.com/office/drawing/2014/main" val="820204713"/>
                  </a:ext>
                </a:extLst>
              </a:tr>
              <a:tr h="893276">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決算関係書類等の提出</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44000" marR="108000" marT="50398" marB="50398">
                    <a:lnL w="12700" cap="flat" cmpd="sng" algn="ctr">
                      <a:solidFill>
                        <a:schemeClr val="tx2">
                          <a:lumMod val="50000"/>
                        </a:schemeClr>
                      </a:solidFill>
                      <a:prstDash val="solid"/>
                      <a:round/>
                      <a:headEnd type="none" w="med" len="med"/>
                      <a:tailEnd type="none" w="med" len="med"/>
                    </a:lnL>
                    <a:lnR w="12700" cap="flat" cmpd="sng" algn="ctr">
                      <a:solidFill>
                        <a:schemeClr val="tx2">
                          <a:lumMod val="50000"/>
                        </a:schemeClr>
                      </a:solidFill>
                      <a:prstDash val="sysDash"/>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毎事業年度、</a:t>
                      </a:r>
                      <a:r>
                        <a:rPr kumimoji="1" lang="ja-JP" altLang="en-US" sz="1300" dirty="0" smtClean="0">
                          <a:solidFill>
                            <a:srgbClr val="FF0066"/>
                          </a:solidFill>
                          <a:latin typeface="Yu Gothic UI" panose="020B0500000000000000" pitchFamily="50" charset="-128"/>
                          <a:ea typeface="Yu Gothic UI" panose="020B0500000000000000" pitchFamily="50" charset="-128"/>
                        </a:rPr>
                        <a:t>通常総会の終了の日から２週間以内</a:t>
                      </a:r>
                      <a:r>
                        <a:rPr kumimoji="1" lang="ja-JP" altLang="en-US" sz="1300" dirty="0" smtClean="0">
                          <a:solidFill>
                            <a:srgbClr val="1F3249"/>
                          </a:solidFill>
                          <a:latin typeface="Yu Gothic UI" panose="020B0500000000000000" pitchFamily="50" charset="-128"/>
                          <a:ea typeface="Yu Gothic UI" panose="020B0500000000000000" pitchFamily="50" charset="-128"/>
                        </a:rPr>
                        <a:t>に、貸借対照表、損益計算書、剰余金の処分又は損失の処理の方法を記載した書面及び事業報告書並びにこれらの附属明細書を行政庁に提出しなければならない</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ysDash"/>
                      <a:round/>
                      <a:headEnd type="none" w="med" len="med"/>
                      <a:tailEnd type="none" w="med" len="med"/>
                    </a:lnL>
                    <a:lnR w="12700" cap="flat" cmpd="sng" algn="ctr">
                      <a:solidFill>
                        <a:schemeClr val="tx2">
                          <a:lumMod val="50000"/>
                        </a:schemeClr>
                      </a:solidFill>
                      <a:prstDash val="solid"/>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extLst>
                  <a:ext uri="{0D108BD9-81ED-4DB2-BD59-A6C34878D82A}">
                    <a16:rowId xmlns:a16="http://schemas.microsoft.com/office/drawing/2014/main" val="1633083230"/>
                  </a:ext>
                </a:extLst>
              </a:tr>
              <a:tr h="893276">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特定労働者協同組合の報酬規程等の提出</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44000" marR="108000" marT="50398" marB="50398">
                    <a:lnL w="12700" cap="flat" cmpd="sng" algn="ctr">
                      <a:solidFill>
                        <a:schemeClr val="tx2">
                          <a:lumMod val="50000"/>
                        </a:schemeClr>
                      </a:solidFill>
                      <a:prstDash val="solid"/>
                      <a:round/>
                      <a:headEnd type="none" w="med" len="med"/>
                      <a:tailEnd type="none" w="med" len="med"/>
                    </a:lnL>
                    <a:lnR w="12700" cap="flat" cmpd="sng" algn="ctr">
                      <a:solidFill>
                        <a:schemeClr val="tx2">
                          <a:lumMod val="50000"/>
                        </a:schemeClr>
                      </a:solidFill>
                      <a:prstDash val="sysDash"/>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smtClean="0">
                          <a:solidFill>
                            <a:srgbClr val="1F3249"/>
                          </a:solidFill>
                          <a:latin typeface="Yu Gothic UI" panose="020B0500000000000000" pitchFamily="50" charset="-128"/>
                          <a:ea typeface="Yu Gothic UI" panose="020B0500000000000000" pitchFamily="50" charset="-128"/>
                        </a:rPr>
                        <a:t>特定労働者協同組合は、厚生労働省令で定めるところにより、</a:t>
                      </a:r>
                      <a:r>
                        <a:rPr kumimoji="1" lang="ja-JP" altLang="en-US" sz="1300" dirty="0" smtClean="0">
                          <a:solidFill>
                            <a:srgbClr val="FF0066"/>
                          </a:solidFill>
                          <a:latin typeface="Yu Gothic UI" panose="020B0500000000000000" pitchFamily="50" charset="-128"/>
                          <a:ea typeface="Yu Gothic UI" panose="020B0500000000000000" pitchFamily="50" charset="-128"/>
                        </a:rPr>
                        <a:t>毎事業年度１回</a:t>
                      </a:r>
                      <a:r>
                        <a:rPr kumimoji="1" lang="ja-JP" altLang="en-US" sz="1300" dirty="0" smtClean="0">
                          <a:solidFill>
                            <a:srgbClr val="1F3249"/>
                          </a:solidFill>
                          <a:latin typeface="Yu Gothic UI" panose="020B0500000000000000" pitchFamily="50" charset="-128"/>
                          <a:ea typeface="Yu Gothic UI" panose="020B0500000000000000" pitchFamily="50" charset="-128"/>
                        </a:rPr>
                        <a:t>、報酬規程等を行政庁に提出しなければならない。</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ysDash"/>
                      <a:round/>
                      <a:headEnd type="none" w="med" len="med"/>
                      <a:tailEnd type="none" w="med" len="med"/>
                    </a:lnL>
                    <a:lnR w="12700" cap="flat" cmpd="sng" algn="ctr">
                      <a:solidFill>
                        <a:schemeClr val="tx2">
                          <a:lumMod val="50000"/>
                        </a:schemeClr>
                      </a:solidFill>
                      <a:prstDash val="solid"/>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accent1">
                          <a:lumMod val="50000"/>
                        </a:schemeClr>
                      </a:solidFill>
                      <a:prstDash val="sysDash"/>
                      <a:round/>
                      <a:headEnd type="none" w="med" len="med"/>
                      <a:tailEnd type="none" w="med" len="med"/>
                    </a:lnB>
                    <a:noFill/>
                  </a:tcPr>
                </a:tc>
                <a:extLst>
                  <a:ext uri="{0D108BD9-81ED-4DB2-BD59-A6C34878D82A}">
                    <a16:rowId xmlns:a16="http://schemas.microsoft.com/office/drawing/2014/main" val="668986045"/>
                  </a:ext>
                </a:extLst>
              </a:tr>
              <a:tr h="893276">
                <a:tc>
                  <a:txBody>
                    <a:bodyPr/>
                    <a:lstStyle/>
                    <a:p>
                      <a:pPr marL="0" marR="0" lvl="0" indent="0" algn="l" defTabSz="755953" rtl="0" eaLnBrk="1" fontAlgn="auto" latinLnBrk="0" hangingPunct="1">
                        <a:lnSpc>
                          <a:spcPct val="100000"/>
                        </a:lnSpc>
                        <a:spcBef>
                          <a:spcPts val="0"/>
                        </a:spcBef>
                        <a:spcAft>
                          <a:spcPts val="0"/>
                        </a:spcAft>
                        <a:buClrTx/>
                        <a:buSzTx/>
                        <a:buFontTx/>
                        <a:buNone/>
                        <a:tabLst/>
                        <a:defRPr/>
                      </a:pPr>
                      <a:r>
                        <a:rPr kumimoji="1" lang="ja-JP" altLang="en-US" sz="1300" dirty="0" smtClean="0">
                          <a:solidFill>
                            <a:srgbClr val="1F3249"/>
                          </a:solidFill>
                          <a:latin typeface="Yu Gothic UI" panose="020B0500000000000000" pitchFamily="50" charset="-128"/>
                          <a:ea typeface="Yu Gothic UI" panose="020B0500000000000000" pitchFamily="50" charset="-128"/>
                        </a:rPr>
                        <a:t>組織変更時財産額に係る使用状況の報告</a:t>
                      </a:r>
                    </a:p>
                    <a:p>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44000" marR="108000" marT="50398" marB="50398">
                    <a:lnL w="12700" cap="flat" cmpd="sng" algn="ctr">
                      <a:solidFill>
                        <a:schemeClr val="tx2">
                          <a:lumMod val="50000"/>
                        </a:schemeClr>
                      </a:solidFill>
                      <a:prstDash val="solid"/>
                      <a:round/>
                      <a:headEnd type="none" w="med" len="med"/>
                      <a:tailEnd type="none" w="med" len="med"/>
                    </a:lnL>
                    <a:lnR w="12700" cap="flat" cmpd="sng" algn="ctr">
                      <a:solidFill>
                        <a:schemeClr val="tx2">
                          <a:lumMod val="50000"/>
                        </a:schemeClr>
                      </a:solidFill>
                      <a:prstDash val="sysDash"/>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tx2">
                          <a:lumMod val="50000"/>
                        </a:schemeClr>
                      </a:solidFill>
                      <a:prstDash val="solid"/>
                      <a:round/>
                      <a:headEnd type="none" w="med" len="med"/>
                      <a:tailEnd type="none" w="med" len="med"/>
                    </a:lnB>
                    <a:noFill/>
                  </a:tcPr>
                </a:tc>
                <a:tc>
                  <a:txBody>
                    <a:bodyPr/>
                    <a:lstStyle/>
                    <a:p>
                      <a:r>
                        <a:rPr kumimoji="1" lang="ja-JP" altLang="en-US" sz="1300" dirty="0" smtClean="0">
                          <a:solidFill>
                            <a:srgbClr val="1F3249"/>
                          </a:solidFill>
                          <a:latin typeface="Yu Gothic UI" panose="020B0500000000000000" pitchFamily="50" charset="-128"/>
                          <a:ea typeface="Yu Gothic UI" panose="020B0500000000000000" pitchFamily="50" charset="-128"/>
                        </a:rPr>
                        <a:t>特定非営利活動法人から組織変更した労働者協同組合が、その行う事業が特定非営利活動に係る事業に該当することについて確認を受けた場合、毎事業年度</a:t>
                      </a:r>
                      <a:r>
                        <a:rPr kumimoji="1" lang="ja-JP" altLang="en-US" sz="1300" dirty="0" smtClean="0">
                          <a:solidFill>
                            <a:schemeClr val="tx2">
                              <a:lumMod val="50000"/>
                            </a:schemeClr>
                          </a:solidFill>
                          <a:latin typeface="Yu Gothic UI" panose="020B0500000000000000" pitchFamily="50" charset="-128"/>
                          <a:ea typeface="Yu Gothic UI" panose="020B0500000000000000" pitchFamily="50" charset="-128"/>
                        </a:rPr>
                        <a:t>、</a:t>
                      </a:r>
                      <a:r>
                        <a:rPr kumimoji="1" lang="ja-JP" altLang="en-US" sz="1300" dirty="0" smtClean="0">
                          <a:solidFill>
                            <a:srgbClr val="FF0066"/>
                          </a:solidFill>
                          <a:latin typeface="Yu Gothic UI" panose="020B0500000000000000" pitchFamily="50" charset="-128"/>
                          <a:ea typeface="Yu Gothic UI" panose="020B0500000000000000" pitchFamily="50" charset="-128"/>
                        </a:rPr>
                        <a:t>通常総会の終了の日から２週間以内</a:t>
                      </a:r>
                      <a:r>
                        <a:rPr kumimoji="1" lang="ja-JP" altLang="en-US" sz="1300" dirty="0" smtClean="0">
                          <a:solidFill>
                            <a:srgbClr val="1F3249"/>
                          </a:solidFill>
                          <a:latin typeface="Yu Gothic UI" panose="020B0500000000000000" pitchFamily="50" charset="-128"/>
                          <a:ea typeface="Yu Gothic UI" panose="020B0500000000000000" pitchFamily="50" charset="-128"/>
                        </a:rPr>
                        <a:t>に、行政庁に対し組織変更時財産額に係る使用の状況を報告しなければならない。</a:t>
                      </a:r>
                      <a:endParaRPr kumimoji="1" lang="ja-JP" altLang="en-US" sz="1300" dirty="0">
                        <a:solidFill>
                          <a:srgbClr val="1F3249"/>
                        </a:solidFill>
                        <a:latin typeface="Yu Gothic UI" panose="020B0500000000000000" pitchFamily="50" charset="-128"/>
                        <a:ea typeface="Yu Gothic UI" panose="020B0500000000000000" pitchFamily="50" charset="-128"/>
                      </a:endParaRPr>
                    </a:p>
                  </a:txBody>
                  <a:tcPr marL="100796" marR="100796" marT="50398" marB="50398">
                    <a:lnL w="12700" cap="flat" cmpd="sng" algn="ctr">
                      <a:solidFill>
                        <a:schemeClr val="tx2">
                          <a:lumMod val="50000"/>
                        </a:schemeClr>
                      </a:solidFill>
                      <a:prstDash val="sysDash"/>
                      <a:round/>
                      <a:headEnd type="none" w="med" len="med"/>
                      <a:tailEnd type="none" w="med" len="med"/>
                    </a:lnL>
                    <a:lnR w="12700" cap="flat" cmpd="sng" algn="ctr">
                      <a:solidFill>
                        <a:schemeClr val="tx2">
                          <a:lumMod val="50000"/>
                        </a:schemeClr>
                      </a:solidFill>
                      <a:prstDash val="solid"/>
                      <a:round/>
                      <a:headEnd type="none" w="med" len="med"/>
                      <a:tailEnd type="none" w="med" len="med"/>
                    </a:lnR>
                    <a:lnT w="12700" cap="flat" cmpd="sng" algn="ctr">
                      <a:solidFill>
                        <a:schemeClr val="accent1">
                          <a:lumMod val="50000"/>
                        </a:schemeClr>
                      </a:solidFill>
                      <a:prstDash val="sysDash"/>
                      <a:round/>
                      <a:headEnd type="none" w="med" len="med"/>
                      <a:tailEnd type="none" w="med" len="med"/>
                    </a:lnT>
                    <a:lnB w="12700" cap="flat" cmpd="sng" algn="ctr">
                      <a:solidFill>
                        <a:schemeClr val="tx2">
                          <a:lumMod val="50000"/>
                        </a:schemeClr>
                      </a:solidFill>
                      <a:prstDash val="solid"/>
                      <a:round/>
                      <a:headEnd type="none" w="med" len="med"/>
                      <a:tailEnd type="none" w="med" len="med"/>
                    </a:lnB>
                    <a:noFill/>
                  </a:tcPr>
                </a:tc>
                <a:extLst>
                  <a:ext uri="{0D108BD9-81ED-4DB2-BD59-A6C34878D82A}">
                    <a16:rowId xmlns:a16="http://schemas.microsoft.com/office/drawing/2014/main" val="345412581"/>
                  </a:ext>
                </a:extLst>
              </a:tr>
            </a:tbl>
          </a:graphicData>
        </a:graphic>
      </p:graphicFrame>
      <p:sp>
        <p:nvSpPr>
          <p:cNvPr id="28" name="正方形/長方形 27">
            <a:extLst>
              <a:ext uri="{FF2B5EF4-FFF2-40B4-BE49-F238E27FC236}">
                <a16:creationId xmlns:a16="http://schemas.microsoft.com/office/drawing/2014/main" id="{53F01B6B-3255-F149-B12D-7649D201C5A6}"/>
              </a:ext>
            </a:extLst>
          </p:cNvPr>
          <p:cNvSpPr/>
          <p:nvPr/>
        </p:nvSpPr>
        <p:spPr>
          <a:xfrm>
            <a:off x="173591" y="51262"/>
            <a:ext cx="3388685" cy="308674"/>
          </a:xfrm>
          <a:prstGeom prst="rect">
            <a:avLst/>
          </a:prstGeom>
        </p:spPr>
        <p:txBody>
          <a:bodyPr wrap="none" lIns="0" tIns="0" rIns="0" bIns="0">
            <a:spAutoFit/>
          </a:bodyPr>
          <a:lstStyle/>
          <a:p>
            <a:pPr defTabSz="451044">
              <a:lnSpc>
                <a:spcPct val="130000"/>
              </a:lnSpc>
              <a:spcAft>
                <a:spcPts val="607"/>
              </a:spcAft>
            </a:pPr>
            <a:r>
              <a:rPr kumimoji="0" lang="ja-JP" altLang="en-US" sz="1543" b="1" spc="182" dirty="0">
                <a:solidFill>
                  <a:srgbClr val="1F497D">
                    <a:lumMod val="50000"/>
                  </a:srgbClr>
                </a:solidFill>
                <a:latin typeface="Yu Gothic UI" panose="020B0500000000000000" pitchFamily="50" charset="-128"/>
                <a:ea typeface="Yu Gothic UI" panose="020B0500000000000000" pitchFamily="50" charset="-128"/>
                <a:cs typeface="Noto Sans CJK JP DemiLight" charset="-128"/>
              </a:rPr>
              <a:t>◎</a:t>
            </a:r>
            <a:r>
              <a:rPr kumimoji="0" lang="ja-JP" altLang="en-US" sz="1543" b="1" spc="182" dirty="0" smtClean="0">
                <a:solidFill>
                  <a:srgbClr val="1F497D">
                    <a:lumMod val="50000"/>
                  </a:srgbClr>
                </a:solidFill>
                <a:latin typeface="Yu Gothic UI" panose="020B0500000000000000" pitchFamily="50" charset="-128"/>
                <a:ea typeface="Yu Gothic UI" panose="020B0500000000000000" pitchFamily="50" charset="-128"/>
                <a:cs typeface="Noto Sans CJK JP DemiLight" charset="-128"/>
              </a:rPr>
              <a:t>行</a:t>
            </a:r>
            <a:r>
              <a:rPr kumimoji="0" lang="ja-JP" altLang="en-US" sz="1543" b="1" spc="182" dirty="0">
                <a:solidFill>
                  <a:srgbClr val="1F497D">
                    <a:lumMod val="50000"/>
                  </a:srgbClr>
                </a:solidFill>
                <a:latin typeface="Yu Gothic UI" panose="020B0500000000000000" pitchFamily="50" charset="-128"/>
                <a:ea typeface="Yu Gothic UI" panose="020B0500000000000000" pitchFamily="50" charset="-128"/>
                <a:cs typeface="Noto Sans CJK JP DemiLight" charset="-128"/>
              </a:rPr>
              <a:t>政庁への届出が必要な主な事項</a:t>
            </a:r>
          </a:p>
        </p:txBody>
      </p:sp>
      <p:sp>
        <p:nvSpPr>
          <p:cNvPr id="30" name="正方形/長方形 29">
            <a:extLst>
              <a:ext uri="{FF2B5EF4-FFF2-40B4-BE49-F238E27FC236}">
                <a16:creationId xmlns:a16="http://schemas.microsoft.com/office/drawing/2014/main" id="{BBF3C642-8A86-5746-8D2F-F1857509C015}"/>
              </a:ext>
            </a:extLst>
          </p:cNvPr>
          <p:cNvSpPr/>
          <p:nvPr/>
        </p:nvSpPr>
        <p:spPr>
          <a:xfrm>
            <a:off x="3849756" y="8346132"/>
            <a:ext cx="3582337" cy="1024383"/>
          </a:xfrm>
          <a:prstGeom prst="rect">
            <a:avLst/>
          </a:prstGeom>
        </p:spPr>
        <p:txBody>
          <a:bodyPr wrap="square" lIns="0" tIns="0" rIns="0" bIns="0">
            <a:spAutoFit/>
          </a:bodyPr>
          <a:lstStyle/>
          <a:p>
            <a:pPr indent="152400" defTabSz="503969">
              <a:lnSpc>
                <a:spcPct val="130000"/>
              </a:lnSpc>
              <a:spcAft>
                <a:spcPts val="535"/>
              </a:spcAft>
            </a:pP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手続きの詳細など、疑問に思ったことがございましたら、お気軽に以下のサイトからご相談ください。</a:t>
            </a:r>
            <a:endPar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endParaRPr>
          </a:p>
          <a:p>
            <a:pPr defTabSz="503969">
              <a:lnSpc>
                <a:spcPct val="130000"/>
              </a:lnSpc>
              <a:spcAft>
                <a:spcPts val="535"/>
              </a:spcAft>
            </a:pP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　</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t>【</a:t>
            </a: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特設サイト</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t>】</a:t>
            </a: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知りたい</a:t>
            </a:r>
            <a:r>
              <a:rPr kumimoji="0" lang="ja-JP" altLang="en-US" sz="1200" dirty="0">
                <a:solidFill>
                  <a:schemeClr val="tx2">
                    <a:lumMod val="50000"/>
                  </a:schemeClr>
                </a:solidFill>
                <a:latin typeface="Yu Gothic UI" panose="020B0500000000000000" pitchFamily="50" charset="-128"/>
                <a:ea typeface="Yu Gothic UI" panose="020B0500000000000000" pitchFamily="50" charset="-128"/>
              </a:rPr>
              <a:t>！労働者</a:t>
            </a: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協同組</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t/>
            </a:r>
            <a:b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b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　　</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hlinkClick r:id="rId3"/>
              </a:rPr>
              <a:t>https</a:t>
            </a:r>
            <a:r>
              <a:rPr kumimoji="0" lang="en-US" altLang="ja-JP" sz="1200" dirty="0">
                <a:solidFill>
                  <a:schemeClr val="tx2">
                    <a:lumMod val="50000"/>
                  </a:schemeClr>
                </a:solidFill>
                <a:latin typeface="Yu Gothic UI" panose="020B0500000000000000" pitchFamily="50" charset="-128"/>
                <a:ea typeface="Yu Gothic UI" panose="020B0500000000000000" pitchFamily="50" charset="-128"/>
                <a:hlinkClick r:id="rId3"/>
              </a:rPr>
              <a:t>://</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hlinkClick r:id="rId3"/>
              </a:rPr>
              <a:t>www.roukyouhou.mhlw.go.jp</a:t>
            </a:r>
            <a:endParaRPr kumimoji="0" lang="en-US" altLang="ja-JP" sz="2646" dirty="0">
              <a:solidFill>
                <a:schemeClr val="tx2">
                  <a:lumMod val="50000"/>
                </a:schemeClr>
              </a:solidFill>
              <a:latin typeface="Yu Gothic UI" panose="020B0500000000000000" pitchFamily="50" charset="-128"/>
              <a:ea typeface="Yu Gothic UI" panose="020B0500000000000000" pitchFamily="50" charset="-128"/>
            </a:endParaRPr>
          </a:p>
        </p:txBody>
      </p:sp>
      <p:sp>
        <p:nvSpPr>
          <p:cNvPr id="34" name="正方形/長方形 33">
            <a:extLst>
              <a:ext uri="{FF2B5EF4-FFF2-40B4-BE49-F238E27FC236}">
                <a16:creationId xmlns:a16="http://schemas.microsoft.com/office/drawing/2014/main" id="{53F01B6B-3255-F149-B12D-7649D201C5A6}"/>
              </a:ext>
            </a:extLst>
          </p:cNvPr>
          <p:cNvSpPr/>
          <p:nvPr/>
        </p:nvSpPr>
        <p:spPr>
          <a:xfrm>
            <a:off x="3869660" y="7959331"/>
            <a:ext cx="2646109" cy="308674"/>
          </a:xfrm>
          <a:prstGeom prst="rect">
            <a:avLst/>
          </a:prstGeom>
        </p:spPr>
        <p:txBody>
          <a:bodyPr wrap="none" lIns="0" tIns="0" rIns="0" bIns="0">
            <a:spAutoFit/>
          </a:bodyPr>
          <a:lstStyle/>
          <a:p>
            <a:pPr defTabSz="451044">
              <a:lnSpc>
                <a:spcPct val="130000"/>
              </a:lnSpc>
              <a:spcAft>
                <a:spcPts val="607"/>
              </a:spcAft>
            </a:pPr>
            <a:r>
              <a:rPr kumimoji="0" lang="ja-JP" altLang="en-US" sz="1543" b="1" spc="182" dirty="0">
                <a:solidFill>
                  <a:srgbClr val="1F497D">
                    <a:lumMod val="50000"/>
                  </a:srgbClr>
                </a:solidFill>
                <a:latin typeface="Yu Gothic UI" panose="020B0500000000000000" pitchFamily="50" charset="-128"/>
                <a:ea typeface="Yu Gothic UI" panose="020B0500000000000000" pitchFamily="50" charset="-128"/>
                <a:cs typeface="Noto Sans CJK JP DemiLight" charset="-128"/>
              </a:rPr>
              <a:t>労働者協同</a:t>
            </a:r>
            <a:r>
              <a:rPr kumimoji="0" lang="ja-JP" altLang="en-US" sz="1543" b="1" spc="182" dirty="0" smtClean="0">
                <a:solidFill>
                  <a:srgbClr val="1F497D">
                    <a:lumMod val="50000"/>
                  </a:srgbClr>
                </a:solidFill>
                <a:latin typeface="Yu Gothic UI" panose="020B0500000000000000" pitchFamily="50" charset="-128"/>
                <a:ea typeface="Yu Gothic UI" panose="020B0500000000000000" pitchFamily="50" charset="-128"/>
                <a:cs typeface="Noto Sans CJK JP DemiLight" charset="-128"/>
              </a:rPr>
              <a:t>組合法相談</a:t>
            </a:r>
            <a:r>
              <a:rPr kumimoji="0" lang="ja-JP" altLang="en-US" sz="1543" b="1" spc="182" dirty="0">
                <a:solidFill>
                  <a:srgbClr val="1F497D">
                    <a:lumMod val="50000"/>
                  </a:srgbClr>
                </a:solidFill>
                <a:latin typeface="Yu Gothic UI" panose="020B0500000000000000" pitchFamily="50" charset="-128"/>
                <a:ea typeface="Yu Gothic UI" panose="020B0500000000000000" pitchFamily="50" charset="-128"/>
                <a:cs typeface="Noto Sans CJK JP DemiLight" charset="-128"/>
              </a:rPr>
              <a:t>窓口</a:t>
            </a:r>
          </a:p>
        </p:txBody>
      </p:sp>
      <p:cxnSp>
        <p:nvCxnSpPr>
          <p:cNvPr id="35" name="直線コネクタ 34">
            <a:extLst>
              <a:ext uri="{FF2B5EF4-FFF2-40B4-BE49-F238E27FC236}">
                <a16:creationId xmlns:a16="http://schemas.microsoft.com/office/drawing/2014/main" id="{589C212B-4811-244F-8C11-0637C71D9CC2}"/>
              </a:ext>
            </a:extLst>
          </p:cNvPr>
          <p:cNvCxnSpPr>
            <a:cxnSpLocks/>
          </p:cNvCxnSpPr>
          <p:nvPr/>
        </p:nvCxnSpPr>
        <p:spPr>
          <a:xfrm>
            <a:off x="3779839" y="8264847"/>
            <a:ext cx="3600000" cy="17418"/>
          </a:xfrm>
          <a:prstGeom prst="line">
            <a:avLst/>
          </a:prstGeom>
          <a:noFill/>
          <a:ln w="19050" cap="flat" cmpd="sng" algn="ctr">
            <a:solidFill>
              <a:srgbClr val="1F3249"/>
            </a:solidFill>
            <a:prstDash val="solid"/>
            <a:miter lim="800000"/>
          </a:ln>
          <a:effectLst/>
        </p:spPr>
      </p:cxnSp>
      <p:pic>
        <p:nvPicPr>
          <p:cNvPr id="3" name="図 2"/>
          <p:cNvPicPr>
            <a:picLocks noChangeAspect="1"/>
          </p:cNvPicPr>
          <p:nvPr/>
        </p:nvPicPr>
        <p:blipFill>
          <a:blip r:embed="rId4"/>
          <a:stretch>
            <a:fillRect/>
          </a:stretch>
        </p:blipFill>
        <p:spPr>
          <a:xfrm>
            <a:off x="3110809" y="8843369"/>
            <a:ext cx="432000" cy="432000"/>
          </a:xfrm>
          <a:prstGeom prst="rect">
            <a:avLst/>
          </a:prstGeom>
        </p:spPr>
      </p:pic>
      <p:pic>
        <p:nvPicPr>
          <p:cNvPr id="4" name="図 3"/>
          <p:cNvPicPr>
            <a:picLocks noChangeAspect="1"/>
          </p:cNvPicPr>
          <p:nvPr/>
        </p:nvPicPr>
        <p:blipFill>
          <a:blip r:embed="rId5"/>
          <a:stretch>
            <a:fillRect/>
          </a:stretch>
        </p:blipFill>
        <p:spPr>
          <a:xfrm>
            <a:off x="3110809" y="10040922"/>
            <a:ext cx="432000" cy="431184"/>
          </a:xfrm>
          <a:prstGeom prst="rect">
            <a:avLst/>
          </a:prstGeom>
        </p:spPr>
      </p:pic>
      <p:pic>
        <p:nvPicPr>
          <p:cNvPr id="7" name="図 6"/>
          <p:cNvPicPr>
            <a:picLocks noChangeAspect="1"/>
          </p:cNvPicPr>
          <p:nvPr/>
        </p:nvPicPr>
        <p:blipFill>
          <a:blip r:embed="rId6"/>
          <a:stretch>
            <a:fillRect/>
          </a:stretch>
        </p:blipFill>
        <p:spPr>
          <a:xfrm>
            <a:off x="6690710" y="8946464"/>
            <a:ext cx="432000" cy="430367"/>
          </a:xfrm>
          <a:prstGeom prst="rect">
            <a:avLst/>
          </a:prstGeom>
        </p:spPr>
      </p:pic>
      <p:pic>
        <p:nvPicPr>
          <p:cNvPr id="14" name="図 13"/>
          <p:cNvPicPr>
            <a:picLocks noChangeAspect="1"/>
          </p:cNvPicPr>
          <p:nvPr/>
        </p:nvPicPr>
        <p:blipFill>
          <a:blip r:embed="rId7"/>
          <a:stretch>
            <a:fillRect/>
          </a:stretch>
        </p:blipFill>
        <p:spPr>
          <a:xfrm>
            <a:off x="3953818" y="10128189"/>
            <a:ext cx="3282403" cy="478165"/>
          </a:xfrm>
          <a:prstGeom prst="rect">
            <a:avLst/>
          </a:prstGeom>
        </p:spPr>
      </p:pic>
      <p:sp>
        <p:nvSpPr>
          <p:cNvPr id="5" name="正方形/長方形 4"/>
          <p:cNvSpPr/>
          <p:nvPr/>
        </p:nvSpPr>
        <p:spPr>
          <a:xfrm>
            <a:off x="3936510" y="9346652"/>
            <a:ext cx="3196970" cy="732508"/>
          </a:xfrm>
          <a:prstGeom prst="rect">
            <a:avLst/>
          </a:prstGeom>
        </p:spPr>
        <p:txBody>
          <a:bodyPr wrap="square">
            <a:spAutoFit/>
          </a:bodyPr>
          <a:lstStyle/>
          <a:p>
            <a:pPr defTabSz="503969">
              <a:lnSpc>
                <a:spcPts val="2400"/>
              </a:lnSpc>
              <a:spcAft>
                <a:spcPts val="535"/>
              </a:spcAft>
            </a:pP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お電話でのご相談も可能です。</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t/>
            </a:r>
            <a:b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br>
            <a:r>
              <a:rPr kumimoji="0" lang="ja-JP" altLang="en-US" sz="2400" dirty="0" smtClean="0">
                <a:solidFill>
                  <a:schemeClr val="tx2">
                    <a:lumMod val="50000"/>
                  </a:schemeClr>
                </a:solidFill>
                <a:latin typeface="Yu Gothic UI" panose="020B0500000000000000" pitchFamily="50" charset="-128"/>
                <a:ea typeface="Yu Gothic UI" panose="020B0500000000000000" pitchFamily="50" charset="-128"/>
              </a:rPr>
              <a:t>📞</a:t>
            </a:r>
            <a:r>
              <a:rPr kumimoji="0" lang="en-US" altLang="ja-JP" sz="2400" b="1" dirty="0" smtClean="0">
                <a:solidFill>
                  <a:schemeClr val="tx2">
                    <a:lumMod val="50000"/>
                  </a:schemeClr>
                </a:solidFill>
                <a:latin typeface="Yu Gothic UI" panose="020B0500000000000000" pitchFamily="50" charset="-128"/>
                <a:ea typeface="Yu Gothic UI" panose="020B0500000000000000" pitchFamily="50" charset="-128"/>
              </a:rPr>
              <a:t>0120</a:t>
            </a:r>
            <a:r>
              <a:rPr kumimoji="0" lang="ja-JP" altLang="en-US" sz="2400" b="1" dirty="0">
                <a:solidFill>
                  <a:schemeClr val="tx2">
                    <a:lumMod val="50000"/>
                  </a:schemeClr>
                </a:solidFill>
                <a:latin typeface="Yu Gothic UI" panose="020B0500000000000000" pitchFamily="50" charset="-128"/>
                <a:ea typeface="Yu Gothic UI" panose="020B0500000000000000" pitchFamily="50" charset="-128"/>
              </a:rPr>
              <a:t>－</a:t>
            </a:r>
            <a:r>
              <a:rPr kumimoji="0" lang="en-US" altLang="ja-JP" sz="2400" b="1" dirty="0">
                <a:solidFill>
                  <a:schemeClr val="tx2">
                    <a:lumMod val="50000"/>
                  </a:schemeClr>
                </a:solidFill>
                <a:latin typeface="Yu Gothic UI" panose="020B0500000000000000" pitchFamily="50" charset="-128"/>
                <a:ea typeface="Yu Gothic UI" panose="020B0500000000000000" pitchFamily="50" charset="-128"/>
              </a:rPr>
              <a:t>237</a:t>
            </a:r>
            <a:r>
              <a:rPr kumimoji="0" lang="ja-JP" altLang="en-US" sz="2400" b="1" dirty="0">
                <a:solidFill>
                  <a:schemeClr val="tx2">
                    <a:lumMod val="50000"/>
                  </a:schemeClr>
                </a:solidFill>
                <a:latin typeface="Yu Gothic UI" panose="020B0500000000000000" pitchFamily="50" charset="-128"/>
                <a:ea typeface="Yu Gothic UI" panose="020B0500000000000000" pitchFamily="50" charset="-128"/>
              </a:rPr>
              <a:t>－</a:t>
            </a:r>
            <a:r>
              <a:rPr kumimoji="0" lang="en-US" altLang="ja-JP" sz="2400" b="1" dirty="0">
                <a:solidFill>
                  <a:schemeClr val="tx2">
                    <a:lumMod val="50000"/>
                  </a:schemeClr>
                </a:solidFill>
                <a:latin typeface="Yu Gothic UI" panose="020B0500000000000000" pitchFamily="50" charset="-128"/>
                <a:ea typeface="Yu Gothic UI" panose="020B0500000000000000" pitchFamily="50" charset="-128"/>
              </a:rPr>
              <a:t>297</a:t>
            </a:r>
          </a:p>
        </p:txBody>
      </p:sp>
      <p:sp>
        <p:nvSpPr>
          <p:cNvPr id="17" name="正方形/長方形 16"/>
          <p:cNvSpPr/>
          <p:nvPr/>
        </p:nvSpPr>
        <p:spPr>
          <a:xfrm>
            <a:off x="59291" y="9271777"/>
            <a:ext cx="3615335" cy="1052596"/>
          </a:xfrm>
          <a:prstGeom prst="rect">
            <a:avLst/>
          </a:prstGeom>
        </p:spPr>
        <p:txBody>
          <a:bodyPr wrap="square">
            <a:spAutoFit/>
          </a:bodyPr>
          <a:lstStyle/>
          <a:p>
            <a:pPr defTabSz="503969">
              <a:lnSpc>
                <a:spcPct val="130000"/>
              </a:lnSpc>
              <a:spcAft>
                <a:spcPts val="535"/>
              </a:spcAft>
            </a:pP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 労働者</a:t>
            </a:r>
            <a:r>
              <a:rPr kumimoji="0" lang="ja-JP" altLang="en-US" sz="1200" dirty="0">
                <a:solidFill>
                  <a:schemeClr val="tx2">
                    <a:lumMod val="50000"/>
                  </a:schemeClr>
                </a:solidFill>
                <a:latin typeface="Yu Gothic UI" panose="020B0500000000000000" pitchFamily="50" charset="-128"/>
                <a:ea typeface="Yu Gothic UI" panose="020B0500000000000000" pitchFamily="50" charset="-128"/>
              </a:rPr>
              <a:t>協同組合</a:t>
            </a: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連合会の</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t/>
            </a:r>
            <a:b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rPr>
            </a:b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　　　　　　　　厚生</a:t>
            </a:r>
            <a:r>
              <a:rPr kumimoji="0" lang="ja-JP" altLang="en-US" sz="1200" dirty="0">
                <a:solidFill>
                  <a:schemeClr val="tx2">
                    <a:lumMod val="50000"/>
                  </a:schemeClr>
                </a:solidFill>
                <a:latin typeface="Yu Gothic UI" panose="020B0500000000000000" pitchFamily="50" charset="-128"/>
                <a:ea typeface="Yu Gothic UI" panose="020B0500000000000000" pitchFamily="50" charset="-128"/>
              </a:rPr>
              <a:t>労働省担当部局</a:t>
            </a:r>
            <a:r>
              <a:rPr kumimoji="0" lang="ja-JP" altLang="en-US" sz="1200" dirty="0" smtClean="0">
                <a:solidFill>
                  <a:schemeClr val="tx2">
                    <a:lumMod val="50000"/>
                  </a:schemeClr>
                </a:solidFill>
                <a:latin typeface="Yu Gothic UI" panose="020B0500000000000000" pitchFamily="50" charset="-128"/>
                <a:ea typeface="Yu Gothic UI" panose="020B0500000000000000" pitchFamily="50" charset="-128"/>
              </a:rPr>
              <a:t>はコチラ☟　</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hlinkClick r:id="rId8"/>
              </a:rPr>
              <a:t>https</a:t>
            </a:r>
            <a:r>
              <a:rPr kumimoji="0" lang="en-US" altLang="ja-JP" sz="1200" dirty="0">
                <a:solidFill>
                  <a:schemeClr val="tx2">
                    <a:lumMod val="50000"/>
                  </a:schemeClr>
                </a:solidFill>
                <a:latin typeface="Yu Gothic UI" panose="020B0500000000000000" pitchFamily="50" charset="-128"/>
                <a:ea typeface="Yu Gothic UI" panose="020B0500000000000000" pitchFamily="50" charset="-128"/>
                <a:hlinkClick r:id="rId8"/>
              </a:rPr>
              <a:t>://</a:t>
            </a:r>
            <a:r>
              <a:rPr kumimoji="0" lang="en-US" altLang="ja-JP" sz="1200" dirty="0" smtClean="0">
                <a:solidFill>
                  <a:schemeClr val="tx2">
                    <a:lumMod val="50000"/>
                  </a:schemeClr>
                </a:solidFill>
                <a:latin typeface="Yu Gothic UI" panose="020B0500000000000000" pitchFamily="50" charset="-128"/>
                <a:ea typeface="Yu Gothic UI" panose="020B0500000000000000" pitchFamily="50" charset="-128"/>
                <a:hlinkClick r:id="rId8"/>
              </a:rPr>
              <a:t>www.mhlw.go.jp/content/11909000/000992246.pdf</a:t>
            </a:r>
            <a:endParaRPr kumimoji="0" lang="en-US" altLang="ja-JP" sz="1200" dirty="0">
              <a:solidFill>
                <a:schemeClr val="tx2">
                  <a:lumMod val="50000"/>
                </a:schemeClr>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1849689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1069</TotalTime>
  <Words>831</Words>
  <Application>Microsoft Office PowerPoint</Application>
  <PresentationFormat>ユーザー設定</PresentationFormat>
  <Paragraphs>57</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ＤＨＰ特太ゴシック体</vt:lpstr>
      <vt:lpstr>ＭＳ Ｐゴシック</vt:lpstr>
      <vt:lpstr>Noto Sans CJK JP DemiLight</vt:lpstr>
      <vt:lpstr>Yu Gothic UI</vt:lpstr>
      <vt:lpstr>Yu Gothic UI Semibold</vt:lpstr>
      <vt:lpstr>游ゴシック</vt:lpstr>
      <vt:lpstr>Arial</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dc:creator>
  <cp:lastModifiedBy>渡邊大夢</cp:lastModifiedBy>
  <cp:revision>41</cp:revision>
  <cp:lastPrinted>2022-12-26T06:46:03Z</cp:lastPrinted>
  <dcterms:created xsi:type="dcterms:W3CDTF">2022-12-15T04:48:57Z</dcterms:created>
  <dcterms:modified xsi:type="dcterms:W3CDTF">2023-01-04T08:42:38Z</dcterms:modified>
</cp:coreProperties>
</file>