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12192000" cy="1625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53" autoAdjust="0"/>
    <p:restoredTop sz="94952" autoAdjust="0"/>
  </p:normalViewPr>
  <p:slideViewPr>
    <p:cSldViewPr snapToGrid="0">
      <p:cViewPr>
        <p:scale>
          <a:sx n="50" d="100"/>
          <a:sy n="50" d="100"/>
        </p:scale>
        <p:origin x="2376" y="-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5E283-E12B-48AD-BE4B-8C035CCDE7F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185DB-75DB-459A-AC97-EA0837754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458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185DB-75DB-459A-AC97-EA0837754BC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546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52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94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27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34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4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13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2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18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99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7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6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0F04-DA24-4CE1-A389-71047C6D5F8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A13B-22D4-40E9-95A5-5F0186036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82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11" Type="http://schemas.openxmlformats.org/officeDocument/2006/relationships/image" Target="../media/image13.jpg"/><Relationship Id="rId5" Type="http://schemas.openxmlformats.org/officeDocument/2006/relationships/image" Target="../media/image8.png"/><Relationship Id="rId10" Type="http://schemas.openxmlformats.org/officeDocument/2006/relationships/image" Target="../media/image12.emf"/><Relationship Id="rId4" Type="http://schemas.openxmlformats.org/officeDocument/2006/relationships/image" Target="../media/image7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rrowheads="1"/>
          </p:cNvSpPr>
          <p:nvPr/>
        </p:nvSpPr>
        <p:spPr bwMode="auto">
          <a:xfrm flipV="1">
            <a:off x="-9564" y="1124238"/>
            <a:ext cx="12188826" cy="380030"/>
          </a:xfrm>
          <a:prstGeom prst="rect">
            <a:avLst/>
          </a:prstGeom>
          <a:solidFill>
            <a:srgbClr val="99FF66">
              <a:alpha val="84000"/>
            </a:srgbClr>
          </a:solidFill>
          <a:ln>
            <a:noFill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 flipV="1">
            <a:off x="3175" y="1586"/>
            <a:ext cx="12188826" cy="322455"/>
          </a:xfrm>
          <a:prstGeom prst="rect">
            <a:avLst/>
          </a:prstGeom>
          <a:solidFill>
            <a:srgbClr val="99FF66">
              <a:alpha val="84000"/>
            </a:srgbClr>
          </a:solidFill>
          <a:ln>
            <a:noFill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75" y="326027"/>
            <a:ext cx="105720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中央</a:t>
            </a:r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家畜</a:t>
            </a:r>
            <a:r>
              <a:rPr kumimoji="1"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市場</a:t>
            </a:r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通信</a:t>
            </a:r>
            <a:r>
              <a:rPr kumimoji="1"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≪技術情報≫</a:t>
            </a:r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93344" y="476029"/>
            <a:ext cx="2973581" cy="542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kumimoji="1" lang="zh-CN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kumimoji="1" lang="zh-CN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月号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79704" y="1043834"/>
            <a:ext cx="5600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八幡平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農業改良普及センター作成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Rectangle 1644"/>
          <p:cNvSpPr>
            <a:spLocks noChangeArrowheads="1"/>
          </p:cNvSpPr>
          <p:nvPr/>
        </p:nvSpPr>
        <p:spPr bwMode="auto">
          <a:xfrm>
            <a:off x="3175" y="1707594"/>
            <a:ext cx="12188826" cy="819476"/>
          </a:xfrm>
          <a:prstGeom prst="rect">
            <a:avLst/>
          </a:prstGeom>
          <a:solidFill>
            <a:srgbClr val="99FF66">
              <a:alpha val="83922"/>
            </a:srgbClr>
          </a:solidFill>
          <a:ln>
            <a:noFill/>
          </a:ln>
          <a:effectLst/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ＯＧ</a:t>
            </a:r>
            <a:r>
              <a:rPr kumimoji="0" lang="ja-JP" altLang="en-US" sz="4000" b="0" i="0" u="none" strike="noStrike" kern="1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草地</a:t>
            </a:r>
            <a:r>
              <a:rPr kumimoji="0" lang="ja-JP" altLang="en-US" sz="4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では</a:t>
            </a:r>
            <a:r>
              <a:rPr kumimoji="0" lang="ja-JP" altLang="en-US" sz="4000" b="0" i="0" u="none" strike="noStrike" kern="1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、秋施肥が翌年</a:t>
            </a:r>
            <a:r>
              <a:rPr kumimoji="0" lang="ja-JP" altLang="en-US" sz="4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の１番草</a:t>
            </a:r>
            <a:r>
              <a:rPr kumimoji="0" lang="ja-JP" altLang="en-US" sz="4000" b="0" i="0" u="none" strike="noStrike" kern="1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収量に影響</a:t>
            </a:r>
            <a:r>
              <a:rPr lang="ja-JP" altLang="en-US" sz="40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大！</a:t>
            </a:r>
            <a:endParaRPr kumimoji="0" lang="ja-JP" altLang="en-US" sz="40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4362"/>
          <p:cNvSpPr txBox="1"/>
          <p:nvPr/>
        </p:nvSpPr>
        <p:spPr>
          <a:xfrm>
            <a:off x="451320" y="8970918"/>
            <a:ext cx="11372697" cy="2440646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54000" algn="just">
              <a:lnSpc>
                <a:spcPts val="4200"/>
              </a:lnSpc>
              <a:spcAft>
                <a:spcPts val="0"/>
              </a:spcAft>
            </a:pPr>
            <a:r>
              <a:rPr 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図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１</a:t>
            </a:r>
            <a:r>
              <a:rPr 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は</a:t>
            </a:r>
            <a:r>
              <a:rPr lang="ja-JP" sz="3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オーチャードグラス（ＯＧ）</a:t>
            </a:r>
            <a:r>
              <a:rPr lang="ja-JP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altLang="en-US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生育期間における分</a:t>
            </a:r>
            <a:r>
              <a:rPr lang="ja-JP" altLang="en-US" sz="3200" kern="100" dirty="0" err="1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げつの</a:t>
            </a:r>
            <a:r>
              <a:rPr lang="ja-JP" altLang="en-US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消長</a:t>
            </a:r>
            <a:r>
              <a:rPr 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を</a:t>
            </a:r>
            <a:r>
              <a:rPr lang="ja-JP" sz="3200" kern="100" dirty="0">
                <a:effectLst/>
                <a:latin typeface="+mn-ea"/>
                <a:cs typeface="Times New Roman" panose="02020603050405020304" pitchFamily="18" charset="0"/>
              </a:rPr>
              <a:t>示したものです。</a:t>
            </a:r>
            <a:r>
              <a:rPr lang="ja-JP" sz="3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ＯＧは主に秋に新分げつが</a:t>
            </a:r>
            <a:r>
              <a:rPr lang="ja-JP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発生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するため、</a:t>
            </a:r>
            <a:r>
              <a:rPr 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秋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に</a:t>
            </a:r>
            <a:r>
              <a:rPr 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窒素施肥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すること</a:t>
            </a:r>
            <a:r>
              <a:rPr 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で</a:t>
            </a:r>
            <a:r>
              <a:rPr lang="ja-JP" sz="3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新分げつの発生が旺盛</a:t>
            </a:r>
            <a:r>
              <a:rPr lang="ja-JP" sz="3200" kern="100" dirty="0">
                <a:effectLst/>
                <a:latin typeface="+mn-ea"/>
                <a:cs typeface="Times New Roman" panose="02020603050405020304" pitchFamily="18" charset="0"/>
              </a:rPr>
              <a:t>となり、</a:t>
            </a:r>
            <a:r>
              <a:rPr lang="ja-JP" sz="3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翌年１番草の収量アップが期待</a:t>
            </a:r>
            <a:r>
              <a:rPr lang="ja-JP" sz="3200" kern="100" dirty="0">
                <a:effectLst/>
                <a:latin typeface="+mn-ea"/>
                <a:cs typeface="Times New Roman" panose="02020603050405020304" pitchFamily="18" charset="0"/>
              </a:rPr>
              <a:t>できます</a:t>
            </a:r>
            <a:r>
              <a:rPr 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。</a:t>
            </a:r>
            <a:endParaRPr lang="en-US" altLang="ja-JP" sz="3200" kern="100" dirty="0" smtClean="0">
              <a:effectLst/>
              <a:latin typeface="+mn-ea"/>
              <a:cs typeface="Times New Roman" panose="02020603050405020304" pitchFamily="18" charset="0"/>
            </a:endParaRPr>
          </a:p>
          <a:p>
            <a:pPr indent="254000" algn="just">
              <a:lnSpc>
                <a:spcPts val="4100"/>
              </a:lnSpc>
              <a:spcAft>
                <a:spcPts val="0"/>
              </a:spcAft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　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indent="254000" algn="just">
              <a:lnSpc>
                <a:spcPts val="4100"/>
              </a:lnSpc>
              <a:spcAft>
                <a:spcPts val="0"/>
              </a:spcAft>
            </a:pPr>
            <a:endParaRPr lang="ja-JP" sz="32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4100"/>
              </a:lnSpc>
              <a:spcAft>
                <a:spcPts val="0"/>
              </a:spcAft>
            </a:pPr>
            <a:r>
              <a:rPr lang="ja-JP" sz="3200" kern="100" dirty="0">
                <a:effectLst/>
                <a:latin typeface="+mn-ea"/>
                <a:cs typeface="Times New Roman" panose="02020603050405020304" pitchFamily="18" charset="0"/>
              </a:rPr>
              <a:t>　</a:t>
            </a:r>
          </a:p>
        </p:txBody>
      </p:sp>
      <p:grpSp>
        <p:nvGrpSpPr>
          <p:cNvPr id="52" name="グループ化 51"/>
          <p:cNvGrpSpPr/>
          <p:nvPr/>
        </p:nvGrpSpPr>
        <p:grpSpPr>
          <a:xfrm>
            <a:off x="264870" y="2789717"/>
            <a:ext cx="11415492" cy="6073563"/>
            <a:chOff x="181745" y="3885596"/>
            <a:chExt cx="11415492" cy="6073563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181745" y="4107389"/>
              <a:ext cx="11239099" cy="5851770"/>
              <a:chOff x="455756" y="2765689"/>
              <a:chExt cx="11239099" cy="5851770"/>
            </a:xfrm>
          </p:grpSpPr>
          <p:pic>
            <p:nvPicPr>
              <p:cNvPr id="31" name="図 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5756" y="2765689"/>
                <a:ext cx="11239099" cy="5594751"/>
              </a:xfrm>
              <a:prstGeom prst="rect">
                <a:avLst/>
              </a:prstGeom>
            </p:spPr>
          </p:pic>
          <p:sp>
            <p:nvSpPr>
              <p:cNvPr id="32" name="テキスト ボックス 6"/>
              <p:cNvSpPr txBox="1"/>
              <p:nvPr/>
            </p:nvSpPr>
            <p:spPr>
              <a:xfrm>
                <a:off x="3302530" y="8164815"/>
                <a:ext cx="7254831" cy="45264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2000" kern="100" dirty="0" smtClean="0">
                    <a:solidFill>
                      <a:sysClr val="windowText" lastClr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図１　オーチャードグラスの分</a:t>
                </a:r>
                <a:r>
                  <a:rPr lang="ja-JP" altLang="en-US" sz="2000" kern="100" dirty="0" err="1" smtClean="0">
                    <a:solidFill>
                      <a:sysClr val="windowText" lastClr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げつの</a:t>
                </a:r>
                <a:r>
                  <a:rPr lang="ja-JP" altLang="en-US" sz="2000" kern="100" dirty="0" smtClean="0">
                    <a:solidFill>
                      <a:sysClr val="windowText" lastClr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消長（伊東ら、</a:t>
                </a:r>
                <a:r>
                  <a:rPr lang="en-US" altLang="ja-JP" sz="2000" kern="100" dirty="0" smtClean="0">
                    <a:solidFill>
                      <a:sysClr val="windowText" lastClr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1989</a:t>
                </a:r>
                <a:r>
                  <a:rPr lang="ja-JP" altLang="en-US" sz="2000" kern="100" dirty="0" smtClean="0">
                    <a:solidFill>
                      <a:sysClr val="windowText" lastClr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）</a:t>
                </a:r>
                <a:endParaRPr kumimoji="0" lang="ja-JP" altLang="en-US" sz="120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ea"/>
                  <a:ea typeface="+mj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4" name="テキスト ボックス 777"/>
            <p:cNvSpPr txBox="1"/>
            <p:nvPr/>
          </p:nvSpPr>
          <p:spPr>
            <a:xfrm>
              <a:off x="6014463" y="3885596"/>
              <a:ext cx="5582774" cy="1315879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FF0000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2400" kern="100" dirty="0" smtClean="0">
                  <a:effectLst/>
                  <a:latin typeface="Century" panose="02040604050505020304" pitchFamily="18" charset="0"/>
                  <a:ea typeface="HGｺﾞｼｯｸE" panose="020B0909000000000000" pitchFamily="49" charset="-128"/>
                  <a:cs typeface="Times New Roman" panose="02020603050405020304" pitchFamily="18" charset="0"/>
                </a:rPr>
                <a:t>オーチャードグラスの場合</a:t>
              </a:r>
              <a:endParaRPr lang="en-US" altLang="ja-JP" sz="2400" kern="100" dirty="0" smtClean="0">
                <a:effectLst/>
                <a:latin typeface="Century" panose="02040604050505020304" pitchFamily="18" charset="0"/>
                <a:ea typeface="HGｺﾞｼｯｸE" panose="020B0909000000000000" pitchFamily="49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en-US" sz="2400" kern="100" dirty="0" smtClean="0">
                  <a:effectLst/>
                  <a:latin typeface="Century" panose="02040604050505020304" pitchFamily="18" charset="0"/>
                  <a:ea typeface="HGｺﾞｼｯｸE" panose="020B0909000000000000" pitchFamily="49" charset="-128"/>
                  <a:cs typeface="Times New Roman" panose="02020603050405020304" pitchFamily="18" charset="0"/>
                </a:rPr>
                <a:t>　秋に新分</a:t>
              </a:r>
              <a:r>
                <a:rPr lang="ja-JP" altLang="en-US" sz="2400" kern="100" dirty="0" err="1" smtClean="0">
                  <a:effectLst/>
                  <a:latin typeface="Century" panose="02040604050505020304" pitchFamily="18" charset="0"/>
                  <a:ea typeface="HGｺﾞｼｯｸE" panose="020B0909000000000000" pitchFamily="49" charset="-128"/>
                  <a:cs typeface="Times New Roman" panose="02020603050405020304" pitchFamily="18" charset="0"/>
                </a:rPr>
                <a:t>げつが</a:t>
              </a:r>
              <a:r>
                <a:rPr lang="ja-JP" altLang="en-US" sz="2400" kern="100" dirty="0" smtClean="0">
                  <a:effectLst/>
                  <a:latin typeface="Century" panose="02040604050505020304" pitchFamily="18" charset="0"/>
                  <a:ea typeface="HGｺﾞｼｯｸE" panose="020B0909000000000000" pitchFamily="49" charset="-128"/>
                  <a:cs typeface="Times New Roman" panose="02020603050405020304" pitchFamily="18" charset="0"/>
                </a:rPr>
                <a:t>発生</a:t>
              </a:r>
              <a:endParaRPr lang="en-US" altLang="ja-JP" sz="2400" kern="100" dirty="0" smtClean="0">
                <a:effectLst/>
                <a:latin typeface="Century" panose="02040604050505020304" pitchFamily="18" charset="0"/>
                <a:ea typeface="HGｺﾞｼｯｸE" panose="020B0909000000000000" pitchFamily="49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en-US" sz="2400" kern="100" dirty="0" smtClean="0">
                  <a:latin typeface="Century" panose="02040604050505020304" pitchFamily="18" charset="0"/>
                  <a:ea typeface="HGｺﾞｼｯｸE" panose="020B0909000000000000" pitchFamily="49" charset="-128"/>
                  <a:cs typeface="Times New Roman" panose="02020603050405020304" pitchFamily="18" charset="0"/>
                </a:rPr>
                <a:t>　　→</a:t>
              </a:r>
              <a:r>
                <a:rPr lang="ja-JP" altLang="en-US" sz="24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既存分</a:t>
              </a:r>
              <a:r>
                <a:rPr lang="ja-JP" altLang="en-US" sz="2400" kern="100" dirty="0" err="1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げ</a:t>
              </a:r>
              <a:r>
                <a:rPr lang="ja-JP" altLang="en-US" sz="2400" kern="100" dirty="0" smtClean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つと部分的に新旧交代</a:t>
              </a:r>
              <a:endParaRPr lang="ja-JP" sz="24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endParaRPr lang="en-US" altLang="ja-JP" sz="240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36" name="直線矢印コネクタ 35"/>
            <p:cNvCxnSpPr/>
            <p:nvPr/>
          </p:nvCxnSpPr>
          <p:spPr>
            <a:xfrm>
              <a:off x="6655934" y="5201475"/>
              <a:ext cx="503873" cy="1076968"/>
            </a:xfrm>
            <a:prstGeom prst="straightConnector1">
              <a:avLst/>
            </a:prstGeom>
            <a:noFill/>
            <a:ln w="4445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37" name="円/楕円 1649"/>
            <p:cNvSpPr/>
            <p:nvPr/>
          </p:nvSpPr>
          <p:spPr>
            <a:xfrm rot="19464031">
              <a:off x="6291057" y="5667181"/>
              <a:ext cx="4004573" cy="2598147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54" name="Rectangle 1644"/>
          <p:cNvSpPr>
            <a:spLocks noChangeArrowheads="1"/>
          </p:cNvSpPr>
          <p:nvPr/>
        </p:nvSpPr>
        <p:spPr bwMode="auto">
          <a:xfrm>
            <a:off x="3175" y="11924735"/>
            <a:ext cx="12188826" cy="812800"/>
          </a:xfrm>
          <a:prstGeom prst="rect">
            <a:avLst/>
          </a:prstGeom>
          <a:solidFill>
            <a:srgbClr val="99FF66">
              <a:alpha val="83922"/>
            </a:srgbClr>
          </a:solidFill>
          <a:ln>
            <a:noFill/>
          </a:ln>
          <a:effectLst/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秋施肥は９月中旬をめどに　窒素４</a:t>
            </a:r>
            <a:r>
              <a:rPr lang="en-US" altLang="ja-JP" sz="40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kg/10a</a:t>
            </a:r>
            <a:r>
              <a:rPr lang="ja-JP" altLang="en-US" sz="40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程度を施用</a:t>
            </a:r>
            <a:endParaRPr kumimoji="0" lang="ja-JP" altLang="en-US" sz="40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 </a:t>
            </a:r>
            <a:endParaRPr kumimoji="0" lang="ja-JP" altLang="en-US" sz="40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 </a:t>
            </a:r>
            <a:endParaRPr kumimoji="0" lang="ja-JP" altLang="en-US" sz="40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 </a:t>
            </a:r>
            <a:endParaRPr kumimoji="0" lang="ja-JP" altLang="en-US" sz="40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8" name="テキスト ボックス 14362"/>
          <p:cNvSpPr txBox="1"/>
          <p:nvPr/>
        </p:nvSpPr>
        <p:spPr>
          <a:xfrm>
            <a:off x="351334" y="12957545"/>
            <a:ext cx="11372697" cy="2783946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54000" algn="just">
              <a:lnSpc>
                <a:spcPts val="4200"/>
              </a:lnSpc>
              <a:spcAft>
                <a:spcPts val="0"/>
              </a:spcAft>
            </a:pPr>
            <a:r>
              <a:rPr 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図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２は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ＯＧの秋施肥時期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について、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８月下旬から</a:t>
            </a:r>
            <a:r>
              <a:rPr lang="en-US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10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月上旬で５つの試験区を設定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し、各区における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翌年度の茎数を調査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したものです。その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結果、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翌年の茎数が最も多くなった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のは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生育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停止</a:t>
            </a:r>
            <a:r>
              <a:rPr lang="en-US" altLang="ja-JP" sz="3200" kern="100" dirty="0" smtClean="0">
                <a:latin typeface="+mn-ea"/>
                <a:cs typeface="Times New Roman" panose="02020603050405020304" pitchFamily="18" charset="0"/>
              </a:rPr>
              <a:t>(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平均気温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５℃</a:t>
            </a:r>
            <a:r>
              <a:rPr lang="en-US" altLang="ja-JP" sz="3200" kern="100" dirty="0" smtClean="0">
                <a:latin typeface="+mn-ea"/>
                <a:cs typeface="Times New Roman" panose="02020603050405020304" pitchFamily="18" charset="0"/>
              </a:rPr>
              <a:t>)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から逆算した積算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温度が</a:t>
            </a:r>
            <a:r>
              <a:rPr lang="en-US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732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℃および</a:t>
            </a:r>
            <a:r>
              <a:rPr lang="en-US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837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℃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の時期でした。</a:t>
            </a:r>
            <a:endParaRPr lang="en-US" altLang="ja-JP" sz="3200" kern="100" dirty="0" smtClean="0">
              <a:latin typeface="+mn-ea"/>
              <a:cs typeface="Times New Roman" panose="02020603050405020304" pitchFamily="18" charset="0"/>
            </a:endParaRPr>
          </a:p>
          <a:p>
            <a:pPr indent="254000" algn="just">
              <a:lnSpc>
                <a:spcPts val="4800"/>
              </a:lnSpc>
              <a:spcAft>
                <a:spcPts val="0"/>
              </a:spcAft>
            </a:pPr>
            <a:endParaRPr lang="en-US" altLang="ja-JP" sz="3200" kern="100" dirty="0" smtClean="0">
              <a:effectLst/>
              <a:latin typeface="+mn-ea"/>
              <a:cs typeface="Times New Roman" panose="02020603050405020304" pitchFamily="18" charset="0"/>
            </a:endParaRPr>
          </a:p>
          <a:p>
            <a:pPr indent="254000" algn="just">
              <a:lnSpc>
                <a:spcPts val="4800"/>
              </a:lnSpc>
              <a:spcAft>
                <a:spcPts val="0"/>
              </a:spcAft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　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indent="254000" algn="just">
              <a:lnSpc>
                <a:spcPts val="4800"/>
              </a:lnSpc>
              <a:spcAft>
                <a:spcPts val="0"/>
              </a:spcAft>
            </a:pPr>
            <a:endParaRPr lang="ja-JP" sz="32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4800"/>
              </a:lnSpc>
              <a:spcAft>
                <a:spcPts val="0"/>
              </a:spcAft>
            </a:pPr>
            <a:r>
              <a:rPr lang="ja-JP" sz="3200" kern="100" dirty="0">
                <a:effectLst/>
                <a:latin typeface="+mn-ea"/>
                <a:cs typeface="Times New Roman" panose="02020603050405020304" pitchFamily="18" charset="0"/>
              </a:rPr>
              <a:t>　</a:t>
            </a: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4" t="-78" r="83167" b="65609"/>
          <a:stretch/>
        </p:blipFill>
        <p:spPr>
          <a:xfrm>
            <a:off x="10982166" y="383259"/>
            <a:ext cx="457337" cy="643358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3310" y="349596"/>
            <a:ext cx="751089" cy="659493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8448" y="387282"/>
            <a:ext cx="294167" cy="634213"/>
          </a:xfrm>
          <a:prstGeom prst="rect">
            <a:avLst/>
          </a:prstGeom>
        </p:spPr>
      </p:pic>
      <p:sp>
        <p:nvSpPr>
          <p:cNvPr id="2" name="上矢印 1"/>
          <p:cNvSpPr/>
          <p:nvPr/>
        </p:nvSpPr>
        <p:spPr>
          <a:xfrm>
            <a:off x="2490140" y="6914875"/>
            <a:ext cx="332509" cy="7813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9118" y="6948125"/>
            <a:ext cx="371888" cy="79864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47508" y="6967307"/>
            <a:ext cx="371888" cy="79864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0543" y="6930876"/>
            <a:ext cx="371888" cy="79864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26434" y="6931974"/>
            <a:ext cx="371888" cy="798645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4972491" y="4359203"/>
            <a:ext cx="1757546" cy="461665"/>
            <a:chOff x="1354098" y="8709358"/>
            <a:chExt cx="1757546" cy="4616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54098" y="8729185"/>
              <a:ext cx="222773" cy="361516"/>
            </a:xfrm>
            <a:prstGeom prst="rect">
              <a:avLst/>
            </a:prstGeom>
          </p:spPr>
        </p:pic>
        <p:sp>
          <p:nvSpPr>
            <p:cNvPr id="13" name="テキスト ボックス 12"/>
            <p:cNvSpPr txBox="1"/>
            <p:nvPr/>
          </p:nvSpPr>
          <p:spPr>
            <a:xfrm>
              <a:off x="1542991" y="8709358"/>
              <a:ext cx="15686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err="1" smtClean="0"/>
                <a:t>は刈</a:t>
              </a:r>
              <a:r>
                <a:rPr kumimoji="1" lang="ja-JP" altLang="en-US" sz="2400" dirty="0" smtClean="0"/>
                <a:t>取日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1195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テキスト ボックス 35"/>
          <p:cNvSpPr txBox="1"/>
          <p:nvPr/>
        </p:nvSpPr>
        <p:spPr>
          <a:xfrm>
            <a:off x="28733827" y="24992951"/>
            <a:ext cx="511175" cy="39211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/>
              <a:t>ｐ</a:t>
            </a:r>
            <a:r>
              <a:rPr kumimoji="1" lang="en-US" altLang="ja-JP" sz="1400"/>
              <a:t>H</a:t>
            </a:r>
            <a:endParaRPr kumimoji="1" lang="ja-JP" altLang="en-US" sz="1400"/>
          </a:p>
        </p:txBody>
      </p:sp>
      <p:sp>
        <p:nvSpPr>
          <p:cNvPr id="94" name="テキスト ボックス 36"/>
          <p:cNvSpPr txBox="1"/>
          <p:nvPr/>
        </p:nvSpPr>
        <p:spPr>
          <a:xfrm>
            <a:off x="29081490" y="24983426"/>
            <a:ext cx="512762" cy="3905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800"/>
              <a:t>4.0</a:t>
            </a:r>
            <a:endParaRPr kumimoji="1" lang="ja-JP" altLang="en-US" sz="1800"/>
          </a:p>
        </p:txBody>
      </p:sp>
      <p:sp>
        <p:nvSpPr>
          <p:cNvPr id="95" name="テキスト ボックス 38"/>
          <p:cNvSpPr txBox="1"/>
          <p:nvPr/>
        </p:nvSpPr>
        <p:spPr>
          <a:xfrm>
            <a:off x="30007002" y="24983426"/>
            <a:ext cx="512763" cy="3905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800"/>
              <a:t>5.0</a:t>
            </a:r>
            <a:endParaRPr kumimoji="1" lang="ja-JP" altLang="en-US" sz="1800"/>
          </a:p>
        </p:txBody>
      </p:sp>
      <p:sp>
        <p:nvSpPr>
          <p:cNvPr id="96" name="テキスト ボックス 39"/>
          <p:cNvSpPr txBox="1"/>
          <p:nvPr/>
        </p:nvSpPr>
        <p:spPr>
          <a:xfrm>
            <a:off x="31205565" y="24983426"/>
            <a:ext cx="511175" cy="3905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800"/>
              <a:t>6.0</a:t>
            </a:r>
            <a:endParaRPr kumimoji="1" lang="ja-JP" altLang="en-US" sz="1800"/>
          </a:p>
        </p:txBody>
      </p:sp>
      <p:sp>
        <p:nvSpPr>
          <p:cNvPr id="97" name="テキスト ボックス 41"/>
          <p:cNvSpPr txBox="1"/>
          <p:nvPr/>
        </p:nvSpPr>
        <p:spPr>
          <a:xfrm>
            <a:off x="32108852" y="24992951"/>
            <a:ext cx="511175" cy="39211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800"/>
              <a:t>7.0</a:t>
            </a:r>
            <a:endParaRPr kumimoji="1" lang="ja-JP" altLang="en-US" sz="1800"/>
          </a:p>
        </p:txBody>
      </p:sp>
      <p:sp>
        <p:nvSpPr>
          <p:cNvPr id="98" name="テキスト ボックス 42"/>
          <p:cNvSpPr txBox="1"/>
          <p:nvPr/>
        </p:nvSpPr>
        <p:spPr>
          <a:xfrm>
            <a:off x="33066115" y="24992951"/>
            <a:ext cx="511175" cy="39211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800"/>
              <a:t>8.0</a:t>
            </a:r>
            <a:endParaRPr kumimoji="1" lang="ja-JP" altLang="en-US" sz="1800"/>
          </a:p>
        </p:txBody>
      </p:sp>
      <p:sp>
        <p:nvSpPr>
          <p:cNvPr id="99" name="テキスト ボックス 43"/>
          <p:cNvSpPr txBox="1"/>
          <p:nvPr/>
        </p:nvSpPr>
        <p:spPr>
          <a:xfrm>
            <a:off x="34101165" y="24992951"/>
            <a:ext cx="511175" cy="39211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800"/>
              <a:t>9.0</a:t>
            </a:r>
            <a:endParaRPr kumimoji="1" lang="ja-JP" altLang="en-US" sz="1800"/>
          </a:p>
        </p:txBody>
      </p:sp>
      <p:sp>
        <p:nvSpPr>
          <p:cNvPr id="100" name="テキスト ボックス 44"/>
          <p:cNvSpPr txBox="1"/>
          <p:nvPr/>
        </p:nvSpPr>
        <p:spPr>
          <a:xfrm>
            <a:off x="35221940" y="24992951"/>
            <a:ext cx="674687" cy="39211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800"/>
              <a:t>10.0</a:t>
            </a:r>
            <a:endParaRPr kumimoji="1" lang="ja-JP" altLang="en-US" sz="1800"/>
          </a:p>
        </p:txBody>
      </p:sp>
      <p:pic>
        <p:nvPicPr>
          <p:cNvPr id="1039" name="Rectangle 5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3" y="658272750"/>
            <a:ext cx="2268537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Rectangle 5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538" y="17046575"/>
            <a:ext cx="39687" cy="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6" name="グループ化 6"/>
          <p:cNvGrpSpPr>
            <a:grpSpLocks/>
          </p:cNvGrpSpPr>
          <p:nvPr/>
        </p:nvGrpSpPr>
        <p:grpSpPr bwMode="auto">
          <a:xfrm>
            <a:off x="674688" y="1687513"/>
            <a:ext cx="80221137" cy="3527425"/>
            <a:chOff x="42530" y="106325"/>
            <a:chExt cx="7958" cy="350"/>
          </a:xfrm>
        </p:grpSpPr>
      </p:grpSp>
      <p:grpSp>
        <p:nvGrpSpPr>
          <p:cNvPr id="9" name="グループ化 8"/>
          <p:cNvGrpSpPr/>
          <p:nvPr/>
        </p:nvGrpSpPr>
        <p:grpSpPr>
          <a:xfrm>
            <a:off x="36000" y="7628467"/>
            <a:ext cx="12081749" cy="8275165"/>
            <a:chOff x="36000" y="7811347"/>
            <a:chExt cx="12081749" cy="8275165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36000" y="7933648"/>
              <a:ext cx="11816868" cy="1088868"/>
              <a:chOff x="36000" y="10372129"/>
              <a:chExt cx="11816868" cy="1088868"/>
            </a:xfrm>
          </p:grpSpPr>
          <p:sp>
            <p:nvSpPr>
              <p:cNvPr id="119" name="テキスト ボックス 53"/>
              <p:cNvSpPr txBox="1"/>
              <p:nvPr/>
            </p:nvSpPr>
            <p:spPr>
              <a:xfrm>
                <a:off x="36000" y="10372129"/>
                <a:ext cx="9684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2800" i="1" u="sng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≪子牛を大きく育てよう！≫</a:t>
                </a:r>
                <a:r>
                  <a:rPr kumimoji="1" lang="ja-JP" altLang="en-US" sz="2000" i="1" u="sng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～岩手県肉用牛飼養管理マニュアルから～</a:t>
                </a:r>
                <a:endParaRPr kumimoji="1" lang="ja-JP" altLang="en-US" sz="2400" i="1" u="sng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20" name="図 11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00000" y="10408129"/>
                <a:ext cx="1052868" cy="1052868"/>
              </a:xfrm>
              <a:prstGeom prst="rect">
                <a:avLst/>
              </a:prstGeom>
            </p:spPr>
          </p:pic>
          <p:sp>
            <p:nvSpPr>
              <p:cNvPr id="121" name="テキスト ボックス 120"/>
              <p:cNvSpPr txBox="1"/>
              <p:nvPr/>
            </p:nvSpPr>
            <p:spPr>
              <a:xfrm>
                <a:off x="9720000" y="10480129"/>
                <a:ext cx="12489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マニュアルの</a:t>
                </a:r>
                <a:endParaRPr kumimoji="1"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ダウンロード</a:t>
                </a:r>
                <a:endParaRPr kumimoji="1"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はこちら→</a:t>
                </a:r>
                <a:endPara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8" name="グループ化 7"/>
            <p:cNvGrpSpPr/>
            <p:nvPr/>
          </p:nvGrpSpPr>
          <p:grpSpPr>
            <a:xfrm>
              <a:off x="53564" y="7811347"/>
              <a:ext cx="12064185" cy="8275165"/>
              <a:chOff x="53564" y="7811347"/>
              <a:chExt cx="12064185" cy="8275165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53564" y="7811347"/>
                <a:ext cx="12064185" cy="8275165"/>
                <a:chOff x="53564" y="7811347"/>
                <a:chExt cx="12064185" cy="8275165"/>
              </a:xfrm>
            </p:grpSpPr>
            <p:sp>
              <p:nvSpPr>
                <p:cNvPr id="49" name="フレーム 48"/>
                <p:cNvSpPr/>
                <p:nvPr/>
              </p:nvSpPr>
              <p:spPr>
                <a:xfrm>
                  <a:off x="53564" y="7811347"/>
                  <a:ext cx="12064185" cy="8275165"/>
                </a:xfrm>
                <a:prstGeom prst="frame">
                  <a:avLst>
                    <a:gd name="adj1" fmla="val 806"/>
                  </a:avLst>
                </a:prstGeom>
                <a:solidFill>
                  <a:schemeClr val="accent2"/>
                </a:solidFill>
                <a:ln w="952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テキスト ボックス 49"/>
                <p:cNvSpPr txBox="1"/>
                <p:nvPr/>
              </p:nvSpPr>
              <p:spPr>
                <a:xfrm>
                  <a:off x="497918" y="8496911"/>
                  <a:ext cx="9106285" cy="5630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2800" dirty="0" smtClean="0"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○ 分娩後の子牛の処置について</a:t>
                  </a:r>
                  <a:endParaRPr kumimoji="1" lang="ja-JP" altLang="ja-JP" sz="2800" kern="1200" dirty="0">
                    <a:solidFill>
                      <a:schemeClr val="tx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endParaRPr>
                </a:p>
              </p:txBody>
            </p:sp>
          </p:grpSp>
          <p:grpSp>
            <p:nvGrpSpPr>
              <p:cNvPr id="52" name="グループ化 51"/>
              <p:cNvGrpSpPr/>
              <p:nvPr/>
            </p:nvGrpSpPr>
            <p:grpSpPr>
              <a:xfrm>
                <a:off x="384810" y="9112299"/>
                <a:ext cx="5623635" cy="3075815"/>
                <a:chOff x="384810" y="8837979"/>
                <a:chExt cx="5623635" cy="3075815"/>
              </a:xfrm>
            </p:grpSpPr>
            <p:sp>
              <p:nvSpPr>
                <p:cNvPr id="116" name="正方形/長方形 115"/>
                <p:cNvSpPr/>
                <p:nvPr/>
              </p:nvSpPr>
              <p:spPr>
                <a:xfrm>
                  <a:off x="445148" y="8837979"/>
                  <a:ext cx="5563297" cy="3075815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テキスト ボックス 116"/>
                <p:cNvSpPr txBox="1"/>
                <p:nvPr/>
              </p:nvSpPr>
              <p:spPr>
                <a:xfrm>
                  <a:off x="384810" y="8906028"/>
                  <a:ext cx="2743200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b="1" dirty="0" smtClean="0"/>
                    <a:t>１．呼吸の確認</a:t>
                  </a:r>
                  <a:endParaRPr kumimoji="1" lang="ja-JP" altLang="en-US" sz="2400" b="1" dirty="0"/>
                </a:p>
              </p:txBody>
            </p:sp>
            <p:sp>
              <p:nvSpPr>
                <p:cNvPr id="118" name="テキスト ボックス 117"/>
                <p:cNvSpPr txBox="1"/>
                <p:nvPr/>
              </p:nvSpPr>
              <p:spPr>
                <a:xfrm>
                  <a:off x="650089" y="9298243"/>
                  <a:ext cx="5299300" cy="255454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000" dirty="0"/>
                    <a:t>子牛</a:t>
                  </a:r>
                  <a:r>
                    <a:rPr kumimoji="1" lang="ja-JP" altLang="en-US" sz="2000" dirty="0" smtClean="0"/>
                    <a:t>が生まれたら口周りの粘液等を除去し鼻孔を刺激するなどして、呼吸の有無を確認しましょう。呼吸して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いない場合は、牛体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マッサージや人工呼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吸（人工呼吸器の活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用）等で自発呼吸を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促します。</a:t>
                  </a:r>
                  <a:endParaRPr kumimoji="1" lang="ja-JP" altLang="en-US" sz="2000" dirty="0"/>
                </a:p>
              </p:txBody>
            </p:sp>
          </p:grpSp>
          <p:grpSp>
            <p:nvGrpSpPr>
              <p:cNvPr id="87" name="グループ化 86"/>
              <p:cNvGrpSpPr/>
              <p:nvPr/>
            </p:nvGrpSpPr>
            <p:grpSpPr>
              <a:xfrm>
                <a:off x="425329" y="12331380"/>
                <a:ext cx="5583116" cy="3615976"/>
                <a:chOff x="425329" y="11883436"/>
                <a:chExt cx="5583116" cy="3615976"/>
              </a:xfrm>
            </p:grpSpPr>
            <p:sp>
              <p:nvSpPr>
                <p:cNvPr id="113" name="正方形/長方形 112"/>
                <p:cNvSpPr/>
                <p:nvPr/>
              </p:nvSpPr>
              <p:spPr>
                <a:xfrm>
                  <a:off x="445148" y="11883436"/>
                  <a:ext cx="5563297" cy="3580367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テキスト ボックス 113"/>
                <p:cNvSpPr txBox="1"/>
                <p:nvPr/>
              </p:nvSpPr>
              <p:spPr>
                <a:xfrm>
                  <a:off x="425329" y="11926067"/>
                  <a:ext cx="2743200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b="1" dirty="0"/>
                    <a:t>２</a:t>
                  </a:r>
                  <a:r>
                    <a:rPr kumimoji="1" lang="ja-JP" altLang="en-US" sz="2400" b="1" dirty="0" smtClean="0"/>
                    <a:t>．子牛を乾かす</a:t>
                  </a:r>
                  <a:endParaRPr kumimoji="1" lang="ja-JP" altLang="en-US" sz="2400" b="1" dirty="0"/>
                </a:p>
              </p:txBody>
            </p:sp>
            <p:sp>
              <p:nvSpPr>
                <p:cNvPr id="115" name="テキスト ボックス 114"/>
                <p:cNvSpPr txBox="1"/>
                <p:nvPr/>
              </p:nvSpPr>
              <p:spPr>
                <a:xfrm>
                  <a:off x="673237" y="12329313"/>
                  <a:ext cx="5299300" cy="31700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000" dirty="0" smtClean="0"/>
                    <a:t>呼吸の確認後は、母牛が子牛を舐める（リッキング）よう誘導します。リッキングはマッサージ効果があり、呼吸や血液循環、排便の促進など子牛に重要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です。特に冬場はカ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err="1" smtClean="0"/>
                    <a:t>ー</a:t>
                  </a:r>
                  <a:r>
                    <a:rPr kumimoji="1" lang="ja-JP" altLang="en-US" sz="2000" dirty="0" smtClean="0"/>
                    <a:t>フウォーマー</a:t>
                  </a:r>
                  <a:r>
                    <a:rPr kumimoji="1" lang="ja-JP" altLang="en-US" sz="2000" dirty="0"/>
                    <a:t>等</a:t>
                  </a:r>
                  <a:r>
                    <a:rPr kumimoji="1" lang="ja-JP" altLang="en-US" sz="2000" dirty="0" smtClean="0"/>
                    <a:t>を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利用し</a:t>
                  </a:r>
                  <a:r>
                    <a:rPr kumimoji="1" lang="ja-JP" altLang="en-US" sz="2000" dirty="0"/>
                    <a:t>牛体の</a:t>
                  </a:r>
                  <a:r>
                    <a:rPr kumimoji="1" lang="ja-JP" altLang="en-US" sz="2000" dirty="0" smtClean="0"/>
                    <a:t>乾燥を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優先すると、初乳の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飲み具合が良くなる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/>
                    <a:t>こと</a:t>
                  </a:r>
                  <a:r>
                    <a:rPr kumimoji="1" lang="ja-JP" altLang="en-US" sz="2000" dirty="0" smtClean="0"/>
                    <a:t>が多いようです。</a:t>
                  </a:r>
                  <a:endParaRPr kumimoji="1" lang="en-US" altLang="ja-JP" sz="2000" dirty="0" smtClean="0"/>
                </a:p>
              </p:txBody>
            </p:sp>
          </p:grpSp>
          <p:grpSp>
            <p:nvGrpSpPr>
              <p:cNvPr id="88" name="グループ化 87"/>
              <p:cNvGrpSpPr/>
              <p:nvPr/>
            </p:nvGrpSpPr>
            <p:grpSpPr>
              <a:xfrm>
                <a:off x="6281448" y="9139355"/>
                <a:ext cx="5563297" cy="2513114"/>
                <a:chOff x="6281448" y="8865035"/>
                <a:chExt cx="5563297" cy="2513114"/>
              </a:xfrm>
            </p:grpSpPr>
            <p:sp>
              <p:nvSpPr>
                <p:cNvPr id="110" name="正方形/長方形 109"/>
                <p:cNvSpPr/>
                <p:nvPr/>
              </p:nvSpPr>
              <p:spPr>
                <a:xfrm>
                  <a:off x="6281448" y="8865035"/>
                  <a:ext cx="5563297" cy="2513114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テキスト ボックス 110"/>
                <p:cNvSpPr txBox="1"/>
                <p:nvPr/>
              </p:nvSpPr>
              <p:spPr>
                <a:xfrm>
                  <a:off x="6281448" y="8905353"/>
                  <a:ext cx="4246880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b="1" dirty="0" smtClean="0"/>
                    <a:t>３．へそ（臍帯）を消毒する</a:t>
                  </a:r>
                  <a:endParaRPr kumimoji="1" lang="ja-JP" altLang="en-US" sz="2400" b="1" dirty="0"/>
                </a:p>
              </p:txBody>
            </p:sp>
            <p:sp>
              <p:nvSpPr>
                <p:cNvPr id="112" name="テキスト ボックス 111"/>
                <p:cNvSpPr txBox="1"/>
                <p:nvPr/>
              </p:nvSpPr>
              <p:spPr>
                <a:xfrm>
                  <a:off x="6520103" y="9323762"/>
                  <a:ext cx="5273040" cy="193899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000" dirty="0" smtClean="0"/>
                    <a:t>臍帯炎の予防のため、ヨード系消毒液で臍帯を消毒する。臍帯は３指幅（５</a:t>
                  </a:r>
                  <a:r>
                    <a:rPr kumimoji="1" lang="en-US" altLang="ja-JP" sz="2000" dirty="0" smtClean="0"/>
                    <a:t>cm</a:t>
                  </a:r>
                  <a:r>
                    <a:rPr kumimoji="1" lang="ja-JP" altLang="en-US" sz="2000" dirty="0" smtClean="0"/>
                    <a:t>程度）を目安に切る。臍帯が乾く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までは子牛が寝る部分を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中心にこまめに敷料を交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換し乾いた牛床を維持。</a:t>
                  </a:r>
                  <a:r>
                    <a:rPr kumimoji="1" lang="ja-JP" altLang="en-US" sz="2000" dirty="0"/>
                    <a:t>　</a:t>
                  </a:r>
                </a:p>
              </p:txBody>
            </p:sp>
          </p:grpSp>
          <p:grpSp>
            <p:nvGrpSpPr>
              <p:cNvPr id="89" name="グループ化 88"/>
              <p:cNvGrpSpPr/>
              <p:nvPr/>
            </p:nvGrpSpPr>
            <p:grpSpPr>
              <a:xfrm>
                <a:off x="6270869" y="11843967"/>
                <a:ext cx="5610338" cy="4100640"/>
                <a:chOff x="6270869" y="11442326"/>
                <a:chExt cx="5610338" cy="4100640"/>
              </a:xfrm>
            </p:grpSpPr>
            <p:sp>
              <p:nvSpPr>
                <p:cNvPr id="106" name="正方形/長方形 105"/>
                <p:cNvSpPr/>
                <p:nvPr/>
              </p:nvSpPr>
              <p:spPr>
                <a:xfrm>
                  <a:off x="6270869" y="11442326"/>
                  <a:ext cx="5563297" cy="410064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" name="テキスト ボックス 106"/>
                <p:cNvSpPr txBox="1"/>
                <p:nvPr/>
              </p:nvSpPr>
              <p:spPr>
                <a:xfrm>
                  <a:off x="6270869" y="11493056"/>
                  <a:ext cx="2743200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b="1" dirty="0" smtClean="0"/>
                    <a:t>４．その他</a:t>
                  </a:r>
                  <a:endParaRPr kumimoji="1" lang="ja-JP" altLang="en-US" sz="2400" b="1" dirty="0"/>
                </a:p>
              </p:txBody>
            </p:sp>
            <p:sp>
              <p:nvSpPr>
                <p:cNvPr id="108" name="テキスト ボックス 107"/>
                <p:cNvSpPr txBox="1"/>
                <p:nvPr/>
              </p:nvSpPr>
              <p:spPr>
                <a:xfrm>
                  <a:off x="6358514" y="11893595"/>
                  <a:ext cx="5522693" cy="224676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000" b="1" dirty="0" smtClean="0">
                      <a:latin typeface="+mn-ea"/>
                    </a:rPr>
                    <a:t>鉄＋ビタミン投与</a:t>
                  </a:r>
                  <a:endParaRPr kumimoji="1" lang="en-US" altLang="ja-JP" sz="2000" b="1" dirty="0" smtClean="0">
                    <a:latin typeface="+mn-ea"/>
                  </a:endParaRPr>
                </a:p>
                <a:p>
                  <a:r>
                    <a:rPr kumimoji="1" lang="ja-JP" altLang="en-US" sz="2000" dirty="0" smtClean="0"/>
                    <a:t>　妊娠期の母牛の栄養充足が十分でない場合、子牛が貧血状態で生まれることがあります。</a:t>
                  </a:r>
                  <a:endParaRPr kumimoji="1" lang="en-US" altLang="ja-JP" sz="2000" dirty="0" smtClean="0"/>
                </a:p>
                <a:p>
                  <a:r>
                    <a:rPr kumimoji="1" lang="ja-JP" altLang="en-US" sz="2000" dirty="0" smtClean="0"/>
                    <a:t>　「生後</a:t>
                  </a:r>
                  <a:r>
                    <a:rPr kumimoji="1" lang="en-US" altLang="ja-JP" sz="2000" dirty="0" smtClean="0"/>
                    <a:t>15</a:t>
                  </a:r>
                  <a:r>
                    <a:rPr kumimoji="1" lang="ja-JP" altLang="en-US" sz="2000" dirty="0" smtClean="0"/>
                    <a:t>日前後で白痢になる」「生後１か月経っても大きくなった気がしない」等、鉄＋ビタミンＡＤ</a:t>
                  </a:r>
                  <a:r>
                    <a:rPr kumimoji="1" lang="ja-JP" altLang="en-US" sz="2000" baseline="-25000" dirty="0" smtClean="0"/>
                    <a:t>３</a:t>
                  </a:r>
                  <a:r>
                    <a:rPr kumimoji="1" lang="ja-JP" altLang="en-US" sz="2000" dirty="0"/>
                    <a:t>Ｅ</a:t>
                  </a:r>
                  <a:r>
                    <a:rPr kumimoji="1" lang="ja-JP" altLang="en-US" sz="2000" dirty="0" smtClean="0"/>
                    <a:t>製剤の投与で改善する場合がありますので、獣医師に相談ください。</a:t>
                  </a:r>
                  <a:r>
                    <a:rPr kumimoji="1" lang="ja-JP" altLang="en-US" sz="2000" dirty="0"/>
                    <a:t>　</a:t>
                  </a:r>
                </a:p>
              </p:txBody>
            </p:sp>
            <p:sp>
              <p:nvSpPr>
                <p:cNvPr id="109" name="テキスト ボックス 108"/>
                <p:cNvSpPr txBox="1"/>
                <p:nvPr/>
              </p:nvSpPr>
              <p:spPr>
                <a:xfrm>
                  <a:off x="6378871" y="14140364"/>
                  <a:ext cx="5425991" cy="13234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000" b="1" dirty="0" smtClean="0">
                      <a:latin typeface="+mn-ea"/>
                    </a:rPr>
                    <a:t>鼻腔粘膜ワクチン</a:t>
                  </a:r>
                  <a:endParaRPr kumimoji="1" lang="en-US" altLang="ja-JP" sz="2000" b="1" dirty="0" smtClean="0">
                    <a:latin typeface="+mn-ea"/>
                  </a:endParaRPr>
                </a:p>
                <a:p>
                  <a:r>
                    <a:rPr kumimoji="1" lang="ja-JP" altLang="en-US" sz="2000" dirty="0" smtClean="0"/>
                    <a:t>　哺育期及び離乳後に呼吸器病が多発する時は、鼻腔粘膜ワクチンの投与が有効な場合があります。獣医師に相談ください。</a:t>
                  </a:r>
                  <a:r>
                    <a:rPr kumimoji="1" lang="ja-JP" altLang="en-US" sz="2000" dirty="0"/>
                    <a:t>　</a:t>
                  </a:r>
                </a:p>
              </p:txBody>
            </p:sp>
          </p:grpSp>
          <p:sp>
            <p:nvSpPr>
              <p:cNvPr id="90" name="下矢印 89"/>
              <p:cNvSpPr/>
              <p:nvPr/>
            </p:nvSpPr>
            <p:spPr>
              <a:xfrm>
                <a:off x="8698963" y="11605783"/>
                <a:ext cx="694481" cy="823609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91" name="図 90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26051" y="10288572"/>
                <a:ext cx="1683197" cy="1275010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</p:spPr>
          </p:pic>
          <p:sp>
            <p:nvSpPr>
              <p:cNvPr id="101" name="下矢印 100"/>
              <p:cNvSpPr/>
              <p:nvPr/>
            </p:nvSpPr>
            <p:spPr>
              <a:xfrm>
                <a:off x="3222650" y="12127107"/>
                <a:ext cx="694481" cy="629949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3" name="グループ化 102"/>
              <p:cNvGrpSpPr/>
              <p:nvPr/>
            </p:nvGrpSpPr>
            <p:grpSpPr>
              <a:xfrm>
                <a:off x="3369288" y="13772345"/>
                <a:ext cx="2529301" cy="1960542"/>
                <a:chOff x="4330230" y="4488619"/>
                <a:chExt cx="2552746" cy="2190823"/>
              </a:xfrm>
            </p:grpSpPr>
            <p:pic>
              <p:nvPicPr>
                <p:cNvPr id="104" name="図 103"/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0230" y="4488619"/>
                  <a:ext cx="2552746" cy="2190823"/>
                </a:xfrm>
                <a:prstGeom prst="rect">
                  <a:avLst/>
                </a:prstGeom>
                <a:ln>
                  <a:noFill/>
                </a:ln>
                <a:effectLst>
                  <a:outerShdw blurRad="190500" algn="tl" rotWithShape="0">
                    <a:srgbClr val="000000">
                      <a:alpha val="70000"/>
                    </a:srgbClr>
                  </a:outerShdw>
                </a:effectLst>
              </p:spPr>
            </p:pic>
            <p:pic>
              <p:nvPicPr>
                <p:cNvPr id="105" name="図 104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BEBA8EAE-BF5A-486C-A8C5-ECC9F3942E4B}">
                      <a14:imgProps xmlns:a14="http://schemas.microsoft.com/office/drawing/2010/main">
                        <a14:imgLayer r:embed="rId9">
                          <a14:imgEffect>
                            <a14:backgroundRemoval t="8780" b="88780" l="5488" r="99085">
                              <a14:backgroundMark x1="6402" y1="58049" x2="6402" y2="58049"/>
                              <a14:backgroundMark x1="7622" y1="60488" x2="7622" y2="60488"/>
                              <a14:backgroundMark x1="8841" y1="61951" x2="8841" y2="61951"/>
                              <a14:backgroundMark x1="11280" y1="63415" x2="11280" y2="63415"/>
                            </a14:backgroundRemoval>
                          </a14:imgEffect>
                          <a14:imgEffect>
                            <a14:brightnessContrast bright="40000" contrast="2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137348" flipH="1">
                  <a:off x="5220450" y="5349278"/>
                  <a:ext cx="1293382" cy="879189"/>
                </a:xfrm>
                <a:prstGeom prst="rect">
                  <a:avLst/>
                </a:prstGeom>
              </p:spPr>
            </p:pic>
          </p:grpSp>
          <p:sp>
            <p:nvSpPr>
              <p:cNvPr id="102" name="下矢印 101"/>
              <p:cNvSpPr/>
              <p:nvPr/>
            </p:nvSpPr>
            <p:spPr>
              <a:xfrm rot="13422301">
                <a:off x="5601857" y="11182856"/>
                <a:ext cx="694481" cy="1702512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45" name="テキスト ボックス 14362"/>
          <p:cNvSpPr txBox="1"/>
          <p:nvPr/>
        </p:nvSpPr>
        <p:spPr>
          <a:xfrm>
            <a:off x="379768" y="457222"/>
            <a:ext cx="4376693" cy="573793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ja-JP" sz="3200" kern="100" dirty="0"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県央県北で</a:t>
            </a:r>
            <a:r>
              <a:rPr lang="ja-JP" altLang="en-US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生育</a:t>
            </a:r>
            <a:r>
              <a:rPr lang="ja-JP" altLang="en-US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停止から逆算した積算温度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が</a:t>
            </a:r>
            <a:r>
              <a:rPr lang="en-US" altLang="ja-JP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730</a:t>
            </a:r>
            <a:r>
              <a:rPr lang="ja-JP" altLang="en-US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℃と</a:t>
            </a:r>
            <a:r>
              <a:rPr lang="ja-JP" altLang="en-US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なる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のは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概ね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９月中下旬</a:t>
            </a:r>
            <a:r>
              <a:rPr lang="en-US" altLang="ja-JP" sz="3200" kern="100" dirty="0" smtClean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です。</a:t>
            </a:r>
            <a:endParaRPr lang="en-US" altLang="ja-JP" sz="3200" kern="100" dirty="0" smtClean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ja-JP" altLang="en-US" sz="3200" kern="100" dirty="0"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２、３番草の収穫時期を調整し</a:t>
            </a:r>
            <a:r>
              <a:rPr lang="en-US" altLang="ja-JP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9</a:t>
            </a:r>
            <a:r>
              <a:rPr lang="ja-JP" altLang="en-US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月中～下旬に施肥</a:t>
            </a:r>
            <a:r>
              <a:rPr lang="en-US" alt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(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窒素で</a:t>
            </a:r>
            <a:r>
              <a:rPr lang="en-US" alt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4kg/</a:t>
            </a:r>
            <a:r>
              <a:rPr lang="en-US" altLang="ja-JP" sz="3200" kern="100" dirty="0" smtClean="0">
                <a:latin typeface="+mn-ea"/>
                <a:cs typeface="Times New Roman" panose="02020603050405020304" pitchFamily="18" charset="0"/>
              </a:rPr>
              <a:t>10a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程度</a:t>
            </a:r>
            <a:r>
              <a:rPr lang="en-US" altLang="ja-JP" sz="3200" kern="100" dirty="0" smtClean="0">
                <a:effectLst/>
                <a:latin typeface="+mn-ea"/>
                <a:cs typeface="Times New Roman" panose="02020603050405020304" pitchFamily="18" charset="0"/>
              </a:rPr>
              <a:t>)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して</a:t>
            </a:r>
            <a:r>
              <a:rPr lang="ja-JP" altLang="en-US" sz="3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茎数を確保</a:t>
            </a:r>
            <a:r>
              <a:rPr lang="ja-JP" altLang="en-US" sz="3200" kern="100" dirty="0" smtClean="0">
                <a:effectLst/>
                <a:latin typeface="+mn-ea"/>
                <a:cs typeface="Times New Roman" panose="02020603050405020304" pitchFamily="18" charset="0"/>
              </a:rPr>
              <a:t>し、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翌春の１番草収量をしっかり確保</a:t>
            </a:r>
            <a:r>
              <a:rPr lang="ja-JP" altLang="en-US" sz="3200" kern="100" dirty="0" smtClean="0">
                <a:latin typeface="+mn-ea"/>
                <a:cs typeface="Times New Roman" panose="02020603050405020304" pitchFamily="18" charset="0"/>
              </a:rPr>
              <a:t>しましょう！</a:t>
            </a:r>
            <a:endParaRPr lang="ja-JP" sz="32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892040" y="1068738"/>
            <a:ext cx="7147720" cy="5649794"/>
            <a:chOff x="4807829" y="54991"/>
            <a:chExt cx="7269744" cy="5649794"/>
          </a:xfrm>
        </p:grpSpPr>
        <p:sp>
          <p:nvSpPr>
            <p:cNvPr id="53" name="テキスト ボックス 6"/>
            <p:cNvSpPr txBox="1"/>
            <p:nvPr/>
          </p:nvSpPr>
          <p:spPr>
            <a:xfrm>
              <a:off x="5868640" y="5076732"/>
              <a:ext cx="6198982" cy="62805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kern="100" dirty="0" smtClean="0">
                  <a:solidFill>
                    <a:sysClr val="windowText" lastClr="000000"/>
                  </a:solidFill>
                  <a:latin typeface="+mj-ea"/>
                  <a:ea typeface="+mj-ea"/>
                  <a:cs typeface="Times New Roman" panose="02020603050405020304" pitchFamily="18" charset="0"/>
                </a:rPr>
                <a:t>図２　秋の施肥時期別の翌年の茎数</a:t>
              </a:r>
              <a:endParaRPr lang="en-US" altLang="ja-JP" sz="1600" kern="100" dirty="0" smtClean="0">
                <a:solidFill>
                  <a:sysClr val="windowText" lastClr="000000"/>
                </a:solidFill>
                <a:latin typeface="+mj-ea"/>
                <a:ea typeface="+mj-ea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kern="100" dirty="0" smtClean="0">
                  <a:solidFill>
                    <a:sysClr val="windowText" lastClr="000000"/>
                  </a:solidFill>
                  <a:latin typeface="+mj-ea"/>
                  <a:ea typeface="+mj-ea"/>
                  <a:cs typeface="Times New Roman" panose="02020603050405020304" pitchFamily="18" charset="0"/>
                </a:rPr>
                <a:t>　（</a:t>
              </a:r>
              <a:r>
                <a:rPr lang="en-US" altLang="ja-JP" sz="1600" kern="100" dirty="0" smtClean="0">
                  <a:solidFill>
                    <a:sysClr val="windowText" lastClr="000000"/>
                  </a:solidFill>
                  <a:latin typeface="+mj-ea"/>
                  <a:ea typeface="+mj-ea"/>
                  <a:cs typeface="Times New Roman" panose="02020603050405020304" pitchFamily="18" charset="0"/>
                </a:rPr>
                <a:t>(</a:t>
              </a:r>
              <a:r>
                <a:rPr lang="ja-JP" altLang="en-US" sz="1600" kern="100" dirty="0" smtClean="0">
                  <a:solidFill>
                    <a:sysClr val="windowText" lastClr="000000"/>
                  </a:solidFill>
                  <a:latin typeface="+mj-ea"/>
                  <a:ea typeface="+mj-ea"/>
                  <a:cs typeface="Times New Roman" panose="02020603050405020304" pitchFamily="18" charset="0"/>
                </a:rPr>
                <a:t>独</a:t>
              </a:r>
              <a:r>
                <a:rPr lang="en-US" altLang="ja-JP" sz="1600" kern="100" dirty="0" smtClean="0">
                  <a:solidFill>
                    <a:sysClr val="windowText" lastClr="000000"/>
                  </a:solidFill>
                  <a:latin typeface="+mj-ea"/>
                  <a:ea typeface="+mj-ea"/>
                  <a:cs typeface="Times New Roman" panose="02020603050405020304" pitchFamily="18" charset="0"/>
                </a:rPr>
                <a:t>)</a:t>
              </a:r>
              <a:r>
                <a:rPr lang="ja-JP" altLang="en-US" sz="1600" kern="100" dirty="0" smtClean="0">
                  <a:solidFill>
                    <a:sysClr val="windowText" lastClr="000000"/>
                  </a:solidFill>
                  <a:latin typeface="+mj-ea"/>
                  <a:ea typeface="+mj-ea"/>
                  <a:cs typeface="Times New Roman" panose="02020603050405020304" pitchFamily="18" charset="0"/>
                </a:rPr>
                <a:t>家畜改良センター茨城牧場長野支場のデータより作成）</a:t>
              </a:r>
              <a:endParaRPr kumimoji="0" lang="ja-JP" altLang="en-US" sz="105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807829" y="54991"/>
              <a:ext cx="7269744" cy="5069304"/>
            </a:xfrm>
            <a:prstGeom prst="rect">
              <a:avLst/>
            </a:prstGeom>
          </p:spPr>
        </p:pic>
      </p:grpSp>
      <p:sp>
        <p:nvSpPr>
          <p:cNvPr id="56" name="テキスト ボックス 6"/>
          <p:cNvSpPr txBox="1"/>
          <p:nvPr/>
        </p:nvSpPr>
        <p:spPr>
          <a:xfrm>
            <a:off x="392933" y="6735193"/>
            <a:ext cx="11636876" cy="6980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　岩手松尾（標高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275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ｍ）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9/14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　　葛巻（標高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418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ｍ）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9/10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endParaRPr kumimoji="0" lang="en-US" altLang="ja-JP" i="0" u="none" strike="noStrike" kern="1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kern="100" dirty="0">
                <a:solidFill>
                  <a:sysClr val="windowText" lastClr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軽米（標高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148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ｍ）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9/15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　　岩泉（標高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105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ｍ）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9/19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　　雫石（標高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195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ｍ）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9/15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　大迫（標高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150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ｍ）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9/18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　　</a:t>
            </a:r>
            <a:endParaRPr kumimoji="0" lang="ja-JP" altLang="en-US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72631" y="425971"/>
            <a:ext cx="3894738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+mn-ea"/>
              </a:rPr>
              <a:t>生育</a:t>
            </a:r>
            <a:r>
              <a:rPr kumimoji="1" lang="ja-JP" altLang="en-US" sz="2000" dirty="0" smtClean="0">
                <a:latin typeface="+mn-ea"/>
              </a:rPr>
              <a:t>停止から逆算して積算温度</a:t>
            </a:r>
            <a:r>
              <a:rPr kumimoji="1" lang="en-US" altLang="ja-JP" sz="2000" dirty="0" smtClean="0">
                <a:latin typeface="+mn-ea"/>
              </a:rPr>
              <a:t>730</a:t>
            </a:r>
            <a:r>
              <a:rPr kumimoji="1" lang="ja-JP" altLang="en-US" sz="2000" dirty="0" smtClean="0">
                <a:latin typeface="+mn-ea"/>
              </a:rPr>
              <a:t>～</a:t>
            </a:r>
            <a:r>
              <a:rPr kumimoji="1" lang="en-US" altLang="ja-JP" sz="2000" dirty="0" smtClean="0">
                <a:latin typeface="+mn-ea"/>
              </a:rPr>
              <a:t>830</a:t>
            </a:r>
            <a:r>
              <a:rPr kumimoji="1" lang="ja-JP" altLang="en-US" sz="2000" dirty="0" smtClean="0">
                <a:latin typeface="+mn-ea"/>
              </a:rPr>
              <a:t>℃の</a:t>
            </a:r>
            <a:r>
              <a:rPr kumimoji="1" lang="ja-JP" altLang="en-US" sz="2000" dirty="0" smtClean="0">
                <a:latin typeface="+mn-ea"/>
              </a:rPr>
              <a:t>頃（９月中旬）が</a:t>
            </a:r>
            <a:r>
              <a:rPr kumimoji="1" lang="ja-JP" altLang="en-US" sz="2000" dirty="0" smtClean="0">
                <a:latin typeface="+mn-ea"/>
              </a:rPr>
              <a:t>最も茎数が多く</a:t>
            </a:r>
            <a:r>
              <a:rPr kumimoji="1" lang="ja-JP" altLang="en-US" sz="2000" dirty="0" smtClean="0">
                <a:latin typeface="+mn-ea"/>
              </a:rPr>
              <a:t>なりました。</a:t>
            </a:r>
            <a:endParaRPr kumimoji="1" lang="ja-JP" altLang="en-US" sz="2000" dirty="0">
              <a:latin typeface="+mn-ea"/>
            </a:endParaRPr>
          </a:p>
        </p:txBody>
      </p:sp>
      <p:cxnSp>
        <p:nvCxnSpPr>
          <p:cNvPr id="13" name="直線矢印コネクタ 12"/>
          <p:cNvCxnSpPr>
            <a:stCxn id="11" idx="2"/>
            <a:endCxn id="15" idx="7"/>
          </p:cNvCxnSpPr>
          <p:nvPr/>
        </p:nvCxnSpPr>
        <p:spPr>
          <a:xfrm flipH="1">
            <a:off x="9507535" y="1441634"/>
            <a:ext cx="212465" cy="799138"/>
          </a:xfrm>
          <a:prstGeom prst="straightConnector1">
            <a:avLst/>
          </a:prstGeom>
          <a:ln w="508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340" y="10103215"/>
            <a:ext cx="2605174" cy="17800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楕円 14"/>
          <p:cNvSpPr/>
          <p:nvPr/>
        </p:nvSpPr>
        <p:spPr>
          <a:xfrm>
            <a:off x="8269197" y="1892604"/>
            <a:ext cx="1450803" cy="23774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6"/>
          <p:cNvSpPr txBox="1"/>
          <p:nvPr/>
        </p:nvSpPr>
        <p:spPr>
          <a:xfrm>
            <a:off x="392933" y="6140722"/>
            <a:ext cx="4081838" cy="6980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※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気象庁アメダスデータ</a:t>
            </a:r>
            <a:endParaRPr kumimoji="0" lang="en-US" altLang="ja-JP" i="0" u="none" strike="noStrike" kern="1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kern="100" dirty="0">
                <a:solidFill>
                  <a:sysClr val="windowText" lastClr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平年値（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1991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～</a:t>
            </a:r>
            <a:r>
              <a:rPr kumimoji="0" lang="en-US" altLang="ja-JP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2020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年）</a:t>
            </a:r>
            <a:r>
              <a:rPr lang="ja-JP" altLang="en-US" kern="100" dirty="0" smtClean="0">
                <a:solidFill>
                  <a:sysClr val="windowText" lastClr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から</a:t>
            </a: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算出　</a:t>
            </a:r>
            <a:endParaRPr lang="en-US" altLang="ja-JP" kern="100" dirty="0">
              <a:solidFill>
                <a:sysClr val="windowText" lastClr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endParaRPr kumimoji="0" lang="ja-JP" altLang="en-US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22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1819</TotalTime>
  <Words>753</Words>
  <Application>Microsoft Office PowerPoint</Application>
  <PresentationFormat>ユーザー設定</PresentationFormat>
  <Paragraphs>72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BIZ UDPゴシック</vt:lpstr>
      <vt:lpstr>HGP創英角ｺﾞｼｯｸUB</vt:lpstr>
      <vt:lpstr>HGP創英角ﾎﾟｯﾌﾟ体</vt:lpstr>
      <vt:lpstr>HGｺﾞｼｯｸE</vt:lpstr>
      <vt:lpstr>HG丸ｺﾞｼｯｸM-PRO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001811</dc:creator>
  <cp:lastModifiedBy>017381</cp:lastModifiedBy>
  <cp:revision>220</cp:revision>
  <cp:lastPrinted>2023-07-03T05:23:19Z</cp:lastPrinted>
  <dcterms:created xsi:type="dcterms:W3CDTF">2022-08-08T02:29:14Z</dcterms:created>
  <dcterms:modified xsi:type="dcterms:W3CDTF">2023-07-13T08:44:26Z</dcterms:modified>
</cp:coreProperties>
</file>