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144000" type="screen4x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CCFF"/>
    <a:srgbClr val="CC00CC"/>
    <a:srgbClr val="FF99FF"/>
    <a:srgbClr val="D2F8BA"/>
    <a:srgbClr val="A0F06E"/>
    <a:srgbClr val="6AE7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57" autoAdjust="0"/>
    <p:restoredTop sz="95687" autoAdjust="0"/>
  </p:normalViewPr>
  <p:slideViewPr>
    <p:cSldViewPr snapToGrid="0">
      <p:cViewPr varScale="1">
        <p:scale>
          <a:sx n="87" d="100"/>
          <a:sy n="87" d="100"/>
        </p:scale>
        <p:origin x="32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1177569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210592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407405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2390962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2768986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265380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288914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3871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139140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188806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BBBBDF-4B1D-4B47-98BB-54E49B030C2C}" type="datetimeFigureOut">
              <a:rPr kumimoji="1" lang="ja-JP" altLang="en-US" smtClean="0"/>
              <a:t>2023/8/23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320145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3BBBBDF-4B1D-4B47-98BB-54E49B030C2C}" type="datetimeFigureOut">
              <a:rPr kumimoji="1" lang="ja-JP" altLang="en-US" smtClean="0"/>
              <a:t>2023/8/23</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0BCFFA5-36B8-4C7D-BFDA-41858A83C391}" type="slidenum">
              <a:rPr kumimoji="1" lang="ja-JP" altLang="en-US" smtClean="0"/>
              <a:t>‹#›</a:t>
            </a:fld>
            <a:endParaRPr kumimoji="1" lang="ja-JP" altLang="en-US"/>
          </a:p>
        </p:txBody>
      </p:sp>
    </p:spTree>
    <p:extLst>
      <p:ext uri="{BB962C8B-B14F-4D97-AF65-F5344CB8AC3E}">
        <p14:creationId xmlns:p14="http://schemas.microsoft.com/office/powerpoint/2010/main" val="10364714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microsoft.com/office/2007/relationships/hdphoto" Target="../media/hdphoto2.wdp"/><Relationship Id="rId3" Type="http://schemas.microsoft.com/office/2007/relationships/hdphoto" Target="../media/hdphoto1.wdp"/><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microsoft.com/office/2007/relationships/hdphoto" Target="../media/hdphoto4.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1245914" y="1720055"/>
            <a:ext cx="4922129" cy="467268"/>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Rectangle 2"/>
          <p:cNvSpPr>
            <a:spLocks noChangeArrowheads="1"/>
          </p:cNvSpPr>
          <p:nvPr/>
        </p:nvSpPr>
        <p:spPr bwMode="auto">
          <a:xfrm>
            <a:off x="409848" y="436592"/>
            <a:ext cx="6038305" cy="1115950"/>
          </a:xfrm>
          <a:prstGeom prst="rect">
            <a:avLst/>
          </a:prstGeom>
          <a:gradFill rotWithShape="1">
            <a:gsLst>
              <a:gs pos="0">
                <a:srgbClr val="FFD966"/>
              </a:gs>
              <a:gs pos="50000">
                <a:srgbClr val="FFF2CC"/>
              </a:gs>
              <a:gs pos="100000">
                <a:srgbClr val="FFD966"/>
              </a:gs>
            </a:gsLst>
            <a:lin ang="5400000" scaled="1"/>
          </a:gradFill>
          <a:ln w="9525">
            <a:solidFill>
              <a:srgbClr val="FFFF00"/>
            </a:solidFill>
            <a:miter lim="800000"/>
            <a:headEnd/>
            <a:tailEnd/>
          </a:ln>
        </p:spPr>
        <p:txBody>
          <a:bodyPr vert="horz" wrap="square" lIns="99060" tIns="11853" rIns="99060" bIns="11853" numCol="1" anchor="t" anchorCtr="0" compatLnSpc="1">
            <a:prstTxWarp prst="textNoShape">
              <a:avLst/>
            </a:prstTxWarp>
          </a:bodyPr>
          <a:lstStyle/>
          <a:p>
            <a:endParaRPr lang="ja-JP" altLang="en-US" sz="2400"/>
          </a:p>
        </p:txBody>
      </p:sp>
      <p:sp>
        <p:nvSpPr>
          <p:cNvPr id="5" name="AutoShape 3"/>
          <p:cNvSpPr>
            <a:spLocks noChangeArrowheads="1"/>
          </p:cNvSpPr>
          <p:nvPr/>
        </p:nvSpPr>
        <p:spPr bwMode="auto">
          <a:xfrm>
            <a:off x="648391" y="554259"/>
            <a:ext cx="5561219" cy="433757"/>
          </a:xfrm>
          <a:prstGeom prst="roundRect">
            <a:avLst>
              <a:gd name="adj" fmla="val 16667"/>
            </a:avLst>
          </a:prstGeom>
          <a:solidFill>
            <a:srgbClr val="D2F8BA"/>
          </a:solidFill>
          <a:ln w="9525">
            <a:solidFill>
              <a:srgbClr val="6AE71D"/>
            </a:solidFill>
            <a:round/>
            <a:headEnd/>
            <a:tailEnd/>
          </a:ln>
        </p:spPr>
        <p:txBody>
          <a:bodyPr vert="horz" wrap="square" lIns="99060" tIns="11853" rIns="99060" bIns="11853" numCol="1" anchor="t" anchorCtr="0" compatLnSpc="1">
            <a:prstTxWarp prst="textNoShape">
              <a:avLst/>
            </a:prstTxWarp>
          </a:bodyPr>
          <a:lstStyle/>
          <a:p>
            <a:endParaRPr lang="ja-JP" altLang="en-US" sz="2400"/>
          </a:p>
        </p:txBody>
      </p:sp>
      <p:sp>
        <p:nvSpPr>
          <p:cNvPr id="6" name="円形吹き出し 5"/>
          <p:cNvSpPr/>
          <p:nvPr/>
        </p:nvSpPr>
        <p:spPr>
          <a:xfrm rot="20895683" flipH="1">
            <a:off x="66675" y="317651"/>
            <a:ext cx="1341120" cy="876066"/>
          </a:xfrm>
          <a:prstGeom prst="wedgeEllipseCallout">
            <a:avLst/>
          </a:prstGeom>
          <a:solidFill>
            <a:srgbClr val="FFCCF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kumimoji="1" lang="ja-JP" altLang="en-US" sz="2400"/>
          </a:p>
        </p:txBody>
      </p:sp>
      <p:sp>
        <p:nvSpPr>
          <p:cNvPr id="7" name="テキスト ボックス 6"/>
          <p:cNvSpPr txBox="1"/>
          <p:nvPr/>
        </p:nvSpPr>
        <p:spPr>
          <a:xfrm>
            <a:off x="2029800" y="558949"/>
            <a:ext cx="2798401" cy="461665"/>
          </a:xfrm>
          <a:prstGeom prst="rect">
            <a:avLst/>
          </a:prstGeom>
          <a:noFill/>
        </p:spPr>
        <p:txBody>
          <a:bodyPr wrap="square" rtlCol="0">
            <a:spAutoFit/>
          </a:bodyPr>
          <a:lstStyle/>
          <a:p>
            <a:pPr algn="dist"/>
            <a:r>
              <a:rPr lang="ja-JP" altLang="ja-JP" sz="2400" dirty="0">
                <a:solidFill>
                  <a:srgbClr val="CC00CC"/>
                </a:solidFill>
              </a:rPr>
              <a:t>家畜市場</a:t>
            </a:r>
            <a:r>
              <a:rPr lang="ja-JP" altLang="ja-JP" sz="2400" dirty="0" smtClean="0">
                <a:solidFill>
                  <a:srgbClr val="CC00CC"/>
                </a:solidFill>
              </a:rPr>
              <a:t>通信</a:t>
            </a:r>
            <a:endParaRPr lang="ja-JP" altLang="ja-JP" sz="2400" dirty="0">
              <a:solidFill>
                <a:srgbClr val="CC00CC"/>
              </a:solidFill>
            </a:endParaRPr>
          </a:p>
        </p:txBody>
      </p:sp>
      <p:sp>
        <p:nvSpPr>
          <p:cNvPr id="8" name="テキスト ボックス 7"/>
          <p:cNvSpPr txBox="1"/>
          <p:nvPr/>
        </p:nvSpPr>
        <p:spPr>
          <a:xfrm>
            <a:off x="4933707" y="721599"/>
            <a:ext cx="1356462" cy="307777"/>
          </a:xfrm>
          <a:prstGeom prst="rect">
            <a:avLst/>
          </a:prstGeom>
          <a:noFill/>
        </p:spPr>
        <p:txBody>
          <a:bodyPr wrap="none" rtlCol="0">
            <a:spAutoFit/>
          </a:bodyPr>
          <a:lstStyle/>
          <a:p>
            <a:r>
              <a:rPr lang="ja-JP" altLang="ja-JP" sz="1400" dirty="0" smtClean="0"/>
              <a:t>令和</a:t>
            </a:r>
            <a:r>
              <a:rPr lang="en-US" altLang="ja-JP" sz="1400" dirty="0"/>
              <a:t>5</a:t>
            </a:r>
            <a:r>
              <a:rPr lang="ja-JP" altLang="ja-JP" sz="1400" dirty="0" smtClean="0"/>
              <a:t>年</a:t>
            </a:r>
            <a:r>
              <a:rPr lang="en-US" altLang="ja-JP" sz="1400" dirty="0"/>
              <a:t>9</a:t>
            </a:r>
            <a:r>
              <a:rPr lang="ja-JP" altLang="ja-JP" sz="1400" dirty="0" smtClean="0"/>
              <a:t>月</a:t>
            </a:r>
            <a:r>
              <a:rPr lang="en-US" altLang="ja-JP" sz="1400" dirty="0"/>
              <a:t>1</a:t>
            </a:r>
            <a:r>
              <a:rPr lang="ja-JP" altLang="ja-JP" sz="1400" dirty="0" smtClean="0"/>
              <a:t>日</a:t>
            </a:r>
            <a:endParaRPr lang="ja-JP" altLang="ja-JP" sz="1400" dirty="0"/>
          </a:p>
        </p:txBody>
      </p:sp>
      <p:sp>
        <p:nvSpPr>
          <p:cNvPr id="9" name="テキスト ボックス 8"/>
          <p:cNvSpPr txBox="1"/>
          <p:nvPr/>
        </p:nvSpPr>
        <p:spPr>
          <a:xfrm>
            <a:off x="1160018" y="1005079"/>
            <a:ext cx="4698722" cy="584775"/>
          </a:xfrm>
          <a:prstGeom prst="rect">
            <a:avLst/>
          </a:prstGeom>
          <a:noFill/>
        </p:spPr>
        <p:txBody>
          <a:bodyPr wrap="none" rtlCol="0">
            <a:spAutoFit/>
          </a:bodyPr>
          <a:lstStyle/>
          <a:p>
            <a:pPr algn="ctr"/>
            <a:r>
              <a:rPr lang="ja-JP" altLang="en-US" sz="3200" b="1" dirty="0">
                <a:solidFill>
                  <a:srgbClr val="0070C0"/>
                </a:solidFill>
              </a:rPr>
              <a:t>飼養衛生</a:t>
            </a:r>
            <a:r>
              <a:rPr lang="ja-JP" altLang="en-US" sz="3200" b="1" dirty="0" smtClean="0">
                <a:solidFill>
                  <a:srgbClr val="0070C0"/>
                </a:solidFill>
              </a:rPr>
              <a:t>管理マニュアル</a:t>
            </a:r>
            <a:endParaRPr lang="ja-JP" altLang="ja-JP" sz="3200" dirty="0">
              <a:solidFill>
                <a:srgbClr val="0070C0"/>
              </a:solidFill>
            </a:endParaRPr>
          </a:p>
        </p:txBody>
      </p:sp>
      <p:sp>
        <p:nvSpPr>
          <p:cNvPr id="10" name="テキスト ボックス 9"/>
          <p:cNvSpPr txBox="1"/>
          <p:nvPr/>
        </p:nvSpPr>
        <p:spPr>
          <a:xfrm rot="20480330">
            <a:off x="124135" y="469925"/>
            <a:ext cx="1261884" cy="523220"/>
          </a:xfrm>
          <a:prstGeom prst="rect">
            <a:avLst/>
          </a:prstGeom>
          <a:noFill/>
        </p:spPr>
        <p:txBody>
          <a:bodyPr wrap="none" rtlCol="0">
            <a:spAutoFit/>
          </a:bodyPr>
          <a:lstStyle/>
          <a:p>
            <a:pPr algn="ctr"/>
            <a:r>
              <a:rPr lang="ja-JP" altLang="ja-JP" sz="1400" dirty="0"/>
              <a:t>モ～先輩に</a:t>
            </a:r>
          </a:p>
          <a:p>
            <a:pPr algn="ctr"/>
            <a:r>
              <a:rPr lang="ja-JP" altLang="ja-JP" sz="1400" dirty="0"/>
              <a:t>聞いて</a:t>
            </a:r>
            <a:r>
              <a:rPr lang="ja-JP" altLang="ja-JP" sz="1400" dirty="0" smtClean="0"/>
              <a:t>みよう</a:t>
            </a:r>
            <a:endParaRPr lang="ja-JP" altLang="ja-JP" sz="1400" dirty="0"/>
          </a:p>
        </p:txBody>
      </p:sp>
      <p:sp>
        <p:nvSpPr>
          <p:cNvPr id="40" name="テキスト ボックス 39"/>
          <p:cNvSpPr txBox="1"/>
          <p:nvPr/>
        </p:nvSpPr>
        <p:spPr>
          <a:xfrm>
            <a:off x="6167909" y="1938460"/>
            <a:ext cx="747240" cy="253916"/>
          </a:xfrm>
          <a:prstGeom prst="rect">
            <a:avLst/>
          </a:prstGeom>
          <a:noFill/>
        </p:spPr>
        <p:txBody>
          <a:bodyPr wrap="square" rtlCol="0">
            <a:spAutoFit/>
          </a:bodyPr>
          <a:lstStyle/>
          <a:p>
            <a:pPr algn="ctr"/>
            <a:r>
              <a:rPr kumimoji="1" lang="ja-JP" altLang="en-US" sz="1050" dirty="0" smtClean="0"/>
              <a:t>岩手くん</a:t>
            </a:r>
            <a:endParaRPr kumimoji="1" lang="ja-JP" altLang="en-US" sz="1050" dirty="0"/>
          </a:p>
        </p:txBody>
      </p:sp>
      <p:sp>
        <p:nvSpPr>
          <p:cNvPr id="41" name="テキスト ボックス 40"/>
          <p:cNvSpPr txBox="1"/>
          <p:nvPr/>
        </p:nvSpPr>
        <p:spPr>
          <a:xfrm>
            <a:off x="1224750" y="1741384"/>
            <a:ext cx="5057795" cy="461665"/>
          </a:xfrm>
          <a:prstGeom prst="rect">
            <a:avLst/>
          </a:prstGeom>
          <a:noFill/>
        </p:spPr>
        <p:txBody>
          <a:bodyPr wrap="none" rtlCol="0">
            <a:spAutoFit/>
          </a:bodyPr>
          <a:lstStyle/>
          <a:p>
            <a:pPr algn="r"/>
            <a:r>
              <a:rPr kumimoji="1" lang="ja-JP" altLang="en-US" sz="1200" dirty="0" smtClean="0"/>
              <a:t>家保</a:t>
            </a:r>
            <a:r>
              <a:rPr kumimoji="1" lang="ja-JP" altLang="en-US" sz="1200" dirty="0"/>
              <a:t>が</a:t>
            </a:r>
            <a:r>
              <a:rPr kumimoji="1" lang="ja-JP" altLang="en-US" sz="1200" dirty="0" smtClean="0"/>
              <a:t>巡回に来た時、「マニュアルはあるか」って聞かれたんだ。</a:t>
            </a:r>
            <a:endParaRPr kumimoji="1" lang="en-US" altLang="ja-JP" sz="1200" dirty="0" smtClean="0"/>
          </a:p>
          <a:p>
            <a:pPr algn="r"/>
            <a:r>
              <a:rPr kumimoji="1" lang="ja-JP" altLang="en-US" sz="1200" dirty="0" smtClean="0"/>
              <a:t>作ってないんだけど、毎日やってることを文字にする必要あるのか</a:t>
            </a:r>
            <a:r>
              <a:rPr kumimoji="1" lang="ja-JP" altLang="en-US" sz="800" dirty="0" smtClean="0"/>
              <a:t>ナ</a:t>
            </a:r>
            <a:r>
              <a:rPr kumimoji="1" lang="ja-JP" altLang="en-US" sz="1200" dirty="0" smtClean="0"/>
              <a:t>。</a:t>
            </a:r>
            <a:endParaRPr kumimoji="1" lang="ja-JP" altLang="en-US" sz="1200" dirty="0"/>
          </a:p>
        </p:txBody>
      </p:sp>
      <p:sp>
        <p:nvSpPr>
          <p:cNvPr id="14" name="テキスト ボックス 13"/>
          <p:cNvSpPr txBox="1"/>
          <p:nvPr/>
        </p:nvSpPr>
        <p:spPr>
          <a:xfrm>
            <a:off x="-44085" y="2546285"/>
            <a:ext cx="800042" cy="253916"/>
          </a:xfrm>
          <a:prstGeom prst="rect">
            <a:avLst/>
          </a:prstGeom>
          <a:noFill/>
        </p:spPr>
        <p:txBody>
          <a:bodyPr wrap="square" rtlCol="0">
            <a:spAutoFit/>
          </a:bodyPr>
          <a:lstStyle/>
          <a:p>
            <a:pPr algn="ctr"/>
            <a:r>
              <a:rPr kumimoji="1" lang="ja-JP" altLang="en-US" sz="1050" dirty="0" smtClean="0"/>
              <a:t>モ～先輩</a:t>
            </a:r>
            <a:endParaRPr kumimoji="1" lang="ja-JP" altLang="en-US" sz="1050" dirty="0"/>
          </a:p>
        </p:txBody>
      </p:sp>
      <p:grpSp>
        <p:nvGrpSpPr>
          <p:cNvPr id="38" name="グループ化 37"/>
          <p:cNvGrpSpPr/>
          <p:nvPr/>
        </p:nvGrpSpPr>
        <p:grpSpPr>
          <a:xfrm>
            <a:off x="78248" y="2057994"/>
            <a:ext cx="542100" cy="502401"/>
            <a:chOff x="3914077" y="1741698"/>
            <a:chExt cx="542100" cy="502401"/>
          </a:xfrm>
        </p:grpSpPr>
        <p:sp>
          <p:nvSpPr>
            <p:cNvPr id="16" name="楕円 15"/>
            <p:cNvSpPr/>
            <p:nvPr/>
          </p:nvSpPr>
          <p:spPr>
            <a:xfrm>
              <a:off x="3952177" y="1741698"/>
              <a:ext cx="504000" cy="502401"/>
            </a:xfrm>
            <a:prstGeom prst="ellipse">
              <a:avLst/>
            </a:prstGeom>
            <a:solidFill>
              <a:srgbClr val="CC00CC"/>
            </a:solidFill>
            <a:ln w="381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図 16"/>
            <p:cNvPicPr>
              <a:picLocks noChangeAspect="1"/>
            </p:cNvPicPr>
            <p:nvPr/>
          </p:nvPicPr>
          <p:blipFill>
            <a:blip r:embed="rId2">
              <a:extLst>
                <a:ext uri="{BEBA8EAE-BF5A-486C-A8C5-ECC9F3942E4B}">
                  <a14:imgProps xmlns:a14="http://schemas.microsoft.com/office/drawing/2010/main">
                    <a14:imgLayer r:embed="rId3">
                      <a14:imgEffect>
                        <a14:backgroundRemoval t="0" b="95960" l="5469" r="100000">
                          <a14:foregroundMark x1="70313" y1="88889" x2="70313" y2="88889"/>
                        </a14:backgroundRemoval>
                      </a14:imgEffect>
                    </a14:imgLayer>
                  </a14:imgProps>
                </a:ext>
              </a:extLst>
            </a:blip>
            <a:stretch>
              <a:fillRect/>
            </a:stretch>
          </p:blipFill>
          <p:spPr>
            <a:xfrm flipH="1">
              <a:off x="3914077" y="1815773"/>
              <a:ext cx="517132" cy="399969"/>
            </a:xfrm>
            <a:prstGeom prst="rect">
              <a:avLst/>
            </a:prstGeom>
          </p:spPr>
        </p:pic>
      </p:grpSp>
      <p:sp>
        <p:nvSpPr>
          <p:cNvPr id="43" name="角丸四角形 42"/>
          <p:cNvSpPr/>
          <p:nvPr/>
        </p:nvSpPr>
        <p:spPr>
          <a:xfrm>
            <a:off x="695984" y="2292465"/>
            <a:ext cx="5162756" cy="511996"/>
          </a:xfrm>
          <a:prstGeom prst="roundRect">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698484" y="2330565"/>
            <a:ext cx="5262979" cy="461665"/>
          </a:xfrm>
          <a:prstGeom prst="rect">
            <a:avLst/>
          </a:prstGeom>
          <a:noFill/>
        </p:spPr>
        <p:txBody>
          <a:bodyPr wrap="none" rtlCol="0">
            <a:spAutoFit/>
          </a:bodyPr>
          <a:lstStyle/>
          <a:p>
            <a:r>
              <a:rPr kumimoji="1" lang="ja-JP" altLang="en-US" sz="1200" dirty="0" smtClean="0">
                <a:latin typeface="+mn-ea"/>
              </a:rPr>
              <a:t>飼養衛生管理基準が改正されて、牛</a:t>
            </a:r>
            <a:r>
              <a:rPr kumimoji="1" lang="ja-JP" altLang="en-US" sz="1200" dirty="0">
                <a:latin typeface="+mn-ea"/>
              </a:rPr>
              <a:t>農家</a:t>
            </a:r>
            <a:r>
              <a:rPr kumimoji="1" lang="ja-JP" altLang="en-US" sz="1200" dirty="0" smtClean="0">
                <a:latin typeface="+mn-ea"/>
              </a:rPr>
              <a:t>さんは令和４年２月１日までに</a:t>
            </a:r>
            <a:endParaRPr kumimoji="1" lang="en-US" altLang="ja-JP" sz="1200" dirty="0" smtClean="0">
              <a:latin typeface="+mn-ea"/>
            </a:endParaRPr>
          </a:p>
          <a:p>
            <a:r>
              <a:rPr kumimoji="1" lang="ja-JP" altLang="en-US" sz="1200" dirty="0" smtClean="0">
                <a:latin typeface="+mn-ea"/>
              </a:rPr>
              <a:t>作ることになってたんだよ。でも、まだ作ってない農家が多いようだね。</a:t>
            </a:r>
            <a:endParaRPr kumimoji="1" lang="ja-JP" altLang="en-US" sz="1200" dirty="0">
              <a:latin typeface="+mn-ea"/>
            </a:endParaRPr>
          </a:p>
        </p:txBody>
      </p:sp>
      <p:sp>
        <p:nvSpPr>
          <p:cNvPr id="48" name="角丸四角形 47"/>
          <p:cNvSpPr/>
          <p:nvPr/>
        </p:nvSpPr>
        <p:spPr>
          <a:xfrm>
            <a:off x="1555252" y="2894307"/>
            <a:ext cx="4612791" cy="484524"/>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1555252" y="2917166"/>
            <a:ext cx="4590133" cy="461665"/>
          </a:xfrm>
          <a:prstGeom prst="rect">
            <a:avLst/>
          </a:prstGeom>
          <a:noFill/>
        </p:spPr>
        <p:txBody>
          <a:bodyPr wrap="square" rtlCol="0">
            <a:spAutoFit/>
          </a:bodyPr>
          <a:lstStyle/>
          <a:p>
            <a:pPr algn="r"/>
            <a:r>
              <a:rPr kumimoji="1" lang="ja-JP" altLang="en-US" sz="1200" dirty="0" smtClean="0">
                <a:latin typeface="+mn-ea"/>
              </a:rPr>
              <a:t>マニュアルなんて無くて</a:t>
            </a:r>
            <a:r>
              <a:rPr kumimoji="1" lang="ja-JP" altLang="en-US" sz="1200" dirty="0">
                <a:latin typeface="+mn-ea"/>
              </a:rPr>
              <a:t>も</a:t>
            </a:r>
            <a:r>
              <a:rPr kumimoji="1" lang="ja-JP" altLang="en-US" sz="1200" dirty="0" smtClean="0">
                <a:latin typeface="+mn-ea"/>
              </a:rPr>
              <a:t>仕事は出来てるし、困ってないよ。</a:t>
            </a:r>
            <a:endParaRPr kumimoji="1" lang="en-US" altLang="ja-JP" sz="1200" dirty="0" smtClean="0">
              <a:latin typeface="+mn-ea"/>
            </a:endParaRPr>
          </a:p>
          <a:p>
            <a:pPr algn="r"/>
            <a:r>
              <a:rPr kumimoji="1" lang="ja-JP" altLang="en-US" sz="1200" dirty="0" smtClean="0">
                <a:latin typeface="+mn-ea"/>
              </a:rPr>
              <a:t>面倒くさいし、ムダじゃない？</a:t>
            </a:r>
            <a:endParaRPr kumimoji="1" lang="ja-JP" altLang="en-US" sz="1200" dirty="0">
              <a:latin typeface="+mn-ea"/>
            </a:endParaRPr>
          </a:p>
        </p:txBody>
      </p:sp>
      <p:grpSp>
        <p:nvGrpSpPr>
          <p:cNvPr id="51" name="グループ化 50"/>
          <p:cNvGrpSpPr/>
          <p:nvPr/>
        </p:nvGrpSpPr>
        <p:grpSpPr>
          <a:xfrm>
            <a:off x="78248" y="3242311"/>
            <a:ext cx="542100" cy="502401"/>
            <a:chOff x="3914077" y="1741698"/>
            <a:chExt cx="542100" cy="502401"/>
          </a:xfrm>
        </p:grpSpPr>
        <p:sp>
          <p:nvSpPr>
            <p:cNvPr id="52" name="楕円 51"/>
            <p:cNvSpPr/>
            <p:nvPr/>
          </p:nvSpPr>
          <p:spPr>
            <a:xfrm>
              <a:off x="3952177" y="1741698"/>
              <a:ext cx="504000" cy="502401"/>
            </a:xfrm>
            <a:prstGeom prst="ellipse">
              <a:avLst/>
            </a:prstGeom>
            <a:solidFill>
              <a:srgbClr val="CC00CC"/>
            </a:solidFill>
            <a:ln w="381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3" name="図 52"/>
            <p:cNvPicPr>
              <a:picLocks noChangeAspect="1"/>
            </p:cNvPicPr>
            <p:nvPr/>
          </p:nvPicPr>
          <p:blipFill>
            <a:blip r:embed="rId2">
              <a:extLst>
                <a:ext uri="{BEBA8EAE-BF5A-486C-A8C5-ECC9F3942E4B}">
                  <a14:imgProps xmlns:a14="http://schemas.microsoft.com/office/drawing/2010/main">
                    <a14:imgLayer r:embed="rId3">
                      <a14:imgEffect>
                        <a14:backgroundRemoval t="0" b="95960" l="5469" r="100000">
                          <a14:foregroundMark x1="70313" y1="88889" x2="70313" y2="88889"/>
                        </a14:backgroundRemoval>
                      </a14:imgEffect>
                    </a14:imgLayer>
                  </a14:imgProps>
                </a:ext>
              </a:extLst>
            </a:blip>
            <a:stretch>
              <a:fillRect/>
            </a:stretch>
          </p:blipFill>
          <p:spPr>
            <a:xfrm flipH="1">
              <a:off x="3914077" y="1815773"/>
              <a:ext cx="517132" cy="399969"/>
            </a:xfrm>
            <a:prstGeom prst="rect">
              <a:avLst/>
            </a:prstGeom>
          </p:spPr>
        </p:pic>
      </p:grpSp>
      <p:sp>
        <p:nvSpPr>
          <p:cNvPr id="54" name="角丸四角形 53"/>
          <p:cNvSpPr/>
          <p:nvPr/>
        </p:nvSpPr>
        <p:spPr>
          <a:xfrm>
            <a:off x="699650" y="3452568"/>
            <a:ext cx="5261312" cy="691321"/>
          </a:xfrm>
          <a:prstGeom prst="roundRect">
            <a:avLst>
              <a:gd name="adj" fmla="val 22647"/>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テキスト ボックス 54"/>
          <p:cNvSpPr txBox="1"/>
          <p:nvPr/>
        </p:nvSpPr>
        <p:spPr>
          <a:xfrm>
            <a:off x="698484" y="3471475"/>
            <a:ext cx="5355453" cy="646331"/>
          </a:xfrm>
          <a:prstGeom prst="rect">
            <a:avLst/>
          </a:prstGeom>
          <a:noFill/>
        </p:spPr>
        <p:txBody>
          <a:bodyPr wrap="square" rtlCol="0">
            <a:spAutoFit/>
          </a:bodyPr>
          <a:lstStyle/>
          <a:p>
            <a:r>
              <a:rPr kumimoji="1" lang="ja-JP" altLang="en-US" sz="1200" dirty="0" smtClean="0">
                <a:latin typeface="+mn-ea"/>
              </a:rPr>
              <a:t>確かにゼロから作るのは面倒だね。でもムダと言うほどでもないよ。</a:t>
            </a:r>
            <a:endParaRPr kumimoji="1" lang="en-US" altLang="ja-JP" sz="1200" dirty="0" smtClean="0">
              <a:latin typeface="+mn-ea"/>
            </a:endParaRPr>
          </a:p>
          <a:p>
            <a:r>
              <a:rPr kumimoji="1" lang="ja-JP" altLang="en-US" sz="1200" dirty="0" smtClean="0">
                <a:latin typeface="+mn-ea"/>
              </a:rPr>
              <a:t>マニュアルには農場の決まりを他の人に効率的に伝える効果があるんだ。</a:t>
            </a:r>
            <a:endParaRPr kumimoji="1" lang="en-US" altLang="ja-JP" sz="1200" dirty="0" smtClean="0">
              <a:latin typeface="+mn-ea"/>
            </a:endParaRPr>
          </a:p>
          <a:p>
            <a:r>
              <a:rPr kumimoji="1" lang="ja-JP" altLang="en-US" sz="1200" dirty="0" smtClean="0">
                <a:latin typeface="+mn-ea"/>
              </a:rPr>
              <a:t>全ての相手に、全ての決まりを口頭で伝えるのは大変でしょ。</a:t>
            </a:r>
            <a:endParaRPr kumimoji="1" lang="en-US" altLang="ja-JP" sz="1200" dirty="0" smtClean="0">
              <a:latin typeface="+mn-ea"/>
            </a:endParaRPr>
          </a:p>
        </p:txBody>
      </p:sp>
      <p:sp>
        <p:nvSpPr>
          <p:cNvPr id="60" name="角丸四角形 59"/>
          <p:cNvSpPr/>
          <p:nvPr/>
        </p:nvSpPr>
        <p:spPr>
          <a:xfrm>
            <a:off x="3200400" y="8011887"/>
            <a:ext cx="2967643" cy="490324"/>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2979750" y="8042366"/>
            <a:ext cx="3295175" cy="461665"/>
          </a:xfrm>
          <a:prstGeom prst="rect">
            <a:avLst/>
          </a:prstGeom>
          <a:noFill/>
        </p:spPr>
        <p:txBody>
          <a:bodyPr wrap="square" rtlCol="0">
            <a:spAutoFit/>
          </a:bodyPr>
          <a:lstStyle/>
          <a:p>
            <a:pPr algn="r"/>
            <a:r>
              <a:rPr kumimoji="1" lang="ja-JP" altLang="en-US" sz="1200" dirty="0" smtClean="0">
                <a:latin typeface="+mn-ea"/>
              </a:rPr>
              <a:t>確かに</a:t>
            </a:r>
            <a:r>
              <a:rPr kumimoji="1" lang="ja-JP" altLang="en-US" sz="1200" dirty="0">
                <a:latin typeface="+mn-ea"/>
              </a:rPr>
              <a:t>。</a:t>
            </a:r>
            <a:r>
              <a:rPr kumimoji="1" lang="ja-JP" altLang="en-US" sz="1200" dirty="0" smtClean="0">
                <a:latin typeface="+mn-ea"/>
              </a:rPr>
              <a:t>やったつもりって多いからな。</a:t>
            </a:r>
            <a:endParaRPr kumimoji="1" lang="en-US" altLang="ja-JP" sz="1200" dirty="0" smtClean="0">
              <a:latin typeface="+mn-ea"/>
            </a:endParaRPr>
          </a:p>
          <a:p>
            <a:pPr algn="r"/>
            <a:r>
              <a:rPr kumimoji="1" lang="ja-JP" altLang="en-US" sz="1200" dirty="0">
                <a:latin typeface="+mn-ea"/>
              </a:rPr>
              <a:t>でも</a:t>
            </a:r>
            <a:r>
              <a:rPr kumimoji="1" lang="ja-JP" altLang="en-US" sz="1200" dirty="0" smtClean="0">
                <a:latin typeface="+mn-ea"/>
              </a:rPr>
              <a:t>、マニュアルに記録かぁ。頭痛い</a:t>
            </a:r>
            <a:r>
              <a:rPr kumimoji="1" lang="ja-JP" altLang="en-US" sz="800" dirty="0" smtClean="0">
                <a:latin typeface="+mn-ea"/>
              </a:rPr>
              <a:t>ヨ</a:t>
            </a:r>
            <a:r>
              <a:rPr kumimoji="1" lang="ja-JP" altLang="en-US" sz="1200" dirty="0" smtClean="0">
                <a:latin typeface="+mn-ea"/>
              </a:rPr>
              <a:t>。</a:t>
            </a:r>
            <a:endParaRPr kumimoji="1" lang="en-US" altLang="ja-JP" sz="1200" dirty="0" smtClean="0">
              <a:latin typeface="+mn-ea"/>
            </a:endParaRPr>
          </a:p>
        </p:txBody>
      </p:sp>
      <p:grpSp>
        <p:nvGrpSpPr>
          <p:cNvPr id="62" name="グループ化 61"/>
          <p:cNvGrpSpPr/>
          <p:nvPr/>
        </p:nvGrpSpPr>
        <p:grpSpPr>
          <a:xfrm>
            <a:off x="78248" y="8366695"/>
            <a:ext cx="542100" cy="502401"/>
            <a:chOff x="3914077" y="1741698"/>
            <a:chExt cx="542100" cy="502401"/>
          </a:xfrm>
        </p:grpSpPr>
        <p:sp>
          <p:nvSpPr>
            <p:cNvPr id="63" name="楕円 62"/>
            <p:cNvSpPr/>
            <p:nvPr/>
          </p:nvSpPr>
          <p:spPr>
            <a:xfrm>
              <a:off x="3952177" y="1741698"/>
              <a:ext cx="504000" cy="502401"/>
            </a:xfrm>
            <a:prstGeom prst="ellipse">
              <a:avLst/>
            </a:prstGeom>
            <a:solidFill>
              <a:srgbClr val="CC00CC"/>
            </a:solidFill>
            <a:ln w="381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4" name="図 63"/>
            <p:cNvPicPr>
              <a:picLocks noChangeAspect="1"/>
            </p:cNvPicPr>
            <p:nvPr/>
          </p:nvPicPr>
          <p:blipFill>
            <a:blip r:embed="rId2">
              <a:extLst>
                <a:ext uri="{BEBA8EAE-BF5A-486C-A8C5-ECC9F3942E4B}">
                  <a14:imgProps xmlns:a14="http://schemas.microsoft.com/office/drawing/2010/main">
                    <a14:imgLayer r:embed="rId3">
                      <a14:imgEffect>
                        <a14:backgroundRemoval t="0" b="95960" l="5469" r="100000">
                          <a14:foregroundMark x1="70313" y1="88889" x2="70313" y2="88889"/>
                        </a14:backgroundRemoval>
                      </a14:imgEffect>
                    </a14:imgLayer>
                  </a14:imgProps>
                </a:ext>
              </a:extLst>
            </a:blip>
            <a:stretch>
              <a:fillRect/>
            </a:stretch>
          </p:blipFill>
          <p:spPr>
            <a:xfrm flipH="1">
              <a:off x="3914077" y="1815773"/>
              <a:ext cx="517132" cy="399969"/>
            </a:xfrm>
            <a:prstGeom prst="rect">
              <a:avLst/>
            </a:prstGeom>
          </p:spPr>
        </p:pic>
      </p:grpSp>
      <p:sp>
        <p:nvSpPr>
          <p:cNvPr id="65" name="角丸四角形 64"/>
          <p:cNvSpPr/>
          <p:nvPr/>
        </p:nvSpPr>
        <p:spPr>
          <a:xfrm>
            <a:off x="695985" y="8578307"/>
            <a:ext cx="3986184" cy="484524"/>
          </a:xfrm>
          <a:prstGeom prst="roundRect">
            <a:avLst>
              <a:gd name="adj" fmla="val 22742"/>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698483" y="8601166"/>
            <a:ext cx="3829450" cy="461665"/>
          </a:xfrm>
          <a:prstGeom prst="rect">
            <a:avLst/>
          </a:prstGeom>
          <a:noFill/>
        </p:spPr>
        <p:txBody>
          <a:bodyPr wrap="square" rtlCol="0">
            <a:spAutoFit/>
          </a:bodyPr>
          <a:lstStyle/>
          <a:p>
            <a:r>
              <a:rPr kumimoji="1" lang="ja-JP" altLang="en-US" sz="1200" dirty="0" smtClean="0">
                <a:latin typeface="+mn-ea"/>
              </a:rPr>
              <a:t>大丈夫！少しも難しくないよ。</a:t>
            </a:r>
            <a:endParaRPr kumimoji="1" lang="en-US" altLang="ja-JP" sz="1200" dirty="0" smtClean="0">
              <a:latin typeface="+mn-ea"/>
            </a:endParaRPr>
          </a:p>
          <a:p>
            <a:r>
              <a:rPr kumimoji="1" lang="ja-JP" altLang="en-US" sz="1200" dirty="0" smtClean="0">
                <a:latin typeface="+mn-ea"/>
              </a:rPr>
              <a:t>まずは、基本必須の</a:t>
            </a:r>
            <a:r>
              <a:rPr kumimoji="1" lang="en-US" altLang="ja-JP" sz="1200" dirty="0" smtClean="0">
                <a:latin typeface="+mn-ea"/>
              </a:rPr>
              <a:t>10</a:t>
            </a:r>
            <a:r>
              <a:rPr kumimoji="1" lang="ja-JP" altLang="en-US" sz="1200" dirty="0" smtClean="0">
                <a:latin typeface="+mn-ea"/>
              </a:rPr>
              <a:t>項目について作ってみよう。</a:t>
            </a:r>
            <a:endParaRPr kumimoji="1" lang="en-US" altLang="ja-JP" sz="1200" dirty="0" smtClean="0">
              <a:latin typeface="+mn-ea"/>
            </a:endParaRPr>
          </a:p>
        </p:txBody>
      </p:sp>
      <p:grpSp>
        <p:nvGrpSpPr>
          <p:cNvPr id="114" name="グループ化 113"/>
          <p:cNvGrpSpPr/>
          <p:nvPr/>
        </p:nvGrpSpPr>
        <p:grpSpPr>
          <a:xfrm>
            <a:off x="6240475" y="1429271"/>
            <a:ext cx="533471" cy="548005"/>
            <a:chOff x="5376887" y="2564501"/>
            <a:chExt cx="533471" cy="548005"/>
          </a:xfrm>
        </p:grpSpPr>
        <p:sp>
          <p:nvSpPr>
            <p:cNvPr id="115" name="楕円 114"/>
            <p:cNvSpPr/>
            <p:nvPr/>
          </p:nvSpPr>
          <p:spPr>
            <a:xfrm>
              <a:off x="5376887" y="2567162"/>
              <a:ext cx="504000" cy="502401"/>
            </a:xfrm>
            <a:prstGeom prst="ellipse">
              <a:avLst/>
            </a:prstGeom>
            <a:solidFill>
              <a:srgbClr val="0070C0"/>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6" name="図 115"/>
            <p:cNvPicPr>
              <a:picLocks noChangeAspect="1"/>
            </p:cNvPicPr>
            <p:nvPr/>
          </p:nvPicPr>
          <p:blipFill>
            <a:blip r:embed="rId4">
              <a:extLst>
                <a:ext uri="{BEBA8EAE-BF5A-486C-A8C5-ECC9F3942E4B}">
                  <a14:imgProps xmlns:a14="http://schemas.microsoft.com/office/drawing/2010/main">
                    <a14:imgLayer r:embed="rId5">
                      <a14:imgEffect>
                        <a14:backgroundRemoval t="0" b="99225" l="6051" r="100000"/>
                      </a14:imgEffect>
                    </a14:imgLayer>
                  </a14:imgProps>
                </a:ext>
              </a:extLst>
            </a:blip>
            <a:stretch>
              <a:fillRect/>
            </a:stretch>
          </p:blipFill>
          <p:spPr>
            <a:xfrm>
              <a:off x="5465726" y="2564501"/>
              <a:ext cx="444632" cy="548005"/>
            </a:xfrm>
            <a:prstGeom prst="rect">
              <a:avLst/>
            </a:prstGeom>
          </p:spPr>
        </p:pic>
      </p:grpSp>
      <p:grpSp>
        <p:nvGrpSpPr>
          <p:cNvPr id="117" name="グループ化 116"/>
          <p:cNvGrpSpPr/>
          <p:nvPr/>
        </p:nvGrpSpPr>
        <p:grpSpPr>
          <a:xfrm>
            <a:off x="6240475" y="2669834"/>
            <a:ext cx="533471" cy="548005"/>
            <a:chOff x="5376887" y="2564501"/>
            <a:chExt cx="533471" cy="548005"/>
          </a:xfrm>
        </p:grpSpPr>
        <p:sp>
          <p:nvSpPr>
            <p:cNvPr id="118" name="楕円 117"/>
            <p:cNvSpPr/>
            <p:nvPr/>
          </p:nvSpPr>
          <p:spPr>
            <a:xfrm>
              <a:off x="5376887" y="2567162"/>
              <a:ext cx="504000" cy="502401"/>
            </a:xfrm>
            <a:prstGeom prst="ellipse">
              <a:avLst/>
            </a:prstGeom>
            <a:solidFill>
              <a:srgbClr val="0070C0"/>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9" name="図 118"/>
            <p:cNvPicPr>
              <a:picLocks noChangeAspect="1"/>
            </p:cNvPicPr>
            <p:nvPr/>
          </p:nvPicPr>
          <p:blipFill>
            <a:blip r:embed="rId4">
              <a:extLst>
                <a:ext uri="{BEBA8EAE-BF5A-486C-A8C5-ECC9F3942E4B}">
                  <a14:imgProps xmlns:a14="http://schemas.microsoft.com/office/drawing/2010/main">
                    <a14:imgLayer r:embed="rId5">
                      <a14:imgEffect>
                        <a14:backgroundRemoval t="0" b="99225" l="6051" r="100000"/>
                      </a14:imgEffect>
                    </a14:imgLayer>
                  </a14:imgProps>
                </a:ext>
              </a:extLst>
            </a:blip>
            <a:stretch>
              <a:fillRect/>
            </a:stretch>
          </p:blipFill>
          <p:spPr>
            <a:xfrm>
              <a:off x="5465726" y="2564501"/>
              <a:ext cx="444632" cy="548005"/>
            </a:xfrm>
            <a:prstGeom prst="rect">
              <a:avLst/>
            </a:prstGeom>
          </p:spPr>
        </p:pic>
      </p:grpSp>
      <p:sp>
        <p:nvSpPr>
          <p:cNvPr id="56" name="角丸四角形 55"/>
          <p:cNvSpPr/>
          <p:nvPr/>
        </p:nvSpPr>
        <p:spPr>
          <a:xfrm>
            <a:off x="1817158" y="4243113"/>
            <a:ext cx="4350885" cy="297479"/>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874522" y="4277578"/>
            <a:ext cx="4316583" cy="276999"/>
          </a:xfrm>
          <a:prstGeom prst="rect">
            <a:avLst/>
          </a:prstGeom>
          <a:noFill/>
        </p:spPr>
        <p:txBody>
          <a:bodyPr wrap="square" rtlCol="0">
            <a:spAutoFit/>
          </a:bodyPr>
          <a:lstStyle/>
          <a:p>
            <a:pPr algn="r"/>
            <a:r>
              <a:rPr kumimoji="1" lang="ja-JP" altLang="en-US" sz="1200" dirty="0" smtClean="0">
                <a:latin typeface="+mn-ea"/>
              </a:rPr>
              <a:t>うちは家族経営だし、伝えなきゃいけない人はいないけど</a:t>
            </a:r>
            <a:r>
              <a:rPr kumimoji="1" lang="ja-JP" altLang="en-US" sz="800" dirty="0" smtClean="0">
                <a:latin typeface="+mn-ea"/>
              </a:rPr>
              <a:t>ナ</a:t>
            </a:r>
            <a:r>
              <a:rPr kumimoji="1" lang="ja-JP" altLang="en-US" sz="1200" dirty="0" smtClean="0">
                <a:latin typeface="+mn-ea"/>
              </a:rPr>
              <a:t>。</a:t>
            </a:r>
            <a:endParaRPr kumimoji="1" lang="ja-JP" altLang="en-US" sz="1200" dirty="0">
              <a:latin typeface="+mn-ea"/>
            </a:endParaRPr>
          </a:p>
        </p:txBody>
      </p:sp>
      <p:grpSp>
        <p:nvGrpSpPr>
          <p:cNvPr id="58" name="グループ化 57"/>
          <p:cNvGrpSpPr/>
          <p:nvPr/>
        </p:nvGrpSpPr>
        <p:grpSpPr>
          <a:xfrm>
            <a:off x="80178" y="4424273"/>
            <a:ext cx="542100" cy="502401"/>
            <a:chOff x="3914077" y="1741698"/>
            <a:chExt cx="542100" cy="502401"/>
          </a:xfrm>
        </p:grpSpPr>
        <p:sp>
          <p:nvSpPr>
            <p:cNvPr id="59" name="楕円 58"/>
            <p:cNvSpPr/>
            <p:nvPr/>
          </p:nvSpPr>
          <p:spPr>
            <a:xfrm>
              <a:off x="3952177" y="1741698"/>
              <a:ext cx="504000" cy="502401"/>
            </a:xfrm>
            <a:prstGeom prst="ellipse">
              <a:avLst/>
            </a:prstGeom>
            <a:solidFill>
              <a:srgbClr val="CC00CC"/>
            </a:solidFill>
            <a:ln w="381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7" name="図 66"/>
            <p:cNvPicPr>
              <a:picLocks noChangeAspect="1"/>
            </p:cNvPicPr>
            <p:nvPr/>
          </p:nvPicPr>
          <p:blipFill>
            <a:blip r:embed="rId2">
              <a:extLst>
                <a:ext uri="{BEBA8EAE-BF5A-486C-A8C5-ECC9F3942E4B}">
                  <a14:imgProps xmlns:a14="http://schemas.microsoft.com/office/drawing/2010/main">
                    <a14:imgLayer r:embed="rId3">
                      <a14:imgEffect>
                        <a14:backgroundRemoval t="0" b="95960" l="5469" r="100000">
                          <a14:foregroundMark x1="70313" y1="88889" x2="70313" y2="88889"/>
                        </a14:backgroundRemoval>
                      </a14:imgEffect>
                    </a14:imgLayer>
                  </a14:imgProps>
                </a:ext>
              </a:extLst>
            </a:blip>
            <a:stretch>
              <a:fillRect/>
            </a:stretch>
          </p:blipFill>
          <p:spPr>
            <a:xfrm flipH="1">
              <a:off x="3914077" y="1815773"/>
              <a:ext cx="517132" cy="399969"/>
            </a:xfrm>
            <a:prstGeom prst="rect">
              <a:avLst/>
            </a:prstGeom>
          </p:spPr>
        </p:pic>
      </p:grpSp>
      <p:sp>
        <p:nvSpPr>
          <p:cNvPr id="68" name="角丸四角形 67"/>
          <p:cNvSpPr/>
          <p:nvPr/>
        </p:nvSpPr>
        <p:spPr>
          <a:xfrm>
            <a:off x="701581" y="4634531"/>
            <a:ext cx="5363930" cy="1032044"/>
          </a:xfrm>
          <a:prstGeom prst="roundRect">
            <a:avLst>
              <a:gd name="adj" fmla="val 22647"/>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テキスト ボックス 68"/>
          <p:cNvSpPr txBox="1"/>
          <p:nvPr/>
        </p:nvSpPr>
        <p:spPr>
          <a:xfrm>
            <a:off x="698484" y="4676587"/>
            <a:ext cx="5564758" cy="1015663"/>
          </a:xfrm>
          <a:prstGeom prst="rect">
            <a:avLst/>
          </a:prstGeom>
          <a:noFill/>
        </p:spPr>
        <p:txBody>
          <a:bodyPr wrap="square" rtlCol="0">
            <a:spAutoFit/>
          </a:bodyPr>
          <a:lstStyle/>
          <a:p>
            <a:r>
              <a:rPr kumimoji="1" lang="ja-JP" altLang="en-US" sz="1200" dirty="0" smtClean="0">
                <a:latin typeface="+mn-ea"/>
              </a:rPr>
              <a:t>例えば、家保、農協、役場、電気屋さんにガス屋さん</a:t>
            </a:r>
            <a:r>
              <a:rPr kumimoji="1" lang="en-US" altLang="ja-JP" sz="1200" dirty="0" smtClean="0">
                <a:latin typeface="+mn-ea"/>
              </a:rPr>
              <a:t>…</a:t>
            </a:r>
            <a:r>
              <a:rPr kumimoji="1" lang="ja-JP" altLang="en-US" sz="1200" dirty="0">
                <a:latin typeface="+mn-ea"/>
              </a:rPr>
              <a:t>なんて</a:t>
            </a:r>
            <a:r>
              <a:rPr kumimoji="1" lang="ja-JP" altLang="en-US" sz="1200" dirty="0" smtClean="0">
                <a:latin typeface="+mn-ea"/>
              </a:rPr>
              <a:t>来ない？</a:t>
            </a:r>
            <a:endParaRPr kumimoji="1" lang="en-US" altLang="ja-JP" sz="1200" dirty="0" smtClean="0">
              <a:latin typeface="+mn-ea"/>
            </a:endParaRPr>
          </a:p>
          <a:p>
            <a:r>
              <a:rPr kumimoji="1" lang="ja-JP" altLang="en-US" sz="1200" dirty="0" smtClean="0">
                <a:latin typeface="+mn-ea"/>
              </a:rPr>
              <a:t>訪問者にも、牛の飼養衛生管理区域の範囲、立入時の注意点を伝えないと、</a:t>
            </a:r>
            <a:endParaRPr kumimoji="1" lang="en-US" altLang="ja-JP" sz="1200" dirty="0" smtClean="0">
              <a:latin typeface="+mn-ea"/>
            </a:endParaRPr>
          </a:p>
          <a:p>
            <a:r>
              <a:rPr kumimoji="1" lang="ja-JP" altLang="en-US" sz="1200" dirty="0" smtClean="0">
                <a:latin typeface="+mn-ea"/>
              </a:rPr>
              <a:t>消毒が不十分になって、自分の大切な牛に病気をうつされかねないよ。</a:t>
            </a:r>
            <a:endParaRPr kumimoji="1" lang="en-US" altLang="ja-JP" sz="1200" dirty="0" smtClean="0">
              <a:latin typeface="+mn-ea"/>
            </a:endParaRPr>
          </a:p>
          <a:p>
            <a:r>
              <a:rPr kumimoji="1" lang="ja-JP" altLang="en-US" sz="1200" dirty="0" smtClean="0">
                <a:latin typeface="+mn-ea"/>
              </a:rPr>
              <a:t>マニュアルがあれば、事前配布出来たり入口に置けるから、相手に伝わって、</a:t>
            </a:r>
            <a:endParaRPr kumimoji="1" lang="en-US" altLang="ja-JP" sz="1200" dirty="0" smtClean="0">
              <a:latin typeface="+mn-ea"/>
            </a:endParaRPr>
          </a:p>
          <a:p>
            <a:r>
              <a:rPr kumimoji="1" lang="ja-JP" altLang="en-US" sz="1200" dirty="0" smtClean="0">
                <a:latin typeface="+mn-ea"/>
              </a:rPr>
              <a:t>訪問方法や消毒方法を守ってもらえるよ。</a:t>
            </a:r>
            <a:endParaRPr kumimoji="1" lang="ja-JP" altLang="en-US" sz="1200" dirty="0">
              <a:latin typeface="+mn-ea"/>
            </a:endParaRPr>
          </a:p>
        </p:txBody>
      </p:sp>
      <p:grpSp>
        <p:nvGrpSpPr>
          <p:cNvPr id="70" name="グループ化 69"/>
          <p:cNvGrpSpPr/>
          <p:nvPr/>
        </p:nvGrpSpPr>
        <p:grpSpPr>
          <a:xfrm>
            <a:off x="6242405" y="4072301"/>
            <a:ext cx="533471" cy="548005"/>
            <a:chOff x="5376887" y="2564501"/>
            <a:chExt cx="533471" cy="548005"/>
          </a:xfrm>
        </p:grpSpPr>
        <p:sp>
          <p:nvSpPr>
            <p:cNvPr id="71" name="楕円 70"/>
            <p:cNvSpPr/>
            <p:nvPr/>
          </p:nvSpPr>
          <p:spPr>
            <a:xfrm>
              <a:off x="5376887" y="2567162"/>
              <a:ext cx="504000" cy="502401"/>
            </a:xfrm>
            <a:prstGeom prst="ellipse">
              <a:avLst/>
            </a:prstGeom>
            <a:solidFill>
              <a:srgbClr val="0070C0"/>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2" name="図 71"/>
            <p:cNvPicPr>
              <a:picLocks noChangeAspect="1"/>
            </p:cNvPicPr>
            <p:nvPr/>
          </p:nvPicPr>
          <p:blipFill>
            <a:blip r:embed="rId4">
              <a:extLst>
                <a:ext uri="{BEBA8EAE-BF5A-486C-A8C5-ECC9F3942E4B}">
                  <a14:imgProps xmlns:a14="http://schemas.microsoft.com/office/drawing/2010/main">
                    <a14:imgLayer r:embed="rId5">
                      <a14:imgEffect>
                        <a14:backgroundRemoval t="0" b="99225" l="6051" r="100000"/>
                      </a14:imgEffect>
                    </a14:imgLayer>
                  </a14:imgProps>
                </a:ext>
              </a:extLst>
            </a:blip>
            <a:stretch>
              <a:fillRect/>
            </a:stretch>
          </p:blipFill>
          <p:spPr>
            <a:xfrm>
              <a:off x="5465726" y="2564501"/>
              <a:ext cx="444632" cy="548005"/>
            </a:xfrm>
            <a:prstGeom prst="rect">
              <a:avLst/>
            </a:prstGeom>
          </p:spPr>
        </p:pic>
      </p:grpSp>
      <p:sp>
        <p:nvSpPr>
          <p:cNvPr id="77" name="角丸四角形 76"/>
          <p:cNvSpPr/>
          <p:nvPr/>
        </p:nvSpPr>
        <p:spPr>
          <a:xfrm>
            <a:off x="1555252" y="5768688"/>
            <a:ext cx="4612791" cy="450342"/>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1522445" y="5791547"/>
            <a:ext cx="4767720" cy="461665"/>
          </a:xfrm>
          <a:prstGeom prst="rect">
            <a:avLst/>
          </a:prstGeom>
          <a:noFill/>
        </p:spPr>
        <p:txBody>
          <a:bodyPr wrap="square" rtlCol="0">
            <a:spAutoFit/>
          </a:bodyPr>
          <a:lstStyle/>
          <a:p>
            <a:pPr algn="r"/>
            <a:r>
              <a:rPr kumimoji="1" lang="ja-JP" altLang="en-US" sz="1200" dirty="0" smtClean="0">
                <a:latin typeface="+mn-ea"/>
              </a:rPr>
              <a:t>そうか、言われてみると、うちにはいろんな人が来てるんだ</a:t>
            </a:r>
            <a:r>
              <a:rPr kumimoji="1" lang="ja-JP" altLang="en-US" sz="800" dirty="0" smtClean="0">
                <a:latin typeface="+mn-ea"/>
              </a:rPr>
              <a:t>ネ</a:t>
            </a:r>
            <a:r>
              <a:rPr kumimoji="1" lang="ja-JP" altLang="en-US" sz="1200" dirty="0" smtClean="0">
                <a:latin typeface="+mn-ea"/>
              </a:rPr>
              <a:t>。</a:t>
            </a:r>
            <a:endParaRPr kumimoji="1" lang="en-US" altLang="ja-JP" sz="1200" dirty="0" smtClean="0">
              <a:latin typeface="+mn-ea"/>
            </a:endParaRPr>
          </a:p>
          <a:p>
            <a:pPr algn="r"/>
            <a:r>
              <a:rPr kumimoji="1" lang="ja-JP" altLang="en-US" sz="1200" dirty="0" smtClean="0">
                <a:latin typeface="+mn-ea"/>
              </a:rPr>
              <a:t>もっと病原体の侵入リスクを意識しないといけない</a:t>
            </a:r>
            <a:r>
              <a:rPr kumimoji="1" lang="ja-JP" altLang="en-US" sz="1200" dirty="0">
                <a:latin typeface="+mn-ea"/>
              </a:rPr>
              <a:t>ね</a:t>
            </a:r>
            <a:r>
              <a:rPr kumimoji="1" lang="ja-JP" altLang="en-US" sz="1200" dirty="0" smtClean="0">
                <a:latin typeface="+mn-ea"/>
              </a:rPr>
              <a:t>。</a:t>
            </a:r>
            <a:endParaRPr kumimoji="1" lang="ja-JP" altLang="en-US" sz="1200" dirty="0">
              <a:latin typeface="+mn-ea"/>
            </a:endParaRPr>
          </a:p>
        </p:txBody>
      </p:sp>
      <p:grpSp>
        <p:nvGrpSpPr>
          <p:cNvPr id="89" name="グループ化 88"/>
          <p:cNvGrpSpPr/>
          <p:nvPr/>
        </p:nvGrpSpPr>
        <p:grpSpPr>
          <a:xfrm>
            <a:off x="80177" y="6098453"/>
            <a:ext cx="542100" cy="502401"/>
            <a:chOff x="3914077" y="1741698"/>
            <a:chExt cx="542100" cy="502401"/>
          </a:xfrm>
        </p:grpSpPr>
        <p:sp>
          <p:nvSpPr>
            <p:cNvPr id="90" name="楕円 89"/>
            <p:cNvSpPr/>
            <p:nvPr/>
          </p:nvSpPr>
          <p:spPr>
            <a:xfrm>
              <a:off x="3952177" y="1741698"/>
              <a:ext cx="504000" cy="502401"/>
            </a:xfrm>
            <a:prstGeom prst="ellipse">
              <a:avLst/>
            </a:prstGeom>
            <a:solidFill>
              <a:srgbClr val="CC00CC"/>
            </a:solidFill>
            <a:ln w="381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1" name="図 90"/>
            <p:cNvPicPr>
              <a:picLocks noChangeAspect="1"/>
            </p:cNvPicPr>
            <p:nvPr/>
          </p:nvPicPr>
          <p:blipFill>
            <a:blip r:embed="rId2">
              <a:extLst>
                <a:ext uri="{BEBA8EAE-BF5A-486C-A8C5-ECC9F3942E4B}">
                  <a14:imgProps xmlns:a14="http://schemas.microsoft.com/office/drawing/2010/main">
                    <a14:imgLayer r:embed="rId3">
                      <a14:imgEffect>
                        <a14:backgroundRemoval t="0" b="95960" l="5469" r="100000">
                          <a14:foregroundMark x1="70313" y1="88889" x2="70313" y2="88889"/>
                        </a14:backgroundRemoval>
                      </a14:imgEffect>
                    </a14:imgLayer>
                  </a14:imgProps>
                </a:ext>
              </a:extLst>
            </a:blip>
            <a:stretch>
              <a:fillRect/>
            </a:stretch>
          </p:blipFill>
          <p:spPr>
            <a:xfrm flipH="1">
              <a:off x="3914077" y="1815773"/>
              <a:ext cx="517132" cy="399969"/>
            </a:xfrm>
            <a:prstGeom prst="rect">
              <a:avLst/>
            </a:prstGeom>
          </p:spPr>
        </p:pic>
      </p:grpSp>
      <p:sp>
        <p:nvSpPr>
          <p:cNvPr id="92" name="角丸四角形 91"/>
          <p:cNvSpPr/>
          <p:nvPr/>
        </p:nvSpPr>
        <p:spPr>
          <a:xfrm>
            <a:off x="673515" y="6310061"/>
            <a:ext cx="5380422" cy="1604097"/>
          </a:xfrm>
          <a:prstGeom prst="roundRect">
            <a:avLst>
              <a:gd name="adj" fmla="val 14658"/>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p:cNvSpPr txBox="1"/>
          <p:nvPr/>
        </p:nvSpPr>
        <p:spPr>
          <a:xfrm>
            <a:off x="698484" y="6344499"/>
            <a:ext cx="5355454" cy="1569660"/>
          </a:xfrm>
          <a:prstGeom prst="rect">
            <a:avLst/>
          </a:prstGeom>
          <a:noFill/>
        </p:spPr>
        <p:txBody>
          <a:bodyPr wrap="square" rtlCol="0">
            <a:spAutoFit/>
          </a:bodyPr>
          <a:lstStyle/>
          <a:p>
            <a:r>
              <a:rPr kumimoji="1" lang="ja-JP" altLang="en-US" sz="1200" dirty="0" smtClean="0">
                <a:latin typeface="+mn-ea"/>
              </a:rPr>
              <a:t>そうだモ～。</a:t>
            </a:r>
            <a:endParaRPr kumimoji="1" lang="en-US" altLang="ja-JP" sz="1200" dirty="0" smtClean="0">
              <a:latin typeface="+mn-ea"/>
            </a:endParaRPr>
          </a:p>
          <a:p>
            <a:r>
              <a:rPr kumimoji="1" lang="ja-JP" altLang="en-US" sz="1200" dirty="0" smtClean="0">
                <a:latin typeface="+mn-ea"/>
              </a:rPr>
              <a:t>平成</a:t>
            </a:r>
            <a:r>
              <a:rPr kumimoji="1" lang="en-US" altLang="ja-JP" sz="1200" dirty="0" smtClean="0">
                <a:latin typeface="+mn-ea"/>
              </a:rPr>
              <a:t>16</a:t>
            </a:r>
            <a:r>
              <a:rPr kumimoji="1" lang="ja-JP" altLang="en-US" sz="1200" dirty="0" smtClean="0">
                <a:latin typeface="+mn-ea"/>
              </a:rPr>
              <a:t>年に制定された飼養衛生管理基準は、口蹄疫、高病原性鳥インフルエンザ、豚熱の発生を受け改正されてきた</a:t>
            </a:r>
            <a:r>
              <a:rPr kumimoji="1" lang="ja-JP" altLang="en-US" sz="1200" dirty="0">
                <a:latin typeface="+mn-ea"/>
              </a:rPr>
              <a:t>よ</a:t>
            </a:r>
            <a:r>
              <a:rPr kumimoji="1" lang="ja-JP" altLang="en-US" sz="1200" dirty="0" smtClean="0">
                <a:latin typeface="+mn-ea"/>
              </a:rPr>
              <a:t>。</a:t>
            </a:r>
            <a:endParaRPr kumimoji="1" lang="en-US" altLang="ja-JP" sz="1200" dirty="0" smtClean="0">
              <a:latin typeface="+mn-ea"/>
            </a:endParaRPr>
          </a:p>
          <a:p>
            <a:r>
              <a:rPr kumimoji="1" lang="ja-JP" altLang="en-US" sz="1200" dirty="0" smtClean="0">
                <a:latin typeface="+mn-ea"/>
              </a:rPr>
              <a:t>発生のたびに原因が分析され、衛生管理の更なる徹底に生かされているんだ。</a:t>
            </a:r>
            <a:endParaRPr kumimoji="1" lang="en-US" altLang="ja-JP" sz="1200" dirty="0" smtClean="0">
              <a:latin typeface="+mn-ea"/>
            </a:endParaRPr>
          </a:p>
          <a:p>
            <a:r>
              <a:rPr kumimoji="1" lang="ja-JP" altLang="en-US" sz="1200" dirty="0" smtClean="0">
                <a:latin typeface="+mn-ea"/>
              </a:rPr>
              <a:t>だから、この基準を踏まえてマニュアルを作成すれば、自ずと病原体侵入防止の仕組みが出来上がるってわけさ。</a:t>
            </a:r>
            <a:endParaRPr kumimoji="1" lang="en-US" altLang="ja-JP" sz="1200" dirty="0" smtClean="0">
              <a:latin typeface="+mn-ea"/>
            </a:endParaRPr>
          </a:p>
          <a:p>
            <a:r>
              <a:rPr kumimoji="1" lang="ja-JP" altLang="en-US" sz="1200" dirty="0">
                <a:latin typeface="+mn-ea"/>
              </a:rPr>
              <a:t>それから</a:t>
            </a:r>
            <a:r>
              <a:rPr kumimoji="1" lang="ja-JP" altLang="en-US" sz="1200" dirty="0" smtClean="0">
                <a:latin typeface="+mn-ea"/>
              </a:rPr>
              <a:t>、ちゃんと出来てるか確認するため、記録も大切だよ。</a:t>
            </a:r>
            <a:endParaRPr kumimoji="1" lang="en-US" altLang="ja-JP" sz="1200" dirty="0" smtClean="0">
              <a:latin typeface="+mn-ea"/>
            </a:endParaRPr>
          </a:p>
        </p:txBody>
      </p:sp>
      <p:grpSp>
        <p:nvGrpSpPr>
          <p:cNvPr id="94" name="グループ化 93"/>
          <p:cNvGrpSpPr/>
          <p:nvPr/>
        </p:nvGrpSpPr>
        <p:grpSpPr>
          <a:xfrm>
            <a:off x="6242017" y="5488053"/>
            <a:ext cx="513380" cy="502401"/>
            <a:chOff x="4443430" y="3378378"/>
            <a:chExt cx="513380" cy="502401"/>
          </a:xfrm>
        </p:grpSpPr>
        <p:sp>
          <p:nvSpPr>
            <p:cNvPr id="95" name="楕円 94"/>
            <p:cNvSpPr/>
            <p:nvPr/>
          </p:nvSpPr>
          <p:spPr>
            <a:xfrm>
              <a:off x="4443430" y="3378378"/>
              <a:ext cx="504000" cy="502401"/>
            </a:xfrm>
            <a:prstGeom prst="ellipse">
              <a:avLst/>
            </a:prstGeom>
            <a:solidFill>
              <a:srgbClr val="0070C0"/>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6" name="図 95"/>
            <p:cNvPicPr>
              <a:picLocks noChangeAspect="1"/>
            </p:cNvPicPr>
            <p:nvPr/>
          </p:nvPicPr>
          <p:blipFill>
            <a:blip r:embed="rId6">
              <a:extLst>
                <a:ext uri="{BEBA8EAE-BF5A-486C-A8C5-ECC9F3942E4B}">
                  <a14:imgProps xmlns:a14="http://schemas.microsoft.com/office/drawing/2010/main">
                    <a14:imgLayer r:embed="rId7">
                      <a14:imgEffect>
                        <a14:backgroundRemoval t="1534" b="100000" l="0" r="100000"/>
                      </a14:imgEffect>
                    </a14:imgLayer>
                  </a14:imgProps>
                </a:ext>
              </a:extLst>
            </a:blip>
            <a:stretch>
              <a:fillRect/>
            </a:stretch>
          </p:blipFill>
          <p:spPr>
            <a:xfrm>
              <a:off x="4564570" y="3409004"/>
              <a:ext cx="392240" cy="461625"/>
            </a:xfrm>
            <a:prstGeom prst="rect">
              <a:avLst/>
            </a:prstGeom>
          </p:spPr>
        </p:pic>
      </p:grpSp>
      <p:grpSp>
        <p:nvGrpSpPr>
          <p:cNvPr id="98" name="グループ化 97"/>
          <p:cNvGrpSpPr/>
          <p:nvPr/>
        </p:nvGrpSpPr>
        <p:grpSpPr>
          <a:xfrm>
            <a:off x="6255905" y="7698644"/>
            <a:ext cx="533471" cy="548005"/>
            <a:chOff x="5376887" y="2564501"/>
            <a:chExt cx="533471" cy="548005"/>
          </a:xfrm>
        </p:grpSpPr>
        <p:sp>
          <p:nvSpPr>
            <p:cNvPr id="99" name="楕円 98"/>
            <p:cNvSpPr/>
            <p:nvPr/>
          </p:nvSpPr>
          <p:spPr>
            <a:xfrm>
              <a:off x="5376887" y="2567162"/>
              <a:ext cx="504000" cy="502401"/>
            </a:xfrm>
            <a:prstGeom prst="ellipse">
              <a:avLst/>
            </a:prstGeom>
            <a:solidFill>
              <a:srgbClr val="0070C0"/>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0" name="図 99"/>
            <p:cNvPicPr>
              <a:picLocks noChangeAspect="1"/>
            </p:cNvPicPr>
            <p:nvPr/>
          </p:nvPicPr>
          <p:blipFill>
            <a:blip r:embed="rId4">
              <a:extLst>
                <a:ext uri="{BEBA8EAE-BF5A-486C-A8C5-ECC9F3942E4B}">
                  <a14:imgProps xmlns:a14="http://schemas.microsoft.com/office/drawing/2010/main">
                    <a14:imgLayer r:embed="rId5">
                      <a14:imgEffect>
                        <a14:backgroundRemoval t="0" b="99225" l="6051" r="100000"/>
                      </a14:imgEffect>
                    </a14:imgLayer>
                  </a14:imgProps>
                </a:ext>
              </a:extLst>
            </a:blip>
            <a:stretch>
              <a:fillRect/>
            </a:stretch>
          </p:blipFill>
          <p:spPr>
            <a:xfrm>
              <a:off x="5465726" y="2564501"/>
              <a:ext cx="444632" cy="548005"/>
            </a:xfrm>
            <a:prstGeom prst="rect">
              <a:avLst/>
            </a:prstGeom>
          </p:spPr>
        </p:pic>
      </p:grpSp>
    </p:spTree>
    <p:extLst>
      <p:ext uri="{BB962C8B-B14F-4D97-AF65-F5344CB8AC3E}">
        <p14:creationId xmlns:p14="http://schemas.microsoft.com/office/powerpoint/2010/main" val="1992435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99107" y="299902"/>
            <a:ext cx="542100" cy="502401"/>
            <a:chOff x="3914077" y="1741698"/>
            <a:chExt cx="542100" cy="502401"/>
          </a:xfrm>
        </p:grpSpPr>
        <p:sp>
          <p:nvSpPr>
            <p:cNvPr id="8" name="楕円 7"/>
            <p:cNvSpPr/>
            <p:nvPr/>
          </p:nvSpPr>
          <p:spPr>
            <a:xfrm>
              <a:off x="3952177" y="1741698"/>
              <a:ext cx="504000" cy="502401"/>
            </a:xfrm>
            <a:prstGeom prst="ellipse">
              <a:avLst/>
            </a:prstGeom>
            <a:solidFill>
              <a:srgbClr val="CC00CC"/>
            </a:solidFill>
            <a:ln w="381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p:nvPicPr>
          <p:blipFill>
            <a:blip r:embed="rId2">
              <a:extLst>
                <a:ext uri="{BEBA8EAE-BF5A-486C-A8C5-ECC9F3942E4B}">
                  <a14:imgProps xmlns:a14="http://schemas.microsoft.com/office/drawing/2010/main">
                    <a14:imgLayer r:embed="rId3">
                      <a14:imgEffect>
                        <a14:backgroundRemoval t="0" b="95960" l="5469" r="100000">
                          <a14:foregroundMark x1="70313" y1="88889" x2="70313" y2="88889"/>
                        </a14:backgroundRemoval>
                      </a14:imgEffect>
                    </a14:imgLayer>
                  </a14:imgProps>
                </a:ext>
              </a:extLst>
            </a:blip>
            <a:stretch>
              <a:fillRect/>
            </a:stretch>
          </p:blipFill>
          <p:spPr>
            <a:xfrm flipH="1">
              <a:off x="3914077" y="1815773"/>
              <a:ext cx="517132" cy="399969"/>
            </a:xfrm>
            <a:prstGeom prst="rect">
              <a:avLst/>
            </a:prstGeom>
          </p:spPr>
        </p:pic>
      </p:grpSp>
      <p:sp>
        <p:nvSpPr>
          <p:cNvPr id="10" name="角丸四角形 9"/>
          <p:cNvSpPr/>
          <p:nvPr/>
        </p:nvSpPr>
        <p:spPr>
          <a:xfrm>
            <a:off x="698781" y="469520"/>
            <a:ext cx="5126476" cy="2284670"/>
          </a:xfrm>
          <a:prstGeom prst="roundRect">
            <a:avLst>
              <a:gd name="adj" fmla="val 4864"/>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688915" y="495307"/>
            <a:ext cx="4593067" cy="276999"/>
          </a:xfrm>
          <a:prstGeom prst="rect">
            <a:avLst/>
          </a:prstGeom>
          <a:noFill/>
        </p:spPr>
        <p:txBody>
          <a:bodyPr wrap="square" rtlCol="0">
            <a:spAutoFit/>
          </a:bodyPr>
          <a:lstStyle/>
          <a:p>
            <a:r>
              <a:rPr kumimoji="1" lang="ja-JP" altLang="en-US" sz="1200" dirty="0" smtClean="0">
                <a:latin typeface="+mn-ea"/>
              </a:rPr>
              <a:t>飼養衛生管理基準の第１の３に規定されている次のことだよ。</a:t>
            </a:r>
            <a:endParaRPr kumimoji="1" lang="en-US" altLang="ja-JP" sz="1200" dirty="0" smtClean="0">
              <a:latin typeface="+mn-ea"/>
            </a:endParaRPr>
          </a:p>
        </p:txBody>
      </p:sp>
      <p:grpSp>
        <p:nvGrpSpPr>
          <p:cNvPr id="23" name="グループ化 22"/>
          <p:cNvGrpSpPr/>
          <p:nvPr/>
        </p:nvGrpSpPr>
        <p:grpSpPr>
          <a:xfrm>
            <a:off x="99107" y="3086695"/>
            <a:ext cx="542100" cy="502401"/>
            <a:chOff x="3914077" y="1741698"/>
            <a:chExt cx="542100" cy="502401"/>
          </a:xfrm>
        </p:grpSpPr>
        <p:sp>
          <p:nvSpPr>
            <p:cNvPr id="24" name="楕円 23"/>
            <p:cNvSpPr/>
            <p:nvPr/>
          </p:nvSpPr>
          <p:spPr>
            <a:xfrm>
              <a:off x="3952177" y="1741698"/>
              <a:ext cx="504000" cy="502401"/>
            </a:xfrm>
            <a:prstGeom prst="ellipse">
              <a:avLst/>
            </a:prstGeom>
            <a:solidFill>
              <a:srgbClr val="CC00CC"/>
            </a:solidFill>
            <a:ln w="38100">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5" name="図 24"/>
            <p:cNvPicPr>
              <a:picLocks noChangeAspect="1"/>
            </p:cNvPicPr>
            <p:nvPr/>
          </p:nvPicPr>
          <p:blipFill>
            <a:blip r:embed="rId2">
              <a:extLst>
                <a:ext uri="{BEBA8EAE-BF5A-486C-A8C5-ECC9F3942E4B}">
                  <a14:imgProps xmlns:a14="http://schemas.microsoft.com/office/drawing/2010/main">
                    <a14:imgLayer r:embed="rId3">
                      <a14:imgEffect>
                        <a14:backgroundRemoval t="0" b="95960" l="5469" r="100000">
                          <a14:foregroundMark x1="70313" y1="88889" x2="70313" y2="88889"/>
                        </a14:backgroundRemoval>
                      </a14:imgEffect>
                    </a14:imgLayer>
                  </a14:imgProps>
                </a:ext>
              </a:extLst>
            </a:blip>
            <a:stretch>
              <a:fillRect/>
            </a:stretch>
          </p:blipFill>
          <p:spPr>
            <a:xfrm flipH="1">
              <a:off x="3914077" y="1815773"/>
              <a:ext cx="517132" cy="399969"/>
            </a:xfrm>
            <a:prstGeom prst="rect">
              <a:avLst/>
            </a:prstGeom>
          </p:spPr>
        </p:pic>
      </p:grpSp>
      <p:sp>
        <p:nvSpPr>
          <p:cNvPr id="26" name="角丸四角形 25"/>
          <p:cNvSpPr/>
          <p:nvPr/>
        </p:nvSpPr>
        <p:spPr>
          <a:xfrm>
            <a:off x="698781" y="3316718"/>
            <a:ext cx="5620320" cy="4530885"/>
          </a:xfrm>
          <a:prstGeom prst="roundRect">
            <a:avLst>
              <a:gd name="adj" fmla="val 4864"/>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1455420" y="2807497"/>
            <a:ext cx="4736454" cy="449759"/>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1455420" y="2822737"/>
            <a:ext cx="4738379" cy="461665"/>
          </a:xfrm>
          <a:prstGeom prst="rect">
            <a:avLst/>
          </a:prstGeom>
          <a:noFill/>
        </p:spPr>
        <p:txBody>
          <a:bodyPr wrap="square" rtlCol="0">
            <a:spAutoFit/>
          </a:bodyPr>
          <a:lstStyle/>
          <a:p>
            <a:pPr algn="r"/>
            <a:r>
              <a:rPr kumimoji="1" lang="ja-JP" altLang="en-US" sz="1200" dirty="0">
                <a:latin typeface="+mn-ea"/>
              </a:rPr>
              <a:t>うちには</a:t>
            </a:r>
            <a:r>
              <a:rPr kumimoji="1" lang="ja-JP" altLang="en-US" sz="1200" dirty="0" smtClean="0">
                <a:latin typeface="+mn-ea"/>
              </a:rPr>
              <a:t>狩猟したり、海外旅行に行ったりする人はいないよ。</a:t>
            </a:r>
            <a:endParaRPr kumimoji="1" lang="en-US" altLang="ja-JP" sz="1200" dirty="0" smtClean="0">
              <a:latin typeface="+mn-ea"/>
            </a:endParaRPr>
          </a:p>
          <a:p>
            <a:pPr algn="r"/>
            <a:r>
              <a:rPr kumimoji="1" lang="ja-JP" altLang="en-US" sz="1200" dirty="0" smtClean="0">
                <a:latin typeface="+mn-ea"/>
              </a:rPr>
              <a:t>肉を輸入することもないし。</a:t>
            </a:r>
            <a:r>
              <a:rPr kumimoji="1" lang="ja-JP" altLang="en-US" sz="1200" dirty="0">
                <a:latin typeface="+mn-ea"/>
              </a:rPr>
              <a:t>関係</a:t>
            </a:r>
            <a:r>
              <a:rPr kumimoji="1" lang="ja-JP" altLang="en-US" sz="1200" dirty="0" smtClean="0">
                <a:latin typeface="+mn-ea"/>
              </a:rPr>
              <a:t>ないからイメージがわかない</a:t>
            </a:r>
            <a:r>
              <a:rPr kumimoji="1" lang="ja-JP" altLang="en-US" sz="800" dirty="0" smtClean="0">
                <a:latin typeface="+mn-ea"/>
              </a:rPr>
              <a:t>ヨ</a:t>
            </a:r>
            <a:r>
              <a:rPr kumimoji="1" lang="ja-JP" altLang="en-US" sz="1200" dirty="0" smtClean="0">
                <a:latin typeface="+mn-ea"/>
              </a:rPr>
              <a:t>。</a:t>
            </a:r>
            <a:endParaRPr kumimoji="1" lang="ja-JP" altLang="en-US" sz="1200" dirty="0">
              <a:latin typeface="+mn-ea"/>
            </a:endParaRPr>
          </a:p>
        </p:txBody>
      </p:sp>
      <p:grpSp>
        <p:nvGrpSpPr>
          <p:cNvPr id="68" name="Group 2"/>
          <p:cNvGrpSpPr>
            <a:grpSpLocks/>
          </p:cNvGrpSpPr>
          <p:nvPr/>
        </p:nvGrpSpPr>
        <p:grpSpPr bwMode="auto">
          <a:xfrm>
            <a:off x="494567" y="8198774"/>
            <a:ext cx="5889626" cy="894562"/>
            <a:chOff x="1320" y="13932"/>
            <a:chExt cx="9276" cy="1410"/>
          </a:xfrm>
        </p:grpSpPr>
        <p:sp>
          <p:nvSpPr>
            <p:cNvPr id="69" name="Text Box 3"/>
            <p:cNvSpPr txBox="1">
              <a:spLocks noChangeArrowheads="1"/>
            </p:cNvSpPr>
            <p:nvPr/>
          </p:nvSpPr>
          <p:spPr bwMode="auto">
            <a:xfrm>
              <a:off x="6348" y="13932"/>
              <a:ext cx="4248" cy="1410"/>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dist"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a:t>
              </a:r>
              <a:r>
                <a:rPr kumimoji="0" lang="ja-JP" altLang="en-US"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a:t>
              </a:r>
              <a:r>
                <a:rPr kumimoji="0" lang="en-US" altLang="ja-JP"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Tel:019-688-4111</a:t>
              </a:r>
            </a:p>
            <a:p>
              <a:pPr marL="0" marR="0" lvl="0" indent="0" algn="dist"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a:t>
              </a:r>
              <a:r>
                <a:rPr kumimoji="0" lang="ja-JP" altLang="en-US"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a:t>
              </a:r>
              <a:r>
                <a:rPr kumimoji="0" lang="en-US" altLang="ja-JP"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Tel:0197-23-3531</a:t>
              </a:r>
            </a:p>
            <a:p>
              <a:pPr marL="0" marR="0" lvl="0" indent="0" algn="dist"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a:t>
              </a:r>
              <a:r>
                <a:rPr kumimoji="0" lang="ja-JP" altLang="en-US"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a:t>
              </a:r>
              <a:r>
                <a:rPr kumimoji="0" lang="en-US" altLang="ja-JP"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Tel:0195-49-3006</a:t>
              </a:r>
              <a:endParaRPr kumimoji="0" lang="ja-JP" altLang="ja-JP" b="0" i="0" u="none" strike="noStrike" cap="none" normalizeH="0" baseline="0" dirty="0" smtClean="0">
                <a:ln>
                  <a:noFill/>
                </a:ln>
                <a:solidFill>
                  <a:schemeClr val="tx1"/>
                </a:solidFill>
                <a:effectLst/>
                <a:latin typeface="Arial" panose="020B0604020202020204" pitchFamily="34" charset="0"/>
              </a:endParaRPr>
            </a:p>
          </p:txBody>
        </p:sp>
        <p:sp>
          <p:nvSpPr>
            <p:cNvPr id="70" name="Text Box 4"/>
            <p:cNvSpPr txBox="1">
              <a:spLocks noChangeArrowheads="1"/>
            </p:cNvSpPr>
            <p:nvPr/>
          </p:nvSpPr>
          <p:spPr bwMode="auto">
            <a:xfrm>
              <a:off x="1320" y="13932"/>
              <a:ext cx="5028" cy="1410"/>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dist"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岩手県中央家畜保健衛生所　 </a:t>
              </a:r>
            </a:p>
            <a:p>
              <a:pPr marL="0" marR="0" lvl="0" indent="0" algn="dist"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岩手県県南家畜保健衛生所 </a:t>
              </a:r>
            </a:p>
            <a:p>
              <a:pPr marL="0" marR="0" lvl="0" indent="0" algn="dist" defTabSz="914400" rtl="0" eaLnBrk="0" fontAlgn="base" latinLnBrk="0" hangingPunct="0">
                <a:lnSpc>
                  <a:spcPct val="100000"/>
                </a:lnSpc>
                <a:spcBef>
                  <a:spcPct val="0"/>
                </a:spcBef>
                <a:spcAft>
                  <a:spcPct val="0"/>
                </a:spcAft>
                <a:buClrTx/>
                <a:buSzTx/>
                <a:buFontTx/>
                <a:buNone/>
                <a:tabLst/>
              </a:pPr>
              <a:r>
                <a:rPr kumimoji="0" lang="ja-JP" altLang="en-US"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岩手県県北家畜保健衛生所 </a:t>
              </a:r>
              <a:endParaRPr kumimoji="0" lang="ja-JP" altLang="ja-JP" b="0" i="0" u="none" strike="noStrike" cap="none" normalizeH="0" baseline="0" dirty="0" smtClean="0">
                <a:ln>
                  <a:noFill/>
                </a:ln>
                <a:solidFill>
                  <a:schemeClr val="tx1"/>
                </a:solidFill>
                <a:effectLst/>
                <a:latin typeface="Arial" panose="020B0604020202020204" pitchFamily="34" charset="0"/>
              </a:endParaRPr>
            </a:p>
          </p:txBody>
        </p:sp>
      </p:grpSp>
      <p:sp>
        <p:nvSpPr>
          <p:cNvPr id="77" name="角丸四角形 76"/>
          <p:cNvSpPr/>
          <p:nvPr/>
        </p:nvSpPr>
        <p:spPr>
          <a:xfrm>
            <a:off x="4994955" y="7892104"/>
            <a:ext cx="1176085" cy="266733"/>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4890991" y="7900944"/>
            <a:ext cx="1302808" cy="276999"/>
          </a:xfrm>
          <a:prstGeom prst="rect">
            <a:avLst/>
          </a:prstGeom>
          <a:noFill/>
        </p:spPr>
        <p:txBody>
          <a:bodyPr wrap="square" rtlCol="0">
            <a:spAutoFit/>
          </a:bodyPr>
          <a:lstStyle/>
          <a:p>
            <a:pPr algn="r"/>
            <a:r>
              <a:rPr kumimoji="1" lang="ja-JP" altLang="en-US" sz="1200" dirty="0" smtClean="0">
                <a:latin typeface="+mn-ea"/>
              </a:rPr>
              <a:t>頑張ります！</a:t>
            </a:r>
            <a:endParaRPr kumimoji="1" lang="ja-JP" altLang="en-US" sz="1200" dirty="0">
              <a:latin typeface="+mn-ea"/>
            </a:endParaRPr>
          </a:p>
        </p:txBody>
      </p:sp>
      <p:grpSp>
        <p:nvGrpSpPr>
          <p:cNvPr id="93" name="グループ化 92"/>
          <p:cNvGrpSpPr/>
          <p:nvPr/>
        </p:nvGrpSpPr>
        <p:grpSpPr>
          <a:xfrm>
            <a:off x="6149338" y="7628185"/>
            <a:ext cx="622588" cy="558730"/>
            <a:chOff x="4144244" y="2585230"/>
            <a:chExt cx="622588" cy="558730"/>
          </a:xfrm>
        </p:grpSpPr>
        <p:sp>
          <p:nvSpPr>
            <p:cNvPr id="94" name="楕円 93"/>
            <p:cNvSpPr/>
            <p:nvPr/>
          </p:nvSpPr>
          <p:spPr>
            <a:xfrm>
              <a:off x="4246906" y="2613481"/>
              <a:ext cx="504000" cy="502401"/>
            </a:xfrm>
            <a:prstGeom prst="ellipse">
              <a:avLst/>
            </a:prstGeom>
            <a:solidFill>
              <a:srgbClr val="0070C0"/>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5" name="図 94"/>
            <p:cNvPicPr>
              <a:picLocks noChangeAspect="1"/>
            </p:cNvPicPr>
            <p:nvPr/>
          </p:nvPicPr>
          <p:blipFill>
            <a:blip r:embed="rId4">
              <a:extLst>
                <a:ext uri="{BEBA8EAE-BF5A-486C-A8C5-ECC9F3942E4B}">
                  <a14:imgProps xmlns:a14="http://schemas.microsoft.com/office/drawing/2010/main">
                    <a14:imgLayer r:embed="rId5">
                      <a14:imgEffect>
                        <a14:backgroundRemoval t="9796" b="99592" l="3297" r="96703">
                          <a14:foregroundMark x1="17216" y1="64898" x2="17216" y2="64898"/>
                          <a14:foregroundMark x1="23443" y1="61224" x2="23443" y2="61224"/>
                          <a14:foregroundMark x1="20879" y1="51429" x2="20879" y2="51429"/>
                          <a14:foregroundMark x1="21245" y1="64898" x2="21245" y2="64898"/>
                          <a14:foregroundMark x1="21245" y1="62857" x2="21245" y2="62857"/>
                          <a14:foregroundMark x1="21612" y1="59184" x2="21612" y2="59184"/>
                          <a14:foregroundMark x1="19780" y1="55102" x2="19780" y2="55102"/>
                        </a14:backgroundRemoval>
                      </a14:imgEffect>
                    </a14:imgLayer>
                  </a14:imgProps>
                </a:ext>
              </a:extLst>
            </a:blip>
            <a:stretch>
              <a:fillRect/>
            </a:stretch>
          </p:blipFill>
          <p:spPr>
            <a:xfrm>
              <a:off x="4144244" y="2585230"/>
              <a:ext cx="622588" cy="558730"/>
            </a:xfrm>
            <a:prstGeom prst="rect">
              <a:avLst/>
            </a:prstGeom>
          </p:spPr>
        </p:pic>
      </p:grpSp>
      <p:pic>
        <p:nvPicPr>
          <p:cNvPr id="2" name="図 1"/>
          <p:cNvPicPr>
            <a:picLocks noChangeAspect="1"/>
          </p:cNvPicPr>
          <p:nvPr/>
        </p:nvPicPr>
        <p:blipFill>
          <a:blip r:embed="rId6"/>
          <a:stretch>
            <a:fillRect/>
          </a:stretch>
        </p:blipFill>
        <p:spPr>
          <a:xfrm>
            <a:off x="6189337" y="18027"/>
            <a:ext cx="542591" cy="536494"/>
          </a:xfrm>
          <a:prstGeom prst="rect">
            <a:avLst/>
          </a:prstGeom>
        </p:spPr>
      </p:pic>
      <p:sp>
        <p:nvSpPr>
          <p:cNvPr id="57" name="角丸四角形 56"/>
          <p:cNvSpPr/>
          <p:nvPr/>
        </p:nvSpPr>
        <p:spPr>
          <a:xfrm>
            <a:off x="5023409" y="141859"/>
            <a:ext cx="1170390" cy="287800"/>
          </a:xfrm>
          <a:prstGeom prst="roundRect">
            <a:avLst/>
          </a:prstGeom>
          <a:solidFill>
            <a:schemeClr val="accent5">
              <a:lumMod val="20000"/>
              <a:lumOff val="80000"/>
            </a:schemeClr>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5046168" y="164719"/>
            <a:ext cx="1147631" cy="276999"/>
          </a:xfrm>
          <a:prstGeom prst="rect">
            <a:avLst/>
          </a:prstGeom>
          <a:noFill/>
        </p:spPr>
        <p:txBody>
          <a:bodyPr wrap="square" rtlCol="0">
            <a:spAutoFit/>
          </a:bodyPr>
          <a:lstStyle/>
          <a:p>
            <a:pPr algn="r"/>
            <a:r>
              <a:rPr kumimoji="1" lang="en-US" altLang="ja-JP" sz="1200" dirty="0" smtClean="0">
                <a:latin typeface="+mn-ea"/>
              </a:rPr>
              <a:t>10</a:t>
            </a:r>
            <a:r>
              <a:rPr kumimoji="1" lang="ja-JP" altLang="en-US" sz="1200" dirty="0" smtClean="0">
                <a:latin typeface="+mn-ea"/>
              </a:rPr>
              <a:t>項目って？</a:t>
            </a:r>
            <a:endParaRPr kumimoji="1" lang="ja-JP" altLang="en-US" sz="1200" dirty="0">
              <a:latin typeface="+mn-ea"/>
            </a:endParaRPr>
          </a:p>
        </p:txBody>
      </p:sp>
      <p:sp>
        <p:nvSpPr>
          <p:cNvPr id="4" name="テキスト ボックス 3"/>
          <p:cNvSpPr txBox="1"/>
          <p:nvPr/>
        </p:nvSpPr>
        <p:spPr>
          <a:xfrm>
            <a:off x="864293" y="743097"/>
            <a:ext cx="4718662" cy="1954381"/>
          </a:xfrm>
          <a:prstGeom prst="rect">
            <a:avLst/>
          </a:prstGeom>
          <a:solidFill>
            <a:schemeClr val="bg1"/>
          </a:solidFill>
        </p:spPr>
        <p:txBody>
          <a:bodyPr wrap="square" rtlCol="0">
            <a:spAutoFit/>
          </a:bodyPr>
          <a:lstStyle/>
          <a:p>
            <a:r>
              <a:rPr lang="en-US" altLang="ja-JP" sz="1100" dirty="0" smtClean="0">
                <a:latin typeface="+mn-ea"/>
              </a:rPr>
              <a:t> (1)  </a:t>
            </a:r>
            <a:r>
              <a:rPr lang="ja-JP" altLang="en-US" sz="1100" dirty="0" smtClean="0">
                <a:latin typeface="+mn-ea"/>
              </a:rPr>
              <a:t>従事者</a:t>
            </a:r>
            <a:r>
              <a:rPr lang="ja-JP" altLang="en-US" sz="1100" dirty="0">
                <a:latin typeface="+mn-ea"/>
              </a:rPr>
              <a:t>が当該農場以外で行う動物の飼養及び狩猟における禁止事項 </a:t>
            </a:r>
            <a:endParaRPr lang="en-US" altLang="ja-JP" sz="1100" dirty="0">
              <a:latin typeface="+mn-ea"/>
            </a:endParaRPr>
          </a:p>
          <a:p>
            <a:r>
              <a:rPr lang="ja-JP" altLang="en-US" sz="1100" dirty="0">
                <a:latin typeface="+mn-ea"/>
              </a:rPr>
              <a:t> </a:t>
            </a:r>
            <a:r>
              <a:rPr lang="en-US" altLang="ja-JP" sz="1100" dirty="0" smtClean="0">
                <a:latin typeface="+mn-ea"/>
              </a:rPr>
              <a:t>(2)</a:t>
            </a:r>
            <a:r>
              <a:rPr lang="ja-JP" altLang="en-US" sz="1100" dirty="0" smtClean="0">
                <a:latin typeface="+mn-ea"/>
              </a:rPr>
              <a:t>  海外</a:t>
            </a:r>
            <a:r>
              <a:rPr lang="ja-JP" altLang="en-US" sz="1100" dirty="0">
                <a:latin typeface="+mn-ea"/>
              </a:rPr>
              <a:t>渡航時及び帰国後の注意事項 </a:t>
            </a:r>
            <a:endParaRPr lang="en-US" altLang="ja-JP" sz="1100" dirty="0">
              <a:latin typeface="+mn-ea"/>
            </a:endParaRPr>
          </a:p>
          <a:p>
            <a:r>
              <a:rPr lang="en-US" altLang="ja-JP" sz="1100" dirty="0" smtClean="0">
                <a:latin typeface="+mn-ea"/>
              </a:rPr>
              <a:t> (3)  </a:t>
            </a:r>
            <a:r>
              <a:rPr lang="ja-JP" altLang="en-US" sz="1100" dirty="0" smtClean="0">
                <a:latin typeface="+mn-ea"/>
              </a:rPr>
              <a:t>海外</a:t>
            </a:r>
            <a:r>
              <a:rPr lang="ja-JP" altLang="en-US" sz="1100" dirty="0">
                <a:latin typeface="+mn-ea"/>
              </a:rPr>
              <a:t>からの肉製品の</a:t>
            </a:r>
            <a:r>
              <a:rPr lang="ja-JP" altLang="en-US" sz="1100" dirty="0" smtClean="0">
                <a:latin typeface="+mn-ea"/>
              </a:rPr>
              <a:t>持込みに</a:t>
            </a:r>
            <a:r>
              <a:rPr lang="ja-JP" altLang="en-US" sz="1100" dirty="0">
                <a:latin typeface="+mn-ea"/>
              </a:rPr>
              <a:t>関する注意</a:t>
            </a:r>
            <a:r>
              <a:rPr lang="ja-JP" altLang="en-US" sz="1100" dirty="0" smtClean="0">
                <a:latin typeface="+mn-ea"/>
              </a:rPr>
              <a:t>喚起</a:t>
            </a:r>
            <a:endParaRPr lang="en-US" altLang="ja-JP" sz="1100" dirty="0" smtClean="0">
              <a:latin typeface="+mn-ea"/>
            </a:endParaRPr>
          </a:p>
          <a:p>
            <a:r>
              <a:rPr lang="en-US" altLang="ja-JP" sz="1100" dirty="0">
                <a:latin typeface="+mn-ea"/>
              </a:rPr>
              <a:t> </a:t>
            </a:r>
            <a:r>
              <a:rPr lang="en-US" altLang="ja-JP" sz="1100" dirty="0" smtClean="0">
                <a:latin typeface="+mn-ea"/>
              </a:rPr>
              <a:t>(4)  </a:t>
            </a:r>
            <a:r>
              <a:rPr lang="ja-JP" altLang="en-US" sz="1100" dirty="0" smtClean="0">
                <a:latin typeface="+mn-ea"/>
              </a:rPr>
              <a:t>農場内</a:t>
            </a:r>
            <a:r>
              <a:rPr lang="ja-JP" altLang="en-US" sz="1100" dirty="0">
                <a:latin typeface="+mn-ea"/>
              </a:rPr>
              <a:t>への不適切な物品の持込みの禁止 </a:t>
            </a:r>
            <a:endParaRPr lang="en-US" altLang="ja-JP" sz="1100" dirty="0">
              <a:latin typeface="+mn-ea"/>
            </a:endParaRPr>
          </a:p>
          <a:p>
            <a:r>
              <a:rPr lang="ja-JP" altLang="en-US" sz="1100" dirty="0">
                <a:latin typeface="+mn-ea"/>
              </a:rPr>
              <a:t> </a:t>
            </a:r>
            <a:r>
              <a:rPr lang="en-US" altLang="ja-JP" sz="1100" dirty="0" smtClean="0">
                <a:latin typeface="+mn-ea"/>
              </a:rPr>
              <a:t>(5)  </a:t>
            </a:r>
            <a:r>
              <a:rPr lang="ja-JP" altLang="en-US" sz="1100" dirty="0" smtClean="0">
                <a:latin typeface="+mn-ea"/>
              </a:rPr>
              <a:t>可能</a:t>
            </a:r>
            <a:r>
              <a:rPr lang="ja-JP" altLang="en-US" sz="1100" dirty="0">
                <a:latin typeface="+mn-ea"/>
              </a:rPr>
              <a:t>な限り、工具、機材等を農場内へ持ち込まないための取組 </a:t>
            </a:r>
            <a:endParaRPr lang="en-US" altLang="ja-JP" sz="1100" dirty="0">
              <a:latin typeface="+mn-ea"/>
            </a:endParaRPr>
          </a:p>
          <a:p>
            <a:r>
              <a:rPr lang="ja-JP" altLang="en-US" sz="1100" dirty="0">
                <a:latin typeface="+mn-ea"/>
              </a:rPr>
              <a:t> </a:t>
            </a:r>
            <a:r>
              <a:rPr lang="en-US" altLang="ja-JP" sz="1100" dirty="0" smtClean="0">
                <a:latin typeface="+mn-ea"/>
              </a:rPr>
              <a:t>(6)  </a:t>
            </a:r>
            <a:r>
              <a:rPr lang="ja-JP" altLang="en-US" sz="1100" dirty="0" smtClean="0">
                <a:latin typeface="+mn-ea"/>
              </a:rPr>
              <a:t>持ち込む</a:t>
            </a:r>
            <a:r>
              <a:rPr lang="ja-JP" altLang="en-US" sz="1100" dirty="0">
                <a:latin typeface="+mn-ea"/>
              </a:rPr>
              <a:t>工具、機材、食品等の</a:t>
            </a:r>
            <a:r>
              <a:rPr lang="ja-JP" altLang="en-US" sz="1100" dirty="0" smtClean="0">
                <a:latin typeface="+mn-ea"/>
              </a:rPr>
              <a:t>取扱い</a:t>
            </a:r>
            <a:endParaRPr lang="en-US" altLang="ja-JP" sz="1100" dirty="0">
              <a:latin typeface="+mn-ea"/>
            </a:endParaRPr>
          </a:p>
          <a:p>
            <a:r>
              <a:rPr lang="ja-JP" altLang="en-US" sz="1100" dirty="0">
                <a:latin typeface="+mn-ea"/>
              </a:rPr>
              <a:t> </a:t>
            </a:r>
            <a:r>
              <a:rPr lang="en-US" altLang="ja-JP" sz="1100" dirty="0" smtClean="0">
                <a:latin typeface="+mn-ea"/>
              </a:rPr>
              <a:t>(7)  </a:t>
            </a:r>
            <a:r>
              <a:rPr lang="ja-JP" altLang="en-US" sz="1100" dirty="0" smtClean="0">
                <a:latin typeface="+mn-ea"/>
              </a:rPr>
              <a:t>猫</a:t>
            </a:r>
            <a:r>
              <a:rPr lang="ja-JP" altLang="en-US" sz="1100" dirty="0">
                <a:latin typeface="+mn-ea"/>
              </a:rPr>
              <a:t>等の愛玩動物の衛生管理区域内での飼育禁止 </a:t>
            </a:r>
            <a:endParaRPr lang="en-US" altLang="ja-JP" sz="1100" dirty="0">
              <a:latin typeface="+mn-ea"/>
            </a:endParaRPr>
          </a:p>
          <a:p>
            <a:r>
              <a:rPr lang="ja-JP" altLang="en-US" sz="1100" dirty="0">
                <a:latin typeface="+mn-ea"/>
              </a:rPr>
              <a:t> </a:t>
            </a:r>
            <a:r>
              <a:rPr lang="en-US" altLang="ja-JP" sz="1100" dirty="0" smtClean="0">
                <a:latin typeface="+mn-ea"/>
              </a:rPr>
              <a:t>(8)</a:t>
            </a:r>
            <a:r>
              <a:rPr lang="ja-JP" altLang="en-US" sz="1100" dirty="0" smtClean="0">
                <a:latin typeface="+mn-ea"/>
              </a:rPr>
              <a:t>  野生</a:t>
            </a:r>
            <a:r>
              <a:rPr lang="ja-JP" altLang="en-US" sz="1100" dirty="0">
                <a:latin typeface="+mn-ea"/>
              </a:rPr>
              <a:t>動物の衛生管理区域内への侵入防止 </a:t>
            </a:r>
            <a:endParaRPr lang="en-US" altLang="ja-JP" sz="1100" dirty="0">
              <a:latin typeface="+mn-ea"/>
            </a:endParaRPr>
          </a:p>
          <a:p>
            <a:r>
              <a:rPr lang="ja-JP" altLang="en-US" sz="1100" dirty="0">
                <a:latin typeface="+mn-ea"/>
              </a:rPr>
              <a:t> </a:t>
            </a:r>
            <a:r>
              <a:rPr lang="en-US" altLang="ja-JP" sz="1100" dirty="0" smtClean="0">
                <a:latin typeface="+mn-ea"/>
              </a:rPr>
              <a:t>(9)</a:t>
            </a:r>
            <a:r>
              <a:rPr lang="ja-JP" altLang="en-US" sz="1100" dirty="0" smtClean="0">
                <a:latin typeface="+mn-ea"/>
              </a:rPr>
              <a:t>  農場</a:t>
            </a:r>
            <a:r>
              <a:rPr lang="ja-JP" altLang="en-US" sz="1100" dirty="0">
                <a:latin typeface="+mn-ea"/>
              </a:rPr>
              <a:t>における防疫のための更衣 </a:t>
            </a:r>
            <a:endParaRPr lang="en-US" altLang="ja-JP" sz="1100" dirty="0">
              <a:latin typeface="+mn-ea"/>
            </a:endParaRPr>
          </a:p>
          <a:p>
            <a:r>
              <a:rPr lang="en-US" altLang="ja-JP" sz="1100" dirty="0" smtClean="0">
                <a:latin typeface="+mn-ea"/>
              </a:rPr>
              <a:t>(10) </a:t>
            </a:r>
            <a:r>
              <a:rPr lang="ja-JP" altLang="en-US" sz="1100" dirty="0" smtClean="0">
                <a:latin typeface="+mn-ea"/>
              </a:rPr>
              <a:t>手指</a:t>
            </a:r>
            <a:r>
              <a:rPr lang="ja-JP" altLang="en-US" sz="1100" dirty="0">
                <a:latin typeface="+mn-ea"/>
              </a:rPr>
              <a:t>、衣服、靴、物品、車両、施設等の洗浄及び消毒に</a:t>
            </a:r>
            <a:r>
              <a:rPr lang="ja-JP" altLang="en-US" sz="1100" dirty="0" smtClean="0">
                <a:latin typeface="+mn-ea"/>
              </a:rPr>
              <a:t>関する</a:t>
            </a:r>
            <a:endParaRPr lang="en-US" altLang="ja-JP" sz="1100" dirty="0" smtClean="0">
              <a:latin typeface="+mn-ea"/>
            </a:endParaRPr>
          </a:p>
          <a:p>
            <a:r>
              <a:rPr lang="ja-JP" altLang="en-US" sz="1100" dirty="0">
                <a:latin typeface="+mn-ea"/>
              </a:rPr>
              <a:t> </a:t>
            </a:r>
            <a:r>
              <a:rPr lang="ja-JP" altLang="en-US" sz="1100" dirty="0" smtClean="0">
                <a:latin typeface="+mn-ea"/>
              </a:rPr>
              <a:t>       具体的</a:t>
            </a:r>
            <a:r>
              <a:rPr lang="ja-JP" altLang="en-US" sz="1100" dirty="0">
                <a:latin typeface="+mn-ea"/>
              </a:rPr>
              <a:t>な方法、消 毒薬の種類、作用時間及び乾燥時間等 </a:t>
            </a:r>
            <a:endParaRPr kumimoji="1" lang="ja-JP" altLang="en-US" sz="1100" dirty="0">
              <a:latin typeface="+mn-ea"/>
            </a:endParaRPr>
          </a:p>
        </p:txBody>
      </p:sp>
      <p:sp>
        <p:nvSpPr>
          <p:cNvPr id="65" name="テキスト ボックス 64"/>
          <p:cNvSpPr txBox="1"/>
          <p:nvPr/>
        </p:nvSpPr>
        <p:spPr>
          <a:xfrm>
            <a:off x="688915" y="3348334"/>
            <a:ext cx="5620322" cy="4570482"/>
          </a:xfrm>
          <a:prstGeom prst="rect">
            <a:avLst/>
          </a:prstGeom>
          <a:noFill/>
        </p:spPr>
        <p:txBody>
          <a:bodyPr wrap="square" rtlCol="0">
            <a:spAutoFit/>
          </a:bodyPr>
          <a:lstStyle/>
          <a:p>
            <a:r>
              <a:rPr kumimoji="1" lang="en-US" altLang="ja-JP" sz="1200" dirty="0" smtClean="0">
                <a:latin typeface="+mn-ea"/>
              </a:rPr>
              <a:t>(1)</a:t>
            </a:r>
            <a:r>
              <a:rPr kumimoji="1" lang="ja-JP" altLang="en-US" sz="1200" dirty="0" smtClean="0">
                <a:latin typeface="+mn-ea"/>
              </a:rPr>
              <a:t>～</a:t>
            </a:r>
            <a:r>
              <a:rPr kumimoji="1" lang="en-US" altLang="ja-JP" sz="1200" dirty="0" smtClean="0">
                <a:latin typeface="+mn-ea"/>
              </a:rPr>
              <a:t>(3)</a:t>
            </a:r>
            <a:r>
              <a:rPr kumimoji="1" lang="ja-JP" altLang="en-US" sz="1200" dirty="0" smtClean="0">
                <a:latin typeface="+mn-ea"/>
              </a:rPr>
              <a:t>についてだね。関係ないと感じると書きにくいよね。</a:t>
            </a:r>
            <a:endParaRPr kumimoji="1" lang="en-US" altLang="ja-JP" sz="1200" dirty="0" smtClean="0">
              <a:latin typeface="+mn-ea"/>
            </a:endParaRPr>
          </a:p>
          <a:p>
            <a:r>
              <a:rPr kumimoji="1" lang="ja-JP" altLang="en-US" sz="1200" dirty="0" smtClean="0">
                <a:latin typeface="+mn-ea"/>
              </a:rPr>
              <a:t>その場合でも、順に、①「決</a:t>
            </a:r>
            <a:r>
              <a:rPr kumimoji="1" lang="ja-JP" altLang="en-US" sz="1200" dirty="0">
                <a:latin typeface="+mn-ea"/>
              </a:rPr>
              <a:t>まり</a:t>
            </a:r>
            <a:r>
              <a:rPr kumimoji="1" lang="ja-JP" altLang="en-US" sz="1200" dirty="0" smtClean="0">
                <a:latin typeface="+mn-ea"/>
              </a:rPr>
              <a:t>」、②「</a:t>
            </a:r>
            <a:r>
              <a:rPr kumimoji="1" lang="ja-JP" altLang="en-US" sz="1200" dirty="0">
                <a:latin typeface="+mn-ea"/>
              </a:rPr>
              <a:t>例外</a:t>
            </a:r>
            <a:r>
              <a:rPr kumimoji="1" lang="ja-JP" altLang="en-US" sz="1200" dirty="0" smtClean="0">
                <a:latin typeface="+mn-ea"/>
              </a:rPr>
              <a:t>」「</a:t>
            </a:r>
            <a:r>
              <a:rPr kumimoji="1" lang="ja-JP" altLang="en-US" sz="1200" dirty="0">
                <a:latin typeface="+mn-ea"/>
              </a:rPr>
              <a:t>条件</a:t>
            </a:r>
            <a:r>
              <a:rPr kumimoji="1" lang="ja-JP" altLang="en-US" sz="1200" dirty="0" smtClean="0">
                <a:latin typeface="+mn-ea"/>
              </a:rPr>
              <a:t>」、③「記録」の観点でまとめていくといいよ。</a:t>
            </a:r>
            <a:r>
              <a:rPr kumimoji="1" lang="en-US" altLang="ja-JP" sz="1200" dirty="0">
                <a:latin typeface="+mn-ea"/>
              </a:rPr>
              <a:t> </a:t>
            </a:r>
            <a:endParaRPr kumimoji="1" lang="en-US" altLang="ja-JP" sz="1200" dirty="0" smtClean="0">
              <a:latin typeface="+mn-ea"/>
            </a:endParaRPr>
          </a:p>
          <a:p>
            <a:endParaRPr kumimoji="1" lang="en-US" altLang="ja-JP" sz="500" dirty="0" smtClean="0">
              <a:latin typeface="+mn-ea"/>
            </a:endParaRPr>
          </a:p>
          <a:p>
            <a:r>
              <a:rPr kumimoji="1" lang="ja-JP" altLang="en-US" sz="1200" dirty="0" smtClean="0">
                <a:latin typeface="+mn-ea"/>
              </a:rPr>
              <a:t>「決まり」は、リスク回避するために徹底したい事。「</a:t>
            </a:r>
            <a:r>
              <a:rPr kumimoji="1" lang="ja-JP" altLang="en-US" sz="1200" dirty="0" err="1" smtClean="0">
                <a:latin typeface="+mn-ea"/>
              </a:rPr>
              <a:t>～しない</a:t>
            </a:r>
            <a:r>
              <a:rPr kumimoji="1" lang="ja-JP" altLang="en-US" sz="1200" dirty="0" smtClean="0">
                <a:latin typeface="+mn-ea"/>
              </a:rPr>
              <a:t>こと」とか「～すること」といった書き方になるよ。でも、その決まりを守れない場合もあるよね。それを許せる</a:t>
            </a:r>
            <a:r>
              <a:rPr kumimoji="1" lang="ja-JP" altLang="en-US" sz="1200" dirty="0">
                <a:latin typeface="+mn-ea"/>
              </a:rPr>
              <a:t>なら</a:t>
            </a:r>
            <a:r>
              <a:rPr kumimoji="1" lang="ja-JP" altLang="en-US" sz="1200" dirty="0" smtClean="0">
                <a:latin typeface="+mn-ea"/>
              </a:rPr>
              <a:t>「</a:t>
            </a:r>
            <a:r>
              <a:rPr kumimoji="1" lang="ja-JP" altLang="en-US" sz="1200" dirty="0">
                <a:latin typeface="+mn-ea"/>
              </a:rPr>
              <a:t>例外</a:t>
            </a:r>
            <a:r>
              <a:rPr kumimoji="1" lang="ja-JP" altLang="en-US" sz="1200" dirty="0" smtClean="0">
                <a:latin typeface="+mn-ea"/>
              </a:rPr>
              <a:t>」として記すよ。でも、やみくもに例外を認めるとリスク</a:t>
            </a:r>
            <a:r>
              <a:rPr kumimoji="1" lang="ja-JP" altLang="en-US" sz="1200" dirty="0">
                <a:latin typeface="+mn-ea"/>
              </a:rPr>
              <a:t>が増え、あとで</a:t>
            </a:r>
            <a:r>
              <a:rPr kumimoji="1" lang="ja-JP" altLang="en-US" sz="1200" dirty="0" smtClean="0">
                <a:latin typeface="+mn-ea"/>
              </a:rPr>
              <a:t>問題になるよね。だから、例外を許すため</a:t>
            </a:r>
            <a:r>
              <a:rPr kumimoji="1" lang="ja-JP" altLang="en-US" sz="1200" dirty="0">
                <a:latin typeface="+mn-ea"/>
              </a:rPr>
              <a:t>の</a:t>
            </a:r>
            <a:r>
              <a:rPr kumimoji="1" lang="ja-JP" altLang="en-US" sz="1200" dirty="0" smtClean="0">
                <a:latin typeface="+mn-ea"/>
              </a:rPr>
              <a:t>「</a:t>
            </a:r>
            <a:r>
              <a:rPr kumimoji="1" lang="ja-JP" altLang="en-US" sz="1200" dirty="0">
                <a:latin typeface="+mn-ea"/>
              </a:rPr>
              <a:t>条件</a:t>
            </a:r>
            <a:r>
              <a:rPr kumimoji="1" lang="ja-JP" altLang="en-US" sz="1200" dirty="0" smtClean="0">
                <a:latin typeface="+mn-ea"/>
              </a:rPr>
              <a:t>」を課すよ。リスク管理として、例外の有無を含めた遵守状況のチェックは大事だよね。それが「記録」。チェックの方法も含めて記しておくよ。</a:t>
            </a:r>
            <a:endParaRPr kumimoji="1" lang="en-US" altLang="ja-JP" sz="1200" dirty="0">
              <a:latin typeface="+mn-ea"/>
            </a:endParaRPr>
          </a:p>
          <a:p>
            <a:endParaRPr kumimoji="1" lang="en-US" altLang="ja-JP" sz="500" dirty="0" smtClean="0">
              <a:latin typeface="+mn-ea"/>
            </a:endParaRPr>
          </a:p>
          <a:p>
            <a:r>
              <a:rPr kumimoji="1" lang="ja-JP" altLang="en-US" sz="1200" dirty="0" smtClean="0">
                <a:latin typeface="+mn-ea"/>
              </a:rPr>
              <a:t>例えば、</a:t>
            </a:r>
            <a:r>
              <a:rPr kumimoji="1" lang="en-US" altLang="ja-JP" sz="1200" dirty="0" smtClean="0">
                <a:latin typeface="+mn-ea"/>
              </a:rPr>
              <a:t>(</a:t>
            </a:r>
            <a:r>
              <a:rPr kumimoji="1" lang="en-US" altLang="ja-JP" sz="1200" dirty="0">
                <a:latin typeface="+mn-ea"/>
              </a:rPr>
              <a:t>1</a:t>
            </a:r>
            <a:r>
              <a:rPr kumimoji="1" lang="en-US" altLang="ja-JP" sz="1200" dirty="0" smtClean="0">
                <a:latin typeface="+mn-ea"/>
              </a:rPr>
              <a:t>)</a:t>
            </a:r>
            <a:r>
              <a:rPr kumimoji="1" lang="ja-JP" altLang="en-US" sz="1200" dirty="0" smtClean="0">
                <a:latin typeface="+mn-ea"/>
              </a:rPr>
              <a:t>は従業員が農場外の動物に触って病原体が農場に持ち込まれることをリスクと捉えた項目だね。だから・・・</a:t>
            </a:r>
            <a:endParaRPr kumimoji="1" lang="en-US" altLang="ja-JP" sz="1200" dirty="0" smtClean="0">
              <a:latin typeface="+mn-ea"/>
            </a:endParaRPr>
          </a:p>
          <a:p>
            <a:endParaRPr kumimoji="1" lang="en-US" altLang="ja-JP" sz="1200" dirty="0">
              <a:latin typeface="+mn-ea"/>
            </a:endParaRPr>
          </a:p>
          <a:p>
            <a:endParaRPr kumimoji="1" lang="en-US" altLang="ja-JP" sz="1200" dirty="0" smtClean="0">
              <a:latin typeface="+mn-ea"/>
            </a:endParaRPr>
          </a:p>
          <a:p>
            <a:endParaRPr kumimoji="1" lang="en-US" altLang="ja-JP" sz="1200" dirty="0">
              <a:latin typeface="+mn-ea"/>
            </a:endParaRPr>
          </a:p>
          <a:p>
            <a:endParaRPr kumimoji="1" lang="en-US" altLang="ja-JP" sz="1200" dirty="0" smtClean="0">
              <a:latin typeface="+mn-ea"/>
            </a:endParaRPr>
          </a:p>
          <a:p>
            <a:endParaRPr kumimoji="1" lang="en-US" altLang="ja-JP" sz="1200" dirty="0">
              <a:latin typeface="+mn-ea"/>
            </a:endParaRPr>
          </a:p>
          <a:p>
            <a:endParaRPr kumimoji="1" lang="en-US" altLang="ja-JP" sz="1200" dirty="0" smtClean="0">
              <a:latin typeface="+mn-ea"/>
            </a:endParaRPr>
          </a:p>
          <a:p>
            <a:endParaRPr kumimoji="1" lang="en-US" altLang="ja-JP" sz="1200" dirty="0" smtClean="0">
              <a:latin typeface="+mn-ea"/>
            </a:endParaRPr>
          </a:p>
          <a:p>
            <a:endParaRPr kumimoji="1" lang="en-US" altLang="ja-JP" sz="1200" dirty="0" smtClean="0">
              <a:latin typeface="+mn-ea"/>
            </a:endParaRPr>
          </a:p>
          <a:p>
            <a:endParaRPr kumimoji="1" lang="en-US" altLang="ja-JP" sz="1200" dirty="0" smtClean="0">
              <a:latin typeface="+mn-ea"/>
            </a:endParaRPr>
          </a:p>
          <a:p>
            <a:endParaRPr kumimoji="1" lang="en-US" altLang="ja-JP" sz="500" dirty="0">
              <a:latin typeface="+mn-ea"/>
            </a:endParaRPr>
          </a:p>
          <a:p>
            <a:r>
              <a:rPr kumimoji="1" lang="ja-JP" altLang="en-US" sz="1200" dirty="0" smtClean="0">
                <a:latin typeface="+mn-ea"/>
              </a:rPr>
              <a:t>という感じかな。</a:t>
            </a:r>
            <a:r>
              <a:rPr kumimoji="1" lang="en-US" altLang="ja-JP" sz="1200" dirty="0" smtClean="0">
                <a:latin typeface="+mn-ea"/>
              </a:rPr>
              <a:t>1</a:t>
            </a:r>
            <a:r>
              <a:rPr kumimoji="1" lang="ja-JP" altLang="en-US" sz="1200" dirty="0" smtClean="0">
                <a:latin typeface="+mn-ea"/>
              </a:rPr>
              <a:t>日</a:t>
            </a:r>
            <a:r>
              <a:rPr kumimoji="1" lang="en-US" altLang="ja-JP" sz="1200" dirty="0" smtClean="0">
                <a:latin typeface="+mn-ea"/>
              </a:rPr>
              <a:t>1</a:t>
            </a:r>
            <a:r>
              <a:rPr kumimoji="1" lang="ja-JP" altLang="en-US" sz="1200" dirty="0" smtClean="0">
                <a:latin typeface="+mn-ea"/>
              </a:rPr>
              <a:t>項目作れば</a:t>
            </a:r>
            <a:r>
              <a:rPr kumimoji="1" lang="en-US" altLang="ja-JP" sz="1200" dirty="0" smtClean="0">
                <a:latin typeface="+mn-ea"/>
              </a:rPr>
              <a:t>10</a:t>
            </a:r>
            <a:r>
              <a:rPr kumimoji="1" lang="ja-JP" altLang="en-US" sz="1200" dirty="0" smtClean="0">
                <a:latin typeface="+mn-ea"/>
              </a:rPr>
              <a:t>日で終わるよ！</a:t>
            </a:r>
            <a:endParaRPr kumimoji="1" lang="en-US" altLang="ja-JP" sz="1200" dirty="0" smtClean="0">
              <a:latin typeface="+mn-ea"/>
            </a:endParaRPr>
          </a:p>
          <a:p>
            <a:r>
              <a:rPr kumimoji="1" lang="ja-JP" altLang="en-US" sz="1200" dirty="0">
                <a:latin typeface="+mn-ea"/>
              </a:rPr>
              <a:t>農場</a:t>
            </a:r>
            <a:r>
              <a:rPr kumimoji="1" lang="ja-JP" altLang="en-US" sz="1200" dirty="0" smtClean="0">
                <a:latin typeface="+mn-ea"/>
              </a:rPr>
              <a:t>のみんなで話し合いながら作れば、早く出来て、守ってもらいやすいよ。</a:t>
            </a:r>
            <a:endParaRPr kumimoji="1" lang="en-US" altLang="ja-JP" sz="1200" dirty="0" smtClean="0">
              <a:latin typeface="+mn-ea"/>
            </a:endParaRPr>
          </a:p>
          <a:p>
            <a:r>
              <a:rPr kumimoji="1" lang="ja-JP" altLang="en-US" sz="1200" dirty="0" smtClean="0">
                <a:latin typeface="+mn-ea"/>
              </a:rPr>
              <a:t>そして、マニュアル通りやってみて、問題が出たら見直すことも重要</a:t>
            </a:r>
            <a:r>
              <a:rPr kumimoji="1" lang="ja-JP" altLang="en-US" sz="1200" dirty="0">
                <a:latin typeface="+mn-ea"/>
              </a:rPr>
              <a:t>さ</a:t>
            </a:r>
            <a:r>
              <a:rPr kumimoji="1" lang="ja-JP" altLang="en-US" sz="1200" dirty="0" smtClean="0">
                <a:latin typeface="+mn-ea"/>
              </a:rPr>
              <a:t>。</a:t>
            </a:r>
            <a:endParaRPr kumimoji="1" lang="en-US" altLang="ja-JP" sz="1200" dirty="0">
              <a:latin typeface="+mn-ea"/>
            </a:endParaRPr>
          </a:p>
        </p:txBody>
      </p:sp>
      <p:sp>
        <p:nvSpPr>
          <p:cNvPr id="66" name="テキスト ボックス 65"/>
          <p:cNvSpPr txBox="1"/>
          <p:nvPr/>
        </p:nvSpPr>
        <p:spPr>
          <a:xfrm>
            <a:off x="897918" y="5589705"/>
            <a:ext cx="5195819" cy="1615827"/>
          </a:xfrm>
          <a:prstGeom prst="rect">
            <a:avLst/>
          </a:prstGeom>
          <a:solidFill>
            <a:schemeClr val="bg1"/>
          </a:solidFill>
        </p:spPr>
        <p:txBody>
          <a:bodyPr wrap="square" rtlCol="0">
            <a:spAutoFit/>
          </a:bodyPr>
          <a:lstStyle/>
          <a:p>
            <a:r>
              <a:rPr kumimoji="1" lang="ja-JP" altLang="en-US" sz="1100" dirty="0" smtClean="0">
                <a:latin typeface="+mn-ea"/>
              </a:rPr>
              <a:t>①　従事者は、農場外の自宅や地域の施設等での動物</a:t>
            </a:r>
            <a:r>
              <a:rPr kumimoji="1" lang="ja-JP" altLang="en-US" sz="1100" dirty="0">
                <a:latin typeface="+mn-ea"/>
              </a:rPr>
              <a:t>の</a:t>
            </a:r>
            <a:r>
              <a:rPr kumimoji="1" lang="ja-JP" altLang="en-US" sz="1100" dirty="0" smtClean="0">
                <a:latin typeface="+mn-ea"/>
              </a:rPr>
              <a:t>飼養や狩猟などの</a:t>
            </a:r>
            <a:endParaRPr kumimoji="1" lang="en-US" altLang="ja-JP" sz="1100" dirty="0">
              <a:latin typeface="+mn-ea"/>
            </a:endParaRPr>
          </a:p>
          <a:p>
            <a:r>
              <a:rPr kumimoji="1" lang="ja-JP" altLang="en-US" sz="1100" dirty="0" smtClean="0">
                <a:latin typeface="+mn-ea"/>
              </a:rPr>
              <a:t>　行為を行わないこと。　</a:t>
            </a:r>
            <a:r>
              <a:rPr kumimoji="1" lang="ja-JP" altLang="en-US" sz="1000" dirty="0" smtClean="0">
                <a:solidFill>
                  <a:srgbClr val="FF0000"/>
                </a:solidFill>
                <a:latin typeface="+mn-ea"/>
              </a:rPr>
              <a:t>・・・「決まり」</a:t>
            </a:r>
            <a:endParaRPr kumimoji="1" lang="en-US" altLang="ja-JP" sz="1000" dirty="0" smtClean="0">
              <a:solidFill>
                <a:srgbClr val="FF0000"/>
              </a:solidFill>
              <a:latin typeface="+mn-ea"/>
            </a:endParaRPr>
          </a:p>
          <a:p>
            <a:r>
              <a:rPr kumimoji="1" lang="ja-JP" altLang="en-US" sz="1100" dirty="0" smtClean="0">
                <a:latin typeface="+mn-ea"/>
              </a:rPr>
              <a:t>②　①の行為をやむを得ず行う場合は、農場長に事前申出を行い、許可を</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得ること。農場長は申出者の意向を踏まえ、以下の措置を講じさせること</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により、許可する</a:t>
            </a:r>
            <a:r>
              <a:rPr kumimoji="1" lang="ja-JP" altLang="en-US" sz="1100" dirty="0">
                <a:latin typeface="+mn-ea"/>
              </a:rPr>
              <a:t>ことができる</a:t>
            </a:r>
            <a:r>
              <a:rPr kumimoji="1" lang="ja-JP" altLang="en-US" sz="1100" dirty="0" smtClean="0">
                <a:latin typeface="+mn-ea"/>
              </a:rPr>
              <a:t>。</a:t>
            </a:r>
            <a:r>
              <a:rPr kumimoji="1" lang="ja-JP" altLang="en-US" sz="1100" dirty="0">
                <a:latin typeface="+mn-ea"/>
              </a:rPr>
              <a:t>　</a:t>
            </a:r>
            <a:r>
              <a:rPr kumimoji="1" lang="ja-JP" altLang="en-US" sz="1000" dirty="0" smtClean="0">
                <a:solidFill>
                  <a:srgbClr val="FF0000"/>
                </a:solidFill>
                <a:latin typeface="+mn-ea"/>
              </a:rPr>
              <a:t>・・・「例外」</a:t>
            </a:r>
            <a:endParaRPr kumimoji="1" lang="en-US" altLang="ja-JP" sz="1000" dirty="0" smtClean="0">
              <a:latin typeface="+mn-ea"/>
            </a:endParaRPr>
          </a:p>
          <a:p>
            <a:r>
              <a:rPr kumimoji="1" lang="en-US" altLang="ja-JP" sz="1100" dirty="0" smtClean="0">
                <a:latin typeface="+mn-ea"/>
              </a:rPr>
              <a:t>   </a:t>
            </a:r>
            <a:r>
              <a:rPr kumimoji="1" lang="ja-JP" altLang="en-US" sz="1100" dirty="0" smtClean="0">
                <a:latin typeface="+mn-ea"/>
              </a:rPr>
              <a:t>  ・①の行為で使用した衣服等を農場内に持ち込まないこと</a:t>
            </a:r>
            <a:endParaRPr kumimoji="1" lang="en-US" altLang="ja-JP" sz="1100" dirty="0" smtClean="0">
              <a:latin typeface="+mn-ea"/>
            </a:endParaRPr>
          </a:p>
          <a:p>
            <a:r>
              <a:rPr kumimoji="1" lang="ja-JP" altLang="en-US" sz="1100" dirty="0" smtClean="0">
                <a:latin typeface="+mn-ea"/>
              </a:rPr>
              <a:t>     ・①の作業後は、入浴等により身体の洗浄を徹底</a:t>
            </a:r>
            <a:r>
              <a:rPr kumimoji="1" lang="ja-JP" altLang="en-US" sz="1100" dirty="0">
                <a:latin typeface="+mn-ea"/>
              </a:rPr>
              <a:t>する</a:t>
            </a:r>
            <a:r>
              <a:rPr kumimoji="1" lang="ja-JP" altLang="en-US" sz="1100" dirty="0" smtClean="0">
                <a:latin typeface="+mn-ea"/>
              </a:rPr>
              <a:t>こと　　　　</a:t>
            </a:r>
            <a:endParaRPr kumimoji="1" lang="en-US" altLang="ja-JP" sz="1100" dirty="0" smtClean="0">
              <a:latin typeface="+mn-ea"/>
            </a:endParaRPr>
          </a:p>
          <a:p>
            <a:r>
              <a:rPr kumimoji="1" lang="ja-JP" altLang="en-US" sz="1100" dirty="0" smtClean="0">
                <a:latin typeface="+mn-ea"/>
              </a:rPr>
              <a:t>③　</a:t>
            </a:r>
            <a:r>
              <a:rPr kumimoji="1" lang="ja-JP" altLang="en-US" sz="1100" dirty="0">
                <a:latin typeface="+mn-ea"/>
              </a:rPr>
              <a:t>従事者</a:t>
            </a:r>
            <a:r>
              <a:rPr kumimoji="1" lang="ja-JP" altLang="en-US" sz="1100" dirty="0" smtClean="0">
                <a:latin typeface="+mn-ea"/>
              </a:rPr>
              <a:t>は作業前に遵守状況を様式１「従事者記録表」に記載し、農場長は</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違反がないことを確認</a:t>
            </a:r>
            <a:r>
              <a:rPr kumimoji="1" lang="ja-JP" altLang="en-US" sz="1100" smtClean="0">
                <a:latin typeface="+mn-ea"/>
              </a:rPr>
              <a:t>する。　</a:t>
            </a:r>
            <a:r>
              <a:rPr kumimoji="1" lang="ja-JP" altLang="en-US" sz="1000" smtClean="0">
                <a:solidFill>
                  <a:srgbClr val="FF0000"/>
                </a:solidFill>
                <a:latin typeface="+mn-ea"/>
              </a:rPr>
              <a:t>・</a:t>
            </a:r>
            <a:r>
              <a:rPr kumimoji="1" lang="ja-JP" altLang="en-US" sz="1000" dirty="0" smtClean="0">
                <a:solidFill>
                  <a:srgbClr val="FF0000"/>
                </a:solidFill>
                <a:latin typeface="+mn-ea"/>
              </a:rPr>
              <a:t>・・「記録」</a:t>
            </a:r>
            <a:endParaRPr kumimoji="1" lang="en-US" altLang="ja-JP" sz="1000" dirty="0" smtClean="0">
              <a:latin typeface="+mn-ea"/>
            </a:endParaRPr>
          </a:p>
        </p:txBody>
      </p:sp>
      <p:sp>
        <p:nvSpPr>
          <p:cNvPr id="3" name="右大かっこ 2"/>
          <p:cNvSpPr/>
          <p:nvPr/>
        </p:nvSpPr>
        <p:spPr>
          <a:xfrm>
            <a:off x="4977502" y="6521525"/>
            <a:ext cx="68580" cy="213417"/>
          </a:xfrm>
          <a:prstGeom prst="rightBracket">
            <a:avLst/>
          </a:prstGeom>
          <a:ln w="63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5011389" y="6499884"/>
            <a:ext cx="1082348" cy="246221"/>
          </a:xfrm>
          <a:prstGeom prst="rect">
            <a:avLst/>
          </a:prstGeom>
          <a:noFill/>
        </p:spPr>
        <p:txBody>
          <a:bodyPr wrap="none" rtlCol="0">
            <a:spAutoFit/>
          </a:bodyPr>
          <a:lstStyle/>
          <a:p>
            <a:r>
              <a:rPr kumimoji="1" lang="ja-JP" altLang="en-US" sz="1000" dirty="0" smtClean="0">
                <a:solidFill>
                  <a:srgbClr val="FF0000"/>
                </a:solidFill>
              </a:rPr>
              <a:t>・・・「条件」</a:t>
            </a:r>
            <a:endParaRPr kumimoji="1" lang="ja-JP" altLang="en-US" sz="1000" dirty="0">
              <a:solidFill>
                <a:srgbClr val="FF0000"/>
              </a:solidFill>
            </a:endParaRPr>
          </a:p>
        </p:txBody>
      </p:sp>
      <p:grpSp>
        <p:nvGrpSpPr>
          <p:cNvPr id="31" name="グループ化 30"/>
          <p:cNvGrpSpPr/>
          <p:nvPr/>
        </p:nvGrpSpPr>
        <p:grpSpPr>
          <a:xfrm>
            <a:off x="6240475" y="2573569"/>
            <a:ext cx="533471" cy="548005"/>
            <a:chOff x="5376887" y="2564501"/>
            <a:chExt cx="533471" cy="548005"/>
          </a:xfrm>
        </p:grpSpPr>
        <p:sp>
          <p:nvSpPr>
            <p:cNvPr id="32" name="楕円 31"/>
            <p:cNvSpPr/>
            <p:nvPr/>
          </p:nvSpPr>
          <p:spPr>
            <a:xfrm>
              <a:off x="5376887" y="2567162"/>
              <a:ext cx="504000" cy="502401"/>
            </a:xfrm>
            <a:prstGeom prst="ellipse">
              <a:avLst/>
            </a:prstGeom>
            <a:solidFill>
              <a:srgbClr val="0070C0"/>
            </a:solidFill>
            <a:ln w="3810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3" name="図 32"/>
            <p:cNvPicPr>
              <a:picLocks noChangeAspect="1"/>
            </p:cNvPicPr>
            <p:nvPr/>
          </p:nvPicPr>
          <p:blipFill>
            <a:blip r:embed="rId7">
              <a:extLst>
                <a:ext uri="{BEBA8EAE-BF5A-486C-A8C5-ECC9F3942E4B}">
                  <a14:imgProps xmlns:a14="http://schemas.microsoft.com/office/drawing/2010/main">
                    <a14:imgLayer r:embed="rId8">
                      <a14:imgEffect>
                        <a14:backgroundRemoval t="0" b="99225" l="6051" r="100000"/>
                      </a14:imgEffect>
                    </a14:imgLayer>
                  </a14:imgProps>
                </a:ext>
              </a:extLst>
            </a:blip>
            <a:stretch>
              <a:fillRect/>
            </a:stretch>
          </p:blipFill>
          <p:spPr>
            <a:xfrm>
              <a:off x="5465726" y="2564501"/>
              <a:ext cx="444632" cy="548005"/>
            </a:xfrm>
            <a:prstGeom prst="rect">
              <a:avLst/>
            </a:prstGeom>
          </p:spPr>
        </p:pic>
      </p:grpSp>
    </p:spTree>
    <p:extLst>
      <p:ext uri="{BB962C8B-B14F-4D97-AF65-F5344CB8AC3E}">
        <p14:creationId xmlns:p14="http://schemas.microsoft.com/office/powerpoint/2010/main" val="3741972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1556</TotalTime>
  <Words>1118</Words>
  <Application>Microsoft Office PowerPoint</Application>
  <PresentationFormat>画面に合わせる (4:3)</PresentationFormat>
  <Paragraphs>84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003037</dc:creator>
  <cp:lastModifiedBy>鈴木啓太</cp:lastModifiedBy>
  <cp:revision>149</cp:revision>
  <cp:lastPrinted>2023-08-04T02:03:23Z</cp:lastPrinted>
  <dcterms:created xsi:type="dcterms:W3CDTF">2022-06-03T00:03:12Z</dcterms:created>
  <dcterms:modified xsi:type="dcterms:W3CDTF">2023-08-23T04:57:46Z</dcterms:modified>
</cp:coreProperties>
</file>