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8" r:id="rId2"/>
    <p:sldId id="259" r:id="rId3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一関普及センター飯村9-34-239　0191-52-4961" initials="S" lastIdx="1" clrIdx="0">
    <p:extLst>
      <p:ext uri="{19B8F6BF-5375-455C-9EA6-DF929625EA0E}">
        <p15:presenceInfo xmlns:p15="http://schemas.microsoft.com/office/powerpoint/2012/main" userId="一関普及センター飯村9-34-239　0191-52-49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CC66"/>
    <a:srgbClr val="FF6600"/>
    <a:srgbClr val="FF3300"/>
    <a:srgbClr val="33CC33"/>
    <a:srgbClr val="00CC00"/>
    <a:srgbClr val="197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C4C1E60-4225-46DE-90A7-C9A5B05EE2A0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42A8482-BB8E-49AD-8AAD-F654ADE58E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167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A8482-BB8E-49AD-8AAD-F654ADE58E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97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68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9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37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00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5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39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86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5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63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05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C333-3E34-4AEC-87F1-CDAB3F445969}" type="datetimeFigureOut">
              <a:rPr kumimoji="1" lang="ja-JP" altLang="en-US" smtClean="0"/>
              <a:t>2023/9/27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56DB-13A8-4C4A-AA00-FADD6B16D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525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57265" y="2281266"/>
            <a:ext cx="12081748" cy="1188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3"/>
          <p:cNvSpPr>
            <a:spLocks noChangeArrowheads="1"/>
          </p:cNvSpPr>
          <p:nvPr/>
        </p:nvSpPr>
        <p:spPr bwMode="auto">
          <a:xfrm flipV="1">
            <a:off x="7368" y="1170"/>
            <a:ext cx="12188826" cy="322455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14000">
                <a:srgbClr val="FF6600"/>
              </a:gs>
              <a:gs pos="74000">
                <a:srgbClr val="FFFF99">
                  <a:alpha val="0"/>
                </a:srgbClr>
              </a:gs>
              <a:gs pos="37000">
                <a:srgbClr val="FFCC66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61" name="正方形/長方形 3"/>
          <p:cNvSpPr>
            <a:spLocks noChangeArrowheads="1"/>
          </p:cNvSpPr>
          <p:nvPr/>
        </p:nvSpPr>
        <p:spPr bwMode="auto">
          <a:xfrm flipV="1">
            <a:off x="-9564" y="1095103"/>
            <a:ext cx="12188826" cy="322455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14000">
                <a:srgbClr val="FF6600"/>
              </a:gs>
              <a:gs pos="74000">
                <a:srgbClr val="FFFF99">
                  <a:alpha val="0"/>
                </a:srgbClr>
              </a:gs>
              <a:gs pos="37000">
                <a:srgbClr val="FFCC66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861" y="371745"/>
            <a:ext cx="1037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中央</a:t>
            </a:r>
            <a:r>
              <a:rPr kumimoji="1"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家畜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市場通信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035662" y="442779"/>
            <a:ext cx="388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zh-CN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zh-CN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月号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43400" y="1013408"/>
            <a:ext cx="781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中部農業改良普及センター遠野普及サブセンター作成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紅葉したもみじのイラスト（枝つき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66" y="299142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どんぐり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65" y="232546"/>
            <a:ext cx="943552" cy="9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メモ 13"/>
          <p:cNvSpPr/>
          <p:nvPr/>
        </p:nvSpPr>
        <p:spPr>
          <a:xfrm>
            <a:off x="28150" y="14651184"/>
            <a:ext cx="12132000" cy="1557599"/>
          </a:xfrm>
          <a:prstGeom prst="foldedCorner">
            <a:avLst>
              <a:gd name="adj" fmla="val 8749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997" y="14737671"/>
            <a:ext cx="830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日～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日は</a:t>
            </a:r>
            <a:r>
              <a:rPr lang="ja-JP" altLang="en-US" sz="2400" i="1" u="wavy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秋の</a:t>
            </a:r>
            <a:r>
              <a:rPr lang="ja-JP" altLang="en-US" sz="2400" i="1" u="wavy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農作業安全月間</a:t>
            </a:r>
            <a:r>
              <a:rPr lang="ja-JP" altLang="en-US" sz="2400" i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37961" y="15504004"/>
            <a:ext cx="728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農作業 慣れと油断が 事故のもと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905" y="14737671"/>
            <a:ext cx="2175494" cy="142265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438071" y="15151615"/>
            <a:ext cx="446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令和５年度農作業安全運動スローガン</a:t>
            </a:r>
            <a:endParaRPr kumimoji="1"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30" name="Picture 6" descr="紅葉のイラスト「赤いもみじと黄色いイチョウ」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0" y="15101262"/>
            <a:ext cx="1456026" cy="11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-9564" y="1682164"/>
            <a:ext cx="12205758" cy="523220"/>
          </a:xfrm>
          <a:prstGeom prst="rect">
            <a:avLst/>
          </a:prstGeom>
          <a:gradFill>
            <a:gsLst>
              <a:gs pos="0">
                <a:srgbClr val="F96C45"/>
              </a:gs>
              <a:gs pos="50000">
                <a:srgbClr val="FFFF00"/>
              </a:gs>
              <a:gs pos="100000">
                <a:srgbClr val="F96C45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　牛呼吸器病症候群（ＢＲＤＣ）の特徴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996" y="2277002"/>
            <a:ext cx="12097154" cy="1236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牛の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呼吸器病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は、免疫が低下した状態で、ウイルス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と細菌などが複合的に感染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し発症するため、牛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呼吸器病症候群（ＢＲＤＣ）と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呼ばれています。ＢＲＤＣは、死亡率が高く、回復した場合でも、多くは発育不良となり、経済的損失の大きな病気です。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996" y="3504932"/>
            <a:ext cx="1209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ＢＲＤＣはなぜ起こるか？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ＢＲＤＣは、ストレス環境下において、ウイルスや細菌、その他病原菌が複雑に絡み合って発症します。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6093" y="10801387"/>
            <a:ext cx="438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図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BRDC</a:t>
            </a:r>
            <a:r>
              <a:rPr kumimoji="1"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発症のメカニズム</a:t>
            </a:r>
            <a:endParaRPr lang="ja-JP" altLang="en-US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998" y="11287175"/>
            <a:ext cx="12097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【BRDC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の症状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39.5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℃以上の発熱　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健康な子牛の体温は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38.5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39.5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℃）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咳、鼻水が出て、呼吸が異常に早い　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健康な子牛の呼吸数は１分間に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回程度）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元気消失、起立不能、哺乳困難、虚弱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短期間のうちに、牛舎内の子牛（時には母牛にも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）にまん延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997" y="13280004"/>
            <a:ext cx="121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【BRDC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による経済的被害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治療費がかさむ　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治療は予防よりも費用が掛かります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!!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治療回数が多い牛は増体が悪くなる　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増体が悪いため飼料費も余計に掛かります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!!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2" name="図 3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603" r="10453" b="6849"/>
          <a:stretch/>
        </p:blipFill>
        <p:spPr bwMode="auto">
          <a:xfrm>
            <a:off x="10575238" y="12487739"/>
            <a:ext cx="1344072" cy="151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図 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4891" r="3082" b="3913"/>
          <a:stretch/>
        </p:blipFill>
        <p:spPr bwMode="auto">
          <a:xfrm>
            <a:off x="706093" y="4752978"/>
            <a:ext cx="11088524" cy="61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角丸四角形 115"/>
          <p:cNvSpPr/>
          <p:nvPr/>
        </p:nvSpPr>
        <p:spPr>
          <a:xfrm>
            <a:off x="57265" y="580062"/>
            <a:ext cx="12081748" cy="720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22311" y="9594954"/>
            <a:ext cx="11330557" cy="1764515"/>
          </a:xfrm>
          <a:prstGeom prst="roundRect">
            <a:avLst>
              <a:gd name="adj" fmla="val 100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レーム 10"/>
          <p:cNvSpPr/>
          <p:nvPr/>
        </p:nvSpPr>
        <p:spPr>
          <a:xfrm>
            <a:off x="53564" y="8434915"/>
            <a:ext cx="12064185" cy="5940000"/>
          </a:xfrm>
          <a:prstGeom prst="frame">
            <a:avLst>
              <a:gd name="adj1" fmla="val 806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5567" y="9052852"/>
            <a:ext cx="9106285" cy="5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哺育牛の飼養管理～寒冷対策～について</a:t>
            </a:r>
            <a:endParaRPr kumimoji="1" lang="ja-JP" altLang="ja-JP" sz="2800" kern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6342" y="9531159"/>
            <a:ext cx="3186800" cy="719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ja-JP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子牛は寒さに弱い</a:t>
            </a:r>
            <a:r>
              <a:rPr kumimoji="1" lang="en-US" altLang="ja-JP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!!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6000" y="8499083"/>
            <a:ext cx="11816868" cy="1052868"/>
            <a:chOff x="36000" y="10145470"/>
            <a:chExt cx="11816868" cy="1052868"/>
          </a:xfrm>
        </p:grpSpPr>
        <p:sp>
          <p:nvSpPr>
            <p:cNvPr id="41" name="テキスト ボックス 53"/>
            <p:cNvSpPr txBox="1"/>
            <p:nvPr/>
          </p:nvSpPr>
          <p:spPr>
            <a:xfrm>
              <a:off x="36000" y="10215795"/>
              <a:ext cx="93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400" b="1" i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≪子牛を大きく育てよう！≫</a:t>
              </a:r>
              <a:r>
                <a:rPr kumimoji="1" lang="ja-JP" altLang="en-US" sz="2000" b="1" i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～岩手県肉用牛飼養管理マニュアルから～</a:t>
              </a:r>
              <a:endParaRPr kumimoji="1" lang="ja-JP" altLang="en-U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0" y="10145470"/>
              <a:ext cx="1052868" cy="1052868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9720000" y="10260000"/>
              <a:ext cx="124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マニュアルの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ダウンロード</a:t>
              </a:r>
              <a:endPara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はこちら→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メモ 12"/>
          <p:cNvSpPr/>
          <p:nvPr/>
        </p:nvSpPr>
        <p:spPr>
          <a:xfrm>
            <a:off x="55887" y="14434810"/>
            <a:ext cx="12061861" cy="1776008"/>
          </a:xfrm>
          <a:prstGeom prst="foldedCorner">
            <a:avLst>
              <a:gd name="adj" fmla="val 8749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（農家の皆さんへ）　</a:t>
            </a:r>
            <a:r>
              <a:rPr kumimoji="1"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上場する１か月前からつなぎに慣れさせ、市場での評価を高めましょう</a:t>
            </a:r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つなぎの練習方法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①　肩と耳の高さが水平になるよう顔を持ち上げる格好で繋ぐ。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つなぎの練習方法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②　鼻が動かないように、支柱から鼻を離さないで繋ぐ。</a:t>
            </a:r>
            <a:endParaRPr kumimoji="1"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つなぎの練習方法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③　繋ぐ時間は、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分位から始め、２時間位まで立てるようにする。</a:t>
            </a:r>
            <a:endParaRPr lang="en-US" altLang="ja-JP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7454" y="10106016"/>
            <a:ext cx="11241891" cy="1341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kumimoji="1"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子牛は母牛に比べ、「</a:t>
            </a:r>
            <a:r>
              <a:rPr kumimoji="1" lang="ja-JP" altLang="en-US" sz="2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体重当たりの表面積が大きい</a:t>
            </a:r>
            <a:r>
              <a:rPr kumimoji="1"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」、「</a:t>
            </a:r>
            <a:r>
              <a:rPr kumimoji="1" lang="ja-JP" altLang="en-US" sz="2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第１胃が未発達で発酵熱がない</a:t>
            </a:r>
            <a:r>
              <a:rPr kumimoji="1"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」、「</a:t>
            </a:r>
            <a:r>
              <a:rPr kumimoji="1" lang="ja-JP" altLang="en-US" sz="2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体脂肪の蓄積が少ない</a:t>
            </a:r>
            <a:r>
              <a:rPr kumimoji="1"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」、「</a:t>
            </a:r>
            <a:r>
              <a:rPr kumimoji="1" lang="ja-JP" altLang="en-US" sz="2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体毛が短い</a:t>
            </a:r>
            <a:r>
              <a:rPr kumimoji="1"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」等の理由により、寒冷ストレスに弱いことから、十分な保温対策が必要になります。</a:t>
            </a:r>
            <a:endParaRPr kumimoji="1" lang="en-US" altLang="ja-JP" sz="2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8517" y="12566177"/>
            <a:ext cx="63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すき間風を当てない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22311" y="11826698"/>
            <a:ext cx="11330557" cy="2448000"/>
          </a:xfrm>
          <a:prstGeom prst="roundRect">
            <a:avLst>
              <a:gd name="adj" fmla="val 53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517" y="12199737"/>
            <a:ext cx="505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冷たいものに触れさせない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58517" y="11819779"/>
            <a:ext cx="63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体を濡らさない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8517" y="13329798"/>
            <a:ext cx="31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保温する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8517" y="13713647"/>
            <a:ext cx="63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牛舎内換気を実施する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8516" y="12926723"/>
            <a:ext cx="591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2400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飲用水の水を温水に変える</a:t>
            </a:r>
            <a:endParaRPr lang="en-US" altLang="ja-JP" sz="2400" i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22762" y="11363947"/>
            <a:ext cx="493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kumimoji="1" lang="ja-JP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寒冷期の管理のポイント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endParaRPr kumimoji="1" lang="ja-JP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04" y="11925306"/>
            <a:ext cx="2729954" cy="199910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014" y="11925306"/>
            <a:ext cx="2721355" cy="199910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5097768" y="13919386"/>
            <a:ext cx="3131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簡易ベッドの活用で底冷え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防止</a:t>
            </a:r>
            <a:endParaRPr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423884" y="13919386"/>
            <a:ext cx="3131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カーフジャケット等による保温</a:t>
            </a:r>
            <a:endParaRPr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150" y="1261736"/>
            <a:ext cx="12056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ワクチンの適期接種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ウイルスや細菌の感染に対抗するには、ワクチン接種が効果的で、ＢＲＤＣの発症やまん延を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抑制し、発症した場合の症状の軽減にも有効です（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より効果の得られる時期に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接種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!!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母牛にも定期的に接種して、初乳から子牛に移行する免疫効果を高めましょう。　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-2404" y="10274"/>
            <a:ext cx="12207600" cy="523220"/>
          </a:xfrm>
          <a:prstGeom prst="rect">
            <a:avLst/>
          </a:prstGeom>
          <a:gradFill>
            <a:gsLst>
              <a:gs pos="0">
                <a:srgbClr val="F96C45"/>
              </a:gs>
              <a:gs pos="50000">
                <a:srgbClr val="FFFF00"/>
              </a:gs>
              <a:gs pos="100000">
                <a:srgbClr val="F96C45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ＢＲＤＣ対策は</a:t>
            </a:r>
            <a:r>
              <a:rPr lang="en-US" altLang="ja-JP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予防</a:t>
            </a:r>
            <a:r>
              <a:rPr lang="en-US" altLang="ja-JP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から！</a:t>
            </a:r>
            <a:endParaRPr lang="en-US" altLang="ja-JP" sz="28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1150" y="515291"/>
            <a:ext cx="12096000" cy="864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ＢＲＤＣ対策の基本は早期発見・早期治療ですが、使用した抗菌性物質等の耐性発現なども考えると、治療よりも予防に重点を置きましょう。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3564" y="7542491"/>
            <a:ext cx="11771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子牛の寒冷対策を徹底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下記をご覧ください。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3564" y="6041955"/>
            <a:ext cx="1206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早期発見・早期治療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病気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発見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遅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れると、重篤化するばかりか、治療にも時間を要します。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特に、子牛が罹患すると、その後の発育に悪影響を及ぼし、生産性の低下に繋がります。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「いつもと違う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??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」と思ったら、速やかにかかりつけの獣医師に相談し、早めに治療しましょう。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1193448" y="2850555"/>
            <a:ext cx="9950047" cy="496601"/>
          </a:xfrm>
          <a:prstGeom prst="roundRect">
            <a:avLst/>
          </a:prstGeom>
          <a:solidFill>
            <a:srgbClr val="FFCCFF"/>
          </a:solidFill>
          <a:ln w="285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具体的な使用については、かかりつけの獣医師に相談しましょう</a:t>
            </a:r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3564" y="4517693"/>
            <a:ext cx="1206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清潔で快適な飼養環境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アンモニアは肺組織を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傷つけます。臭気がこもらない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よう、換気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はこまめに実施しましょう。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汚れた敷料は、病原体の温床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です。清潔と乾燥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を保つため、敷料をこまめに交換しましょ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密飼いは病気のもとです。１頭当たりの面積を十分に確保してください。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1150" y="3384148"/>
            <a:ext cx="1205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導入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牛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の隔離飼養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病原体の農場への侵入は、牛の導入時が多いと考えられます。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　導入後はすぐに群飼いせず、２週間程度は隔離した上で、異常がないか、よく観察しましょう。</a:t>
            </a:r>
            <a:endParaRPr lang="en-US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9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4853</TotalTime>
  <Words>927</Words>
  <Application>Microsoft Office PowerPoint</Application>
  <PresentationFormat>ユーザー設定</PresentationFormat>
  <Paragraphs>61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BIZ UDPゴシック</vt:lpstr>
      <vt:lpstr>BIZ UDゴシック</vt:lpstr>
      <vt:lpstr>HGPｺﾞｼｯｸM</vt:lpstr>
      <vt:lpstr>HGP創英角ｺﾞｼｯｸUB</vt:lpstr>
      <vt:lpstr>HGP創英角ﾎﾟｯﾌﾟ体</vt:lpstr>
      <vt:lpstr>HGS創英角ﾎﾟｯﾌﾟ体</vt:lpstr>
      <vt:lpstr>HG丸ｺﾞｼｯｸM-PRO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岩手県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一関普及センター飯村9-34-239　0191-52-4961</dc:creator>
  <cp:lastModifiedBy>021334</cp:lastModifiedBy>
  <cp:revision>224</cp:revision>
  <cp:lastPrinted>2023-06-13T00:28:36Z</cp:lastPrinted>
  <dcterms:created xsi:type="dcterms:W3CDTF">2021-04-05T07:42:34Z</dcterms:created>
  <dcterms:modified xsi:type="dcterms:W3CDTF">2023-09-27T08:03:46Z</dcterms:modified>
</cp:coreProperties>
</file>