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6"/>
  </p:notesMasterIdLst>
  <p:sldIdLst>
    <p:sldId id="279" r:id="rId4"/>
    <p:sldId id="280" r:id="rId5"/>
  </p:sldIdLst>
  <p:sldSz cx="6858000" cy="9912350"/>
  <p:notesSz cx="6858000" cy="99123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2"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268AB-32E1-46F9-8EAD-C1E7ED44C408}" v="8" dt="2023-07-24T03:42:41.88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2112" y="60"/>
      </p:cViewPr>
      <p:guideLst>
        <p:guide orient="horz" pos="288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32A0F484-5F43-4F8A-B0C8-F7C90B6533D5}" type="datetimeFigureOut">
              <a:rPr kumimoji="1" lang="ja-JP" altLang="en-US" smtClean="0"/>
              <a:t>2023/7/27</a:t>
            </a:fld>
            <a:endParaRPr kumimoji="1" lang="ja-JP" altLang="en-US"/>
          </a:p>
        </p:txBody>
      </p:sp>
      <p:sp>
        <p:nvSpPr>
          <p:cNvPr id="4" name="スライド イメージ プレースホルダー 3"/>
          <p:cNvSpPr>
            <a:spLocks noGrp="1" noRot="1" noChangeAspect="1"/>
          </p:cNvSpPr>
          <p:nvPr>
            <p:ph type="sldImg" idx="2"/>
          </p:nvPr>
        </p:nvSpPr>
        <p:spPr>
          <a:xfrm>
            <a:off x="2271713" y="1239838"/>
            <a:ext cx="2314575" cy="33448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70438"/>
            <a:ext cx="5486400" cy="39036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1546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15463"/>
            <a:ext cx="2971800" cy="496887"/>
          </a:xfrm>
          <a:prstGeom prst="rect">
            <a:avLst/>
          </a:prstGeom>
        </p:spPr>
        <p:txBody>
          <a:bodyPr vert="horz" lIns="91440" tIns="45720" rIns="91440" bIns="45720" rtlCol="0" anchor="b"/>
          <a:lstStyle>
            <a:lvl1pPr algn="r">
              <a:defRPr sz="1200"/>
            </a:lvl1pPr>
          </a:lstStyle>
          <a:p>
            <a:fld id="{49844DF2-3CAC-420F-8A7C-AE05B1A93471}" type="slidenum">
              <a:rPr kumimoji="1" lang="ja-JP" altLang="en-US" smtClean="0"/>
              <a:t>‹#›</a:t>
            </a:fld>
            <a:endParaRPr kumimoji="1" lang="ja-JP" altLang="en-US"/>
          </a:p>
        </p:txBody>
      </p:sp>
    </p:spTree>
    <p:extLst>
      <p:ext uri="{BB962C8B-B14F-4D97-AF65-F5344CB8AC3E}">
        <p14:creationId xmlns:p14="http://schemas.microsoft.com/office/powerpoint/2010/main" val="5819702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9844DF2-3CAC-420F-8A7C-AE05B1A93471}" type="slidenum">
              <a:rPr kumimoji="1" lang="ja-JP" altLang="en-US" smtClean="0"/>
              <a:t>1</a:t>
            </a:fld>
            <a:endParaRPr kumimoji="1" lang="ja-JP" altLang="en-US"/>
          </a:p>
        </p:txBody>
      </p:sp>
    </p:spTree>
    <p:extLst>
      <p:ext uri="{BB962C8B-B14F-4D97-AF65-F5344CB8AC3E}">
        <p14:creationId xmlns:p14="http://schemas.microsoft.com/office/powerpoint/2010/main" val="18923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9844DF2-3CAC-420F-8A7C-AE05B1A93471}" type="slidenum">
              <a:rPr kumimoji="1" lang="ja-JP" altLang="en-US" smtClean="0"/>
              <a:t>2</a:t>
            </a:fld>
            <a:endParaRPr kumimoji="1" lang="ja-JP" altLang="en-US"/>
          </a:p>
        </p:txBody>
      </p:sp>
    </p:spTree>
    <p:extLst>
      <p:ext uri="{BB962C8B-B14F-4D97-AF65-F5344CB8AC3E}">
        <p14:creationId xmlns:p14="http://schemas.microsoft.com/office/powerpoint/2010/main" val="306065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2828"/>
            <a:ext cx="5829300" cy="208159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550916"/>
            <a:ext cx="4800600" cy="24780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Meiryo UI"/>
                <a:cs typeface="Meiryo UI"/>
              </a:defRPr>
            </a:lvl1pPr>
          </a:lstStyle>
          <a:p>
            <a:pPr marL="38100">
              <a:lnSpc>
                <a:spcPct val="100000"/>
              </a:lnSpc>
              <a:spcBef>
                <a:spcPts val="155"/>
              </a:spcBef>
            </a:pPr>
            <a:fld id="{81D60167-4931-47E6-BA6A-407CBD079E47}" type="slidenum">
              <a:rPr spc="-5" dirty="0"/>
              <a:t>‹#›</a:t>
            </a:fld>
            <a:r>
              <a:rPr spc="-10" dirty="0"/>
              <a:t>/</a:t>
            </a:r>
            <a:r>
              <a:rPr spc="-5" dirty="0"/>
              <a:t>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8976" y="355091"/>
            <a:ext cx="6486525" cy="1202690"/>
          </a:xfrm>
          <a:custGeom>
            <a:avLst/>
            <a:gdLst/>
            <a:ahLst/>
            <a:cxnLst/>
            <a:rect l="l" t="t" r="r" b="b"/>
            <a:pathLst>
              <a:path w="6486525" h="1202690">
                <a:moveTo>
                  <a:pt x="6486144" y="0"/>
                </a:moveTo>
                <a:lnTo>
                  <a:pt x="0" y="0"/>
                </a:lnTo>
                <a:lnTo>
                  <a:pt x="0" y="1202436"/>
                </a:lnTo>
                <a:lnTo>
                  <a:pt x="6486144" y="1202436"/>
                </a:lnTo>
                <a:lnTo>
                  <a:pt x="6486144" y="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chemeClr val="bg1"/>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Meiryo UI"/>
                <a:cs typeface="Meiryo UI"/>
              </a:defRPr>
            </a:lvl1pPr>
          </a:lstStyle>
          <a:p>
            <a:pPr marL="38100">
              <a:lnSpc>
                <a:spcPct val="100000"/>
              </a:lnSpc>
              <a:spcBef>
                <a:spcPts val="155"/>
              </a:spcBef>
            </a:pPr>
            <a:fld id="{81D60167-4931-47E6-BA6A-407CBD079E47}" type="slidenum">
              <a:rPr spc="-5" dirty="0"/>
              <a:t>‹#›</a:t>
            </a:fld>
            <a:r>
              <a:rPr spc="-10" dirty="0"/>
              <a:t>/</a:t>
            </a:r>
            <a:r>
              <a:rPr spc="-5" dirty="0"/>
              <a:t>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Meiryo UI"/>
                <a:cs typeface="Meiryo UI"/>
              </a:defRPr>
            </a:lvl1pPr>
          </a:lstStyle>
          <a:p>
            <a:endParaRPr/>
          </a:p>
        </p:txBody>
      </p:sp>
      <p:sp>
        <p:nvSpPr>
          <p:cNvPr id="3" name="Holder 3"/>
          <p:cNvSpPr>
            <a:spLocks noGrp="1"/>
          </p:cNvSpPr>
          <p:nvPr>
            <p:ph sz="half" idx="2"/>
          </p:nvPr>
        </p:nvSpPr>
        <p:spPr>
          <a:xfrm>
            <a:off x="342900" y="2279840"/>
            <a:ext cx="2983230" cy="654215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9840"/>
            <a:ext cx="2983230" cy="654215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7" name="Holder 7"/>
          <p:cNvSpPr>
            <a:spLocks noGrp="1"/>
          </p:cNvSpPr>
          <p:nvPr>
            <p:ph type="sldNum" sz="quarter" idx="7"/>
          </p:nvPr>
        </p:nvSpPr>
        <p:spPr/>
        <p:txBody>
          <a:bodyPr lIns="0" tIns="0" rIns="0" bIns="0"/>
          <a:lstStyle>
            <a:lvl1pPr>
              <a:defRPr sz="1000" b="0" i="0">
                <a:solidFill>
                  <a:schemeClr val="tx1"/>
                </a:solidFill>
                <a:latin typeface="Meiryo UI"/>
                <a:cs typeface="Meiryo UI"/>
              </a:defRPr>
            </a:lvl1pPr>
          </a:lstStyle>
          <a:p>
            <a:pPr marL="38100">
              <a:lnSpc>
                <a:spcPct val="100000"/>
              </a:lnSpc>
              <a:spcBef>
                <a:spcPts val="155"/>
              </a:spcBef>
            </a:pPr>
            <a:fld id="{81D60167-4931-47E6-BA6A-407CBD079E47}" type="slidenum">
              <a:rPr spc="-5" dirty="0"/>
              <a:t>‹#›</a:t>
            </a:fld>
            <a:r>
              <a:rPr spc="-10" dirty="0"/>
              <a:t>/</a:t>
            </a:r>
            <a:r>
              <a:rPr spc="-5" dirty="0"/>
              <a:t>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5" name="Holder 5"/>
          <p:cNvSpPr>
            <a:spLocks noGrp="1"/>
          </p:cNvSpPr>
          <p:nvPr>
            <p:ph type="sldNum" sz="quarter" idx="7"/>
          </p:nvPr>
        </p:nvSpPr>
        <p:spPr/>
        <p:txBody>
          <a:bodyPr lIns="0" tIns="0" rIns="0" bIns="0"/>
          <a:lstStyle>
            <a:lvl1pPr>
              <a:defRPr sz="1000" b="0" i="0">
                <a:solidFill>
                  <a:schemeClr val="tx1"/>
                </a:solidFill>
                <a:latin typeface="Meiryo UI"/>
                <a:cs typeface="Meiryo UI"/>
              </a:defRPr>
            </a:lvl1pPr>
          </a:lstStyle>
          <a:p>
            <a:pPr marL="38100">
              <a:lnSpc>
                <a:spcPct val="100000"/>
              </a:lnSpc>
              <a:spcBef>
                <a:spcPts val="155"/>
              </a:spcBef>
            </a:pPr>
            <a:fld id="{81D60167-4931-47E6-BA6A-407CBD079E47}" type="slidenum">
              <a:rPr spc="-5" dirty="0"/>
              <a:t>‹#›</a:t>
            </a:fld>
            <a:r>
              <a:rPr spc="-10" dirty="0"/>
              <a:t>/</a:t>
            </a:r>
            <a:r>
              <a:rPr spc="-5" dirty="0"/>
              <a:t>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5928" y="36575"/>
            <a:ext cx="6486525" cy="833755"/>
          </a:xfrm>
          <a:custGeom>
            <a:avLst/>
            <a:gdLst/>
            <a:ahLst/>
            <a:cxnLst/>
            <a:rect l="l" t="t" r="r" b="b"/>
            <a:pathLst>
              <a:path w="6486525" h="833755">
                <a:moveTo>
                  <a:pt x="6486144" y="0"/>
                </a:moveTo>
                <a:lnTo>
                  <a:pt x="0" y="0"/>
                </a:lnTo>
                <a:lnTo>
                  <a:pt x="0" y="833627"/>
                </a:lnTo>
                <a:lnTo>
                  <a:pt x="6486144" y="833627"/>
                </a:lnTo>
                <a:lnTo>
                  <a:pt x="6486144" y="0"/>
                </a:lnTo>
                <a:close/>
              </a:path>
            </a:pathLst>
          </a:custGeom>
          <a:solidFill>
            <a:srgbClr val="00000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4" name="Holder 4"/>
          <p:cNvSpPr>
            <a:spLocks noGrp="1"/>
          </p:cNvSpPr>
          <p:nvPr>
            <p:ph type="sldNum" sz="quarter" idx="7"/>
          </p:nvPr>
        </p:nvSpPr>
        <p:spPr/>
        <p:txBody>
          <a:bodyPr lIns="0" tIns="0" rIns="0" bIns="0"/>
          <a:lstStyle>
            <a:lvl1pPr>
              <a:defRPr sz="1000" b="0" i="0">
                <a:solidFill>
                  <a:schemeClr val="tx1"/>
                </a:solidFill>
                <a:latin typeface="Meiryo UI"/>
                <a:cs typeface="Meiryo UI"/>
              </a:defRPr>
            </a:lvl1pPr>
          </a:lstStyle>
          <a:p>
            <a:pPr marL="38100">
              <a:lnSpc>
                <a:spcPct val="100000"/>
              </a:lnSpc>
              <a:spcBef>
                <a:spcPts val="155"/>
              </a:spcBef>
            </a:pPr>
            <a:fld id="{81D60167-4931-47E6-BA6A-407CBD079E47}" type="slidenum">
              <a:rPr spc="-5" dirty="0"/>
              <a:t>‹#›</a:t>
            </a:fld>
            <a:r>
              <a:rPr spc="-10" dirty="0"/>
              <a:t>/</a:t>
            </a:r>
            <a:r>
              <a:rPr spc="-5" dirty="0"/>
              <a:t>2</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41018" y="389635"/>
            <a:ext cx="4375962" cy="1108075"/>
          </a:xfrm>
          <a:prstGeom prst="rect">
            <a:avLst/>
          </a:prstGeom>
        </p:spPr>
        <p:txBody>
          <a:bodyPr wrap="square" lIns="0" tIns="0" rIns="0" bIns="0">
            <a:spAutoFit/>
          </a:bodyPr>
          <a:lstStyle>
            <a:lvl1pPr>
              <a:defRPr sz="2400" b="1" i="0">
                <a:solidFill>
                  <a:schemeClr val="bg1"/>
                </a:solidFill>
                <a:latin typeface="Meiryo UI"/>
                <a:cs typeface="Meiryo UI"/>
              </a:defRPr>
            </a:lvl1pPr>
          </a:lstStyle>
          <a:p>
            <a:endParaRPr/>
          </a:p>
        </p:txBody>
      </p:sp>
      <p:sp>
        <p:nvSpPr>
          <p:cNvPr id="3" name="Holder 3"/>
          <p:cNvSpPr>
            <a:spLocks noGrp="1"/>
          </p:cNvSpPr>
          <p:nvPr>
            <p:ph type="body" idx="1"/>
          </p:nvPr>
        </p:nvSpPr>
        <p:spPr>
          <a:xfrm>
            <a:off x="247904" y="2369311"/>
            <a:ext cx="6362191" cy="23018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9218486"/>
            <a:ext cx="2194560" cy="49561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8486"/>
            <a:ext cx="1577340" cy="49561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6" name="Holder 6"/>
          <p:cNvSpPr>
            <a:spLocks noGrp="1"/>
          </p:cNvSpPr>
          <p:nvPr>
            <p:ph type="sldNum" sz="quarter" idx="7"/>
          </p:nvPr>
        </p:nvSpPr>
        <p:spPr>
          <a:xfrm>
            <a:off x="6458077" y="9681791"/>
            <a:ext cx="265429" cy="186054"/>
          </a:xfrm>
          <a:prstGeom prst="rect">
            <a:avLst/>
          </a:prstGeom>
        </p:spPr>
        <p:txBody>
          <a:bodyPr wrap="square" lIns="0" tIns="0" rIns="0" bIns="0">
            <a:spAutoFit/>
          </a:bodyPr>
          <a:lstStyle>
            <a:lvl1pPr>
              <a:defRPr sz="1000" b="0" i="0">
                <a:solidFill>
                  <a:schemeClr val="tx1"/>
                </a:solidFill>
                <a:latin typeface="Meiryo UI"/>
                <a:cs typeface="Meiryo UI"/>
              </a:defRPr>
            </a:lvl1pPr>
          </a:lstStyle>
          <a:p>
            <a:pPr marL="38100">
              <a:lnSpc>
                <a:spcPct val="100000"/>
              </a:lnSpc>
              <a:spcBef>
                <a:spcPts val="155"/>
              </a:spcBef>
            </a:pPr>
            <a:fld id="{81D60167-4931-47E6-BA6A-407CBD079E47}" type="slidenum">
              <a:rPr spc="-5" dirty="0"/>
              <a:t>‹#›</a:t>
            </a:fld>
            <a:r>
              <a:rPr spc="-10" dirty="0"/>
              <a:t>/</a:t>
            </a:r>
            <a:r>
              <a:rPr spc="-5" dirty="0"/>
              <a:t>2</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1171688" y="2714218"/>
            <a:ext cx="5309369" cy="228268"/>
          </a:xfrm>
          <a:prstGeom prst="rect">
            <a:avLst/>
          </a:prstGeom>
        </p:spPr>
        <p:txBody>
          <a:bodyPr vert="horz" wrap="square" lIns="0" tIns="12700" rIns="0" bIns="0" rtlCol="0">
            <a:spAutoFit/>
          </a:bodyPr>
          <a:lstStyle/>
          <a:p>
            <a:pPr>
              <a:lnSpc>
                <a:spcPct val="100000"/>
              </a:lnSpc>
              <a:spcBef>
                <a:spcPts val="100"/>
              </a:spcBef>
            </a:pPr>
            <a:r>
              <a:rPr sz="1400" b="1" spc="-5" dirty="0">
                <a:solidFill>
                  <a:srgbClr val="FF0000"/>
                </a:solidFill>
                <a:latin typeface="Meiryo UI" panose="020B0604030504040204" pitchFamily="50" charset="-128"/>
                <a:ea typeface="Meiryo UI" panose="020B0604030504040204" pitchFamily="50" charset="-128"/>
                <a:cs typeface="Meiryo UI"/>
              </a:rPr>
              <a:t>202</a:t>
            </a:r>
            <a:r>
              <a:rPr lang="en-US" altLang="ja-JP" sz="1400" b="1" spc="-5" dirty="0">
                <a:solidFill>
                  <a:srgbClr val="FF0000"/>
                </a:solidFill>
                <a:latin typeface="Meiryo UI" panose="020B0604030504040204" pitchFamily="50" charset="-128"/>
                <a:ea typeface="Meiryo UI" panose="020B0604030504040204" pitchFamily="50" charset="-128"/>
                <a:cs typeface="Meiryo UI"/>
              </a:rPr>
              <a:t>3</a:t>
            </a:r>
            <a:r>
              <a:rPr sz="1400" b="1" dirty="0">
                <a:solidFill>
                  <a:srgbClr val="FF0000"/>
                </a:solidFill>
                <a:latin typeface="Meiryo UI" panose="020B0604030504040204" pitchFamily="50" charset="-128"/>
                <a:ea typeface="Meiryo UI" panose="020B0604030504040204" pitchFamily="50" charset="-128"/>
                <a:cs typeface="Meiryo UI"/>
              </a:rPr>
              <a:t>年</a:t>
            </a:r>
            <a:r>
              <a:rPr lang="en-US" altLang="ja-JP" sz="1400" b="1" dirty="0">
                <a:solidFill>
                  <a:srgbClr val="FF0000"/>
                </a:solidFill>
                <a:latin typeface="Meiryo UI" panose="020B0604030504040204" pitchFamily="50" charset="-128"/>
                <a:ea typeface="Meiryo UI" panose="020B0604030504040204" pitchFamily="50" charset="-128"/>
                <a:cs typeface="Meiryo UI"/>
              </a:rPr>
              <a:t>8</a:t>
            </a:r>
            <a:r>
              <a:rPr sz="1400" b="1" dirty="0">
                <a:solidFill>
                  <a:srgbClr val="FF0000"/>
                </a:solidFill>
                <a:latin typeface="Meiryo UI" panose="020B0604030504040204" pitchFamily="50" charset="-128"/>
                <a:ea typeface="Meiryo UI" panose="020B0604030504040204" pitchFamily="50" charset="-128"/>
                <a:cs typeface="Meiryo UI"/>
              </a:rPr>
              <a:t>月</a:t>
            </a:r>
            <a:r>
              <a:rPr lang="en-US" altLang="ja-JP" sz="1400" b="1" dirty="0">
                <a:solidFill>
                  <a:srgbClr val="FF0000"/>
                </a:solidFill>
                <a:latin typeface="Meiryo UI" panose="020B0604030504040204" pitchFamily="50" charset="-128"/>
                <a:ea typeface="Meiryo UI" panose="020B0604030504040204" pitchFamily="50" charset="-128"/>
                <a:cs typeface="Meiryo UI"/>
              </a:rPr>
              <a:t>28</a:t>
            </a:r>
            <a:r>
              <a:rPr sz="1400" b="1" dirty="0">
                <a:solidFill>
                  <a:srgbClr val="FF0000"/>
                </a:solidFill>
                <a:latin typeface="Meiryo UI" panose="020B0604030504040204" pitchFamily="50" charset="-128"/>
                <a:ea typeface="Meiryo UI" panose="020B0604030504040204" pitchFamily="50" charset="-128"/>
                <a:cs typeface="Meiryo UI"/>
              </a:rPr>
              <a:t>日</a:t>
            </a:r>
            <a:r>
              <a:rPr lang="en-US" altLang="ja-JP" sz="1400" b="1" dirty="0">
                <a:solidFill>
                  <a:srgbClr val="FF0000"/>
                </a:solidFill>
                <a:latin typeface="Meiryo UI" panose="020B0604030504040204" pitchFamily="50" charset="-128"/>
                <a:ea typeface="Meiryo UI" panose="020B0604030504040204" pitchFamily="50" charset="-128"/>
                <a:cs typeface="Meiryo UI"/>
              </a:rPr>
              <a:t>(</a:t>
            </a:r>
            <a:r>
              <a:rPr lang="ja-JP" altLang="en-US" sz="1400" b="1" dirty="0">
                <a:solidFill>
                  <a:srgbClr val="FF0000"/>
                </a:solidFill>
                <a:latin typeface="Meiryo UI" panose="020B0604030504040204" pitchFamily="50" charset="-128"/>
                <a:ea typeface="Meiryo UI" panose="020B0604030504040204" pitchFamily="50" charset="-128"/>
                <a:cs typeface="Meiryo UI"/>
              </a:rPr>
              <a:t>月</a:t>
            </a:r>
            <a:r>
              <a:rPr lang="en-US" altLang="ja-JP" sz="1400" b="1" dirty="0">
                <a:solidFill>
                  <a:srgbClr val="FF0000"/>
                </a:solidFill>
                <a:latin typeface="Meiryo UI" panose="020B0604030504040204" pitchFamily="50" charset="-128"/>
                <a:ea typeface="Meiryo UI" panose="020B0604030504040204" pitchFamily="50" charset="-128"/>
                <a:cs typeface="Meiryo UI"/>
              </a:rPr>
              <a:t>)</a:t>
            </a:r>
            <a:r>
              <a:rPr lang="ja-JP" altLang="en-US" sz="1400" b="1" dirty="0">
                <a:solidFill>
                  <a:srgbClr val="FF0000"/>
                </a:solidFill>
                <a:latin typeface="Meiryo UI" panose="020B0604030504040204" pitchFamily="50" charset="-128"/>
                <a:ea typeface="Meiryo UI" panose="020B0604030504040204" pitchFamily="50" charset="-128"/>
                <a:cs typeface="Meiryo UI"/>
              </a:rPr>
              <a:t>　</a:t>
            </a:r>
            <a:r>
              <a:rPr lang="en-US" altLang="ja-JP" sz="1400" b="1" dirty="0">
                <a:solidFill>
                  <a:srgbClr val="FF0000"/>
                </a:solidFill>
                <a:latin typeface="Meiryo UI" panose="020B0604030504040204" pitchFamily="50" charset="-128"/>
                <a:ea typeface="Meiryo UI" panose="020B0604030504040204" pitchFamily="50" charset="-128"/>
                <a:cs typeface="Meiryo UI"/>
              </a:rPr>
              <a:t>13</a:t>
            </a:r>
            <a:r>
              <a:rPr lang="ja-JP" altLang="en-US" sz="1400" b="1" dirty="0">
                <a:solidFill>
                  <a:srgbClr val="FF0000"/>
                </a:solidFill>
                <a:latin typeface="Meiryo UI" panose="020B0604030504040204" pitchFamily="50" charset="-128"/>
                <a:ea typeface="Meiryo UI" panose="020B0604030504040204" pitchFamily="50" charset="-128"/>
                <a:cs typeface="Meiryo UI"/>
              </a:rPr>
              <a:t>：</a:t>
            </a:r>
            <a:r>
              <a:rPr lang="en-US" altLang="ja-JP" sz="1400" b="1" dirty="0">
                <a:solidFill>
                  <a:srgbClr val="FF0000"/>
                </a:solidFill>
                <a:latin typeface="Meiryo UI" panose="020B0604030504040204" pitchFamily="50" charset="-128"/>
                <a:ea typeface="Meiryo UI" panose="020B0604030504040204" pitchFamily="50" charset="-128"/>
                <a:cs typeface="Meiryo UI"/>
              </a:rPr>
              <a:t>0</a:t>
            </a:r>
            <a:r>
              <a:rPr sz="1400" b="1" dirty="0">
                <a:solidFill>
                  <a:srgbClr val="FF0000"/>
                </a:solidFill>
                <a:latin typeface="Meiryo UI" panose="020B0604030504040204" pitchFamily="50" charset="-128"/>
                <a:ea typeface="Meiryo UI" panose="020B0604030504040204" pitchFamily="50" charset="-128"/>
                <a:cs typeface="Meiryo UI"/>
              </a:rPr>
              <a:t>0～（</a:t>
            </a:r>
            <a:r>
              <a:rPr lang="en-US" sz="1400" b="1" dirty="0">
                <a:solidFill>
                  <a:srgbClr val="FF0000"/>
                </a:solidFill>
                <a:latin typeface="Meiryo UI" panose="020B0604030504040204" pitchFamily="50" charset="-128"/>
                <a:ea typeface="Meiryo UI" panose="020B0604030504040204" pitchFamily="50" charset="-128"/>
                <a:cs typeface="Meiryo UI"/>
              </a:rPr>
              <a:t>17</a:t>
            </a:r>
            <a:r>
              <a:rPr sz="1400" b="1" dirty="0">
                <a:solidFill>
                  <a:srgbClr val="FF0000"/>
                </a:solidFill>
                <a:latin typeface="Meiryo UI" panose="020B0604030504040204" pitchFamily="50" charset="-128"/>
                <a:ea typeface="Meiryo UI" panose="020B0604030504040204" pitchFamily="50" charset="-128"/>
                <a:cs typeface="Meiryo UI"/>
              </a:rPr>
              <a:t>：</a:t>
            </a:r>
            <a:r>
              <a:rPr lang="en-US" sz="1400" b="1" dirty="0">
                <a:solidFill>
                  <a:srgbClr val="FF0000"/>
                </a:solidFill>
                <a:latin typeface="Meiryo UI" panose="020B0604030504040204" pitchFamily="50" charset="-128"/>
                <a:ea typeface="Meiryo UI" panose="020B0604030504040204" pitchFamily="50" charset="-128"/>
                <a:cs typeface="Meiryo UI"/>
              </a:rPr>
              <a:t>3</a:t>
            </a:r>
            <a:r>
              <a:rPr sz="1400" b="1" dirty="0">
                <a:solidFill>
                  <a:srgbClr val="FF0000"/>
                </a:solidFill>
                <a:latin typeface="Meiryo UI" panose="020B0604030504040204" pitchFamily="50" charset="-128"/>
                <a:ea typeface="Meiryo UI" panose="020B0604030504040204" pitchFamily="50" charset="-128"/>
                <a:cs typeface="Meiryo UI"/>
              </a:rPr>
              <a:t>0</a:t>
            </a:r>
            <a:r>
              <a:rPr lang="ja-JP" altLang="en-US" sz="1400" b="1" dirty="0">
                <a:solidFill>
                  <a:srgbClr val="FF0000"/>
                </a:solidFill>
                <a:latin typeface="Meiryo UI" panose="020B0604030504040204" pitchFamily="50" charset="-128"/>
                <a:ea typeface="Meiryo UI" panose="020B0604030504040204" pitchFamily="50" charset="-128"/>
                <a:cs typeface="Meiryo UI"/>
              </a:rPr>
              <a:t>終了予定</a:t>
            </a:r>
            <a:r>
              <a:rPr sz="1400" b="1" dirty="0">
                <a:solidFill>
                  <a:srgbClr val="FF0000"/>
                </a:solidFill>
                <a:latin typeface="Meiryo UI" panose="020B0604030504040204" pitchFamily="50" charset="-128"/>
                <a:ea typeface="Meiryo UI" panose="020B0604030504040204" pitchFamily="50" charset="-128"/>
                <a:cs typeface="Meiryo UI"/>
              </a:rPr>
              <a:t>）</a:t>
            </a:r>
            <a:endParaRPr sz="1400" dirty="0">
              <a:latin typeface="Meiryo UI" panose="020B0604030504040204" pitchFamily="50" charset="-128"/>
              <a:ea typeface="Meiryo UI" panose="020B0604030504040204" pitchFamily="50" charset="-128"/>
              <a:cs typeface="Meiryo UI"/>
            </a:endParaRPr>
          </a:p>
        </p:txBody>
      </p:sp>
      <p:sp>
        <p:nvSpPr>
          <p:cNvPr id="7" name="object 7"/>
          <p:cNvSpPr/>
          <p:nvPr/>
        </p:nvSpPr>
        <p:spPr>
          <a:xfrm>
            <a:off x="214831" y="2742793"/>
            <a:ext cx="845845" cy="657225"/>
          </a:xfrm>
          <a:prstGeom prst="roundRect">
            <a:avLst/>
          </a:prstGeom>
          <a:ln w="25560">
            <a:solidFill>
              <a:schemeClr val="tx1"/>
            </a:solidFill>
          </a:ln>
        </p:spPr>
        <p:txBody>
          <a:bodyPr wrap="square" lIns="0" tIns="0" rIns="0" bIns="0" rtlCol="0" anchor="ctr"/>
          <a:lstStyle/>
          <a:p>
            <a:pPr algn="ctr"/>
            <a:r>
              <a:rPr lang="ja-JP" altLang="en-US" sz="1200" b="1" dirty="0">
                <a:latin typeface="Meiryo UI" panose="020B0604030504040204" pitchFamily="50" charset="-128"/>
                <a:ea typeface="Meiryo UI" panose="020B0604030504040204" pitchFamily="50" charset="-128"/>
              </a:rPr>
              <a:t>一関</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会場</a:t>
            </a:r>
            <a:endParaRPr sz="1200" b="1" dirty="0">
              <a:latin typeface="Meiryo UI" panose="020B0604030504040204" pitchFamily="50" charset="-128"/>
              <a:ea typeface="Meiryo UI" panose="020B0604030504040204" pitchFamily="50" charset="-128"/>
            </a:endParaRPr>
          </a:p>
        </p:txBody>
      </p:sp>
      <p:sp>
        <p:nvSpPr>
          <p:cNvPr id="35" name="object 6">
            <a:extLst>
              <a:ext uri="{FF2B5EF4-FFF2-40B4-BE49-F238E27FC236}">
                <a16:creationId xmlns:a16="http://schemas.microsoft.com/office/drawing/2014/main" id="{B25B31F8-5C87-40FB-98BD-ACBE65314C6A}"/>
              </a:ext>
            </a:extLst>
          </p:cNvPr>
          <p:cNvSpPr txBox="1"/>
          <p:nvPr/>
        </p:nvSpPr>
        <p:spPr>
          <a:xfrm>
            <a:off x="1171688" y="3009335"/>
            <a:ext cx="5309369" cy="410369"/>
          </a:xfrm>
          <a:prstGeom prst="rect">
            <a:avLst/>
          </a:prstGeom>
        </p:spPr>
        <p:txBody>
          <a:bodyPr vert="horz" wrap="square" lIns="0" tIns="12700" rIns="0" bIns="0" rtlCol="0">
            <a:spAutoFit/>
          </a:bodyPr>
          <a:lstStyle/>
          <a:p>
            <a:pPr>
              <a:lnSpc>
                <a:spcPct val="100000"/>
              </a:lnSpc>
              <a:spcBef>
                <a:spcPts val="100"/>
              </a:spcBef>
            </a:pPr>
            <a:r>
              <a:rPr lang="ja-JP" altLang="en-US" sz="1400" b="1" spc="-5" dirty="0">
                <a:latin typeface="Meiryo UI" panose="020B0604030504040204" pitchFamily="50" charset="-128"/>
                <a:ea typeface="Meiryo UI" panose="020B0604030504040204" pitchFamily="50" charset="-128"/>
                <a:cs typeface="Meiryo UI"/>
              </a:rPr>
              <a:t>一関市民センター３</a:t>
            </a:r>
            <a:r>
              <a:rPr lang="en-US" altLang="ja-JP" sz="1400" b="1" spc="-5" dirty="0">
                <a:latin typeface="Meiryo UI" panose="020B0604030504040204" pitchFamily="50" charset="-128"/>
                <a:ea typeface="Meiryo UI" panose="020B0604030504040204" pitchFamily="50" charset="-128"/>
                <a:cs typeface="Meiryo UI"/>
              </a:rPr>
              <a:t>F</a:t>
            </a:r>
            <a:r>
              <a:rPr lang="ja-JP" altLang="en-US" sz="1400" b="1" spc="-5" dirty="0">
                <a:latin typeface="Meiryo UI" panose="020B0604030504040204" pitchFamily="50" charset="-128"/>
                <a:ea typeface="Meiryo UI" panose="020B0604030504040204" pitchFamily="50" charset="-128"/>
                <a:cs typeface="Meiryo UI"/>
              </a:rPr>
              <a:t>　大会議室</a:t>
            </a:r>
            <a:endParaRPr lang="en-US" altLang="zh-TW" sz="1400" b="1" spc="-5" dirty="0">
              <a:latin typeface="Meiryo UI" panose="020B0604030504040204" pitchFamily="50" charset="-128"/>
              <a:ea typeface="Meiryo UI" panose="020B0604030504040204" pitchFamily="50" charset="-128"/>
              <a:cs typeface="Meiryo UI"/>
            </a:endParaRPr>
          </a:p>
          <a:p>
            <a:pPr>
              <a:lnSpc>
                <a:spcPct val="100000"/>
              </a:lnSpc>
              <a:spcBef>
                <a:spcPts val="100"/>
              </a:spcBef>
            </a:pPr>
            <a:r>
              <a:rPr lang="ja-JP" altLang="en-US" sz="1100" b="0" i="0" dirty="0">
                <a:solidFill>
                  <a:srgbClr val="202124"/>
                </a:solidFill>
                <a:effectLst/>
                <a:latin typeface="メイリオ" panose="020B0604030504040204" pitchFamily="50" charset="-128"/>
                <a:ea typeface="メイリオ" panose="020B0604030504040204" pitchFamily="50" charset="-128"/>
              </a:rPr>
              <a:t>〒</a:t>
            </a:r>
            <a:r>
              <a:rPr lang="en-US" altLang="ja-JP" sz="1100" b="0" i="0" dirty="0">
                <a:solidFill>
                  <a:srgbClr val="202124"/>
                </a:solidFill>
                <a:effectLst/>
                <a:latin typeface="メイリオ" panose="020B0604030504040204" pitchFamily="50" charset="-128"/>
                <a:ea typeface="メイリオ" panose="020B0604030504040204" pitchFamily="50" charset="-128"/>
              </a:rPr>
              <a:t>021-0881 </a:t>
            </a:r>
            <a:r>
              <a:rPr lang="ja-JP" altLang="en-US" sz="1100" b="0" i="0" dirty="0">
                <a:solidFill>
                  <a:srgbClr val="202124"/>
                </a:solidFill>
                <a:effectLst/>
                <a:latin typeface="メイリオ" panose="020B0604030504040204" pitchFamily="50" charset="-128"/>
                <a:ea typeface="メイリオ" panose="020B0604030504040204" pitchFamily="50" charset="-128"/>
              </a:rPr>
              <a:t>岩手県一関市大町４−２９　なのはなプラザ３</a:t>
            </a:r>
            <a:r>
              <a:rPr lang="en-US" altLang="ja-JP" sz="1100" b="0" i="0" dirty="0">
                <a:solidFill>
                  <a:srgbClr val="202124"/>
                </a:solidFill>
                <a:effectLst/>
                <a:latin typeface="メイリオ" panose="020B0604030504040204" pitchFamily="50" charset="-128"/>
                <a:ea typeface="メイリオ" panose="020B0604030504040204" pitchFamily="50" charset="-128"/>
              </a:rPr>
              <a:t>F</a:t>
            </a:r>
            <a:endParaRPr lang="ja-JP" altLang="en-US" sz="1100" spc="-5" dirty="0">
              <a:latin typeface="メイリオ" panose="020B0604030504040204" pitchFamily="50" charset="-128"/>
              <a:ea typeface="メイリオ" panose="020B0604030504040204" pitchFamily="50" charset="-128"/>
              <a:cs typeface="Meiryo UI"/>
            </a:endParaRPr>
          </a:p>
        </p:txBody>
      </p:sp>
      <p:sp>
        <p:nvSpPr>
          <p:cNvPr id="43" name="object 25">
            <a:extLst>
              <a:ext uri="{FF2B5EF4-FFF2-40B4-BE49-F238E27FC236}">
                <a16:creationId xmlns:a16="http://schemas.microsoft.com/office/drawing/2014/main" id="{29725D87-1840-44AC-8ED5-3634C7B162C2}"/>
              </a:ext>
            </a:extLst>
          </p:cNvPr>
          <p:cNvSpPr txBox="1"/>
          <p:nvPr/>
        </p:nvSpPr>
        <p:spPr>
          <a:xfrm>
            <a:off x="1011936" y="9087108"/>
            <a:ext cx="4834128" cy="534890"/>
          </a:xfrm>
          <a:prstGeom prst="rect">
            <a:avLst/>
          </a:prstGeom>
        </p:spPr>
        <p:txBody>
          <a:bodyPr vert="horz" wrap="square" lIns="0" tIns="22860" rIns="0" bIns="0" rtlCol="0">
            <a:spAutoFit/>
          </a:bodyPr>
          <a:lstStyle/>
          <a:p>
            <a:pPr marL="12700" marR="5080">
              <a:lnSpc>
                <a:spcPct val="95400"/>
              </a:lnSpc>
              <a:spcBef>
                <a:spcPts val="180"/>
              </a:spcBef>
            </a:pPr>
            <a:r>
              <a:rPr lang="en-US" altLang="ja-JP" sz="1050" b="1" dirty="0">
                <a:uFill>
                  <a:solidFill>
                    <a:srgbClr val="000000"/>
                  </a:solidFill>
                </a:uFill>
                <a:latin typeface="Meiryo UI" panose="020B0604030504040204" pitchFamily="50" charset="-128"/>
                <a:ea typeface="Meiryo UI" panose="020B0604030504040204" pitchFamily="50" charset="-128"/>
                <a:cs typeface="Meiryo UI"/>
              </a:rPr>
              <a:t>WEB</a:t>
            </a:r>
            <a:r>
              <a:rPr lang="ja-JP" altLang="en-US" sz="1050" b="1" dirty="0">
                <a:uFill>
                  <a:solidFill>
                    <a:srgbClr val="000000"/>
                  </a:solidFill>
                </a:uFill>
                <a:latin typeface="Meiryo UI" panose="020B0604030504040204" pitchFamily="50" charset="-128"/>
                <a:ea typeface="Meiryo UI" panose="020B0604030504040204" pitchFamily="50" charset="-128"/>
                <a:cs typeface="Meiryo UI"/>
              </a:rPr>
              <a:t>申込　→</a:t>
            </a:r>
            <a:r>
              <a:rPr lang="ja-JP" altLang="en-US" sz="1050" dirty="0">
                <a:uFill>
                  <a:solidFill>
                    <a:srgbClr val="000000"/>
                  </a:solidFill>
                </a:uFill>
                <a:latin typeface="Meiryo UI" panose="020B0604030504040204" pitchFamily="50" charset="-128"/>
                <a:ea typeface="Meiryo UI" panose="020B0604030504040204" pitchFamily="50" charset="-128"/>
                <a:cs typeface="Meiryo UI"/>
              </a:rPr>
              <a:t>右下の</a:t>
            </a:r>
            <a:r>
              <a:rPr lang="en-US" altLang="ja-JP" sz="1050" dirty="0">
                <a:uFill>
                  <a:solidFill>
                    <a:srgbClr val="000000"/>
                  </a:solidFill>
                </a:uFill>
                <a:latin typeface="Meiryo UI" panose="020B0604030504040204" pitchFamily="50" charset="-128"/>
                <a:ea typeface="Meiryo UI" panose="020B0604030504040204" pitchFamily="50" charset="-128"/>
                <a:cs typeface="Meiryo UI"/>
              </a:rPr>
              <a:t>QR</a:t>
            </a:r>
            <a:r>
              <a:rPr lang="ja-JP" altLang="en-US" sz="1050" dirty="0">
                <a:uFill>
                  <a:solidFill>
                    <a:srgbClr val="000000"/>
                  </a:solidFill>
                </a:uFill>
                <a:latin typeface="Meiryo UI" panose="020B0604030504040204" pitchFamily="50" charset="-128"/>
                <a:ea typeface="Meiryo UI" panose="020B0604030504040204" pitchFamily="50" charset="-128"/>
                <a:cs typeface="Meiryo UI"/>
              </a:rPr>
              <a:t>コード、もしくは</a:t>
            </a:r>
            <a:r>
              <a:rPr lang="en-US" altLang="ja-JP" sz="1050" dirty="0">
                <a:uFill>
                  <a:solidFill>
                    <a:srgbClr val="000000"/>
                  </a:solidFill>
                </a:uFill>
                <a:latin typeface="Meiryo UI" panose="020B0604030504040204" pitchFamily="50" charset="-128"/>
                <a:ea typeface="Meiryo UI" panose="020B0604030504040204" pitchFamily="50" charset="-128"/>
                <a:cs typeface="Meiryo UI"/>
              </a:rPr>
              <a:t>URL</a:t>
            </a:r>
            <a:r>
              <a:rPr lang="ja-JP" altLang="en-US" sz="1050" dirty="0">
                <a:uFill>
                  <a:solidFill>
                    <a:srgbClr val="000000"/>
                  </a:solidFill>
                </a:uFill>
                <a:latin typeface="Meiryo UI" panose="020B0604030504040204" pitchFamily="50" charset="-128"/>
                <a:ea typeface="Meiryo UI" panose="020B0604030504040204" pitchFamily="50" charset="-128"/>
                <a:cs typeface="Meiryo UI"/>
              </a:rPr>
              <a:t>にアクセスして下さい。</a:t>
            </a:r>
            <a:endParaRPr lang="en-US" altLang="ja-JP" sz="1050" dirty="0">
              <a:uFill>
                <a:solidFill>
                  <a:srgbClr val="000000"/>
                </a:solidFill>
              </a:uFill>
              <a:latin typeface="Meiryo UI" panose="020B0604030504040204" pitchFamily="50" charset="-128"/>
              <a:ea typeface="Meiryo UI" panose="020B0604030504040204" pitchFamily="50" charset="-128"/>
              <a:cs typeface="Meiryo UI"/>
            </a:endParaRPr>
          </a:p>
          <a:p>
            <a:pPr marL="12700" marR="5080">
              <a:lnSpc>
                <a:spcPct val="95400"/>
              </a:lnSpc>
              <a:spcBef>
                <a:spcPts val="180"/>
              </a:spcBef>
            </a:pPr>
            <a:r>
              <a:rPr lang="en-US" altLang="ja-JP" sz="1050" dirty="0">
                <a:uFill>
                  <a:solidFill>
                    <a:srgbClr val="000000"/>
                  </a:solidFill>
                </a:uFill>
                <a:latin typeface="Meiryo UI" panose="020B0604030504040204" pitchFamily="50" charset="-128"/>
                <a:ea typeface="Meiryo UI" panose="020B0604030504040204" pitchFamily="50" charset="-128"/>
                <a:cs typeface="Meiryo UI"/>
              </a:rPr>
              <a:t>https://forms.office.com/r/CvSWjbA3zA</a:t>
            </a:r>
          </a:p>
          <a:p>
            <a:pPr marL="12700" marR="5080">
              <a:lnSpc>
                <a:spcPct val="95400"/>
              </a:lnSpc>
              <a:spcBef>
                <a:spcPts val="180"/>
              </a:spcBef>
            </a:pPr>
            <a:r>
              <a:rPr lang="en-US" altLang="ja-JP" sz="1050" b="1" dirty="0">
                <a:uFill>
                  <a:solidFill>
                    <a:srgbClr val="000000"/>
                  </a:solidFill>
                </a:uFill>
                <a:latin typeface="Meiryo UI" panose="020B0604030504040204" pitchFamily="50" charset="-128"/>
                <a:ea typeface="Meiryo UI" panose="020B0604030504040204" pitchFamily="50" charset="-128"/>
                <a:cs typeface="Meiryo UI"/>
              </a:rPr>
              <a:t>FAX</a:t>
            </a:r>
            <a:r>
              <a:rPr lang="ja-JP" altLang="en-US" sz="1050" b="1" dirty="0">
                <a:uFill>
                  <a:solidFill>
                    <a:srgbClr val="000000"/>
                  </a:solidFill>
                </a:uFill>
                <a:latin typeface="Meiryo UI" panose="020B0604030504040204" pitchFamily="50" charset="-128"/>
                <a:ea typeface="Meiryo UI" panose="020B0604030504040204" pitchFamily="50" charset="-128"/>
                <a:cs typeface="Meiryo UI"/>
              </a:rPr>
              <a:t>申込　→</a:t>
            </a:r>
            <a:r>
              <a:rPr lang="ja-JP" altLang="en-US" sz="1050" dirty="0">
                <a:uFill>
                  <a:solidFill>
                    <a:srgbClr val="000000"/>
                  </a:solidFill>
                </a:uFill>
                <a:latin typeface="Meiryo UI" panose="020B0604030504040204" pitchFamily="50" charset="-128"/>
                <a:ea typeface="Meiryo UI" panose="020B0604030504040204" pitchFamily="50" charset="-128"/>
                <a:cs typeface="Meiryo UI"/>
              </a:rPr>
              <a:t>二枚目に添付の申込用紙を記載の上、</a:t>
            </a:r>
            <a:r>
              <a:rPr lang="en-US" altLang="ja-JP" sz="1050" dirty="0">
                <a:uFill>
                  <a:solidFill>
                    <a:srgbClr val="000000"/>
                  </a:solidFill>
                </a:uFill>
                <a:latin typeface="Meiryo UI" panose="020B0604030504040204" pitchFamily="50" charset="-128"/>
                <a:ea typeface="Meiryo UI" panose="020B0604030504040204" pitchFamily="50" charset="-128"/>
                <a:cs typeface="Meiryo UI"/>
              </a:rPr>
              <a:t>FAX</a:t>
            </a:r>
            <a:r>
              <a:rPr lang="ja-JP" altLang="en-US" sz="1050" dirty="0">
                <a:uFill>
                  <a:solidFill>
                    <a:srgbClr val="000000"/>
                  </a:solidFill>
                </a:uFill>
                <a:latin typeface="Meiryo UI" panose="020B0604030504040204" pitchFamily="50" charset="-128"/>
                <a:ea typeface="Meiryo UI" panose="020B0604030504040204" pitchFamily="50" charset="-128"/>
                <a:cs typeface="Meiryo UI"/>
              </a:rPr>
              <a:t>送信ください。</a:t>
            </a:r>
            <a:endParaRPr lang="en-US" altLang="ja-JP" sz="1050" dirty="0">
              <a:uFill>
                <a:solidFill>
                  <a:srgbClr val="000000"/>
                </a:solidFill>
              </a:uFill>
              <a:latin typeface="Meiryo UI" panose="020B0604030504040204" pitchFamily="50" charset="-128"/>
              <a:ea typeface="Meiryo UI" panose="020B0604030504040204" pitchFamily="50" charset="-128"/>
              <a:cs typeface="Meiryo UI"/>
            </a:endParaRPr>
          </a:p>
        </p:txBody>
      </p:sp>
      <p:sp>
        <p:nvSpPr>
          <p:cNvPr id="44" name="正方形/長方形 43">
            <a:extLst>
              <a:ext uri="{FF2B5EF4-FFF2-40B4-BE49-F238E27FC236}">
                <a16:creationId xmlns:a16="http://schemas.microsoft.com/office/drawing/2014/main" id="{24FDBA16-C262-4939-8012-F5C9230F894B}"/>
              </a:ext>
            </a:extLst>
          </p:cNvPr>
          <p:cNvSpPr/>
          <p:nvPr/>
        </p:nvSpPr>
        <p:spPr>
          <a:xfrm>
            <a:off x="111939" y="1146174"/>
            <a:ext cx="6637693" cy="35329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5" name="表 44">
            <a:extLst>
              <a:ext uri="{FF2B5EF4-FFF2-40B4-BE49-F238E27FC236}">
                <a16:creationId xmlns:a16="http://schemas.microsoft.com/office/drawing/2014/main" id="{A58817B8-A008-4C90-8DC8-621446EFCDFA}"/>
              </a:ext>
            </a:extLst>
          </p:cNvPr>
          <p:cNvGraphicFramePr>
            <a:graphicFrameLocks noGrp="1"/>
          </p:cNvGraphicFramePr>
          <p:nvPr>
            <p:extLst>
              <p:ext uri="{D42A27DB-BD31-4B8C-83A1-F6EECF244321}">
                <p14:modId xmlns:p14="http://schemas.microsoft.com/office/powerpoint/2010/main" val="4075209765"/>
              </p:ext>
            </p:extLst>
          </p:nvPr>
        </p:nvGraphicFramePr>
        <p:xfrm>
          <a:off x="172617" y="4728889"/>
          <a:ext cx="6596329" cy="4297721"/>
        </p:xfrm>
        <a:graphic>
          <a:graphicData uri="http://schemas.openxmlformats.org/drawingml/2006/table">
            <a:tbl>
              <a:tblPr>
                <a:tableStyleId>{5C22544A-7EE6-4342-B048-85BDC9FD1C3A}</a:tableStyleId>
              </a:tblPr>
              <a:tblGrid>
                <a:gridCol w="6596329">
                  <a:extLst>
                    <a:ext uri="{9D8B030D-6E8A-4147-A177-3AD203B41FA5}">
                      <a16:colId xmlns:a16="http://schemas.microsoft.com/office/drawing/2014/main" val="3020459437"/>
                    </a:ext>
                  </a:extLst>
                </a:gridCol>
              </a:tblGrid>
              <a:tr h="333941">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当日のプログラム（予定）</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545616364"/>
                  </a:ext>
                </a:extLst>
              </a:tr>
              <a:tr h="1011653">
                <a:tc>
                  <a:txBody>
                    <a:bodyPr/>
                    <a:lstStyle/>
                    <a:p>
                      <a:pPr lvl="0" algn="l"/>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情報共有</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　観光最前線！～岩手の観光データ大解剖～</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lvl="0" algn="l"/>
                      <a:r>
                        <a:rPr kumimoji="1" lang="ja-JP" altLang="en-US" sz="1200" b="0" dirty="0">
                          <a:solidFill>
                            <a:schemeClr val="tx1"/>
                          </a:solidFill>
                          <a:latin typeface="Meiryo UI" panose="020B0604030504040204" pitchFamily="50" charset="-128"/>
                          <a:ea typeface="Meiryo UI" panose="020B0604030504040204" pitchFamily="50" charset="-128"/>
                        </a:rPr>
                        <a:t>リクルートじゃらんリサーチセンターが行っている最新の旅行調査データや、南いわての宿泊旅行実績について、エリアプロデューサーより共有いたします。コロナ禍における観光・旅行動態を振り返りつつ、今後の動向を予測し適切なアクションに繋げていくための要素をお伝えいたします。</a:t>
                      </a:r>
                    </a:p>
                  </a:txBody>
                  <a:tcPr marL="108000" marR="108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278422"/>
                  </a:ext>
                </a:extLst>
              </a:tr>
              <a:tr h="1047322">
                <a:tc>
                  <a:txBody>
                    <a:bodyPr/>
                    <a:lstStyle/>
                    <a:p>
                      <a:pPr lvl="0" algn="l"/>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研修会</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インバウンドの食の多様性について　～基本・応用編～</a:t>
                      </a:r>
                    </a:p>
                    <a:p>
                      <a:r>
                        <a:rPr lang="ja-JP" altLang="en-US" sz="1400" b="1" dirty="0">
                          <a:latin typeface="Meiryo UI" panose="020B0604030504040204" pitchFamily="50" charset="-128"/>
                          <a:ea typeface="Meiryo UI" panose="020B0604030504040204" pitchFamily="50" charset="-128"/>
                        </a:rPr>
                        <a:t>ベジタリアン・ヴィーガン・グルテンフリー・アレルギーなどインバウンドの食について</a:t>
                      </a:r>
                      <a:endParaRPr lang="en-US" altLang="ja-JP" sz="1400" b="1"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インバウンドの「食」に関する対応の基本事項を解説をさせて頂きます。</a:t>
                      </a:r>
                      <a:endParaRPr lang="en-US" altLang="ja-JP" sz="1200"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観光において重要な食に関して知りたいという事業者様はぜひご参加ください。</a:t>
                      </a:r>
                      <a:endParaRPr lang="en-US" altLang="ja-JP" sz="1200" b="0" dirty="0">
                        <a:latin typeface="Meiryo UI" panose="020B0604030504040204" pitchFamily="50" charset="-128"/>
                        <a:ea typeface="Meiryo UI" panose="020B0604030504040204" pitchFamily="50" charset="-128"/>
                      </a:endParaRPr>
                    </a:p>
                    <a:p>
                      <a:r>
                        <a:rPr lang="ja-JP" altLang="en-US" sz="1200" b="1" u="sng" dirty="0">
                          <a:latin typeface="Meiryo UI" panose="020B0604030504040204" pitchFamily="50" charset="-128"/>
                          <a:ea typeface="Meiryo UI" panose="020B0604030504040204" pitchFamily="50" charset="-128"/>
                        </a:rPr>
                        <a:t>研修講師：株式会社フレンバシー　播　大樹様　</a:t>
                      </a:r>
                      <a:endParaRPr lang="en-US" altLang="ja-JP" sz="1200" b="1" u="sng" dirty="0">
                        <a:latin typeface="Meiryo UI" panose="020B0604030504040204" pitchFamily="50" charset="-128"/>
                        <a:ea typeface="Meiryo UI" panose="020B0604030504040204" pitchFamily="50" charset="-128"/>
                      </a:endParaRPr>
                    </a:p>
                  </a:txBody>
                  <a:tcPr marL="108000" marR="108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3469574"/>
                  </a:ext>
                </a:extLst>
              </a:tr>
              <a:tr h="862634">
                <a:tc>
                  <a:txBody>
                    <a:bodyPr/>
                    <a:lstStyle/>
                    <a:p>
                      <a:pPr lvl="0" algn="l"/>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情報共有</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体験コンテンツのカスタマートレンド</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lvl="0" algn="l"/>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コロナ前・コロナ後の遊び体験のトレンドの変化等を踏まえてカスタマーニーズに合ったコンテンツ造成のポイントを解説致します。新たにコンテンツ作成を行いたい、ブラッシュアップに役立つ情報をご提供させて頂きます。</a:t>
                      </a:r>
                      <a:endPar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txBody>
                  <a:tcPr marL="108000" marR="108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849346"/>
                  </a:ext>
                </a:extLst>
              </a:tr>
              <a:tr h="1011653">
                <a:tc>
                  <a:txBody>
                    <a:bodyPr/>
                    <a:lstStyle/>
                    <a:p>
                      <a:pPr lvl="0" algn="l"/>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説明会</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　体験予約サイトの活用方法ついて</a:t>
                      </a:r>
                    </a:p>
                    <a:p>
                      <a:pPr lvl="0" algn="l"/>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「じゃらん遊び・体験予約サービス」を例に、インターネットで体験コンテンツを予約するサービス</a:t>
                      </a:r>
                      <a:r>
                        <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(OTA)</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のサービスの仕組みや、活用方法についてご説明いたします。「コンテンツを作ったものの、お客さんをどう呼んでいいか分からない」という事業者様に是非お聞きいただきたい内容です。</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marL="108000" marR="108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5431428"/>
                  </a:ext>
                </a:extLst>
              </a:tr>
            </a:tbl>
          </a:graphicData>
        </a:graphic>
      </p:graphicFrame>
      <p:sp>
        <p:nvSpPr>
          <p:cNvPr id="46" name="object 7">
            <a:extLst>
              <a:ext uri="{FF2B5EF4-FFF2-40B4-BE49-F238E27FC236}">
                <a16:creationId xmlns:a16="http://schemas.microsoft.com/office/drawing/2014/main" id="{4F1AD30B-3546-4CCC-8694-E243B72BDB44}"/>
              </a:ext>
            </a:extLst>
          </p:cNvPr>
          <p:cNvSpPr/>
          <p:nvPr/>
        </p:nvSpPr>
        <p:spPr>
          <a:xfrm>
            <a:off x="136960" y="9064596"/>
            <a:ext cx="684596" cy="797543"/>
          </a:xfrm>
          <a:prstGeom prst="roundRect">
            <a:avLst>
              <a:gd name="adj" fmla="val 24001"/>
            </a:avLst>
          </a:prstGeom>
          <a:ln w="38100">
            <a:solidFill>
              <a:schemeClr val="tx1"/>
            </a:solidFill>
          </a:ln>
        </p:spPr>
        <p:txBody>
          <a:bodyPr wrap="square" lIns="0" tIns="0" rIns="0" bIns="0" rtlCol="0" anchor="ctr"/>
          <a:lstStyle/>
          <a:p>
            <a:pPr algn="ctr"/>
            <a:r>
              <a:rPr lang="ja-JP" altLang="en-US" sz="1400" b="1" dirty="0">
                <a:latin typeface="Meiryo UI" panose="020B0604030504040204" pitchFamily="50" charset="-128"/>
                <a:ea typeface="Meiryo UI" panose="020B0604030504040204" pitchFamily="50" charset="-128"/>
              </a:rPr>
              <a:t>申込</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方法</a:t>
            </a:r>
            <a:endParaRPr sz="1400" b="1"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DA0FDA8A-40F7-4B77-9C49-4114BDCC4316}"/>
              </a:ext>
            </a:extLst>
          </p:cNvPr>
          <p:cNvSpPr txBox="1"/>
          <p:nvPr/>
        </p:nvSpPr>
        <p:spPr>
          <a:xfrm>
            <a:off x="218059" y="1374775"/>
            <a:ext cx="6505447" cy="1569660"/>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県南広域振興局では、南いわての魅力を体験できる、新たな観光コンテンツの造成等の支援を行って</a:t>
            </a:r>
            <a:r>
              <a:rPr lang="ja-JP" altLang="en-US" sz="1200" dirty="0">
                <a:latin typeface="Meiryo UI" panose="020B0604030504040204" pitchFamily="50" charset="-128"/>
                <a:ea typeface="Meiryo UI" panose="020B0604030504040204" pitchFamily="50" charset="-128"/>
              </a:rPr>
              <a:t>おり、</a:t>
            </a:r>
            <a:r>
              <a:rPr kumimoji="1" lang="ja-JP" altLang="en-US" sz="1200" b="1" dirty="0">
                <a:latin typeface="Meiryo UI" panose="020B0604030504040204" pitchFamily="50" charset="-128"/>
                <a:ea typeface="Meiryo UI" panose="020B0604030504040204" pitchFamily="50" charset="-128"/>
              </a:rPr>
              <a:t>コロナ後の観光におけるカスタマー動向や、体験コンテンツのトレンド</a:t>
            </a:r>
            <a:r>
              <a:rPr kumimoji="1" lang="ja-JP" altLang="en-US" sz="1200" dirty="0">
                <a:latin typeface="Meiryo UI" panose="020B0604030504040204" pitchFamily="50" charset="-128"/>
                <a:ea typeface="Meiryo UI" panose="020B0604030504040204" pitchFamily="50" charset="-128"/>
              </a:rPr>
              <a:t>等、県南地域を中心とした観光に</a:t>
            </a:r>
            <a:r>
              <a:rPr kumimoji="1" lang="ja-JP" altLang="en-US" sz="1200" dirty="0" smtClean="0">
                <a:latin typeface="Meiryo UI" panose="020B0604030504040204" pitchFamily="50" charset="-128"/>
                <a:ea typeface="Meiryo UI" panose="020B0604030504040204" pitchFamily="50" charset="-128"/>
              </a:rPr>
              <a:t>関する</a:t>
            </a:r>
            <a:r>
              <a:rPr lang="ja-JP" altLang="en-US" sz="1200" dirty="0">
                <a:latin typeface="Meiryo UI" panose="020B0604030504040204" pitchFamily="50" charset="-128"/>
                <a:ea typeface="Meiryo UI" panose="020B0604030504040204" pitchFamily="50" charset="-128"/>
              </a:rPr>
              <a:t>研修</a:t>
            </a:r>
            <a:r>
              <a:rPr kumimoji="1" lang="ja-JP" altLang="en-US" sz="1200" dirty="0" smtClean="0">
                <a:latin typeface="Meiryo UI" panose="020B0604030504040204" pitchFamily="50" charset="-128"/>
                <a:ea typeface="Meiryo UI" panose="020B0604030504040204" pitchFamily="50" charset="-128"/>
              </a:rPr>
              <a:t>会</a:t>
            </a:r>
            <a:r>
              <a:rPr kumimoji="1" lang="ja-JP" altLang="en-US" sz="1200" dirty="0">
                <a:latin typeface="Meiryo UI" panose="020B0604030504040204" pitchFamily="50" charset="-128"/>
                <a:ea typeface="Meiryo UI" panose="020B0604030504040204" pitchFamily="50" charset="-128"/>
              </a:rPr>
              <a:t>を企画しました。またコロナ影響が減少する中で、</a:t>
            </a:r>
            <a:r>
              <a:rPr kumimoji="1" lang="ja-JP" altLang="en-US" sz="1200" b="1" dirty="0">
                <a:latin typeface="Meiryo UI" panose="020B0604030504040204" pitchFamily="50" charset="-128"/>
                <a:ea typeface="Meiryo UI" panose="020B0604030504040204" pitchFamily="50" charset="-128"/>
              </a:rPr>
              <a:t>インバウンドの需要も回復傾向</a:t>
            </a:r>
            <a:r>
              <a:rPr kumimoji="1" lang="ja-JP" altLang="en-US" sz="1200" dirty="0">
                <a:latin typeface="Meiryo UI" panose="020B0604030504040204" pitchFamily="50" charset="-128"/>
                <a:ea typeface="Meiryo UI" panose="020B0604030504040204" pitchFamily="50" charset="-128"/>
              </a:rPr>
              <a:t>となっており、それに伴う受け入れ態勢として、</a:t>
            </a:r>
            <a:r>
              <a:rPr kumimoji="1" lang="ja-JP" altLang="en-US" sz="1200" b="1" dirty="0">
                <a:latin typeface="Meiryo UI" panose="020B0604030504040204" pitchFamily="50" charset="-128"/>
                <a:ea typeface="Meiryo UI" panose="020B0604030504040204" pitchFamily="50" charset="-128"/>
              </a:rPr>
              <a:t>食のダイバーシティへの対応</a:t>
            </a:r>
            <a:r>
              <a:rPr kumimoji="1" lang="ja-JP" altLang="en-US" sz="1200" dirty="0">
                <a:latin typeface="Meiryo UI" panose="020B0604030504040204" pitchFamily="50" charset="-128"/>
                <a:ea typeface="Meiryo UI" panose="020B0604030504040204" pitchFamily="50" charset="-128"/>
              </a:rPr>
              <a:t>が求められており、</a:t>
            </a:r>
            <a:r>
              <a:rPr kumimoji="1" lang="ja-JP" altLang="en-US" sz="1200" b="1" dirty="0">
                <a:latin typeface="Meiryo UI" panose="020B0604030504040204" pitchFamily="50" charset="-128"/>
                <a:ea typeface="Meiryo UI" panose="020B0604030504040204" pitchFamily="50" charset="-128"/>
              </a:rPr>
              <a:t>　「どのよう</a:t>
            </a:r>
            <a:r>
              <a:rPr lang="ja-JP" altLang="en-US" sz="1200" b="1" dirty="0">
                <a:latin typeface="Meiryo UI" panose="020B0604030504040204" pitchFamily="50" charset="-128"/>
                <a:ea typeface="Meiryo UI" panose="020B0604030504040204" pitchFamily="50" charset="-128"/>
              </a:rPr>
              <a:t>な</a:t>
            </a:r>
            <a:r>
              <a:rPr kumimoji="1" lang="ja-JP" altLang="en-US" sz="1200" b="1" dirty="0">
                <a:latin typeface="Meiryo UI" panose="020B0604030504040204" pitchFamily="50" charset="-128"/>
                <a:ea typeface="Meiryo UI" panose="020B0604030504040204" pitchFamily="50" charset="-128"/>
              </a:rPr>
              <a:t>対応を行う必要があるのか？」</a:t>
            </a:r>
            <a:r>
              <a:rPr kumimoji="1" lang="ja-JP" altLang="en-US" sz="1200" dirty="0">
                <a:latin typeface="Meiryo UI" panose="020B0604030504040204" pitchFamily="50" charset="-128"/>
                <a:ea typeface="Meiryo UI" panose="020B0604030504040204" pitchFamily="50" charset="-128"/>
              </a:rPr>
              <a:t>などについて、併せて講演を実施します。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観光客の受け入れにご興味のある方はどなたでもご参加いただけます。一緒に観光を通して地域を盛り上げていきましょう。</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p:txBody>
      </p:sp>
      <p:sp>
        <p:nvSpPr>
          <p:cNvPr id="29" name="object 6">
            <a:extLst>
              <a:ext uri="{FF2B5EF4-FFF2-40B4-BE49-F238E27FC236}">
                <a16:creationId xmlns:a16="http://schemas.microsoft.com/office/drawing/2014/main" id="{7AC3724C-41B3-4E67-8D0C-0B050F113C69}"/>
              </a:ext>
            </a:extLst>
          </p:cNvPr>
          <p:cNvSpPr txBox="1"/>
          <p:nvPr/>
        </p:nvSpPr>
        <p:spPr>
          <a:xfrm>
            <a:off x="1171688" y="3495268"/>
            <a:ext cx="5309369" cy="228268"/>
          </a:xfrm>
          <a:prstGeom prst="rect">
            <a:avLst/>
          </a:prstGeom>
        </p:spPr>
        <p:txBody>
          <a:bodyPr vert="horz" wrap="square" lIns="0" tIns="12700" rIns="0" bIns="0" rtlCol="0">
            <a:spAutoFit/>
          </a:bodyPr>
          <a:lstStyle/>
          <a:p>
            <a:pPr>
              <a:lnSpc>
                <a:spcPct val="100000"/>
              </a:lnSpc>
              <a:spcBef>
                <a:spcPts val="100"/>
              </a:spcBef>
            </a:pPr>
            <a:r>
              <a:rPr sz="1400" b="1" spc="-5" dirty="0">
                <a:solidFill>
                  <a:srgbClr val="FF0000"/>
                </a:solidFill>
                <a:latin typeface="Meiryo UI" panose="020B0604030504040204" pitchFamily="50" charset="-128"/>
                <a:ea typeface="Meiryo UI" panose="020B0604030504040204" pitchFamily="50" charset="-128"/>
                <a:cs typeface="Meiryo UI"/>
              </a:rPr>
              <a:t>202</a:t>
            </a:r>
            <a:r>
              <a:rPr lang="en-US" altLang="ja-JP" sz="1400" b="1" spc="-5" dirty="0">
                <a:solidFill>
                  <a:srgbClr val="FF0000"/>
                </a:solidFill>
                <a:latin typeface="Meiryo UI" panose="020B0604030504040204" pitchFamily="50" charset="-128"/>
                <a:ea typeface="Meiryo UI" panose="020B0604030504040204" pitchFamily="50" charset="-128"/>
                <a:cs typeface="Meiryo UI"/>
              </a:rPr>
              <a:t>3</a:t>
            </a:r>
            <a:r>
              <a:rPr sz="1400" b="1" dirty="0">
                <a:solidFill>
                  <a:srgbClr val="FF0000"/>
                </a:solidFill>
                <a:latin typeface="Meiryo UI" panose="020B0604030504040204" pitchFamily="50" charset="-128"/>
                <a:ea typeface="Meiryo UI" panose="020B0604030504040204" pitchFamily="50" charset="-128"/>
                <a:cs typeface="Meiryo UI"/>
              </a:rPr>
              <a:t>年</a:t>
            </a:r>
            <a:r>
              <a:rPr lang="en-US" altLang="ja-JP" sz="1400" b="1" dirty="0">
                <a:solidFill>
                  <a:srgbClr val="FF0000"/>
                </a:solidFill>
                <a:latin typeface="Meiryo UI" panose="020B0604030504040204" pitchFamily="50" charset="-128"/>
                <a:ea typeface="Meiryo UI" panose="020B0604030504040204" pitchFamily="50" charset="-128"/>
                <a:cs typeface="Meiryo UI"/>
              </a:rPr>
              <a:t>8</a:t>
            </a:r>
            <a:r>
              <a:rPr sz="1400" b="1" dirty="0">
                <a:solidFill>
                  <a:srgbClr val="FF0000"/>
                </a:solidFill>
                <a:latin typeface="Meiryo UI" panose="020B0604030504040204" pitchFamily="50" charset="-128"/>
                <a:ea typeface="Meiryo UI" panose="020B0604030504040204" pitchFamily="50" charset="-128"/>
                <a:cs typeface="Meiryo UI"/>
              </a:rPr>
              <a:t>月</a:t>
            </a:r>
            <a:r>
              <a:rPr lang="en-US" altLang="ja-JP" sz="1400" b="1" dirty="0">
                <a:solidFill>
                  <a:srgbClr val="FF0000"/>
                </a:solidFill>
                <a:latin typeface="Meiryo UI" panose="020B0604030504040204" pitchFamily="50" charset="-128"/>
                <a:ea typeface="Meiryo UI" panose="020B0604030504040204" pitchFamily="50" charset="-128"/>
                <a:cs typeface="Meiryo UI"/>
              </a:rPr>
              <a:t>29</a:t>
            </a:r>
            <a:r>
              <a:rPr sz="1400" b="1" dirty="0">
                <a:solidFill>
                  <a:srgbClr val="FF0000"/>
                </a:solidFill>
                <a:latin typeface="Meiryo UI" panose="020B0604030504040204" pitchFamily="50" charset="-128"/>
                <a:ea typeface="Meiryo UI" panose="020B0604030504040204" pitchFamily="50" charset="-128"/>
                <a:cs typeface="Meiryo UI"/>
              </a:rPr>
              <a:t>日</a:t>
            </a:r>
            <a:r>
              <a:rPr lang="en-US" altLang="ja-JP" sz="1400" b="1" dirty="0">
                <a:solidFill>
                  <a:srgbClr val="FF0000"/>
                </a:solidFill>
                <a:latin typeface="Meiryo UI" panose="020B0604030504040204" pitchFamily="50" charset="-128"/>
                <a:ea typeface="Meiryo UI" panose="020B0604030504040204" pitchFamily="50" charset="-128"/>
                <a:cs typeface="Meiryo UI"/>
              </a:rPr>
              <a:t>(</a:t>
            </a:r>
            <a:r>
              <a:rPr lang="ja-JP" altLang="en-US" sz="1400" b="1" dirty="0">
                <a:solidFill>
                  <a:srgbClr val="FF0000"/>
                </a:solidFill>
                <a:latin typeface="Meiryo UI" panose="020B0604030504040204" pitchFamily="50" charset="-128"/>
                <a:ea typeface="Meiryo UI" panose="020B0604030504040204" pitchFamily="50" charset="-128"/>
                <a:cs typeface="Meiryo UI"/>
              </a:rPr>
              <a:t>火</a:t>
            </a:r>
            <a:r>
              <a:rPr lang="en-US" altLang="ja-JP" sz="1400" b="1" dirty="0">
                <a:solidFill>
                  <a:srgbClr val="FF0000"/>
                </a:solidFill>
                <a:latin typeface="Meiryo UI" panose="020B0604030504040204" pitchFamily="50" charset="-128"/>
                <a:ea typeface="Meiryo UI" panose="020B0604030504040204" pitchFamily="50" charset="-128"/>
                <a:cs typeface="Meiryo UI"/>
              </a:rPr>
              <a:t>)</a:t>
            </a:r>
            <a:r>
              <a:rPr lang="ja-JP" altLang="en-US" sz="1400" b="1" dirty="0">
                <a:solidFill>
                  <a:srgbClr val="FF0000"/>
                </a:solidFill>
                <a:latin typeface="Meiryo UI" panose="020B0604030504040204" pitchFamily="50" charset="-128"/>
                <a:ea typeface="Meiryo UI" panose="020B0604030504040204" pitchFamily="50" charset="-128"/>
                <a:cs typeface="Meiryo UI"/>
              </a:rPr>
              <a:t>　</a:t>
            </a:r>
            <a:r>
              <a:rPr lang="en-US" altLang="ja-JP" sz="1400" b="1" dirty="0">
                <a:solidFill>
                  <a:srgbClr val="FF0000"/>
                </a:solidFill>
                <a:latin typeface="Meiryo UI" panose="020B0604030504040204" pitchFamily="50" charset="-128"/>
                <a:ea typeface="Meiryo UI" panose="020B0604030504040204" pitchFamily="50" charset="-128"/>
                <a:cs typeface="Meiryo UI"/>
              </a:rPr>
              <a:t>13</a:t>
            </a:r>
            <a:r>
              <a:rPr lang="ja-JP" altLang="en-US" sz="1400" b="1" dirty="0">
                <a:solidFill>
                  <a:srgbClr val="FF0000"/>
                </a:solidFill>
                <a:latin typeface="Meiryo UI" panose="020B0604030504040204" pitchFamily="50" charset="-128"/>
                <a:ea typeface="Meiryo UI" panose="020B0604030504040204" pitchFamily="50" charset="-128"/>
                <a:cs typeface="Meiryo UI"/>
              </a:rPr>
              <a:t>：</a:t>
            </a:r>
            <a:r>
              <a:rPr lang="en-US" altLang="ja-JP" sz="1400" b="1" dirty="0">
                <a:solidFill>
                  <a:srgbClr val="FF0000"/>
                </a:solidFill>
                <a:latin typeface="Meiryo UI" panose="020B0604030504040204" pitchFamily="50" charset="-128"/>
                <a:ea typeface="Meiryo UI" panose="020B0604030504040204" pitchFamily="50" charset="-128"/>
                <a:cs typeface="Meiryo UI"/>
              </a:rPr>
              <a:t>0</a:t>
            </a:r>
            <a:r>
              <a:rPr sz="1400" b="1" dirty="0">
                <a:solidFill>
                  <a:srgbClr val="FF0000"/>
                </a:solidFill>
                <a:latin typeface="Meiryo UI" panose="020B0604030504040204" pitchFamily="50" charset="-128"/>
                <a:ea typeface="Meiryo UI" panose="020B0604030504040204" pitchFamily="50" charset="-128"/>
                <a:cs typeface="Meiryo UI"/>
              </a:rPr>
              <a:t>0～（</a:t>
            </a:r>
            <a:r>
              <a:rPr lang="en-US" sz="1400" b="1" dirty="0">
                <a:solidFill>
                  <a:srgbClr val="FF0000"/>
                </a:solidFill>
                <a:latin typeface="Meiryo UI" panose="020B0604030504040204" pitchFamily="50" charset="-128"/>
                <a:ea typeface="Meiryo UI" panose="020B0604030504040204" pitchFamily="50" charset="-128"/>
                <a:cs typeface="Meiryo UI"/>
              </a:rPr>
              <a:t>17</a:t>
            </a:r>
            <a:r>
              <a:rPr sz="1400" b="1" dirty="0">
                <a:solidFill>
                  <a:srgbClr val="FF0000"/>
                </a:solidFill>
                <a:latin typeface="Meiryo UI" panose="020B0604030504040204" pitchFamily="50" charset="-128"/>
                <a:ea typeface="Meiryo UI" panose="020B0604030504040204" pitchFamily="50" charset="-128"/>
                <a:cs typeface="Meiryo UI"/>
              </a:rPr>
              <a:t>：</a:t>
            </a:r>
            <a:r>
              <a:rPr lang="en-US" sz="1400" b="1" dirty="0">
                <a:solidFill>
                  <a:srgbClr val="FF0000"/>
                </a:solidFill>
                <a:latin typeface="Meiryo UI" panose="020B0604030504040204" pitchFamily="50" charset="-128"/>
                <a:ea typeface="Meiryo UI" panose="020B0604030504040204" pitchFamily="50" charset="-128"/>
                <a:cs typeface="Meiryo UI"/>
              </a:rPr>
              <a:t>3</a:t>
            </a:r>
            <a:r>
              <a:rPr sz="1400" b="1" dirty="0">
                <a:solidFill>
                  <a:srgbClr val="FF0000"/>
                </a:solidFill>
                <a:latin typeface="Meiryo UI" panose="020B0604030504040204" pitchFamily="50" charset="-128"/>
                <a:ea typeface="Meiryo UI" panose="020B0604030504040204" pitchFamily="50" charset="-128"/>
                <a:cs typeface="Meiryo UI"/>
              </a:rPr>
              <a:t>0</a:t>
            </a:r>
            <a:r>
              <a:rPr lang="ja-JP" altLang="en-US" sz="1400" b="1" dirty="0">
                <a:solidFill>
                  <a:srgbClr val="FF0000"/>
                </a:solidFill>
                <a:latin typeface="Meiryo UI" panose="020B0604030504040204" pitchFamily="50" charset="-128"/>
                <a:ea typeface="Meiryo UI" panose="020B0604030504040204" pitchFamily="50" charset="-128"/>
                <a:cs typeface="Meiryo UI"/>
              </a:rPr>
              <a:t>終了予定</a:t>
            </a:r>
            <a:r>
              <a:rPr sz="1400" b="1" dirty="0">
                <a:solidFill>
                  <a:srgbClr val="FF0000"/>
                </a:solidFill>
                <a:latin typeface="Meiryo UI" panose="020B0604030504040204" pitchFamily="50" charset="-128"/>
                <a:ea typeface="Meiryo UI" panose="020B0604030504040204" pitchFamily="50" charset="-128"/>
                <a:cs typeface="Meiryo UI"/>
              </a:rPr>
              <a:t>）</a:t>
            </a:r>
            <a:endParaRPr sz="1400" dirty="0">
              <a:latin typeface="Meiryo UI" panose="020B0604030504040204" pitchFamily="50" charset="-128"/>
              <a:ea typeface="Meiryo UI" panose="020B0604030504040204" pitchFamily="50" charset="-128"/>
              <a:cs typeface="Meiryo UI"/>
            </a:endParaRPr>
          </a:p>
        </p:txBody>
      </p:sp>
      <p:sp>
        <p:nvSpPr>
          <p:cNvPr id="30" name="object 7">
            <a:extLst>
              <a:ext uri="{FF2B5EF4-FFF2-40B4-BE49-F238E27FC236}">
                <a16:creationId xmlns:a16="http://schemas.microsoft.com/office/drawing/2014/main" id="{9D1278E8-0BF4-45A8-A459-4B2D4BDF6951}"/>
              </a:ext>
            </a:extLst>
          </p:cNvPr>
          <p:cNvSpPr/>
          <p:nvPr/>
        </p:nvSpPr>
        <p:spPr>
          <a:xfrm>
            <a:off x="214831" y="3522272"/>
            <a:ext cx="845845" cy="643682"/>
          </a:xfrm>
          <a:prstGeom prst="roundRect">
            <a:avLst/>
          </a:prstGeom>
          <a:ln w="25560">
            <a:solidFill>
              <a:schemeClr val="tx1"/>
            </a:solidFill>
          </a:ln>
        </p:spPr>
        <p:txBody>
          <a:bodyPr wrap="square" lIns="0" tIns="0" rIns="0" bIns="0" rtlCol="0" anchor="ctr"/>
          <a:lstStyle/>
          <a:p>
            <a:pPr algn="ctr"/>
            <a:r>
              <a:rPr lang="ja-JP" altLang="en-US" sz="1200" b="1" dirty="0">
                <a:latin typeface="Meiryo UI" panose="020B0604030504040204" pitchFamily="50" charset="-128"/>
                <a:ea typeface="Meiryo UI" panose="020B0604030504040204" pitchFamily="50" charset="-128"/>
              </a:rPr>
              <a:t>花巻</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会場</a:t>
            </a:r>
            <a:endParaRPr sz="1200" b="1" dirty="0">
              <a:latin typeface="Meiryo UI" panose="020B0604030504040204" pitchFamily="50" charset="-128"/>
              <a:ea typeface="Meiryo UI" panose="020B0604030504040204" pitchFamily="50" charset="-128"/>
            </a:endParaRPr>
          </a:p>
        </p:txBody>
      </p:sp>
      <p:sp>
        <p:nvSpPr>
          <p:cNvPr id="37" name="object 6">
            <a:extLst>
              <a:ext uri="{FF2B5EF4-FFF2-40B4-BE49-F238E27FC236}">
                <a16:creationId xmlns:a16="http://schemas.microsoft.com/office/drawing/2014/main" id="{2D2F97C8-9785-49AB-BA92-DB6B9EE6FD16}"/>
              </a:ext>
            </a:extLst>
          </p:cNvPr>
          <p:cNvSpPr txBox="1"/>
          <p:nvPr/>
        </p:nvSpPr>
        <p:spPr>
          <a:xfrm>
            <a:off x="1171688" y="3774668"/>
            <a:ext cx="5309369" cy="410369"/>
          </a:xfrm>
          <a:prstGeom prst="rect">
            <a:avLst/>
          </a:prstGeom>
        </p:spPr>
        <p:txBody>
          <a:bodyPr vert="horz" wrap="square" lIns="0" tIns="12700" rIns="0" bIns="0" rtlCol="0">
            <a:spAutoFit/>
          </a:bodyPr>
          <a:lstStyle/>
          <a:p>
            <a:pPr>
              <a:lnSpc>
                <a:spcPct val="100000"/>
              </a:lnSpc>
              <a:spcBef>
                <a:spcPts val="100"/>
              </a:spcBef>
            </a:pPr>
            <a:r>
              <a:rPr lang="ja-JP" altLang="en-US" sz="1400" b="1" spc="-5" dirty="0">
                <a:latin typeface="Meiryo UI" panose="020B0604030504040204" pitchFamily="50" charset="-128"/>
                <a:ea typeface="Meiryo UI" panose="020B0604030504040204" pitchFamily="50" charset="-128"/>
                <a:cs typeface="Meiryo UI"/>
              </a:rPr>
              <a:t>花巻市交流会館　第四研修室</a:t>
            </a:r>
            <a:endParaRPr lang="en-US" altLang="ja-JP" sz="1000" b="1" spc="-5" dirty="0">
              <a:latin typeface="Meiryo UI" panose="020B0604030504040204" pitchFamily="50" charset="-128"/>
              <a:ea typeface="Meiryo UI" panose="020B0604030504040204" pitchFamily="50" charset="-128"/>
              <a:cs typeface="Meiryo UI"/>
            </a:endParaRPr>
          </a:p>
          <a:p>
            <a:pPr>
              <a:lnSpc>
                <a:spcPct val="100000"/>
              </a:lnSpc>
              <a:spcBef>
                <a:spcPts val="100"/>
              </a:spcBef>
            </a:pPr>
            <a:r>
              <a:rPr lang="ja-JP" altLang="en-US" sz="1100" spc="-5" dirty="0">
                <a:latin typeface="Meiryo UI" panose="020B0604030504040204" pitchFamily="50" charset="-128"/>
                <a:ea typeface="Meiryo UI" panose="020B0604030504040204" pitchFamily="50" charset="-128"/>
                <a:cs typeface="Meiryo UI"/>
              </a:rPr>
              <a:t>〒</a:t>
            </a:r>
            <a:r>
              <a:rPr lang="en-US" altLang="ja-JP" sz="1100" spc="-5" dirty="0">
                <a:latin typeface="Meiryo UI" panose="020B0604030504040204" pitchFamily="50" charset="-128"/>
                <a:ea typeface="Meiryo UI" panose="020B0604030504040204" pitchFamily="50" charset="-128"/>
                <a:cs typeface="Meiryo UI"/>
              </a:rPr>
              <a:t>025-0004 </a:t>
            </a:r>
            <a:r>
              <a:rPr lang="ja-JP" altLang="en-US" sz="1100" spc="-5" dirty="0">
                <a:latin typeface="Meiryo UI" panose="020B0604030504040204" pitchFamily="50" charset="-128"/>
                <a:ea typeface="Meiryo UI" panose="020B0604030504040204" pitchFamily="50" charset="-128"/>
                <a:cs typeface="Meiryo UI"/>
              </a:rPr>
              <a:t>花巻市葛</a:t>
            </a:r>
            <a:r>
              <a:rPr lang="en-US" altLang="ja-JP" sz="1100" spc="-5" dirty="0">
                <a:latin typeface="Meiryo UI" panose="020B0604030504040204" pitchFamily="50" charset="-128"/>
                <a:ea typeface="Meiryo UI" panose="020B0604030504040204" pitchFamily="50" charset="-128"/>
                <a:cs typeface="Meiryo UI"/>
              </a:rPr>
              <a:t>3</a:t>
            </a:r>
            <a:r>
              <a:rPr lang="ja-JP" altLang="en-US" sz="1100" spc="-5" dirty="0">
                <a:latin typeface="Meiryo UI" panose="020B0604030504040204" pitchFamily="50" charset="-128"/>
                <a:ea typeface="Meiryo UI" panose="020B0604030504040204" pitchFamily="50" charset="-128"/>
                <a:cs typeface="Meiryo UI"/>
              </a:rPr>
              <a:t>地割</a:t>
            </a:r>
            <a:r>
              <a:rPr lang="en-US" altLang="ja-JP" sz="1100" spc="-5" dirty="0">
                <a:latin typeface="Meiryo UI" panose="020B0604030504040204" pitchFamily="50" charset="-128"/>
                <a:ea typeface="Meiryo UI" panose="020B0604030504040204" pitchFamily="50" charset="-128"/>
                <a:cs typeface="Meiryo UI"/>
              </a:rPr>
              <a:t>183</a:t>
            </a:r>
            <a:r>
              <a:rPr lang="ja-JP" altLang="en-US" sz="1100" spc="-5" dirty="0">
                <a:latin typeface="Meiryo UI" panose="020B0604030504040204" pitchFamily="50" charset="-128"/>
                <a:ea typeface="Meiryo UI" panose="020B0604030504040204" pitchFamily="50" charset="-128"/>
                <a:cs typeface="Meiryo UI"/>
              </a:rPr>
              <a:t>番地</a:t>
            </a:r>
            <a:r>
              <a:rPr lang="en-US" altLang="ja-JP" sz="1100" spc="-5" dirty="0">
                <a:latin typeface="Meiryo UI" panose="020B0604030504040204" pitchFamily="50" charset="-128"/>
                <a:ea typeface="Meiryo UI" panose="020B0604030504040204" pitchFamily="50" charset="-128"/>
                <a:cs typeface="Meiryo UI"/>
              </a:rPr>
              <a:t>1</a:t>
            </a:r>
            <a:endParaRPr lang="ja-JP" altLang="en-US" sz="1100" spc="-5" dirty="0">
              <a:latin typeface="Meiryo UI" panose="020B0604030504040204" pitchFamily="50" charset="-128"/>
              <a:ea typeface="Meiryo UI" panose="020B0604030504040204" pitchFamily="50" charset="-128"/>
              <a:cs typeface="Meiryo UI"/>
            </a:endParaRPr>
          </a:p>
        </p:txBody>
      </p:sp>
      <p:sp>
        <p:nvSpPr>
          <p:cNvPr id="8" name="正方形/長方形 7">
            <a:extLst>
              <a:ext uri="{FF2B5EF4-FFF2-40B4-BE49-F238E27FC236}">
                <a16:creationId xmlns:a16="http://schemas.microsoft.com/office/drawing/2014/main" id="{C6AAC9CC-7C50-4890-A50D-ABE45744EF07}"/>
              </a:ext>
            </a:extLst>
          </p:cNvPr>
          <p:cNvSpPr/>
          <p:nvPr/>
        </p:nvSpPr>
        <p:spPr>
          <a:xfrm>
            <a:off x="111939" y="125513"/>
            <a:ext cx="6637693" cy="1178042"/>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ja-JP" altLang="en-US" sz="2400" b="1" kern="0" spc="-5" dirty="0">
                <a:solidFill>
                  <a:prstClr val="white"/>
                </a:solidFill>
                <a:latin typeface="Meiryo UI" panose="020B0604030504040204" pitchFamily="50" charset="-128"/>
                <a:ea typeface="Meiryo UI" panose="020B0604030504040204" pitchFamily="50" charset="-128"/>
              </a:rPr>
              <a:t>「南いわて　観光と食の研修会」</a:t>
            </a:r>
            <a:endParaRPr kumimoji="0" lang="en-US" altLang="ja-JP" sz="2400" b="1" kern="0" spc="-5" dirty="0">
              <a:solidFill>
                <a:prstClr val="white"/>
              </a:solidFill>
              <a:latin typeface="Meiryo UI" panose="020B0604030504040204" pitchFamily="50" charset="-128"/>
              <a:ea typeface="Meiryo UI" panose="020B0604030504040204" pitchFamily="50" charset="-128"/>
            </a:endParaRPr>
          </a:p>
          <a:p>
            <a:pPr algn="ctr"/>
            <a:r>
              <a:rPr kumimoji="0" lang="ja-JP" altLang="en-US"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～地域全体で観光コンテンツを磨き上げよう！！～</a:t>
            </a:r>
            <a:r>
              <a:rPr kumimoji="0" lang="en-US" altLang="ja-JP"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r>
            <a:br>
              <a:rPr kumimoji="0" lang="en-US" altLang="ja-JP"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br>
            <a:r>
              <a:rPr kumimoji="0" lang="ja-JP" altLang="en-US"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開催のご案内</a:t>
            </a:r>
            <a:endParaRPr lang="ja-JP" altLang="en-US" dirty="0"/>
          </a:p>
        </p:txBody>
      </p:sp>
      <p:sp>
        <p:nvSpPr>
          <p:cNvPr id="11" name="吹き出し: 角を丸めた四角形 10">
            <a:extLst>
              <a:ext uri="{FF2B5EF4-FFF2-40B4-BE49-F238E27FC236}">
                <a16:creationId xmlns:a16="http://schemas.microsoft.com/office/drawing/2014/main" id="{3691F149-D7D2-486B-BCAB-FB324B4C02FC}"/>
              </a:ext>
            </a:extLst>
          </p:cNvPr>
          <p:cNvSpPr/>
          <p:nvPr/>
        </p:nvSpPr>
        <p:spPr>
          <a:xfrm rot="1667350">
            <a:off x="5685175" y="271183"/>
            <a:ext cx="1097238" cy="485734"/>
          </a:xfrm>
          <a:prstGeom prst="wedgeRoundRectCallout">
            <a:avLst>
              <a:gd name="adj1" fmla="val -30171"/>
              <a:gd name="adj2" fmla="val 82125"/>
              <a:gd name="adj3" fmla="val 16667"/>
            </a:avLst>
          </a:prstGeom>
          <a:solidFill>
            <a:schemeClr val="bg1">
              <a:lumMod val="7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参加無料</a:t>
            </a:r>
          </a:p>
        </p:txBody>
      </p:sp>
      <p:grpSp>
        <p:nvGrpSpPr>
          <p:cNvPr id="12" name="グループ化 11">
            <a:extLst>
              <a:ext uri="{FF2B5EF4-FFF2-40B4-BE49-F238E27FC236}">
                <a16:creationId xmlns:a16="http://schemas.microsoft.com/office/drawing/2014/main" id="{A7158488-3824-46D4-B802-B630062EC9D4}"/>
              </a:ext>
            </a:extLst>
          </p:cNvPr>
          <p:cNvGrpSpPr/>
          <p:nvPr/>
        </p:nvGrpSpPr>
        <p:grpSpPr>
          <a:xfrm>
            <a:off x="-227776" y="3853508"/>
            <a:ext cx="7397114" cy="930831"/>
            <a:chOff x="-159147" y="9144506"/>
            <a:chExt cx="7397114" cy="930831"/>
          </a:xfrm>
        </p:grpSpPr>
        <p:pic>
          <p:nvPicPr>
            <p:cNvPr id="32" name="Picture 4" descr="リクルート、信州大学と地方創生をテーマとした包括連携協定を締結 | 株式会社リクルートホールディングス">
              <a:extLst>
                <a:ext uri="{FF2B5EF4-FFF2-40B4-BE49-F238E27FC236}">
                  <a16:creationId xmlns:a16="http://schemas.microsoft.com/office/drawing/2014/main" id="{783F8610-88C8-4CFC-875B-B1D7F321FD2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2091" b="10484"/>
            <a:stretch/>
          </p:blipFill>
          <p:spPr bwMode="auto">
            <a:xfrm>
              <a:off x="4041072" y="9479389"/>
              <a:ext cx="1328466" cy="39588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 descr="じゃらん宿泊旅行調査 2019」｜株式会社リクルートのプレスリリース">
              <a:extLst>
                <a:ext uri="{FF2B5EF4-FFF2-40B4-BE49-F238E27FC236}">
                  <a16:creationId xmlns:a16="http://schemas.microsoft.com/office/drawing/2014/main" id="{39846833-E2BA-4F0C-80D8-74304918C44F}"/>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667081" y="9523290"/>
              <a:ext cx="725081" cy="374090"/>
            </a:xfrm>
            <a:prstGeom prst="rect">
              <a:avLst/>
            </a:prstGeom>
            <a:noFill/>
            <a:extLst>
              <a:ext uri="{909E8E84-426E-40DD-AFC4-6F175D3DCCD1}">
                <a14:hiddenFill xmlns:a14="http://schemas.microsoft.com/office/drawing/2010/main">
                  <a:solidFill>
                    <a:srgbClr val="FFFFFF"/>
                  </a:solidFill>
                </a14:hiddenFill>
              </a:ext>
            </a:extLst>
          </p:spPr>
        </p:pic>
        <p:sp>
          <p:nvSpPr>
            <p:cNvPr id="36" name="object 23">
              <a:extLst>
                <a:ext uri="{FF2B5EF4-FFF2-40B4-BE49-F238E27FC236}">
                  <a16:creationId xmlns:a16="http://schemas.microsoft.com/office/drawing/2014/main" id="{DE457C73-0801-4DE5-B524-B1456EC05DB7}"/>
                </a:ext>
              </a:extLst>
            </p:cNvPr>
            <p:cNvSpPr txBox="1"/>
            <p:nvPr/>
          </p:nvSpPr>
          <p:spPr>
            <a:xfrm>
              <a:off x="-159147" y="9508515"/>
              <a:ext cx="7397114" cy="566822"/>
            </a:xfrm>
            <a:prstGeom prst="rect">
              <a:avLst/>
            </a:prstGeom>
          </p:spPr>
          <p:txBody>
            <a:bodyPr vert="horz" wrap="square" lIns="0" tIns="12700" rIns="0" bIns="0" rtlCol="0">
              <a:spAutoFit/>
            </a:bodyPr>
            <a:lstStyle/>
            <a:p>
              <a:pPr marL="662305">
                <a:tabLst>
                  <a:tab pos="1779270" algn="l"/>
                </a:tabLst>
              </a:pPr>
              <a:r>
                <a:rPr sz="1200" dirty="0" err="1">
                  <a:latin typeface="Meiryo UI" panose="020B0604030504040204" pitchFamily="50" charset="-128"/>
                  <a:ea typeface="Meiryo UI" panose="020B0604030504040204" pitchFamily="50" charset="-128"/>
                  <a:cs typeface="Meiryo UI"/>
                </a:rPr>
                <a:t>主催</a:t>
              </a:r>
              <a:r>
                <a:rPr sz="1200" spc="-5" dirty="0">
                  <a:latin typeface="Meiryo UI" panose="020B0604030504040204" pitchFamily="50" charset="-128"/>
                  <a:ea typeface="Meiryo UI" panose="020B0604030504040204" pitchFamily="50" charset="-128"/>
                  <a:cs typeface="Meiryo UI"/>
                </a:rPr>
                <a:t>：</a:t>
              </a:r>
              <a:r>
                <a:rPr lang="ja-JP" altLang="en-US" sz="1200" dirty="0">
                  <a:latin typeface="Meiryo UI" panose="020B0604030504040204" pitchFamily="50" charset="-128"/>
                  <a:ea typeface="Meiryo UI" panose="020B0604030504040204" pitchFamily="50" charset="-128"/>
                  <a:cs typeface="Meiryo UI"/>
                </a:rPr>
                <a:t>県南広域振興局</a:t>
              </a:r>
              <a:endParaRPr lang="en-US" altLang="ja-JP" sz="1200" dirty="0">
                <a:latin typeface="Meiryo UI" panose="020B0604030504040204" pitchFamily="50" charset="-128"/>
                <a:ea typeface="Meiryo UI" panose="020B0604030504040204" pitchFamily="50" charset="-128"/>
                <a:cs typeface="Meiryo UI"/>
              </a:endParaRPr>
            </a:p>
            <a:p>
              <a:pPr marL="662305">
                <a:tabLst>
                  <a:tab pos="1779270" algn="l"/>
                </a:tabLst>
              </a:pPr>
              <a:r>
                <a:rPr lang="ja-JP" altLang="en-US" sz="1200" dirty="0">
                  <a:latin typeface="Meiryo UI" panose="020B0604030504040204" pitchFamily="50" charset="-128"/>
                  <a:ea typeface="Meiryo UI" panose="020B0604030504040204" pitchFamily="50" charset="-128"/>
                  <a:cs typeface="Meiryo UI"/>
                </a:rPr>
                <a:t>事務局：株式会社リクルート</a:t>
              </a:r>
              <a:r>
                <a:rPr lang="ja-JP" altLang="en-US" sz="1200" spc="250" dirty="0">
                  <a:latin typeface="Meiryo UI" panose="020B0604030504040204" pitchFamily="50" charset="-128"/>
                  <a:ea typeface="Meiryo UI" panose="020B0604030504040204" pitchFamily="50" charset="-128"/>
                  <a:cs typeface="Meiryo UI"/>
                </a:rPr>
                <a:t> </a:t>
              </a:r>
              <a:r>
                <a:rPr lang="ja-JP" altLang="en-US" sz="1200" spc="-10" dirty="0">
                  <a:latin typeface="Meiryo UI" panose="020B0604030504040204" pitchFamily="50" charset="-128"/>
                  <a:ea typeface="Meiryo UI" panose="020B0604030504040204" pitchFamily="50" charset="-128"/>
                  <a:cs typeface="Meiryo UI"/>
                </a:rPr>
                <a:t>じ</a:t>
              </a:r>
              <a:r>
                <a:rPr lang="ja-JP" altLang="en-US" sz="1200" spc="-5" dirty="0">
                  <a:latin typeface="Meiryo UI" panose="020B0604030504040204" pitchFamily="50" charset="-128"/>
                  <a:ea typeface="Meiryo UI" panose="020B0604030504040204" pitchFamily="50" charset="-128"/>
                  <a:cs typeface="Meiryo UI"/>
                </a:rPr>
                <a:t>ゃらんリサー</a:t>
              </a:r>
              <a:r>
                <a:rPr lang="ja-JP" altLang="en-US" sz="1200" dirty="0">
                  <a:latin typeface="Meiryo UI" panose="020B0604030504040204" pitchFamily="50" charset="-128"/>
                  <a:ea typeface="Meiryo UI" panose="020B0604030504040204" pitchFamily="50" charset="-128"/>
                  <a:cs typeface="Meiryo UI"/>
                </a:rPr>
                <a:t>チセン</a:t>
              </a:r>
              <a:r>
                <a:rPr lang="ja-JP" altLang="en-US" sz="1200" spc="-5" dirty="0">
                  <a:latin typeface="Meiryo UI" panose="020B0604030504040204" pitchFamily="50" charset="-128"/>
                  <a:ea typeface="Meiryo UI" panose="020B0604030504040204" pitchFamily="50" charset="-128"/>
                  <a:cs typeface="Meiryo UI"/>
                </a:rPr>
                <a:t>ター</a:t>
              </a:r>
              <a:endParaRPr lang="en-US" altLang="ja-JP" sz="1200" dirty="0">
                <a:latin typeface="Meiryo UI" panose="020B0604030504040204" pitchFamily="50" charset="-128"/>
                <a:ea typeface="Meiryo UI" panose="020B0604030504040204" pitchFamily="50" charset="-128"/>
                <a:cs typeface="Meiryo UI"/>
              </a:endParaRPr>
            </a:p>
            <a:p>
              <a:pPr marL="662305">
                <a:tabLst>
                  <a:tab pos="1779270" algn="l"/>
                </a:tabLst>
              </a:pPr>
              <a:endParaRPr lang="en-US" sz="1200" dirty="0">
                <a:latin typeface="Meiryo UI" panose="020B0604030504040204" pitchFamily="50" charset="-128"/>
                <a:ea typeface="Meiryo UI" panose="020B0604030504040204" pitchFamily="50" charset="-128"/>
                <a:cs typeface="Meiryo UI"/>
              </a:endParaRPr>
            </a:p>
          </p:txBody>
        </p:sp>
        <p:sp>
          <p:nvSpPr>
            <p:cNvPr id="51" name="object 23">
              <a:extLst>
                <a:ext uri="{FF2B5EF4-FFF2-40B4-BE49-F238E27FC236}">
                  <a16:creationId xmlns:a16="http://schemas.microsoft.com/office/drawing/2014/main" id="{471AE79E-B107-412C-8B92-5F68E4B58157}"/>
                </a:ext>
              </a:extLst>
            </p:cNvPr>
            <p:cNvSpPr txBox="1"/>
            <p:nvPr/>
          </p:nvSpPr>
          <p:spPr>
            <a:xfrm>
              <a:off x="2755573" y="9144506"/>
              <a:ext cx="4343902" cy="197490"/>
            </a:xfrm>
            <a:prstGeom prst="rect">
              <a:avLst/>
            </a:prstGeom>
          </p:spPr>
          <p:txBody>
            <a:bodyPr vert="horz" wrap="square" lIns="0" tIns="12700" rIns="0" bIns="0" rtlCol="0">
              <a:spAutoFit/>
            </a:bodyPr>
            <a:lstStyle/>
            <a:p>
              <a:pPr marL="662305">
                <a:tabLst>
                  <a:tab pos="1779270" algn="l"/>
                </a:tabLst>
              </a:pPr>
              <a:endParaRPr lang="en-US" sz="1200" dirty="0">
                <a:latin typeface="Meiryo UI" panose="020B0604030504040204" pitchFamily="50" charset="-128"/>
                <a:ea typeface="Meiryo UI" panose="020B0604030504040204" pitchFamily="50" charset="-128"/>
                <a:cs typeface="Meiryo UI"/>
              </a:endParaRPr>
            </a:p>
          </p:txBody>
        </p:sp>
      </p:grpSp>
      <p:sp>
        <p:nvSpPr>
          <p:cNvPr id="52" name="テキスト ボックス 51">
            <a:extLst>
              <a:ext uri="{FF2B5EF4-FFF2-40B4-BE49-F238E27FC236}">
                <a16:creationId xmlns:a16="http://schemas.microsoft.com/office/drawing/2014/main" id="{D7258F37-BE56-47CA-800D-6161F7FB1579}"/>
              </a:ext>
            </a:extLst>
          </p:cNvPr>
          <p:cNvSpPr txBox="1"/>
          <p:nvPr/>
        </p:nvSpPr>
        <p:spPr>
          <a:xfrm>
            <a:off x="843165" y="9621998"/>
            <a:ext cx="3100251" cy="297004"/>
          </a:xfrm>
          <a:prstGeom prst="rect">
            <a:avLst/>
          </a:prstGeom>
          <a:noFill/>
        </p:spPr>
        <p:txBody>
          <a:bodyPr wrap="square">
            <a:spAutoFit/>
          </a:bodyPr>
          <a:lstStyle/>
          <a:p>
            <a:pPr marL="12700" marR="5080">
              <a:lnSpc>
                <a:spcPct val="95400"/>
              </a:lnSpc>
              <a:spcBef>
                <a:spcPts val="180"/>
              </a:spcBef>
            </a:pPr>
            <a:r>
              <a:rPr lang="zh-TW" altLang="en-US" sz="1400" b="1"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申込締切</a:t>
            </a:r>
            <a:r>
              <a:rPr lang="zh-TW" altLang="en-US" sz="1400" b="1" spc="-5"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a:t>
            </a:r>
            <a:r>
              <a:rPr lang="en-US" altLang="ja-JP" sz="1400" b="1" spc="-5"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8</a:t>
            </a:r>
            <a:r>
              <a:rPr lang="zh-TW" altLang="en-US" sz="1400" b="1"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月</a:t>
            </a:r>
            <a:r>
              <a:rPr lang="en-US" altLang="ja-JP" sz="1400" b="1" spc="-5"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24</a:t>
            </a:r>
            <a:r>
              <a:rPr lang="zh-TW" altLang="en-US" sz="1400" b="1"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日（</a:t>
            </a:r>
            <a:r>
              <a:rPr lang="ja-JP" altLang="en-US" sz="1400" b="1"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木</a:t>
            </a:r>
            <a:r>
              <a:rPr lang="zh-TW" altLang="en-US" sz="1400" b="1" dirty="0">
                <a:solidFill>
                  <a:srgbClr val="FF0000"/>
                </a:solidFill>
                <a:uFill>
                  <a:solidFill>
                    <a:srgbClr val="000000"/>
                  </a:solidFill>
                </a:uFill>
                <a:latin typeface="Meiryo UI" panose="020B0604030504040204" pitchFamily="50" charset="-128"/>
                <a:ea typeface="Meiryo UI" panose="020B0604030504040204" pitchFamily="50" charset="-128"/>
                <a:cs typeface="Meiryo UI"/>
              </a:rPr>
              <a:t>） </a:t>
            </a:r>
          </a:p>
        </p:txBody>
      </p:sp>
      <p:pic>
        <p:nvPicPr>
          <p:cNvPr id="1026" name="Picture 2" descr="画像">
            <a:extLst>
              <a:ext uri="{FF2B5EF4-FFF2-40B4-BE49-F238E27FC236}">
                <a16:creationId xmlns:a16="http://schemas.microsoft.com/office/drawing/2014/main" id="{495D29CA-6FB9-4E79-9059-5858EB52D20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5516" y="9054570"/>
            <a:ext cx="785871" cy="797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031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6AAC9CC-7C50-4890-A50D-ABE45744EF07}"/>
              </a:ext>
            </a:extLst>
          </p:cNvPr>
          <p:cNvSpPr/>
          <p:nvPr/>
        </p:nvSpPr>
        <p:spPr>
          <a:xfrm>
            <a:off x="111939" y="125513"/>
            <a:ext cx="6637693" cy="1178042"/>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ja-JP" altLang="en-US"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南いわて</a:t>
            </a:r>
            <a:r>
              <a:rPr kumimoji="0" lang="ja-JP" altLang="en-US" sz="2400" b="1" kern="0" spc="-5" dirty="0">
                <a:solidFill>
                  <a:prstClr val="white"/>
                </a:solidFill>
                <a:latin typeface="Meiryo UI" panose="020B0604030504040204" pitchFamily="50" charset="-128"/>
                <a:ea typeface="Meiryo UI" panose="020B0604030504040204" pitchFamily="50" charset="-128"/>
              </a:rPr>
              <a:t>観光情報共有会</a:t>
            </a:r>
            <a:r>
              <a:rPr kumimoji="0" lang="en-US" altLang="ja-JP"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r>
            <a:br>
              <a:rPr kumimoji="0" lang="en-US" altLang="ja-JP"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br>
            <a:r>
              <a:rPr kumimoji="0" lang="ja-JP" altLang="en-US"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開催のご案内</a:t>
            </a:r>
            <a:r>
              <a:rPr kumimoji="0" lang="en-US" altLang="ja-JP"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r>
            <a:br>
              <a:rPr kumimoji="0" lang="en-US" altLang="ja-JP"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br>
            <a:r>
              <a:rPr kumimoji="0" lang="en-US" altLang="ja-JP"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FAX</a:t>
            </a:r>
            <a:r>
              <a:rPr kumimoji="0" lang="ja-JP" altLang="en-US" sz="2400" b="1" i="0" u="none" strike="noStrike" kern="0" cap="none" spc="-5"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参加申込書</a:t>
            </a:r>
            <a:endParaRPr lang="ja-JP" altLang="en-US" dirty="0"/>
          </a:p>
        </p:txBody>
      </p:sp>
      <p:sp>
        <p:nvSpPr>
          <p:cNvPr id="27" name="テキスト ボックス 26">
            <a:extLst>
              <a:ext uri="{FF2B5EF4-FFF2-40B4-BE49-F238E27FC236}">
                <a16:creationId xmlns:a16="http://schemas.microsoft.com/office/drawing/2014/main" id="{2F99480F-0C31-4634-8055-499EEC6DD00F}"/>
              </a:ext>
            </a:extLst>
          </p:cNvPr>
          <p:cNvSpPr txBox="1"/>
          <p:nvPr/>
        </p:nvSpPr>
        <p:spPr>
          <a:xfrm>
            <a:off x="570725" y="1400569"/>
            <a:ext cx="5830075" cy="862480"/>
          </a:xfrm>
          <a:prstGeom prst="rect">
            <a:avLst/>
          </a:prstGeom>
          <a:noFill/>
        </p:spPr>
        <p:txBody>
          <a:bodyPr wrap="square">
            <a:spAutoFit/>
          </a:bodyPr>
          <a:lstStyle/>
          <a:p>
            <a:pPr algn="ctr">
              <a:lnSpc>
                <a:spcPts val="2865"/>
              </a:lnSpc>
            </a:pPr>
            <a:r>
              <a:rPr lang="ja-JP" altLang="en-US" sz="2400" b="1" spc="-5" dirty="0">
                <a:latin typeface="Meiryo UI" panose="020B0604030504040204" pitchFamily="50" charset="-128"/>
                <a:ea typeface="Meiryo UI" panose="020B0604030504040204" pitchFamily="50" charset="-128"/>
                <a:cs typeface="Meiryo UI"/>
              </a:rPr>
              <a:t>参加申込締切日</a:t>
            </a:r>
            <a:r>
              <a:rPr lang="ja-JP" altLang="en-US" sz="2400" b="1" dirty="0">
                <a:latin typeface="Meiryo UI" panose="020B0604030504040204" pitchFamily="50" charset="-128"/>
                <a:ea typeface="Meiryo UI" panose="020B0604030504040204" pitchFamily="50" charset="-128"/>
                <a:cs typeface="Meiryo UI"/>
              </a:rPr>
              <a:t>：</a:t>
            </a:r>
            <a:r>
              <a:rPr lang="en-US" altLang="ja-JP" sz="2400" b="1" spc="-10" dirty="0">
                <a:solidFill>
                  <a:srgbClr val="FF0000"/>
                </a:solidFill>
                <a:latin typeface="Meiryo UI" panose="020B0604030504040204" pitchFamily="50" charset="-128"/>
                <a:ea typeface="Meiryo UI" panose="020B0604030504040204" pitchFamily="50" charset="-128"/>
                <a:cs typeface="Meiryo UI"/>
              </a:rPr>
              <a:t>2023</a:t>
            </a:r>
            <a:r>
              <a:rPr lang="ja-JP" altLang="en-US" sz="2400" b="1" spc="-5" dirty="0">
                <a:solidFill>
                  <a:srgbClr val="FF0000"/>
                </a:solidFill>
                <a:latin typeface="Meiryo UI" panose="020B0604030504040204" pitchFamily="50" charset="-128"/>
                <a:ea typeface="Meiryo UI" panose="020B0604030504040204" pitchFamily="50" charset="-128"/>
                <a:cs typeface="Meiryo UI"/>
              </a:rPr>
              <a:t>年</a:t>
            </a:r>
            <a:r>
              <a:rPr lang="en-US" altLang="ja-JP" sz="2400" b="1" spc="-10" dirty="0">
                <a:solidFill>
                  <a:srgbClr val="FF0000"/>
                </a:solidFill>
                <a:latin typeface="Meiryo UI" panose="020B0604030504040204" pitchFamily="50" charset="-128"/>
                <a:ea typeface="Meiryo UI" panose="020B0604030504040204" pitchFamily="50" charset="-128"/>
                <a:cs typeface="Meiryo UI"/>
              </a:rPr>
              <a:t>8</a:t>
            </a:r>
            <a:r>
              <a:rPr lang="ja-JP" altLang="en-US" sz="2400" b="1" spc="-5" dirty="0">
                <a:solidFill>
                  <a:srgbClr val="FF0000"/>
                </a:solidFill>
                <a:latin typeface="Meiryo UI" panose="020B0604030504040204" pitchFamily="50" charset="-128"/>
                <a:ea typeface="Meiryo UI" panose="020B0604030504040204" pitchFamily="50" charset="-128"/>
                <a:cs typeface="Meiryo UI"/>
              </a:rPr>
              <a:t>月</a:t>
            </a:r>
            <a:r>
              <a:rPr lang="en-US" altLang="ja-JP" sz="2400" b="1" spc="-5" dirty="0">
                <a:solidFill>
                  <a:srgbClr val="FF0000"/>
                </a:solidFill>
                <a:latin typeface="Meiryo UI" panose="020B0604030504040204" pitchFamily="50" charset="-128"/>
                <a:ea typeface="Meiryo UI" panose="020B0604030504040204" pitchFamily="50" charset="-128"/>
                <a:cs typeface="Meiryo UI"/>
              </a:rPr>
              <a:t>24</a:t>
            </a:r>
            <a:r>
              <a:rPr lang="ja-JP" altLang="en-US" sz="2400" b="1" dirty="0">
                <a:solidFill>
                  <a:srgbClr val="FF0000"/>
                </a:solidFill>
                <a:latin typeface="Meiryo UI" panose="020B0604030504040204" pitchFamily="50" charset="-128"/>
                <a:ea typeface="Meiryo UI" panose="020B0604030504040204" pitchFamily="50" charset="-128"/>
                <a:cs typeface="Meiryo UI"/>
              </a:rPr>
              <a:t>日</a:t>
            </a:r>
            <a:r>
              <a:rPr lang="en-US" altLang="ja-JP" sz="2400" b="1" dirty="0">
                <a:solidFill>
                  <a:srgbClr val="FF0000"/>
                </a:solidFill>
                <a:latin typeface="Meiryo UI" panose="020B0604030504040204" pitchFamily="50" charset="-128"/>
                <a:ea typeface="Meiryo UI" panose="020B0604030504040204" pitchFamily="50" charset="-128"/>
                <a:cs typeface="Meiryo UI"/>
              </a:rPr>
              <a:t>(</a:t>
            </a:r>
            <a:r>
              <a:rPr lang="ja-JP" altLang="en-US" sz="2400" b="1" spc="-5" dirty="0">
                <a:solidFill>
                  <a:srgbClr val="FF0000"/>
                </a:solidFill>
                <a:latin typeface="Meiryo UI" panose="020B0604030504040204" pitchFamily="50" charset="-128"/>
                <a:ea typeface="Meiryo UI" panose="020B0604030504040204" pitchFamily="50" charset="-128"/>
                <a:cs typeface="Meiryo UI"/>
              </a:rPr>
              <a:t>木</a:t>
            </a:r>
            <a:r>
              <a:rPr lang="en-US" altLang="ja-JP" sz="2400" b="1" spc="-5" dirty="0">
                <a:solidFill>
                  <a:srgbClr val="FF0000"/>
                </a:solidFill>
                <a:latin typeface="Meiryo UI" panose="020B0604030504040204" pitchFamily="50" charset="-128"/>
                <a:ea typeface="Meiryo UI" panose="020B0604030504040204" pitchFamily="50" charset="-128"/>
                <a:cs typeface="Meiryo UI"/>
              </a:rPr>
              <a:t>)</a:t>
            </a:r>
            <a:endParaRPr lang="ja-JP" altLang="en-US" sz="2400" dirty="0">
              <a:latin typeface="Meiryo UI" panose="020B0604030504040204" pitchFamily="50" charset="-128"/>
              <a:ea typeface="Meiryo UI" panose="020B0604030504040204" pitchFamily="50" charset="-128"/>
              <a:cs typeface="Meiryo UI"/>
            </a:endParaRPr>
          </a:p>
          <a:p>
            <a:pPr algn="ctr">
              <a:lnSpc>
                <a:spcPts val="3354"/>
              </a:lnSpc>
            </a:pPr>
            <a:r>
              <a:rPr lang="ja-JP" altLang="en-US" sz="2800" b="1" spc="-15" dirty="0">
                <a:solidFill>
                  <a:srgbClr val="FF0000"/>
                </a:solidFill>
                <a:latin typeface="Meiryo UI" panose="020B0604030504040204" pitchFamily="50" charset="-128"/>
                <a:ea typeface="Meiryo UI" panose="020B0604030504040204" pitchFamily="50" charset="-128"/>
                <a:cs typeface="Meiryo UI"/>
              </a:rPr>
              <a:t>➡</a:t>
            </a:r>
            <a:r>
              <a:rPr lang="en-US" altLang="ja-JP" sz="2800" b="1" spc="-15" dirty="0">
                <a:solidFill>
                  <a:srgbClr val="FF0000"/>
                </a:solidFill>
                <a:latin typeface="Meiryo UI" panose="020B0604030504040204" pitchFamily="50" charset="-128"/>
                <a:ea typeface="Meiryo UI" panose="020B0604030504040204" pitchFamily="50" charset="-128"/>
                <a:cs typeface="Meiryo UI"/>
              </a:rPr>
              <a:t>FAX</a:t>
            </a:r>
            <a:r>
              <a:rPr lang="ja-JP" altLang="en-US" sz="2800" b="1" spc="-15" dirty="0">
                <a:solidFill>
                  <a:srgbClr val="FF0000"/>
                </a:solidFill>
                <a:latin typeface="Meiryo UI" panose="020B0604030504040204" pitchFamily="50" charset="-128"/>
                <a:ea typeface="Meiryo UI" panose="020B0604030504040204" pitchFamily="50" charset="-128"/>
                <a:cs typeface="Meiryo UI"/>
              </a:rPr>
              <a:t>：</a:t>
            </a:r>
            <a:r>
              <a:rPr lang="en-US" altLang="ja-JP" sz="2800" b="1" spc="-15" dirty="0">
                <a:solidFill>
                  <a:srgbClr val="FF0000"/>
                </a:solidFill>
                <a:latin typeface="Meiryo UI" panose="020B0604030504040204" pitchFamily="50" charset="-128"/>
                <a:ea typeface="Meiryo UI" panose="020B0604030504040204" pitchFamily="50" charset="-128"/>
                <a:cs typeface="Meiryo UI"/>
              </a:rPr>
              <a:t>03-6772-0217 </a:t>
            </a:r>
            <a:r>
              <a:rPr lang="en-US" altLang="ja-JP" b="1" spc="-15" dirty="0">
                <a:latin typeface="Meiryo UI" panose="020B0604030504040204" pitchFamily="50" charset="-128"/>
                <a:ea typeface="Meiryo UI" panose="020B0604030504040204" pitchFamily="50" charset="-128"/>
                <a:cs typeface="Meiryo UI"/>
              </a:rPr>
              <a:t>※</a:t>
            </a:r>
            <a:r>
              <a:rPr lang="ja-JP" altLang="en-US" b="1" spc="-15" dirty="0">
                <a:latin typeface="Meiryo UI" panose="020B0604030504040204" pitchFamily="50" charset="-128"/>
                <a:ea typeface="Meiryo UI" panose="020B0604030504040204" pitchFamily="50" charset="-128"/>
                <a:cs typeface="Meiryo UI"/>
              </a:rPr>
              <a:t>送信票不要</a:t>
            </a:r>
            <a:endParaRPr lang="en-US" altLang="ja-JP" sz="2800" dirty="0">
              <a:latin typeface="Meiryo UI" panose="020B0604030504040204" pitchFamily="50" charset="-128"/>
              <a:ea typeface="Meiryo UI" panose="020B0604030504040204" pitchFamily="50" charset="-128"/>
              <a:cs typeface="Meiryo UI"/>
            </a:endParaRPr>
          </a:p>
        </p:txBody>
      </p:sp>
      <p:sp>
        <p:nvSpPr>
          <p:cNvPr id="28" name="object 3">
            <a:extLst>
              <a:ext uri="{FF2B5EF4-FFF2-40B4-BE49-F238E27FC236}">
                <a16:creationId xmlns:a16="http://schemas.microsoft.com/office/drawing/2014/main" id="{C177910E-A392-48D7-8A34-304344E1A2A5}"/>
              </a:ext>
            </a:extLst>
          </p:cNvPr>
          <p:cNvSpPr/>
          <p:nvPr/>
        </p:nvSpPr>
        <p:spPr>
          <a:xfrm>
            <a:off x="111938" y="8080375"/>
            <a:ext cx="6637692" cy="1680791"/>
          </a:xfrm>
          <a:prstGeom prst="roundRect">
            <a:avLst/>
          </a:prstGeom>
          <a:ln w="38100">
            <a:solidFill>
              <a:srgbClr val="000000"/>
            </a:solidFill>
          </a:ln>
        </p:spPr>
        <p:txBody>
          <a:bodyPr wrap="square" lIns="72000" tIns="72000" rIns="72000" bIns="72000" rtlCol="0" anchor="ctr"/>
          <a:lstStyle/>
          <a:p>
            <a:pPr marL="12700">
              <a:lnSpc>
                <a:spcPct val="100000"/>
              </a:lnSpc>
            </a:pPr>
            <a:r>
              <a:rPr lang="ja-JP" altLang="en-US" sz="1600" b="1" spc="-5" dirty="0">
                <a:latin typeface="Meiryo UI" panose="020B0604030504040204" pitchFamily="50" charset="-128"/>
                <a:ea typeface="Meiryo UI" panose="020B0604030504040204" pitchFamily="50" charset="-128"/>
                <a:cs typeface="Meiryo UI"/>
              </a:rPr>
              <a:t>県南圏域観光コンテンツ造成事務局</a:t>
            </a:r>
            <a:endParaRPr lang="en-US" altLang="ja-JP" sz="1600" b="1" spc="-5" dirty="0">
              <a:latin typeface="Meiryo UI" panose="020B0604030504040204" pitchFamily="50" charset="-128"/>
              <a:ea typeface="Meiryo UI" panose="020B0604030504040204" pitchFamily="50" charset="-128"/>
              <a:cs typeface="Meiryo UI"/>
            </a:endParaRPr>
          </a:p>
          <a:p>
            <a:pPr marL="12700">
              <a:lnSpc>
                <a:spcPct val="100000"/>
              </a:lnSpc>
            </a:pPr>
            <a:r>
              <a:rPr lang="ja-JP" altLang="en-US" sz="1400" dirty="0">
                <a:latin typeface="Meiryo UI" panose="020B0604030504040204" pitchFamily="50" charset="-128"/>
                <a:ea typeface="Meiryo UI" panose="020B0604030504040204" pitchFamily="50" charset="-128"/>
                <a:cs typeface="Meiryo UI"/>
              </a:rPr>
              <a:t>株式会社リ</a:t>
            </a:r>
            <a:r>
              <a:rPr lang="ja-JP" altLang="en-US" sz="1400" spc="-5" dirty="0">
                <a:latin typeface="Meiryo UI" panose="020B0604030504040204" pitchFamily="50" charset="-128"/>
                <a:ea typeface="Meiryo UI" panose="020B0604030504040204" pitchFamily="50" charset="-128"/>
                <a:cs typeface="Meiryo UI"/>
              </a:rPr>
              <a:t>クル</a:t>
            </a:r>
            <a:r>
              <a:rPr lang="ja-JP" altLang="en-US" sz="1400" spc="-15" dirty="0">
                <a:latin typeface="Meiryo UI" panose="020B0604030504040204" pitchFamily="50" charset="-128"/>
                <a:ea typeface="Meiryo UI" panose="020B0604030504040204" pitchFamily="50" charset="-128"/>
                <a:cs typeface="Meiryo UI"/>
              </a:rPr>
              <a:t>ー</a:t>
            </a:r>
            <a:r>
              <a:rPr lang="ja-JP" altLang="en-US" sz="1400" dirty="0">
                <a:latin typeface="Meiryo UI" panose="020B0604030504040204" pitchFamily="50" charset="-128"/>
                <a:ea typeface="Meiryo UI" panose="020B0604030504040204" pitchFamily="50" charset="-128"/>
                <a:cs typeface="Meiryo UI"/>
              </a:rPr>
              <a:t>ト</a:t>
            </a:r>
            <a:r>
              <a:rPr lang="ja-JP" altLang="en-US" sz="1400" spc="409" dirty="0">
                <a:latin typeface="Meiryo UI" panose="020B0604030504040204" pitchFamily="50" charset="-128"/>
                <a:ea typeface="Meiryo UI" panose="020B0604030504040204" pitchFamily="50" charset="-128"/>
                <a:cs typeface="Meiryo UI"/>
              </a:rPr>
              <a:t> </a:t>
            </a:r>
            <a:r>
              <a:rPr lang="ja-JP" altLang="en-US" sz="1400" dirty="0">
                <a:latin typeface="Meiryo UI" panose="020B0604030504040204" pitchFamily="50" charset="-128"/>
                <a:ea typeface="Meiryo UI" panose="020B0604030504040204" pitchFamily="50" charset="-128"/>
                <a:cs typeface="Meiryo UI"/>
              </a:rPr>
              <a:t>じ</a:t>
            </a:r>
            <a:r>
              <a:rPr lang="ja-JP" altLang="en-US" sz="1400" spc="-5" dirty="0">
                <a:latin typeface="Meiryo UI" panose="020B0604030504040204" pitchFamily="50" charset="-128"/>
                <a:ea typeface="Meiryo UI" panose="020B0604030504040204" pitchFamily="50" charset="-128"/>
                <a:cs typeface="Meiryo UI"/>
              </a:rPr>
              <a:t>ゃらん</a:t>
            </a:r>
            <a:r>
              <a:rPr lang="ja-JP" altLang="en-US" sz="1400" spc="-10" dirty="0">
                <a:latin typeface="Meiryo UI" panose="020B0604030504040204" pitchFamily="50" charset="-128"/>
                <a:ea typeface="Meiryo UI" panose="020B0604030504040204" pitchFamily="50" charset="-128"/>
                <a:cs typeface="Meiryo UI"/>
              </a:rPr>
              <a:t>リサーチセ</a:t>
            </a:r>
            <a:r>
              <a:rPr lang="ja-JP" altLang="en-US" sz="1400" spc="-5" dirty="0">
                <a:latin typeface="Meiryo UI" panose="020B0604030504040204" pitchFamily="50" charset="-128"/>
                <a:ea typeface="Meiryo UI" panose="020B0604030504040204" pitchFamily="50" charset="-128"/>
                <a:cs typeface="Meiryo UI"/>
              </a:rPr>
              <a:t>ンタ</a:t>
            </a:r>
            <a:r>
              <a:rPr lang="ja-JP" altLang="en-US" sz="1400" dirty="0">
                <a:latin typeface="Meiryo UI" panose="020B0604030504040204" pitchFamily="50" charset="-128"/>
                <a:ea typeface="Meiryo UI" panose="020B0604030504040204" pitchFamily="50" charset="-128"/>
                <a:cs typeface="Meiryo UI"/>
              </a:rPr>
              <a:t>ー</a:t>
            </a:r>
            <a:endParaRPr lang="en-US" altLang="ja-JP" sz="1400" dirty="0">
              <a:latin typeface="Meiryo UI" panose="020B0604030504040204" pitchFamily="50" charset="-128"/>
              <a:ea typeface="Meiryo UI" panose="020B0604030504040204" pitchFamily="50" charset="-128"/>
              <a:cs typeface="Meiryo UI"/>
            </a:endParaRPr>
          </a:p>
          <a:p>
            <a:pPr marL="12700">
              <a:lnSpc>
                <a:spcPct val="100000"/>
              </a:lnSpc>
            </a:pPr>
            <a:endParaRPr lang="en-US" altLang="ja-JP" sz="1400" dirty="0">
              <a:latin typeface="Meiryo UI" panose="020B0604030504040204" pitchFamily="50" charset="-128"/>
              <a:ea typeface="Meiryo UI" panose="020B0604030504040204" pitchFamily="50" charset="-128"/>
              <a:cs typeface="Meiryo UI"/>
            </a:endParaRPr>
          </a:p>
          <a:p>
            <a:pPr marL="12700">
              <a:lnSpc>
                <a:spcPct val="100000"/>
              </a:lnSpc>
            </a:pPr>
            <a:r>
              <a:rPr lang="ja-JP" altLang="en-US" sz="1400" dirty="0">
                <a:latin typeface="Meiryo UI" panose="020B0604030504040204" pitchFamily="50" charset="-128"/>
                <a:ea typeface="Meiryo UI" panose="020B0604030504040204" pitchFamily="50" charset="-128"/>
                <a:cs typeface="Meiryo UI"/>
              </a:rPr>
              <a:t>担当：影井　克年（カゲイカツトシ）</a:t>
            </a:r>
          </a:p>
          <a:p>
            <a:pPr marL="12700">
              <a:lnSpc>
                <a:spcPct val="100000"/>
              </a:lnSpc>
              <a:spcBef>
                <a:spcPts val="120"/>
              </a:spcBef>
            </a:pPr>
            <a:r>
              <a:rPr lang="en-US" altLang="ja-JP" sz="1400" spc="-25" dirty="0">
                <a:latin typeface="Meiryo UI" panose="020B0604030504040204" pitchFamily="50" charset="-128"/>
                <a:ea typeface="Meiryo UI" panose="020B0604030504040204" pitchFamily="50" charset="-128"/>
                <a:cs typeface="Meiryo UI"/>
              </a:rPr>
              <a:t>TEL</a:t>
            </a:r>
            <a:r>
              <a:rPr lang="ja-JP" altLang="en-US" sz="1400" spc="-25" dirty="0">
                <a:latin typeface="Meiryo UI" panose="020B0604030504040204" pitchFamily="50" charset="-128"/>
                <a:ea typeface="Meiryo UI" panose="020B0604030504040204" pitchFamily="50" charset="-128"/>
                <a:cs typeface="Meiryo UI"/>
              </a:rPr>
              <a:t>：</a:t>
            </a:r>
            <a:r>
              <a:rPr lang="en-US" altLang="ja-JP" sz="1400" spc="-25" dirty="0">
                <a:latin typeface="Meiryo UI" panose="020B0604030504040204" pitchFamily="50" charset="-128"/>
                <a:ea typeface="Meiryo UI" panose="020B0604030504040204" pitchFamily="50" charset="-128"/>
                <a:cs typeface="Meiryo UI"/>
              </a:rPr>
              <a:t>080-8019-9443(</a:t>
            </a:r>
            <a:r>
              <a:rPr lang="ja-JP" altLang="en-US" sz="1400" spc="-25" dirty="0">
                <a:latin typeface="Meiryo UI" panose="020B0604030504040204" pitchFamily="50" charset="-128"/>
                <a:ea typeface="Meiryo UI" panose="020B0604030504040204" pitchFamily="50" charset="-128"/>
                <a:cs typeface="Meiryo UI"/>
              </a:rPr>
              <a:t>直通</a:t>
            </a:r>
            <a:r>
              <a:rPr lang="en-US" altLang="ja-JP" sz="1400" spc="-25" dirty="0">
                <a:latin typeface="Meiryo UI" panose="020B0604030504040204" pitchFamily="50" charset="-128"/>
                <a:ea typeface="Meiryo UI" panose="020B0604030504040204" pitchFamily="50" charset="-128"/>
                <a:cs typeface="Meiryo UI"/>
              </a:rPr>
              <a:t>)</a:t>
            </a:r>
          </a:p>
          <a:p>
            <a:pPr marL="12700">
              <a:lnSpc>
                <a:spcPct val="100000"/>
              </a:lnSpc>
              <a:spcBef>
                <a:spcPts val="120"/>
              </a:spcBef>
            </a:pPr>
            <a:r>
              <a:rPr lang="en-US" altLang="ja-JP" sz="1400" spc="-25" dirty="0">
                <a:latin typeface="Meiryo UI" panose="020B0604030504040204" pitchFamily="50" charset="-128"/>
                <a:ea typeface="Meiryo UI" panose="020B0604030504040204" pitchFamily="50" charset="-128"/>
                <a:cs typeface="Meiryo UI"/>
              </a:rPr>
              <a:t>FAX</a:t>
            </a:r>
            <a:r>
              <a:rPr lang="ja-JP" altLang="en-US" sz="1400" spc="5" dirty="0">
                <a:latin typeface="Meiryo UI" panose="020B0604030504040204" pitchFamily="50" charset="-128"/>
                <a:ea typeface="Meiryo UI" panose="020B0604030504040204" pitchFamily="50" charset="-128"/>
                <a:cs typeface="Meiryo UI"/>
              </a:rPr>
              <a:t>：</a:t>
            </a:r>
            <a:r>
              <a:rPr lang="ja-JP" altLang="en-US" sz="1400" spc="-20" dirty="0">
                <a:latin typeface="Meiryo UI" panose="020B0604030504040204" pitchFamily="50" charset="-128"/>
                <a:ea typeface="Meiryo UI" panose="020B0604030504040204" pitchFamily="50" charset="-128"/>
                <a:cs typeface="Meiryo UI"/>
              </a:rPr>
              <a:t> </a:t>
            </a:r>
            <a:r>
              <a:rPr lang="en-US" altLang="ja-JP" sz="1400" dirty="0">
                <a:solidFill>
                  <a:srgbClr val="FF0000"/>
                </a:solidFill>
                <a:latin typeface="Meiryo UI" panose="020B0604030504040204" pitchFamily="50" charset="-128"/>
                <a:ea typeface="Meiryo UI" panose="020B0604030504040204" pitchFamily="50" charset="-128"/>
                <a:cs typeface="Meiryo UI"/>
              </a:rPr>
              <a:t>03-6772-0217</a:t>
            </a:r>
            <a:r>
              <a:rPr lang="ja-JP" altLang="en-US" sz="1400" spc="405" dirty="0">
                <a:solidFill>
                  <a:srgbClr val="FF0000"/>
                </a:solidFill>
                <a:latin typeface="Meiryo UI" panose="020B0604030504040204" pitchFamily="50" charset="-128"/>
                <a:ea typeface="Meiryo UI" panose="020B0604030504040204" pitchFamily="50" charset="-128"/>
                <a:cs typeface="Meiryo UI"/>
              </a:rPr>
              <a:t> </a:t>
            </a:r>
            <a:r>
              <a:rPr lang="en-US" altLang="ja-JP" sz="1400" dirty="0">
                <a:latin typeface="Meiryo UI" panose="020B0604030504040204" pitchFamily="50" charset="-128"/>
                <a:ea typeface="Meiryo UI" panose="020B0604030504040204" pitchFamily="50" charset="-128"/>
                <a:cs typeface="Meiryo UI"/>
              </a:rPr>
              <a:t>※</a:t>
            </a:r>
            <a:r>
              <a:rPr lang="ja-JP" altLang="en-US" sz="1400" dirty="0">
                <a:latin typeface="Meiryo UI" panose="020B0604030504040204" pitchFamily="50" charset="-128"/>
                <a:ea typeface="Meiryo UI" panose="020B0604030504040204" pitchFamily="50" charset="-128"/>
                <a:cs typeface="Meiryo UI"/>
              </a:rPr>
              <a:t>送信票不要</a:t>
            </a:r>
          </a:p>
          <a:p>
            <a:pPr marL="12700">
              <a:lnSpc>
                <a:spcPct val="100000"/>
              </a:lnSpc>
              <a:spcBef>
                <a:spcPts val="120"/>
              </a:spcBef>
            </a:pPr>
            <a:r>
              <a:rPr lang="en-US" altLang="ja-JP" sz="1400" spc="-5" dirty="0">
                <a:latin typeface="Meiryo UI" panose="020B0604030504040204" pitchFamily="50" charset="-128"/>
                <a:ea typeface="Meiryo UI" panose="020B0604030504040204" pitchFamily="50" charset="-128"/>
                <a:cs typeface="Meiryo UI"/>
              </a:rPr>
              <a:t>MAIL</a:t>
            </a:r>
            <a:r>
              <a:rPr lang="ja-JP" altLang="en-US" sz="1400" spc="-15" dirty="0">
                <a:latin typeface="Meiryo UI" panose="020B0604030504040204" pitchFamily="50" charset="-128"/>
                <a:ea typeface="Meiryo UI" panose="020B0604030504040204" pitchFamily="50" charset="-128"/>
                <a:cs typeface="Meiryo UI"/>
              </a:rPr>
              <a:t>：</a:t>
            </a:r>
            <a:r>
              <a:rPr lang="en-US" altLang="ja-JP" sz="1400" spc="-15">
                <a:latin typeface="Meiryo UI" panose="020B0604030504040204" pitchFamily="50" charset="-128"/>
                <a:ea typeface="Meiryo UI" panose="020B0604030504040204" pitchFamily="50" charset="-128"/>
                <a:cs typeface="Meiryo UI"/>
              </a:rPr>
              <a:t>01001888@r.recruit.co.jp</a:t>
            </a:r>
            <a:endParaRPr lang="ja-JP" altLang="en-US" sz="1400" dirty="0">
              <a:latin typeface="Meiryo UI" panose="020B0604030504040204" pitchFamily="50" charset="-128"/>
              <a:ea typeface="Meiryo UI" panose="020B0604030504040204" pitchFamily="50" charset="-128"/>
              <a:cs typeface="Meiryo UI"/>
            </a:endParaRPr>
          </a:p>
        </p:txBody>
      </p:sp>
      <p:sp>
        <p:nvSpPr>
          <p:cNvPr id="31" name="object 5">
            <a:extLst>
              <a:ext uri="{FF2B5EF4-FFF2-40B4-BE49-F238E27FC236}">
                <a16:creationId xmlns:a16="http://schemas.microsoft.com/office/drawing/2014/main" id="{2B91BBB0-06E0-4875-83A9-E0B3A589F254}"/>
              </a:ext>
            </a:extLst>
          </p:cNvPr>
          <p:cNvSpPr txBox="1"/>
          <p:nvPr/>
        </p:nvSpPr>
        <p:spPr>
          <a:xfrm>
            <a:off x="3801307" y="3618700"/>
            <a:ext cx="426084" cy="180340"/>
          </a:xfrm>
          <a:prstGeom prst="rect">
            <a:avLst/>
          </a:prstGeom>
        </p:spPr>
        <p:txBody>
          <a:bodyPr vert="horz" wrap="square" lIns="0" tIns="10795" rIns="0" bIns="0" rtlCol="0">
            <a:spAutoFit/>
          </a:bodyPr>
          <a:lstStyle/>
          <a:p>
            <a:pPr>
              <a:lnSpc>
                <a:spcPct val="100000"/>
              </a:lnSpc>
              <a:spcBef>
                <a:spcPts val="85"/>
              </a:spcBef>
            </a:pPr>
            <a:r>
              <a:rPr sz="1100" spc="15" dirty="0">
                <a:latin typeface="Meiryo UI"/>
                <a:cs typeface="Meiryo UI"/>
              </a:rPr>
              <a:t>宿泊業</a:t>
            </a:r>
            <a:endParaRPr sz="1100">
              <a:latin typeface="Meiryo UI"/>
              <a:cs typeface="Meiryo UI"/>
            </a:endParaRPr>
          </a:p>
        </p:txBody>
      </p:sp>
      <p:sp>
        <p:nvSpPr>
          <p:cNvPr id="34" name="object 6">
            <a:extLst>
              <a:ext uri="{FF2B5EF4-FFF2-40B4-BE49-F238E27FC236}">
                <a16:creationId xmlns:a16="http://schemas.microsoft.com/office/drawing/2014/main" id="{0D11A346-0BCD-4635-9EF1-BEF601C2ACE3}"/>
              </a:ext>
            </a:extLst>
          </p:cNvPr>
          <p:cNvSpPr/>
          <p:nvPr/>
        </p:nvSpPr>
        <p:spPr>
          <a:xfrm>
            <a:off x="3566159" y="3605783"/>
            <a:ext cx="914400" cy="219710"/>
          </a:xfrm>
          <a:custGeom>
            <a:avLst/>
            <a:gdLst/>
            <a:ahLst/>
            <a:cxnLst/>
            <a:rect l="l" t="t" r="r" b="b"/>
            <a:pathLst>
              <a:path w="914400" h="219710">
                <a:moveTo>
                  <a:pt x="914400" y="0"/>
                </a:moveTo>
                <a:lnTo>
                  <a:pt x="0" y="0"/>
                </a:lnTo>
                <a:lnTo>
                  <a:pt x="0" y="219456"/>
                </a:lnTo>
                <a:lnTo>
                  <a:pt x="914400" y="219456"/>
                </a:lnTo>
                <a:lnTo>
                  <a:pt x="914400" y="0"/>
                </a:lnTo>
                <a:close/>
              </a:path>
            </a:pathLst>
          </a:custGeom>
          <a:solidFill>
            <a:srgbClr val="FFFFFF"/>
          </a:solidFill>
        </p:spPr>
        <p:txBody>
          <a:bodyPr wrap="square" lIns="0" tIns="0" rIns="0" bIns="0" rtlCol="0"/>
          <a:lstStyle/>
          <a:p>
            <a:endParaRPr/>
          </a:p>
        </p:txBody>
      </p:sp>
      <p:graphicFrame>
        <p:nvGraphicFramePr>
          <p:cNvPr id="40" name="object 7">
            <a:extLst>
              <a:ext uri="{FF2B5EF4-FFF2-40B4-BE49-F238E27FC236}">
                <a16:creationId xmlns:a16="http://schemas.microsoft.com/office/drawing/2014/main" id="{57DB374E-2404-4B76-9C19-29A3A5F2A02F}"/>
              </a:ext>
            </a:extLst>
          </p:cNvPr>
          <p:cNvGraphicFramePr>
            <a:graphicFrameLocks noGrp="1"/>
          </p:cNvGraphicFramePr>
          <p:nvPr>
            <p:extLst>
              <p:ext uri="{D42A27DB-BD31-4B8C-83A1-F6EECF244321}">
                <p14:modId xmlns:p14="http://schemas.microsoft.com/office/powerpoint/2010/main" val="1742011154"/>
              </p:ext>
            </p:extLst>
          </p:nvPr>
        </p:nvGraphicFramePr>
        <p:xfrm>
          <a:off x="111938" y="2693887"/>
          <a:ext cx="6637693" cy="5273088"/>
        </p:xfrm>
        <a:graphic>
          <a:graphicData uri="http://schemas.openxmlformats.org/drawingml/2006/table">
            <a:tbl>
              <a:tblPr firstRow="1" bandRow="1">
                <a:tableStyleId>{2D5ABB26-0587-4C30-8999-92F81FD0307C}</a:tableStyleId>
              </a:tblPr>
              <a:tblGrid>
                <a:gridCol w="1159895">
                  <a:extLst>
                    <a:ext uri="{9D8B030D-6E8A-4147-A177-3AD203B41FA5}">
                      <a16:colId xmlns:a16="http://schemas.microsoft.com/office/drawing/2014/main" val="20000"/>
                    </a:ext>
                  </a:extLst>
                </a:gridCol>
                <a:gridCol w="1825932">
                  <a:extLst>
                    <a:ext uri="{9D8B030D-6E8A-4147-A177-3AD203B41FA5}">
                      <a16:colId xmlns:a16="http://schemas.microsoft.com/office/drawing/2014/main" val="20001"/>
                    </a:ext>
                  </a:extLst>
                </a:gridCol>
                <a:gridCol w="912967">
                  <a:extLst>
                    <a:ext uri="{9D8B030D-6E8A-4147-A177-3AD203B41FA5}">
                      <a16:colId xmlns:a16="http://schemas.microsoft.com/office/drawing/2014/main" val="4107080939"/>
                    </a:ext>
                  </a:extLst>
                </a:gridCol>
                <a:gridCol w="912967">
                  <a:extLst>
                    <a:ext uri="{9D8B030D-6E8A-4147-A177-3AD203B41FA5}">
                      <a16:colId xmlns:a16="http://schemas.microsoft.com/office/drawing/2014/main" val="3763772839"/>
                    </a:ext>
                  </a:extLst>
                </a:gridCol>
                <a:gridCol w="1825932">
                  <a:extLst>
                    <a:ext uri="{9D8B030D-6E8A-4147-A177-3AD203B41FA5}">
                      <a16:colId xmlns:a16="http://schemas.microsoft.com/office/drawing/2014/main" val="2038988491"/>
                    </a:ext>
                  </a:extLst>
                </a:gridCol>
              </a:tblGrid>
              <a:tr h="216000">
                <a:tc rowSpan="2">
                  <a:txBody>
                    <a:bodyPr/>
                    <a:lstStyle/>
                    <a:p>
                      <a:pPr algn="ctr">
                        <a:lnSpc>
                          <a:spcPct val="100000"/>
                        </a:lnSpc>
                        <a:spcBef>
                          <a:spcPts val="0"/>
                        </a:spcBef>
                      </a:pPr>
                      <a:r>
                        <a:rPr sz="1100" b="1" dirty="0">
                          <a:latin typeface="Meiryo UI" panose="020B0604030504040204" pitchFamily="50" charset="-128"/>
                          <a:ea typeface="Meiryo UI" panose="020B0604030504040204" pitchFamily="50" charset="-128"/>
                          <a:cs typeface="Meiryo UI"/>
                        </a:rPr>
                        <a:t>企業名</a:t>
                      </a:r>
                      <a:r>
                        <a:rPr sz="1100" b="1" spc="-25" dirty="0">
                          <a:latin typeface="Meiryo UI" panose="020B0604030504040204" pitchFamily="50" charset="-128"/>
                          <a:ea typeface="Meiryo UI" panose="020B0604030504040204" pitchFamily="50" charset="-128"/>
                          <a:cs typeface="Meiryo UI"/>
                        </a:rPr>
                        <a:t>・</a:t>
                      </a:r>
                      <a:r>
                        <a:rPr sz="1100" b="1" dirty="0">
                          <a:latin typeface="Meiryo UI" panose="020B0604030504040204" pitchFamily="50" charset="-128"/>
                          <a:ea typeface="Meiryo UI" panose="020B0604030504040204" pitchFamily="50" charset="-128"/>
                          <a:cs typeface="Meiryo UI"/>
                        </a:rPr>
                        <a:t>団体名</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4">
                  <a:txBody>
                    <a:bodyPr/>
                    <a:lstStyle/>
                    <a:p>
                      <a:pPr>
                        <a:lnSpc>
                          <a:spcPct val="100000"/>
                        </a:lnSpc>
                        <a:spcBef>
                          <a:spcPts val="0"/>
                        </a:spcBef>
                      </a:pPr>
                      <a:endParaRPr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0"/>
                  </a:ext>
                </a:extLst>
              </a:tr>
              <a:tr h="540000">
                <a:tc vMerge="1">
                  <a:txBody>
                    <a:bodyPr/>
                    <a:lstStyle/>
                    <a:p>
                      <a:endParaRPr kumimoji="1" lang="ja-JP" altLang="en-US"/>
                    </a:p>
                  </a:txBody>
                  <a:tcPr/>
                </a:tc>
                <a:tc gridSpan="4">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603125922"/>
                  </a:ext>
                </a:extLst>
              </a:tr>
              <a:tr h="432000">
                <a:tc>
                  <a:txBody>
                    <a:bodyPr/>
                    <a:lstStyle/>
                    <a:p>
                      <a:pPr algn="ctr">
                        <a:lnSpc>
                          <a:spcPct val="100000"/>
                        </a:lnSpc>
                        <a:spcBef>
                          <a:spcPts val="0"/>
                        </a:spcBef>
                      </a:pPr>
                      <a:r>
                        <a:rPr sz="1100" b="1" dirty="0">
                          <a:latin typeface="Meiryo UI" panose="020B0604030504040204" pitchFamily="50" charset="-128"/>
                          <a:ea typeface="Meiryo UI" panose="020B0604030504040204" pitchFamily="50" charset="-128"/>
                          <a:cs typeface="Meiryo UI"/>
                        </a:rPr>
                        <a:t>所在地</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4">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1"/>
                  </a:ext>
                </a:extLst>
              </a:tr>
              <a:tr h="307340">
                <a:tc>
                  <a:txBody>
                    <a:bodyPr/>
                    <a:lstStyle/>
                    <a:p>
                      <a:pPr algn="ctr">
                        <a:lnSpc>
                          <a:spcPct val="100000"/>
                        </a:lnSpc>
                        <a:spcBef>
                          <a:spcPts val="0"/>
                        </a:spcBef>
                      </a:pPr>
                      <a:r>
                        <a:rPr sz="1100" b="1" dirty="0">
                          <a:latin typeface="Meiryo UI" panose="020B0604030504040204" pitchFamily="50" charset="-128"/>
                          <a:ea typeface="Meiryo UI" panose="020B0604030504040204" pitchFamily="50" charset="-128"/>
                          <a:cs typeface="Meiryo UI"/>
                        </a:rPr>
                        <a:t>業種</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gridSpan="4">
                  <a:txBody>
                    <a:bodyPr/>
                    <a:lstStyle/>
                    <a:p>
                      <a:pPr marL="0" algn="l">
                        <a:lnSpc>
                          <a:spcPct val="150000"/>
                        </a:lnSpc>
                        <a:spcBef>
                          <a:spcPts val="0"/>
                        </a:spcBef>
                      </a:pPr>
                      <a:r>
                        <a:rPr lang="ja-JP" altLang="en-US" sz="1200" dirty="0">
                          <a:solidFill>
                            <a:schemeClr val="tx1"/>
                          </a:solidFill>
                          <a:latin typeface="Meiryo UI" panose="020B0604030504040204" pitchFamily="50" charset="-128"/>
                          <a:ea typeface="Meiryo UI" panose="020B0604030504040204" pitchFamily="50" charset="-128"/>
                          <a:cs typeface="Times New Roman"/>
                        </a:rPr>
                        <a:t>　　宿泊業　　・　　観光業　　・　　旅行業　　・　　飲食業　　・　　交通業</a:t>
                      </a:r>
                      <a:endParaRPr lang="en-US" altLang="ja-JP" sz="1200" dirty="0">
                        <a:solidFill>
                          <a:schemeClr val="tx1"/>
                        </a:solidFill>
                        <a:latin typeface="Meiryo UI" panose="020B0604030504040204" pitchFamily="50" charset="-128"/>
                        <a:ea typeface="Meiryo UI" panose="020B0604030504040204" pitchFamily="50" charset="-128"/>
                        <a:cs typeface="Times New Roman"/>
                      </a:endParaRPr>
                    </a:p>
                    <a:p>
                      <a:pPr marL="0" algn="l">
                        <a:lnSpc>
                          <a:spcPct val="150000"/>
                        </a:lnSpc>
                        <a:spcBef>
                          <a:spcPts val="0"/>
                        </a:spcBef>
                      </a:pPr>
                      <a:r>
                        <a:rPr lang="ja-JP" altLang="en-US" sz="1200" dirty="0">
                          <a:solidFill>
                            <a:schemeClr val="tx1"/>
                          </a:solidFill>
                          <a:latin typeface="Meiryo UI" panose="020B0604030504040204" pitchFamily="50" charset="-128"/>
                          <a:ea typeface="Meiryo UI" panose="020B0604030504040204" pitchFamily="50" charset="-128"/>
                          <a:cs typeface="Times New Roman"/>
                        </a:rPr>
                        <a:t>　　農林水産業　　・　　広告出版業　　・　　その他（　　　　　　　　　　　　　）　</a:t>
                      </a:r>
                      <a:endParaRPr lang="en-US" altLang="ja-JP" sz="1200" dirty="0">
                        <a:solidFill>
                          <a:schemeClr val="tx1"/>
                        </a:solidFill>
                        <a:latin typeface="Meiryo UI" panose="020B0604030504040204" pitchFamily="50" charset="-128"/>
                        <a:ea typeface="Meiryo UI" panose="020B0604030504040204" pitchFamily="50" charset="-128"/>
                        <a:cs typeface="Times New Roman"/>
                      </a:endParaRPr>
                    </a:p>
                  </a:txBody>
                  <a:tcPr marL="0" marR="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lnL w="9525"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2"/>
                  </a:ext>
                </a:extLst>
              </a:tr>
              <a:tr h="374788">
                <a:tc>
                  <a:txBody>
                    <a:bodyPr/>
                    <a:lstStyle/>
                    <a:p>
                      <a:pPr algn="ctr">
                        <a:lnSpc>
                          <a:spcPct val="100000"/>
                        </a:lnSpc>
                        <a:spcBef>
                          <a:spcPts val="0"/>
                        </a:spcBef>
                      </a:pPr>
                      <a:r>
                        <a:rPr sz="950" b="1" spc="-25" dirty="0">
                          <a:latin typeface="Meiryo UI" panose="020B0604030504040204" pitchFamily="50" charset="-128"/>
                          <a:ea typeface="Meiryo UI" panose="020B0604030504040204" pitchFamily="50" charset="-128"/>
                          <a:cs typeface="Meiryo UI"/>
                        </a:rPr>
                        <a:t>(</a:t>
                      </a:r>
                      <a:r>
                        <a:rPr sz="950" b="1" dirty="0">
                          <a:latin typeface="Meiryo UI" panose="020B0604030504040204" pitchFamily="50" charset="-128"/>
                          <a:ea typeface="Meiryo UI" panose="020B0604030504040204" pitchFamily="50" charset="-128"/>
                          <a:cs typeface="Meiryo UI"/>
                        </a:rPr>
                        <a:t>〇で</a:t>
                      </a:r>
                      <a:r>
                        <a:rPr sz="950" b="1" spc="-5" dirty="0">
                          <a:latin typeface="Meiryo UI" panose="020B0604030504040204" pitchFamily="50" charset="-128"/>
                          <a:ea typeface="Meiryo UI" panose="020B0604030504040204" pitchFamily="50" charset="-128"/>
                          <a:cs typeface="Meiryo UI"/>
                        </a:rPr>
                        <a:t>囲</a:t>
                      </a:r>
                      <a:r>
                        <a:rPr sz="950" b="1" spc="15" dirty="0">
                          <a:latin typeface="Meiryo UI" panose="020B0604030504040204" pitchFamily="50" charset="-128"/>
                          <a:ea typeface="Meiryo UI" panose="020B0604030504040204" pitchFamily="50" charset="-128"/>
                          <a:cs typeface="Meiryo UI"/>
                        </a:rPr>
                        <a:t>ん</a:t>
                      </a:r>
                      <a:r>
                        <a:rPr sz="950" b="1" spc="-5" dirty="0">
                          <a:latin typeface="Meiryo UI" panose="020B0604030504040204" pitchFamily="50" charset="-128"/>
                          <a:ea typeface="Meiryo UI" panose="020B0604030504040204" pitchFamily="50" charset="-128"/>
                          <a:cs typeface="Meiryo UI"/>
                        </a:rPr>
                        <a:t>で</a:t>
                      </a:r>
                      <a:r>
                        <a:rPr sz="950" b="1" spc="20" dirty="0">
                          <a:latin typeface="Meiryo UI" panose="020B0604030504040204" pitchFamily="50" charset="-128"/>
                          <a:ea typeface="Meiryo UI" panose="020B0604030504040204" pitchFamily="50" charset="-128"/>
                          <a:cs typeface="Meiryo UI"/>
                        </a:rPr>
                        <a:t>く</a:t>
                      </a:r>
                      <a:r>
                        <a:rPr sz="950" b="1" spc="-20" dirty="0">
                          <a:latin typeface="Meiryo UI" panose="020B0604030504040204" pitchFamily="50" charset="-128"/>
                          <a:ea typeface="Meiryo UI" panose="020B0604030504040204" pitchFamily="50" charset="-128"/>
                          <a:cs typeface="Meiryo UI"/>
                        </a:rPr>
                        <a:t>だ</a:t>
                      </a:r>
                      <a:r>
                        <a:rPr sz="950" b="1" spc="-25" dirty="0">
                          <a:latin typeface="Meiryo UI" panose="020B0604030504040204" pitchFamily="50" charset="-128"/>
                          <a:ea typeface="Meiryo UI" panose="020B0604030504040204" pitchFamily="50" charset="-128"/>
                          <a:cs typeface="Meiryo UI"/>
                        </a:rPr>
                        <a:t>さ</a:t>
                      </a:r>
                      <a:r>
                        <a:rPr sz="950" b="1" spc="5" dirty="0">
                          <a:latin typeface="Meiryo UI" panose="020B0604030504040204" pitchFamily="50" charset="-128"/>
                          <a:ea typeface="Meiryo UI" panose="020B0604030504040204" pitchFamily="50" charset="-128"/>
                          <a:cs typeface="Meiryo UI"/>
                        </a:rPr>
                        <a:t>い</a:t>
                      </a:r>
                      <a:r>
                        <a:rPr sz="950" b="1" dirty="0">
                          <a:latin typeface="Meiryo UI" panose="020B0604030504040204" pitchFamily="50" charset="-128"/>
                          <a:ea typeface="Meiryo UI" panose="020B0604030504040204" pitchFamily="50" charset="-128"/>
                          <a:cs typeface="Meiryo UI"/>
                        </a:rPr>
                        <a:t>)</a:t>
                      </a:r>
                      <a:endParaRPr sz="95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4" vMerge="1">
                  <a:txBody>
                    <a:bodyPr/>
                    <a:lstStyle/>
                    <a:p>
                      <a:pPr marL="0" algn="ctr">
                        <a:lnSpc>
                          <a:spcPct val="100000"/>
                        </a:lnSpc>
                        <a:spcBef>
                          <a:spcPts val="715"/>
                        </a:spcBef>
                      </a:pPr>
                      <a:endParaRPr sz="1200" dirty="0">
                        <a:solidFill>
                          <a:schemeClr val="tx1"/>
                        </a:solidFill>
                        <a:latin typeface="Meiryo UI" panose="020B0604030504040204" pitchFamily="50" charset="-128"/>
                        <a:ea typeface="Meiryo UI" panose="020B0604030504040204" pitchFamily="50" charset="-128"/>
                        <a:cs typeface="Times New Roman"/>
                      </a:endParaRPr>
                    </a:p>
                  </a:txBody>
                  <a:tcPr marL="0" marR="0" marT="90805" marB="0" anchor="ctr">
                    <a:lnL w="952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a:solidFill>
                        <a:srgbClr val="000000"/>
                      </a:solidFill>
                      <a:prstDash val="solid"/>
                    </a:lnB>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3"/>
                  </a:ext>
                </a:extLst>
              </a:tr>
              <a:tr h="46836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a:rPr>
                        <a:t>参加回</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950" b="1" spc="-25" dirty="0">
                          <a:latin typeface="Meiryo UI" panose="020B0604030504040204" pitchFamily="50" charset="-128"/>
                          <a:ea typeface="Meiryo UI" panose="020B0604030504040204" pitchFamily="50" charset="-128"/>
                          <a:cs typeface="Meiryo UI"/>
                        </a:rPr>
                        <a:t>(</a:t>
                      </a:r>
                      <a:r>
                        <a:rPr lang="ja-JP" altLang="en-US" sz="950" b="1" dirty="0">
                          <a:latin typeface="Meiryo UI" panose="020B0604030504040204" pitchFamily="50" charset="-128"/>
                          <a:ea typeface="Meiryo UI" panose="020B0604030504040204" pitchFamily="50" charset="-128"/>
                          <a:cs typeface="Meiryo UI"/>
                        </a:rPr>
                        <a:t>〇で</a:t>
                      </a:r>
                      <a:r>
                        <a:rPr lang="ja-JP" altLang="en-US" sz="950" b="1" spc="-5" dirty="0">
                          <a:latin typeface="Meiryo UI" panose="020B0604030504040204" pitchFamily="50" charset="-128"/>
                          <a:ea typeface="Meiryo UI" panose="020B0604030504040204" pitchFamily="50" charset="-128"/>
                          <a:cs typeface="Meiryo UI"/>
                        </a:rPr>
                        <a:t>囲</a:t>
                      </a:r>
                      <a:r>
                        <a:rPr lang="ja-JP" altLang="en-US" sz="950" b="1" spc="15" dirty="0">
                          <a:latin typeface="Meiryo UI" panose="020B0604030504040204" pitchFamily="50" charset="-128"/>
                          <a:ea typeface="Meiryo UI" panose="020B0604030504040204" pitchFamily="50" charset="-128"/>
                          <a:cs typeface="Meiryo UI"/>
                        </a:rPr>
                        <a:t>ん</a:t>
                      </a:r>
                      <a:r>
                        <a:rPr lang="ja-JP" altLang="en-US" sz="950" b="1" spc="-5" dirty="0">
                          <a:latin typeface="Meiryo UI" panose="020B0604030504040204" pitchFamily="50" charset="-128"/>
                          <a:ea typeface="Meiryo UI" panose="020B0604030504040204" pitchFamily="50" charset="-128"/>
                          <a:cs typeface="Meiryo UI"/>
                        </a:rPr>
                        <a:t>で</a:t>
                      </a:r>
                      <a:r>
                        <a:rPr lang="ja-JP" altLang="en-US" sz="950" b="1" spc="20" dirty="0">
                          <a:latin typeface="Meiryo UI" panose="020B0604030504040204" pitchFamily="50" charset="-128"/>
                          <a:ea typeface="Meiryo UI" panose="020B0604030504040204" pitchFamily="50" charset="-128"/>
                          <a:cs typeface="Meiryo UI"/>
                        </a:rPr>
                        <a:t>く</a:t>
                      </a:r>
                      <a:r>
                        <a:rPr lang="ja-JP" altLang="en-US" sz="950" b="1" spc="-20" dirty="0">
                          <a:latin typeface="Meiryo UI" panose="020B0604030504040204" pitchFamily="50" charset="-128"/>
                          <a:ea typeface="Meiryo UI" panose="020B0604030504040204" pitchFamily="50" charset="-128"/>
                          <a:cs typeface="Meiryo UI"/>
                        </a:rPr>
                        <a:t>だ</a:t>
                      </a:r>
                      <a:r>
                        <a:rPr lang="ja-JP" altLang="en-US" sz="950" b="1" spc="-25" dirty="0">
                          <a:latin typeface="Meiryo UI" panose="020B0604030504040204" pitchFamily="50" charset="-128"/>
                          <a:ea typeface="Meiryo UI" panose="020B0604030504040204" pitchFamily="50" charset="-128"/>
                          <a:cs typeface="Meiryo UI"/>
                        </a:rPr>
                        <a:t>さ</a:t>
                      </a:r>
                      <a:r>
                        <a:rPr lang="ja-JP" altLang="en-US" sz="950" b="1" spc="5" dirty="0">
                          <a:latin typeface="Meiryo UI" panose="020B0604030504040204" pitchFamily="50" charset="-128"/>
                          <a:ea typeface="Meiryo UI" panose="020B0604030504040204" pitchFamily="50" charset="-128"/>
                          <a:cs typeface="Meiryo UI"/>
                        </a:rPr>
                        <a:t>い</a:t>
                      </a:r>
                      <a:r>
                        <a:rPr lang="en-US" altLang="ja-JP" sz="950" b="1" dirty="0">
                          <a:latin typeface="Meiryo UI" panose="020B0604030504040204" pitchFamily="50" charset="-128"/>
                          <a:ea typeface="Meiryo UI" panose="020B0604030504040204" pitchFamily="50" charset="-128"/>
                          <a:cs typeface="Meiryo UI"/>
                        </a:rPr>
                        <a:t>)</a:t>
                      </a:r>
                      <a:endParaRPr lang="ja-JP" altLang="en-US" sz="95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nSpc>
                          <a:spcPct val="100000"/>
                        </a:lnSpc>
                        <a:spcBef>
                          <a:spcPts val="100"/>
                        </a:spcBef>
                      </a:pPr>
                      <a:r>
                        <a:rPr lang="ja-JP" altLang="en-US" sz="1100" b="1" spc="-5" dirty="0">
                          <a:latin typeface="Meiryo UI" panose="020B0604030504040204" pitchFamily="50" charset="-128"/>
                          <a:ea typeface="Meiryo UI" panose="020B0604030504040204" pitchFamily="50" charset="-128"/>
                          <a:cs typeface="Meiryo UI"/>
                        </a:rPr>
                        <a:t>　一関市民センター　大会議室</a:t>
                      </a:r>
                      <a:endParaRPr lang="en-US" altLang="zh-TW" sz="1100" b="1" spc="-5" dirty="0">
                        <a:latin typeface="Meiryo UI" panose="020B0604030504040204" pitchFamily="50" charset="-128"/>
                        <a:ea typeface="Meiryo UI" panose="020B0604030504040204" pitchFamily="50" charset="-128"/>
                        <a:cs typeface="Meiryo UI"/>
                      </a:endParaRPr>
                    </a:p>
                    <a:p>
                      <a:pPr>
                        <a:lnSpc>
                          <a:spcPct val="100000"/>
                        </a:lnSpc>
                        <a:spcBef>
                          <a:spcPts val="100"/>
                        </a:spcBef>
                      </a:pPr>
                      <a:r>
                        <a:rPr lang="ja-JP" altLang="en-US" sz="1100" b="0" i="0" dirty="0">
                          <a:solidFill>
                            <a:srgbClr val="202124"/>
                          </a:solidFill>
                          <a:effectLst/>
                          <a:latin typeface="arial" panose="020B0604020202020204" pitchFamily="34" charset="0"/>
                        </a:rPr>
                        <a:t>　</a:t>
                      </a:r>
                      <a:r>
                        <a:rPr lang="ja-JP" altLang="en-US" sz="1100" b="0" i="0" dirty="0">
                          <a:solidFill>
                            <a:srgbClr val="202124"/>
                          </a:solidFill>
                          <a:effectLst/>
                          <a:latin typeface="メイリオ" panose="020B0604030504040204" pitchFamily="50" charset="-128"/>
                          <a:ea typeface="メイリオ" panose="020B0604030504040204" pitchFamily="50" charset="-128"/>
                        </a:rPr>
                        <a:t>岩手県一関市大町４−２９なのはなプラザ</a:t>
                      </a:r>
                      <a:endParaRPr lang="ja-JP" altLang="en-US" sz="1100" spc="-5" dirty="0">
                        <a:latin typeface="メイリオ" panose="020B0604030504040204" pitchFamily="50" charset="-128"/>
                        <a:ea typeface="メイリオ" panose="020B0604030504040204" pitchFamily="50" charset="-128"/>
                        <a:cs typeface="Meiryo UI"/>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nSpc>
                          <a:spcPct val="100000"/>
                        </a:lnSpc>
                        <a:spcBef>
                          <a:spcPts val="100"/>
                        </a:spcBef>
                      </a:pPr>
                      <a:r>
                        <a:rPr lang="ja-JP" altLang="en-US" sz="1200" b="1" spc="-5" dirty="0">
                          <a:latin typeface="Meiryo UI" panose="020B0604030504040204" pitchFamily="50" charset="-128"/>
                          <a:ea typeface="Meiryo UI" panose="020B0604030504040204" pitchFamily="50" charset="-128"/>
                          <a:cs typeface="Meiryo UI"/>
                        </a:rPr>
                        <a:t>　</a:t>
                      </a:r>
                      <a:r>
                        <a:rPr lang="ja-JP" altLang="en-US" sz="1100" b="1" spc="-5" dirty="0">
                          <a:latin typeface="Meiryo UI" panose="020B0604030504040204" pitchFamily="50" charset="-128"/>
                          <a:ea typeface="Meiryo UI" panose="020B0604030504040204" pitchFamily="50" charset="-128"/>
                          <a:cs typeface="Meiryo UI"/>
                        </a:rPr>
                        <a:t>花巻市交流会館　第四研修室</a:t>
                      </a:r>
                      <a:endParaRPr lang="en-US" altLang="ja-JP" sz="1100" b="1" spc="-5" dirty="0">
                        <a:latin typeface="Meiryo UI" panose="020B0604030504040204" pitchFamily="50" charset="-128"/>
                        <a:ea typeface="Meiryo UI" panose="020B0604030504040204" pitchFamily="50" charset="-128"/>
                        <a:cs typeface="Meiryo UI"/>
                      </a:endParaRPr>
                    </a:p>
                    <a:p>
                      <a:pPr>
                        <a:lnSpc>
                          <a:spcPct val="100000"/>
                        </a:lnSpc>
                        <a:spcBef>
                          <a:spcPts val="100"/>
                        </a:spcBef>
                      </a:pPr>
                      <a:r>
                        <a:rPr lang="en-US" altLang="ja-JP" sz="1100" spc="-5" dirty="0">
                          <a:latin typeface="Meiryo UI" panose="020B0604030504040204" pitchFamily="50" charset="-128"/>
                          <a:ea typeface="Meiryo UI" panose="020B0604030504040204" pitchFamily="50" charset="-128"/>
                          <a:cs typeface="Meiryo UI"/>
                        </a:rPr>
                        <a:t> </a:t>
                      </a:r>
                      <a:r>
                        <a:rPr lang="ja-JP" altLang="en-US" sz="1100" spc="-5" dirty="0">
                          <a:latin typeface="Meiryo UI" panose="020B0604030504040204" pitchFamily="50" charset="-128"/>
                          <a:ea typeface="Meiryo UI" panose="020B0604030504040204" pitchFamily="50" charset="-128"/>
                          <a:cs typeface="Meiryo UI"/>
                        </a:rPr>
                        <a:t> 花巻市葛</a:t>
                      </a:r>
                      <a:r>
                        <a:rPr lang="en-US" altLang="ja-JP" sz="1100" spc="-5" dirty="0">
                          <a:latin typeface="Meiryo UI" panose="020B0604030504040204" pitchFamily="50" charset="-128"/>
                          <a:ea typeface="Meiryo UI" panose="020B0604030504040204" pitchFamily="50" charset="-128"/>
                          <a:cs typeface="Meiryo UI"/>
                        </a:rPr>
                        <a:t>3</a:t>
                      </a:r>
                      <a:r>
                        <a:rPr lang="ja-JP" altLang="en-US" sz="1100" spc="-5" dirty="0">
                          <a:latin typeface="Meiryo UI" panose="020B0604030504040204" pitchFamily="50" charset="-128"/>
                          <a:ea typeface="Meiryo UI" panose="020B0604030504040204" pitchFamily="50" charset="-128"/>
                          <a:cs typeface="Meiryo UI"/>
                        </a:rPr>
                        <a:t>地割</a:t>
                      </a:r>
                      <a:r>
                        <a:rPr lang="en-US" altLang="ja-JP" sz="1100" spc="-5" dirty="0">
                          <a:latin typeface="Meiryo UI" panose="020B0604030504040204" pitchFamily="50" charset="-128"/>
                          <a:ea typeface="Meiryo UI" panose="020B0604030504040204" pitchFamily="50" charset="-128"/>
                          <a:cs typeface="Meiryo UI"/>
                        </a:rPr>
                        <a:t>183</a:t>
                      </a:r>
                      <a:r>
                        <a:rPr lang="ja-JP" altLang="en-US" sz="1100" spc="-5" dirty="0">
                          <a:latin typeface="Meiryo UI" panose="020B0604030504040204" pitchFamily="50" charset="-128"/>
                          <a:ea typeface="Meiryo UI" panose="020B0604030504040204" pitchFamily="50" charset="-128"/>
                          <a:cs typeface="Meiryo UI"/>
                        </a:rPr>
                        <a:t>番地</a:t>
                      </a:r>
                      <a:r>
                        <a:rPr lang="en-US" altLang="ja-JP" sz="1100" spc="-5" dirty="0">
                          <a:latin typeface="Meiryo UI" panose="020B0604030504040204" pitchFamily="50" charset="-128"/>
                          <a:ea typeface="Meiryo UI" panose="020B0604030504040204" pitchFamily="50" charset="-128"/>
                          <a:cs typeface="Meiryo UI"/>
                        </a:rPr>
                        <a:t>1</a:t>
                      </a:r>
                      <a:endParaRPr lang="ja-JP" altLang="en-US" sz="1100" spc="-5" dirty="0">
                        <a:latin typeface="Meiryo UI" panose="020B0604030504040204" pitchFamily="50" charset="-128"/>
                        <a:ea typeface="Meiryo UI" panose="020B0604030504040204" pitchFamily="50" charset="-128"/>
                        <a:cs typeface="Meiryo UI"/>
                      </a:endParaRPr>
                    </a:p>
                  </a:txBody>
                  <a:tcPr marL="0" marR="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69346865"/>
                  </a:ext>
                </a:extLst>
              </a:tr>
              <a:tr h="282960">
                <a:tc>
                  <a:txBody>
                    <a:bodyPr/>
                    <a:lstStyle/>
                    <a:p>
                      <a:pPr algn="ctr">
                        <a:lnSpc>
                          <a:spcPct val="100000"/>
                        </a:lnSpc>
                        <a:spcBef>
                          <a:spcPts val="0"/>
                        </a:spcBef>
                      </a:pPr>
                      <a:endParaRPr sz="125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a:solidFill>
                        <a:srgbClr val="000000"/>
                      </a:solidFill>
                      <a:prstDash val="solid"/>
                    </a:lnB>
                    <a:solidFill>
                      <a:srgbClr val="F1F1F1"/>
                    </a:solidFill>
                  </a:tcPr>
                </a:tc>
                <a:tc>
                  <a:txBody>
                    <a:bodyPr/>
                    <a:lstStyle/>
                    <a:p>
                      <a:pPr algn="ctr"/>
                      <a:r>
                        <a:rPr lang="ja-JP" altLang="en-US" sz="1200" dirty="0">
                          <a:latin typeface="Meiryo UI" panose="020B0604030504040204" pitchFamily="50" charset="-128"/>
                          <a:ea typeface="Meiryo UI" panose="020B0604030504040204" pitchFamily="50" charset="-128"/>
                          <a:cs typeface="Meiryo UI"/>
                        </a:rPr>
                        <a:t>参加希望者①</a:t>
                      </a:r>
                      <a:endParaRPr sz="1600" dirty="0">
                        <a:latin typeface="Meiryo UI" panose="020B0604030504040204" pitchFamily="50" charset="-128"/>
                        <a:ea typeface="Meiryo UI" panose="020B0604030504040204" pitchFamily="50" charset="-128"/>
                      </a:endParaRPr>
                    </a:p>
                  </a:txBody>
                  <a:tcPr marL="0" marR="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F1F1"/>
                    </a:solidFill>
                  </a:tcPr>
                </a:tc>
                <a:tc grid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cs typeface="Meiryo UI"/>
                        </a:rPr>
                        <a:t>参加希望者②</a:t>
                      </a:r>
                      <a:endParaRPr lang="ja-JP" altLang="en-US" sz="1200" dirty="0">
                        <a:latin typeface="Meiryo UI" panose="020B0604030504040204" pitchFamily="50" charset="-128"/>
                        <a:ea typeface="Meiryo UI" panose="020B0604030504040204" pitchFamily="50" charset="-128"/>
                      </a:endParaRPr>
                    </a:p>
                  </a:txBody>
                  <a:tcPr marL="0" marR="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F1F1"/>
                    </a:solidFill>
                  </a:tcPr>
                </a:tc>
                <a:tc hMerge="1">
                  <a:txBody>
                    <a:bodyPr/>
                    <a:lstStyle/>
                    <a:p>
                      <a:endParaRPr kumimoji="1" lang="ja-JP" altLang="en-US"/>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cs typeface="Meiryo UI"/>
                        </a:rPr>
                        <a:t>参加希望者③</a:t>
                      </a:r>
                      <a:endParaRPr lang="ja-JP" altLang="en-US" sz="1200" dirty="0">
                        <a:latin typeface="Meiryo UI" panose="020B0604030504040204" pitchFamily="50" charset="-128"/>
                        <a:ea typeface="Meiryo UI" panose="020B0604030504040204" pitchFamily="50" charset="-128"/>
                      </a:endParaRPr>
                    </a:p>
                  </a:txBody>
                  <a:tcPr marL="0" marR="0" marT="0" marB="0" anchor="ctr">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10004"/>
                  </a:ext>
                </a:extLst>
              </a:tr>
              <a:tr h="216000">
                <a:tc rowSpan="2">
                  <a:txBody>
                    <a:bodyPr/>
                    <a:lstStyle/>
                    <a:p>
                      <a:pPr algn="ctr">
                        <a:lnSpc>
                          <a:spcPct val="100000"/>
                        </a:lnSpc>
                        <a:spcBef>
                          <a:spcPts val="0"/>
                        </a:spcBef>
                      </a:pPr>
                      <a:r>
                        <a:rPr sz="1100" b="1" dirty="0">
                          <a:latin typeface="Meiryo UI" panose="020B0604030504040204" pitchFamily="50" charset="-128"/>
                          <a:ea typeface="Meiryo UI" panose="020B0604030504040204" pitchFamily="50" charset="-128"/>
                          <a:cs typeface="Meiryo UI"/>
                        </a:rPr>
                        <a:t>氏名</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a:solidFill>
                        <a:srgbClr val="000000"/>
                      </a:solidFill>
                      <a:prstDash val="solid"/>
                    </a:lnT>
                    <a:lnB w="9525" cap="flat" cmpd="sng" algn="ctr">
                      <a:solidFill>
                        <a:schemeClr val="tx1"/>
                      </a:solidFill>
                      <a:prstDash val="solid"/>
                      <a:round/>
                      <a:headEnd type="none" w="med" len="med"/>
                      <a:tailEnd type="none" w="med" len="med"/>
                    </a:lnB>
                  </a:tcPr>
                </a:tc>
                <a:tc>
                  <a:txBody>
                    <a:bodyPr/>
                    <a:lstStyle/>
                    <a:p>
                      <a:pPr>
                        <a:lnSpc>
                          <a:spcPct val="100000"/>
                        </a:lnSpc>
                        <a:spcBef>
                          <a:spcPts val="0"/>
                        </a:spcBef>
                      </a:pPr>
                      <a:endParaRPr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a:solidFill>
                        <a:srgbClr val="000000"/>
                      </a:solidFill>
                      <a:prstDash val="solid"/>
                    </a:lnT>
                    <a:lnB w="9525" cap="flat" cmpd="sng" algn="ctr">
                      <a:solidFill>
                        <a:schemeClr val="tx1"/>
                      </a:solidFill>
                      <a:prstDash val="dash"/>
                      <a:round/>
                      <a:headEnd type="none" w="med" len="med"/>
                      <a:tailEnd type="none" w="med" len="med"/>
                    </a:lnB>
                  </a:tcPr>
                </a:tc>
                <a:tc gridSpan="2">
                  <a:txBody>
                    <a:bodyPr/>
                    <a:lstStyle/>
                    <a:p>
                      <a:pPr>
                        <a:lnSpc>
                          <a:spcPct val="100000"/>
                        </a:lnSpc>
                        <a:spcBef>
                          <a:spcPts val="0"/>
                        </a:spcBef>
                      </a:pPr>
                      <a:endParaRPr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dash"/>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endParaRPr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491640">
                <a:tc vMerge="1">
                  <a:txBody>
                    <a:bodyPr/>
                    <a:lstStyle/>
                    <a:p>
                      <a:endParaRPr kumimoji="1" lang="ja-JP" altLang="en-US"/>
                    </a:p>
                  </a:txBody>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434793"/>
                  </a:ext>
                </a:extLst>
              </a:tr>
              <a:tr h="432000">
                <a:tc>
                  <a:txBody>
                    <a:bodyPr/>
                    <a:lstStyle/>
                    <a:p>
                      <a:pPr algn="ctr">
                        <a:lnSpc>
                          <a:spcPct val="100000"/>
                        </a:lnSpc>
                        <a:spcBef>
                          <a:spcPts val="0"/>
                        </a:spcBef>
                      </a:pPr>
                      <a:r>
                        <a:rPr sz="1100" b="1" dirty="0">
                          <a:latin typeface="Meiryo UI" panose="020B0604030504040204" pitchFamily="50" charset="-128"/>
                          <a:ea typeface="Meiryo UI" panose="020B0604030504040204" pitchFamily="50" charset="-128"/>
                          <a:cs typeface="Meiryo UI"/>
                        </a:rPr>
                        <a:t>部署</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a:solidFill>
                        <a:srgbClr val="000000"/>
                      </a:solidFill>
                      <a:prstDash val="solid"/>
                    </a:lnB>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a:solidFill>
                        <a:srgbClr val="000000"/>
                      </a:solidFill>
                      <a:prstDash val="solid"/>
                    </a:lnB>
                  </a:tcPr>
                </a:tc>
                <a:tc gridSpan="2">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2000">
                <a:tc>
                  <a:txBody>
                    <a:bodyPr/>
                    <a:lstStyle/>
                    <a:p>
                      <a:pPr algn="ctr">
                        <a:lnSpc>
                          <a:spcPct val="100000"/>
                        </a:lnSpc>
                        <a:spcBef>
                          <a:spcPts val="0"/>
                        </a:spcBef>
                      </a:pPr>
                      <a:r>
                        <a:rPr sz="1100" b="1" dirty="0">
                          <a:latin typeface="Meiryo UI" panose="020B0604030504040204" pitchFamily="50" charset="-128"/>
                          <a:ea typeface="Meiryo UI" panose="020B0604030504040204" pitchFamily="50" charset="-128"/>
                          <a:cs typeface="Meiryo UI"/>
                        </a:rPr>
                        <a:t>役職</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a:solidFill>
                        <a:srgbClr val="000000"/>
                      </a:solidFill>
                      <a:prstDash val="solid"/>
                    </a:lnT>
                    <a:lnB w="9525">
                      <a:solidFill>
                        <a:srgbClr val="000000"/>
                      </a:solidFill>
                      <a:prstDash val="solid"/>
                    </a:lnB>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a:solidFill>
                        <a:srgbClr val="000000"/>
                      </a:solidFill>
                      <a:prstDash val="solid"/>
                    </a:lnT>
                    <a:lnB w="9525">
                      <a:solidFill>
                        <a:srgbClr val="000000"/>
                      </a:solidFill>
                      <a:prstDash val="solid"/>
                    </a:lnB>
                  </a:tcPr>
                </a:tc>
                <a:tc gridSpan="2">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2000">
                <a:tc>
                  <a:txBody>
                    <a:bodyPr/>
                    <a:lstStyle/>
                    <a:p>
                      <a:pPr algn="ctr">
                        <a:lnSpc>
                          <a:spcPct val="100000"/>
                        </a:lnSpc>
                        <a:spcBef>
                          <a:spcPts val="0"/>
                        </a:spcBef>
                      </a:pPr>
                      <a:r>
                        <a:rPr lang="en-US" sz="1100" b="1" dirty="0">
                          <a:latin typeface="Meiryo UI" panose="020B0604030504040204" pitchFamily="50" charset="-128"/>
                          <a:ea typeface="Meiryo UI" panose="020B0604030504040204" pitchFamily="50" charset="-128"/>
                          <a:cs typeface="Meiryo UI"/>
                        </a:rPr>
                        <a:t>TEL</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a:solidFill>
                        <a:srgbClr val="000000"/>
                      </a:solidFill>
                      <a:prstDash val="solid"/>
                    </a:lnB>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a:solidFill>
                        <a:srgbClr val="000000"/>
                      </a:solidFill>
                      <a:prstDash val="solid"/>
                    </a:lnB>
                  </a:tcPr>
                </a:tc>
                <a:tc gridSpan="2">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endParaRPr sz="15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24000">
                <a:tc rowSpan="2">
                  <a:txBody>
                    <a:bodyPr/>
                    <a:lstStyle/>
                    <a:p>
                      <a:pPr algn="ctr">
                        <a:lnSpc>
                          <a:spcPct val="100000"/>
                        </a:lnSpc>
                        <a:spcBef>
                          <a:spcPts val="0"/>
                        </a:spcBef>
                      </a:pPr>
                      <a:r>
                        <a:rPr lang="en-US" sz="1100" b="1" dirty="0">
                          <a:latin typeface="Meiryo UI" panose="020B0604030504040204" pitchFamily="50" charset="-128"/>
                          <a:ea typeface="Meiryo UI" panose="020B0604030504040204" pitchFamily="50" charset="-128"/>
                          <a:cs typeface="Meiryo UI"/>
                        </a:rPr>
                        <a:t>Email</a:t>
                      </a:r>
                      <a:endParaRPr sz="1100" dirty="0">
                        <a:latin typeface="Meiryo UI" panose="020B0604030504040204" pitchFamily="50" charset="-128"/>
                        <a:ea typeface="Meiryo UI" panose="020B0604030504040204" pitchFamily="50" charset="-128"/>
                        <a:cs typeface="Meiryo UI"/>
                      </a:endParaRPr>
                    </a:p>
                  </a:txBody>
                  <a:tcPr marL="0" marR="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a:solidFill>
                        <a:srgbClr val="000000"/>
                      </a:solidFill>
                      <a:prstDash val="solid"/>
                    </a:lnT>
                    <a:lnB w="38100" cap="flat" cmpd="sng" algn="ctr">
                      <a:solidFill>
                        <a:schemeClr val="tx1"/>
                      </a:solidFill>
                      <a:prstDash val="solid"/>
                      <a:round/>
                      <a:headEnd type="none" w="med" len="med"/>
                      <a:tailEnd type="none" w="med" len="med"/>
                    </a:lnB>
                  </a:tcPr>
                </a:tc>
                <a:tc>
                  <a:txBody>
                    <a:bodyPr/>
                    <a:lstStyle/>
                    <a:p>
                      <a:pPr>
                        <a:lnSpc>
                          <a:spcPct val="100000"/>
                        </a:lnSpc>
                        <a:spcBef>
                          <a:spcPts val="0"/>
                        </a:spcBef>
                      </a:pPr>
                      <a:endParaRPr lang="en-US"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a:solidFill>
                        <a:srgbClr val="000000"/>
                      </a:solidFill>
                      <a:prstDash val="solid"/>
                    </a:lnT>
                    <a:lnB w="9525" cap="flat" cmpd="sng" algn="ctr">
                      <a:solidFill>
                        <a:schemeClr val="tx1"/>
                      </a:solidFill>
                      <a:prstDash val="dash"/>
                      <a:round/>
                      <a:headEnd type="none" w="med" len="med"/>
                      <a:tailEnd type="none" w="med" len="med"/>
                    </a:lnB>
                  </a:tcPr>
                </a:tc>
                <a:tc gridSpan="2">
                  <a:txBody>
                    <a:bodyPr/>
                    <a:lstStyle/>
                    <a:p>
                      <a:pPr>
                        <a:lnSpc>
                          <a:spcPct val="100000"/>
                        </a:lnSpc>
                        <a:spcBef>
                          <a:spcPts val="0"/>
                        </a:spcBef>
                      </a:pPr>
                      <a:endParaRPr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dash"/>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endParaRPr sz="1200" dirty="0">
                        <a:latin typeface="Meiryo UI" panose="020B0604030504040204" pitchFamily="50" charset="-128"/>
                        <a:ea typeface="Meiryo UI" panose="020B0604030504040204" pitchFamily="50" charset="-128"/>
                        <a:cs typeface="Times New Roman"/>
                      </a:endParaRPr>
                    </a:p>
                  </a:txBody>
                  <a:tcPr marL="0" marR="0" marT="0" marB="0">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1"/>
                  </a:ext>
                </a:extLst>
              </a:tr>
              <a:tr h="324000">
                <a:tc vMerge="1">
                  <a:txBody>
                    <a:bodyPr/>
                    <a:lstStyle/>
                    <a:p>
                      <a:endParaRPr kumimoji="1" lang="ja-JP" altLang="en-US"/>
                    </a:p>
                  </a:txBody>
                  <a:tcPr/>
                </a:tc>
                <a:tc>
                  <a:txBody>
                    <a:bodyPr/>
                    <a:lstStyle/>
                    <a:p>
                      <a:pPr>
                        <a:lnSpc>
                          <a:spcPct val="100000"/>
                        </a:lnSpc>
                        <a:spcBef>
                          <a:spcPts val="0"/>
                        </a:spcBef>
                      </a:pPr>
                      <a:r>
                        <a:rPr lang="en-US" sz="1200" dirty="0">
                          <a:latin typeface="Meiryo UI" panose="020B0604030504040204" pitchFamily="50" charset="-128"/>
                          <a:ea typeface="Meiryo UI" panose="020B0604030504040204" pitchFamily="50" charset="-128"/>
                          <a:cs typeface="Times New Roman"/>
                        </a:rPr>
                        <a:t> </a:t>
                      </a:r>
                      <a:r>
                        <a:rPr lang="ja-JP" altLang="en-US" sz="1200" dirty="0">
                          <a:latin typeface="Meiryo UI" panose="020B0604030504040204" pitchFamily="50" charset="-128"/>
                          <a:ea typeface="Meiryo UI" panose="020B0604030504040204" pitchFamily="50" charset="-128"/>
                          <a:cs typeface="Times New Roman"/>
                        </a:rPr>
                        <a:t>＠</a:t>
                      </a:r>
                      <a:endParaRPr sz="1200" dirty="0">
                        <a:latin typeface="Meiryo UI" panose="020B0604030504040204" pitchFamily="50" charset="-128"/>
                        <a:ea typeface="Meiryo UI" panose="020B0604030504040204" pitchFamily="50" charset="-128"/>
                        <a:cs typeface="Times New Roman"/>
                      </a:endParaRPr>
                    </a:p>
                  </a:txBody>
                  <a:tcPr marL="0" marR="0" marT="0" marB="0" anchor="ctr">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gridSpan="2">
                  <a:txBody>
                    <a:bodyPr/>
                    <a:lstStyle/>
                    <a:p>
                      <a:pPr>
                        <a:lnSpc>
                          <a:spcPct val="100000"/>
                        </a:lnSpc>
                        <a:spcBef>
                          <a:spcPts val="0"/>
                        </a:spcBef>
                      </a:pPr>
                      <a:r>
                        <a:rPr lang="ja-JP" altLang="en-US" sz="1200" dirty="0">
                          <a:latin typeface="Meiryo UI" panose="020B0604030504040204" pitchFamily="50" charset="-128"/>
                          <a:ea typeface="Meiryo UI" panose="020B0604030504040204" pitchFamily="50" charset="-128"/>
                          <a:cs typeface="Times New Roman"/>
                        </a:rPr>
                        <a:t>　＠</a:t>
                      </a:r>
                      <a:endParaRPr sz="1200" dirty="0">
                        <a:latin typeface="Meiryo UI" panose="020B0604030504040204" pitchFamily="50" charset="-128"/>
                        <a:ea typeface="Meiryo UI" panose="020B0604030504040204" pitchFamily="50" charset="-128"/>
                        <a:cs typeface="Times New Roman"/>
                      </a:endParaRPr>
                    </a:p>
                  </a:txBody>
                  <a:tcPr marL="0" marR="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nSpc>
                          <a:spcPct val="100000"/>
                        </a:lnSpc>
                        <a:spcBef>
                          <a:spcPts val="0"/>
                        </a:spcBef>
                      </a:pPr>
                      <a:r>
                        <a:rPr lang="ja-JP" altLang="en-US" sz="1200" dirty="0">
                          <a:latin typeface="Meiryo UI" panose="020B0604030504040204" pitchFamily="50" charset="-128"/>
                          <a:ea typeface="Meiryo UI" panose="020B0604030504040204" pitchFamily="50" charset="-128"/>
                          <a:cs typeface="Times New Roman"/>
                        </a:rPr>
                        <a:t>　＠</a:t>
                      </a:r>
                      <a:endParaRPr sz="1200" dirty="0">
                        <a:latin typeface="Meiryo UI" panose="020B0604030504040204" pitchFamily="50" charset="-128"/>
                        <a:ea typeface="Meiryo UI" panose="020B0604030504040204" pitchFamily="50" charset="-128"/>
                        <a:cs typeface="Times New Roman"/>
                      </a:endParaRPr>
                    </a:p>
                  </a:txBody>
                  <a:tcPr marL="0" marR="0" marT="0" marB="0" anchor="ctr">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9939398"/>
                  </a:ext>
                </a:extLst>
              </a:tr>
            </a:tbl>
          </a:graphicData>
        </a:graphic>
      </p:graphicFrame>
      <p:sp>
        <p:nvSpPr>
          <p:cNvPr id="47" name="テキスト ボックス 46">
            <a:extLst>
              <a:ext uri="{FF2B5EF4-FFF2-40B4-BE49-F238E27FC236}">
                <a16:creationId xmlns:a16="http://schemas.microsoft.com/office/drawing/2014/main" id="{5DF2D602-FB9C-4E98-8B47-6A6206EB43B6}"/>
              </a:ext>
            </a:extLst>
          </p:cNvPr>
          <p:cNvSpPr txBox="1"/>
          <p:nvPr/>
        </p:nvSpPr>
        <p:spPr>
          <a:xfrm>
            <a:off x="157797" y="2208510"/>
            <a:ext cx="6319203"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以下に必要事項をご記入の上、</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にてお申し込みください。</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携帯電話、スマートフォンからお申し込みの方は、</a:t>
            </a:r>
            <a:r>
              <a:rPr lang="ja-JP" altLang="en-US" sz="1200" dirty="0">
                <a:latin typeface="Meiryo UI" panose="020B0604030504040204" pitchFamily="50" charset="-128"/>
                <a:ea typeface="Meiryo UI" panose="020B0604030504040204" pitchFamily="50" charset="-128"/>
              </a:rPr>
              <a:t>最下部</a:t>
            </a:r>
            <a:r>
              <a:rPr kumimoji="1" lang="ja-JP" altLang="en-US" sz="1200" dirty="0">
                <a:latin typeface="Meiryo UI" panose="020B0604030504040204" pitchFamily="50" charset="-128"/>
                <a:ea typeface="Meiryo UI" panose="020B0604030504040204" pitchFamily="50" charset="-128"/>
              </a:rPr>
              <a:t>記載の</a:t>
            </a:r>
            <a:r>
              <a:rPr kumimoji="1" lang="en-US" altLang="ja-JP" sz="1200" dirty="0">
                <a:latin typeface="Meiryo UI" panose="020B0604030504040204" pitchFamily="50" charset="-128"/>
                <a:ea typeface="Meiryo UI" panose="020B0604030504040204" pitchFamily="50" charset="-128"/>
              </a:rPr>
              <a:t>QR</a:t>
            </a:r>
            <a:r>
              <a:rPr kumimoji="1" lang="ja-JP" altLang="en-US" sz="1200" dirty="0">
                <a:latin typeface="Meiryo UI" panose="020B0604030504040204" pitchFamily="50" charset="-128"/>
                <a:ea typeface="Meiryo UI" panose="020B0604030504040204" pitchFamily="50" charset="-128"/>
              </a:rPr>
              <a:t>コードよりお申し込みください。</a:t>
            </a:r>
          </a:p>
        </p:txBody>
      </p:sp>
      <p:sp>
        <p:nvSpPr>
          <p:cNvPr id="48" name="矢印: 五方向 47">
            <a:extLst>
              <a:ext uri="{FF2B5EF4-FFF2-40B4-BE49-F238E27FC236}">
                <a16:creationId xmlns:a16="http://schemas.microsoft.com/office/drawing/2014/main" id="{30D93C6A-98FB-49BB-AB3F-484144ABF3A0}"/>
              </a:ext>
            </a:extLst>
          </p:cNvPr>
          <p:cNvSpPr/>
          <p:nvPr/>
        </p:nvSpPr>
        <p:spPr>
          <a:xfrm>
            <a:off x="3566159" y="8308975"/>
            <a:ext cx="1398906" cy="990600"/>
          </a:xfrm>
          <a:prstGeom prst="homePlate">
            <a:avLst>
              <a:gd name="adj" fmla="val 30308"/>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0BCEC69F-6D95-4CCE-BD2A-ADEE101408C8}"/>
              </a:ext>
            </a:extLst>
          </p:cNvPr>
          <p:cNvSpPr txBox="1"/>
          <p:nvPr/>
        </p:nvSpPr>
        <p:spPr>
          <a:xfrm>
            <a:off x="3527938" y="8481110"/>
            <a:ext cx="1398906" cy="646331"/>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携帯電話・スマートフォン等からのお申し込みはこちら</a:t>
            </a:r>
          </a:p>
        </p:txBody>
      </p:sp>
      <p:sp>
        <p:nvSpPr>
          <p:cNvPr id="18" name="テキスト ボックス 17">
            <a:extLst>
              <a:ext uri="{FF2B5EF4-FFF2-40B4-BE49-F238E27FC236}">
                <a16:creationId xmlns:a16="http://schemas.microsoft.com/office/drawing/2014/main" id="{D5976C81-0B7E-4EFA-97D9-B61A1F36A964}"/>
              </a:ext>
            </a:extLst>
          </p:cNvPr>
          <p:cNvSpPr txBox="1"/>
          <p:nvPr/>
        </p:nvSpPr>
        <p:spPr>
          <a:xfrm>
            <a:off x="3257550" y="9501555"/>
            <a:ext cx="5200650" cy="276999"/>
          </a:xfrm>
          <a:prstGeom prst="rect">
            <a:avLst/>
          </a:prstGeom>
          <a:noFill/>
        </p:spPr>
        <p:txBody>
          <a:bodyPr wrap="square">
            <a:spAutoFit/>
          </a:bodyPr>
          <a:lstStyle/>
          <a:p>
            <a:r>
              <a:rPr lang="ja-JP" altLang="en-US" sz="1200" dirty="0">
                <a:uFill>
                  <a:solidFill>
                    <a:srgbClr val="000000"/>
                  </a:solidFill>
                </a:uFill>
                <a:latin typeface="Meiryo UI" panose="020B0604030504040204" pitchFamily="50" charset="-128"/>
                <a:ea typeface="Meiryo UI" panose="020B0604030504040204" pitchFamily="50" charset="-128"/>
                <a:cs typeface="Meiryo UI"/>
              </a:rPr>
              <a:t>　</a:t>
            </a:r>
            <a:endParaRPr lang="ja-JP" altLang="en-US" sz="1200" dirty="0"/>
          </a:p>
        </p:txBody>
      </p:sp>
      <p:pic>
        <p:nvPicPr>
          <p:cNvPr id="2050" name="Picture 2" descr="画像">
            <a:extLst>
              <a:ext uri="{FF2B5EF4-FFF2-40B4-BE49-F238E27FC236}">
                <a16:creationId xmlns:a16="http://schemas.microsoft.com/office/drawing/2014/main" id="{A8EEFA74-7D94-4E74-8276-22E28DA17E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882" y="8189669"/>
            <a:ext cx="1440804" cy="1462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102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E022A528F726E48BEC240887AA9A910" ma:contentTypeVersion="12" ma:contentTypeDescription="新しいドキュメントを作成します。" ma:contentTypeScope="" ma:versionID="67008f420fdb56e2800fb779c7b4e5cb">
  <xsd:schema xmlns:xsd="http://www.w3.org/2001/XMLSchema" xmlns:xs="http://www.w3.org/2001/XMLSchema" xmlns:p="http://schemas.microsoft.com/office/2006/metadata/properties" xmlns:ns2="6f7d4fab-e060-4452-801f-7d09a950e978" xmlns:ns3="75b639b1-8b15-42a3-b47d-0cc701590587" targetNamespace="http://schemas.microsoft.com/office/2006/metadata/properties" ma:root="true" ma:fieldsID="dead36d12848003c7ddcd53ba7648c35" ns2:_="" ns3:_="">
    <xsd:import namespace="6f7d4fab-e060-4452-801f-7d09a950e978"/>
    <xsd:import namespace="75b639b1-8b15-42a3-b47d-0cc70159058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7d4fab-e060-4452-801f-7d09a950e9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a3a9e2b4-bd26-462e-b1d1-efb57a71636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b639b1-8b15-42a3-b47d-0cc701590587"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bb5777a2-c200-4f6c-a513-5c859fc0dced}" ma:internalName="TaxCatchAll" ma:showField="CatchAllData" ma:web="75b639b1-8b15-42a3-b47d-0cc7015905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8E84F7-3F86-42C1-A6A1-E4033F46D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7d4fab-e060-4452-801f-7d09a950e978"/>
    <ds:schemaRef ds:uri="75b639b1-8b15-42a3-b47d-0cc7015905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69E790-9FB9-4DDE-8CB0-88A5083755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7464</TotalTime>
  <Words>832</Words>
  <Application>Microsoft Office PowerPoint</Application>
  <PresentationFormat>ユーザー設定</PresentationFormat>
  <Paragraphs>75</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游ゴシック</vt:lpstr>
      <vt:lpstr>arial</vt:lpstr>
      <vt:lpstr>Calibri</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後藤　靖匡</dc:creator>
  <cp:lastModifiedBy>立花光二郎</cp:lastModifiedBy>
  <cp:revision>33</cp:revision>
  <dcterms:created xsi:type="dcterms:W3CDTF">2021-10-08T03:50:11Z</dcterms:created>
  <dcterms:modified xsi:type="dcterms:W3CDTF">2023-07-27T04:15:10Z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2021-10-04T00:00:00Z</vt:filetime>
  </property>
  <property fmtid="{D5CDD505-2E9C-101B-9397-08002B2CF9AE}" pid="3" name="Creator">
    <vt:lpwstr>Microsoft® PowerPoint® 2019</vt:lpwstr>
  </property>
  <property fmtid="{D5CDD505-2E9C-101B-9397-08002B2CF9AE}" pid="4" name="LastSaved">
    <vt:filetime>2021-10-08T00:00:00Z</vt:filetime>
  </property>
</Properties>
</file>