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1"/>
  </p:sldMasterIdLst>
  <p:notesMasterIdLst>
    <p:notesMasterId r:id="rId3"/>
  </p:notesMasterIdLst>
  <p:sldIdLst>
    <p:sldId id="326" r:id="rId2"/>
  </p:sldIdLst>
  <p:sldSz cx="9144000" cy="6858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" initials="A" lastIdx="13" clrIdx="0">
    <p:extLst>
      <p:ext uri="{19B8F6BF-5375-455C-9EA6-DF929625EA0E}">
        <p15:presenceInfo xmlns:p15="http://schemas.microsoft.com/office/powerpoint/2012/main" userId="m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0070C0"/>
    <a:srgbClr val="B6917A"/>
    <a:srgbClr val="F1DB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920" autoAdjust="0"/>
    <p:restoredTop sz="94660"/>
  </p:normalViewPr>
  <p:slideViewPr>
    <p:cSldViewPr snapToGrid="0">
      <p:cViewPr varScale="1">
        <p:scale>
          <a:sx n="125" d="100"/>
          <a:sy n="125" d="100"/>
        </p:scale>
        <p:origin x="76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1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4705DE2-3A8C-4351-AD5E-C7B92235F3D5}" type="datetimeFigureOut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66813" y="1243013"/>
            <a:ext cx="4473575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1" y="4783307"/>
            <a:ext cx="5445760" cy="3913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CC70CB-CA16-4537-B10E-989DAC171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46702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C1DC2-39CE-45F0-A744-39FA3C968745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34257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13DD1-418E-42F0-A445-F95D2A897FF8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42014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594B04-5A04-413A-9CCD-E454F349BA7F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94039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5BE52-6A1D-42A5-B487-416A91A78F78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98237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F3AF93-8587-4767-807E-2EC9E74A22B2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00816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342768-AC96-4DB9-96CF-A4597AAEFE89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32490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2CFB14-E772-481F-BDAE-095B4785FAA2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19689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9FA6F2-B92C-499C-B1DB-B6187C5C3C7D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9406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93C80-0345-41E1-B743-78B3F5F0F01F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55852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92F0-E567-48B9-AEEB-45C80250C56C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58861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709C95-A7C9-48C2-A9C7-D3386239BBF6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11291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273631-BA68-4FE3-BC7B-4D01A8CD8FBD}" type="datetime1">
              <a:rPr kumimoji="1" lang="ja-JP" altLang="en-US" smtClean="0"/>
              <a:t>2023/9/7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9CB73B-1DB2-40AD-8D0E-8347159C60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66698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5A3CCEC0-5279-4D46-B9F9-83438DBACC4A}"/>
              </a:ext>
            </a:extLst>
          </p:cNvPr>
          <p:cNvGrpSpPr/>
          <p:nvPr/>
        </p:nvGrpSpPr>
        <p:grpSpPr>
          <a:xfrm>
            <a:off x="132928" y="692062"/>
            <a:ext cx="8878143" cy="6077854"/>
            <a:chOff x="132926" y="482111"/>
            <a:chExt cx="11175491" cy="1645370"/>
          </a:xfrm>
          <a:noFill/>
        </p:grpSpPr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2103C994-690E-4260-816C-094C9FF9A533}"/>
                </a:ext>
              </a:extLst>
            </p:cNvPr>
            <p:cNvSpPr/>
            <p:nvPr/>
          </p:nvSpPr>
          <p:spPr>
            <a:xfrm>
              <a:off x="132927" y="594270"/>
              <a:ext cx="11175490" cy="1533211"/>
            </a:xfrm>
            <a:prstGeom prst="roundRect">
              <a:avLst>
                <a:gd name="adj" fmla="val 0"/>
              </a:avLst>
            </a:prstGeom>
            <a:grpFill/>
            <a:ln w="19050">
              <a:solidFill>
                <a:schemeClr val="accent5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8" name="角丸四角形 37"/>
            <p:cNvSpPr/>
            <p:nvPr/>
          </p:nvSpPr>
          <p:spPr>
            <a:xfrm>
              <a:off x="132926" y="482111"/>
              <a:ext cx="11175491" cy="81807"/>
            </a:xfrm>
            <a:prstGeom prst="roundRect">
              <a:avLst/>
            </a:prstGeom>
            <a:solidFill>
              <a:schemeClr val="accent5">
                <a:lumMod val="20000"/>
                <a:lumOff val="80000"/>
              </a:schemeClr>
            </a:solidFill>
            <a:ln>
              <a:solidFill>
                <a:schemeClr val="accent5">
                  <a:lumMod val="75000"/>
                </a:schemeClr>
              </a:solidFill>
            </a:ln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600" b="1" dirty="0">
                  <a:solidFill>
                    <a:schemeClr val="tx1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（事例を紹介するタイトルをご記入ください。）</a:t>
              </a:r>
            </a:p>
          </p:txBody>
        </p:sp>
      </p:grp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07250945-9DCB-4530-9B64-FABF1C4CD099}"/>
              </a:ext>
            </a:extLst>
          </p:cNvPr>
          <p:cNvSpPr/>
          <p:nvPr/>
        </p:nvSpPr>
        <p:spPr>
          <a:xfrm>
            <a:off x="0" y="265343"/>
            <a:ext cx="9144000" cy="351711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/>
                <a:ea typeface="Meiryo UI"/>
              </a:rPr>
              <a:t>域内の小中学校における、協議の視点を踏まえた教科等横断的な視点に立った</a:t>
            </a:r>
            <a:endParaRPr kumimoji="1" lang="en-US" altLang="ja-JP" sz="12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Meiryo UI"/>
              <a:ea typeface="Meiryo UI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/>
                <a:ea typeface="Meiryo UI"/>
              </a:rPr>
              <a:t>教育課程の編成・実施が行われてい</a:t>
            </a: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Meiryo UI"/>
                <a:ea typeface="Meiryo UI"/>
              </a:rPr>
              <a:t>る、又はそれ</a:t>
            </a: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/>
                <a:ea typeface="Meiryo UI"/>
              </a:rPr>
              <a:t>に向けて努力している事例①</a:t>
            </a:r>
            <a:endParaRPr kumimoji="1" lang="ja-JP" altLang="en-US" sz="1200" b="1" dirty="0">
              <a:latin typeface="Meiryo UI"/>
              <a:ea typeface="Meiryo UI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F8F32925-31DE-4A3C-B91A-71DE218E5403}"/>
              </a:ext>
            </a:extLst>
          </p:cNvPr>
          <p:cNvSpPr/>
          <p:nvPr/>
        </p:nvSpPr>
        <p:spPr>
          <a:xfrm>
            <a:off x="1" y="0"/>
            <a:ext cx="8899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spcAft>
                <a:spcPts val="0"/>
              </a:spcAft>
            </a:pPr>
            <a:r>
              <a:rPr lang="ja-JP" altLang="en-US" sz="1100" b="1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別紙様式４</a:t>
            </a:r>
            <a:endParaRPr lang="ja-JP" altLang="ja-JP" sz="1100" b="1" kern="100" dirty="0">
              <a:effectLst/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CB60CC24-3816-132D-455F-DF7EBC7D5E74}"/>
              </a:ext>
            </a:extLst>
          </p:cNvPr>
          <p:cNvSpPr/>
          <p:nvPr/>
        </p:nvSpPr>
        <p:spPr>
          <a:xfrm>
            <a:off x="3884024" y="0"/>
            <a:ext cx="5259976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r>
              <a:rPr lang="en-US" altLang="ja-JP" sz="1100" b="1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【</a:t>
            </a:r>
            <a:r>
              <a:rPr lang="ja-JP" altLang="en-US" sz="1100" b="1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小中学校：総則部会</a:t>
            </a:r>
            <a:r>
              <a:rPr lang="en-US" altLang="ja-JP" sz="1100" b="1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】【 【</a:t>
            </a:r>
            <a:r>
              <a:rPr lang="ja-JP" altLang="en-US" sz="1100" b="1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都道府県・指定都市番号</a:t>
            </a:r>
            <a:r>
              <a:rPr lang="en-US" altLang="ja-JP" sz="1100" b="1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】【</a:t>
            </a:r>
            <a:r>
              <a:rPr lang="ja-JP" altLang="en-US" sz="1100" b="1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都道府県市名（学校名等）</a:t>
            </a:r>
            <a:r>
              <a:rPr lang="en-US" altLang="ja-JP" sz="1100" b="1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】</a:t>
            </a:r>
            <a:endParaRPr lang="ja-JP" altLang="ja-JP" sz="1100" b="1" kern="100" dirty="0">
              <a:effectLst/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4" name="吹き出し: 四角形 3">
            <a:extLst>
              <a:ext uri="{FF2B5EF4-FFF2-40B4-BE49-F238E27FC236}">
                <a16:creationId xmlns:a16="http://schemas.microsoft.com/office/drawing/2014/main" id="{D9DA89CB-5447-4F34-4D79-42A1457D6DB7}"/>
              </a:ext>
            </a:extLst>
          </p:cNvPr>
          <p:cNvSpPr/>
          <p:nvPr/>
        </p:nvSpPr>
        <p:spPr>
          <a:xfrm>
            <a:off x="9325158" y="9332"/>
            <a:ext cx="2421141" cy="476898"/>
          </a:xfrm>
          <a:prstGeom prst="wedgeRectCallout">
            <a:avLst>
              <a:gd name="adj1" fmla="val -55047"/>
              <a:gd name="adj2" fmla="val -27829"/>
            </a:avLst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en-US" altLang="ja-JP" sz="1200" dirty="0">
                <a:solidFill>
                  <a:schemeClr val="tx1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【】</a:t>
            </a:r>
            <a:r>
              <a:rPr kumimoji="1" lang="ja-JP" altLang="en-US" sz="1200" dirty="0">
                <a:solidFill>
                  <a:schemeClr val="tx1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については、関係する都道府県市（学校）に応じ修正してください。</a:t>
            </a:r>
            <a:endParaRPr kumimoji="1" lang="en-US" altLang="ja-JP" sz="1200" dirty="0">
              <a:solidFill>
                <a:schemeClr val="tx1"/>
              </a:solidFill>
              <a:latin typeface="Yu Gothic UI" panose="020B0500000000000000" pitchFamily="50" charset="-128"/>
              <a:ea typeface="Yu Gothic UI" panose="020B0500000000000000" pitchFamily="50" charset="-128"/>
            </a:endParaRP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E2D856F9-51F6-63C5-7F0C-B7E156C3C7F5}"/>
              </a:ext>
            </a:extLst>
          </p:cNvPr>
          <p:cNvGrpSpPr/>
          <p:nvPr/>
        </p:nvGrpSpPr>
        <p:grpSpPr>
          <a:xfrm>
            <a:off x="7305219" y="4546833"/>
            <a:ext cx="1659833" cy="2191975"/>
            <a:chOff x="957587" y="1610660"/>
            <a:chExt cx="2788023" cy="1819835"/>
          </a:xfrm>
        </p:grpSpPr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E8A6E225-A00B-8B0D-945B-C12C7A2B20CF}"/>
                </a:ext>
              </a:extLst>
            </p:cNvPr>
            <p:cNvSpPr/>
            <p:nvPr/>
          </p:nvSpPr>
          <p:spPr>
            <a:xfrm>
              <a:off x="957587" y="2104917"/>
              <a:ext cx="2788021" cy="689915"/>
            </a:xfrm>
            <a:prstGeom prst="rect">
              <a:avLst/>
            </a:prstGeom>
            <a:ln w="19050">
              <a:noFill/>
            </a:ln>
          </p:spPr>
          <p:txBody>
            <a:bodyPr wrap="square">
              <a:spAutoFit/>
            </a:bodyPr>
            <a:lstStyle/>
            <a:p>
              <a:pPr algn="ctr">
                <a:spcAft>
                  <a:spcPts val="0"/>
                </a:spcAft>
              </a:pPr>
              <a:r>
                <a:rPr lang="ja-JP" altLang="en-US" sz="1200" kern="100" dirty="0">
                  <a:latin typeface="Meiryo UI" panose="020B0604030504040204" pitchFamily="50" charset="-128"/>
                  <a:ea typeface="Meiryo UI" panose="020B0604030504040204" pitchFamily="50" charset="-128"/>
                  <a:cs typeface="Times New Roman" panose="02020603050405020304" pitchFamily="18" charset="0"/>
                </a:rPr>
                <a:t>（あれば）</a:t>
              </a:r>
              <a:endParaRPr lang="en-US" altLang="ja-JP" sz="1200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endParaRPr>
            </a:p>
            <a:p>
              <a:pPr algn="ctr">
                <a:spcAft>
                  <a:spcPts val="0"/>
                </a:spcAft>
              </a:pPr>
              <a:r>
                <a:rPr lang="ja-JP" altLang="en-US" sz="1200" kern="100" dirty="0">
                  <a:latin typeface="Meiryo UI" panose="020B0604030504040204" pitchFamily="50" charset="-128"/>
                  <a:ea typeface="Meiryo UI" panose="020B0604030504040204" pitchFamily="50" charset="-128"/>
                  <a:cs typeface="Times New Roman" panose="02020603050405020304" pitchFamily="18" charset="0"/>
                </a:rPr>
                <a:t>画像など</a:t>
              </a:r>
              <a:endParaRPr lang="en-US" altLang="ja-JP" sz="1200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endParaRPr>
            </a:p>
            <a:p>
              <a:pPr algn="ctr">
                <a:spcAft>
                  <a:spcPts val="0"/>
                </a:spcAft>
              </a:pPr>
              <a:r>
                <a:rPr lang="ja-JP" altLang="en-US" sz="1200" kern="100" dirty="0">
                  <a:latin typeface="Meiryo UI" panose="020B0604030504040204" pitchFamily="50" charset="-128"/>
                  <a:ea typeface="Meiryo UI" panose="020B0604030504040204" pitchFamily="50" charset="-128"/>
                  <a:cs typeface="Times New Roman" panose="02020603050405020304" pitchFamily="18" charset="0"/>
                </a:rPr>
                <a:t>様子が分かる資料</a:t>
              </a:r>
              <a:endParaRPr lang="en-US" altLang="ja-JP" sz="1200" kern="100" dirty="0"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endParaRPr>
            </a:p>
            <a:p>
              <a:pPr algn="ctr">
                <a:spcAft>
                  <a:spcPts val="0"/>
                </a:spcAft>
              </a:pPr>
              <a:r>
                <a:rPr lang="en-US" altLang="ja-JP" sz="1200" kern="100" dirty="0">
                  <a:effectLst/>
                  <a:latin typeface="Meiryo UI" panose="020B0604030504040204" pitchFamily="50" charset="-128"/>
                  <a:ea typeface="Meiryo UI" panose="020B0604030504040204" pitchFamily="50" charset="-128"/>
                  <a:cs typeface="Times New Roman" panose="02020603050405020304" pitchFamily="18" charset="0"/>
                </a:rPr>
                <a:t>※</a:t>
              </a:r>
              <a:r>
                <a:rPr lang="ja-JP" altLang="en-US" sz="1200" kern="100" dirty="0">
                  <a:latin typeface="Meiryo UI" panose="020B0604030504040204" pitchFamily="50" charset="-128"/>
                  <a:ea typeface="Meiryo UI" panose="020B0604030504040204" pitchFamily="50" charset="-128"/>
                  <a:cs typeface="Times New Roman" panose="02020603050405020304" pitchFamily="18" charset="0"/>
                </a:rPr>
                <a:t>数の</a:t>
              </a:r>
              <a:r>
                <a:rPr lang="ja-JP" altLang="en-US" sz="1200" kern="100" dirty="0">
                  <a:effectLst/>
                  <a:latin typeface="Meiryo UI" panose="020B0604030504040204" pitchFamily="50" charset="-128"/>
                  <a:ea typeface="Meiryo UI" panose="020B0604030504040204" pitchFamily="50" charset="-128"/>
                  <a:cs typeface="Times New Roman" panose="02020603050405020304" pitchFamily="18" charset="0"/>
                </a:rPr>
                <a:t>指定はありません。</a:t>
              </a:r>
              <a:endParaRPr lang="ja-JP" altLang="ja-JP" sz="1200" kern="100" dirty="0"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endParaRPr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12EAF668-E27E-D0C1-7C39-4F596C9986C8}"/>
                </a:ext>
              </a:extLst>
            </p:cNvPr>
            <p:cNvSpPr/>
            <p:nvPr/>
          </p:nvSpPr>
          <p:spPr>
            <a:xfrm>
              <a:off x="957587" y="1610660"/>
              <a:ext cx="2788023" cy="1819835"/>
            </a:xfrm>
            <a:prstGeom prst="rect">
              <a:avLst/>
            </a:prstGeom>
            <a:noFill/>
            <a:ln w="19050">
              <a:solidFill>
                <a:schemeClr val="accent5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5481DE6-CE24-0F2F-6B23-649FAB64A105}"/>
              </a:ext>
            </a:extLst>
          </p:cNvPr>
          <p:cNvSpPr txBox="1"/>
          <p:nvPr/>
        </p:nvSpPr>
        <p:spPr>
          <a:xfrm>
            <a:off x="178948" y="1113616"/>
            <a:ext cx="8786103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dirty="0">
                <a:solidFill>
                  <a:schemeClr val="accent5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600" dirty="0">
                <a:solidFill>
                  <a:schemeClr val="accent5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本事例（学校における取組事例）の概要をまとめてください。</a:t>
            </a:r>
            <a:endParaRPr kumimoji="1" lang="en-US" altLang="ja-JP" sz="1600" dirty="0">
              <a:solidFill>
                <a:schemeClr val="accent5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取組主体（自治体・学校名等）：</a:t>
            </a: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内　 容：</a:t>
            </a: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defTabSz="914400">
              <a:defRPr/>
            </a:pPr>
            <a:r>
              <a:rPr kumimoji="1" lang="en-US" altLang="ja-JP" sz="1600" dirty="0">
                <a:solidFill>
                  <a:schemeClr val="accent5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600" dirty="0">
                <a:solidFill>
                  <a:schemeClr val="accent5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できる限り取組の</a:t>
            </a:r>
            <a:r>
              <a:rPr kumimoji="1" lang="ja-JP" altLang="en-US" sz="16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工夫点や課題が分かるよう、</a:t>
            </a:r>
            <a:r>
              <a:rPr kumimoji="1" lang="ja-JP" altLang="en-US" sz="1600" dirty="0">
                <a:solidFill>
                  <a:schemeClr val="accent5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示してください。</a:t>
            </a:r>
            <a:endParaRPr kumimoji="1" lang="en-US" altLang="ja-JP" sz="1600" dirty="0">
              <a:solidFill>
                <a:schemeClr val="accent5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600" b="1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/>
          </a:p>
          <a:p>
            <a:endParaRPr kumimoji="1" lang="en-US" altLang="ja-JP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ED4EC9-710B-DDF1-F1E4-7071582E9235}"/>
              </a:ext>
            </a:extLst>
          </p:cNvPr>
          <p:cNvSpPr txBox="1"/>
          <p:nvPr/>
        </p:nvSpPr>
        <p:spPr>
          <a:xfrm>
            <a:off x="9207712" y="2314983"/>
            <a:ext cx="2421141" cy="1754326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en-US" altLang="ja-JP" sz="12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2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協議の視点</a:t>
            </a:r>
            <a:r>
              <a:rPr kumimoji="1" lang="en-US" altLang="ja-JP" sz="12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r>
              <a:rPr kumimoji="1" lang="en-US" altLang="ja-JP" sz="12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①</a:t>
            </a:r>
            <a:r>
              <a:rPr kumimoji="1" lang="ja-JP" altLang="en-US" sz="12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教育活動の質を向上させるカリキュラム・マネジメント</a:t>
            </a:r>
            <a:r>
              <a:rPr kumimoji="1" lang="ja-JP" altLang="en-US" sz="1200" i="0" u="none" strike="noStrike" kern="1200" cap="none" spc="0" normalizeH="0" baseline="0" noProof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の取組</a:t>
            </a:r>
            <a:br>
              <a:rPr kumimoji="1" lang="en-US" altLang="ja-JP" sz="12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②</a:t>
            </a:r>
            <a:r>
              <a:rPr kumimoji="1" lang="ja-JP" altLang="en-US" sz="12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学習の基盤となる資質・能力の育成</a:t>
            </a:r>
            <a:br>
              <a:rPr kumimoji="1" lang="en-US" altLang="ja-JP" sz="12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③</a:t>
            </a:r>
            <a:r>
              <a:rPr kumimoji="1" lang="ja-JP" altLang="en-US" sz="12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rPr>
              <a:t>現代的な諸課題に対応する資質・能力の育成</a:t>
            </a:r>
            <a:endParaRPr kumimoji="1" lang="en-US" altLang="ja-JP" sz="12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④児童生徒や学校、地域の実態に応じた取組</a:t>
            </a:r>
          </a:p>
        </p:txBody>
      </p:sp>
      <p:sp>
        <p:nvSpPr>
          <p:cNvPr id="17" name="吹き出し: 四角形 16">
            <a:extLst>
              <a:ext uri="{FF2B5EF4-FFF2-40B4-BE49-F238E27FC236}">
                <a16:creationId xmlns:a16="http://schemas.microsoft.com/office/drawing/2014/main" id="{D90B6D57-2C5F-E241-8A7B-FCD41EC76809}"/>
              </a:ext>
            </a:extLst>
          </p:cNvPr>
          <p:cNvSpPr/>
          <p:nvPr/>
        </p:nvSpPr>
        <p:spPr>
          <a:xfrm>
            <a:off x="9316769" y="600606"/>
            <a:ext cx="2421141" cy="1436012"/>
          </a:xfrm>
          <a:prstGeom prst="wedgeRectCallout">
            <a:avLst>
              <a:gd name="adj1" fmla="val -55048"/>
              <a:gd name="adj2" fmla="val -34261"/>
            </a:avLst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・記載内容に応じて、枠の大きさなど、様式は適宜変更していただいてかまいません。</a:t>
            </a:r>
            <a:endParaRPr kumimoji="1" lang="en-US" altLang="ja-JP" sz="1200" dirty="0">
              <a:solidFill>
                <a:schemeClr val="tx1"/>
              </a:solidFill>
              <a:latin typeface="Yu Gothic UI" panose="020B0500000000000000" pitchFamily="50" charset="-128"/>
              <a:ea typeface="Yu Gothic UI" panose="020B0500000000000000" pitchFamily="50" charset="-128"/>
            </a:endParaRPr>
          </a:p>
          <a:p>
            <a:r>
              <a:rPr kumimoji="1" lang="ja-JP" altLang="en-US" sz="1200" dirty="0">
                <a:solidFill>
                  <a:schemeClr val="tx1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・事例が複数ある場合は、スライドを複製してご活用ください。</a:t>
            </a:r>
            <a:endParaRPr kumimoji="1" lang="en-US" altLang="ja-JP" sz="1200" dirty="0">
              <a:solidFill>
                <a:schemeClr val="tx1"/>
              </a:solidFill>
              <a:latin typeface="Yu Gothic UI" panose="020B0500000000000000" pitchFamily="50" charset="-128"/>
              <a:ea typeface="Yu Gothic UI" panose="020B0500000000000000" pitchFamily="50" charset="-128"/>
            </a:endParaRPr>
          </a:p>
          <a:p>
            <a:r>
              <a:rPr kumimoji="1" lang="ja-JP" altLang="en-US" sz="1200" dirty="0">
                <a:solidFill>
                  <a:schemeClr val="tx1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・特に協議したい事例の順番に記載をお願いします。</a:t>
            </a:r>
            <a:endParaRPr kumimoji="1" lang="en-US" altLang="ja-JP" sz="1200" dirty="0">
              <a:solidFill>
                <a:schemeClr val="tx1"/>
              </a:solidFill>
              <a:latin typeface="Yu Gothic UI" panose="020B0500000000000000" pitchFamily="50" charset="-128"/>
              <a:ea typeface="Yu Gothic UI" panose="020B0500000000000000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9CE0BFAF-C90B-F175-CA4D-67F400ED63DA}"/>
              </a:ext>
            </a:extLst>
          </p:cNvPr>
          <p:cNvSpPr txBox="1"/>
          <p:nvPr/>
        </p:nvSpPr>
        <p:spPr>
          <a:xfrm>
            <a:off x="7722576" y="696058"/>
            <a:ext cx="1587500" cy="338554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l"/>
            <a:r>
              <a:rPr lang="ja-JP" altLang="en-US" sz="1600">
                <a:latin typeface="Meiryo UI"/>
                <a:ea typeface="Meiryo UI"/>
                <a:cs typeface="Calibri"/>
              </a:rPr>
              <a:t>【視点番号】</a:t>
            </a:r>
            <a:endParaRPr lang="ja-JP" altLang="en-US" sz="1600">
              <a:latin typeface="Meiryo UI"/>
              <a:ea typeface="Meiryo UI"/>
            </a:endParaRPr>
          </a:p>
        </p:txBody>
      </p:sp>
    </p:spTree>
    <p:extLst>
      <p:ext uri="{BB962C8B-B14F-4D97-AF65-F5344CB8AC3E}">
        <p14:creationId xmlns:p14="http://schemas.microsoft.com/office/powerpoint/2010/main" val="34098105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6765</TotalTime>
  <Words>257</Words>
  <Application>Microsoft Office PowerPoint</Application>
  <PresentationFormat>画面に合わせる (4:3)</PresentationFormat>
  <Paragraphs>31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Meiryo UI</vt:lpstr>
      <vt:lpstr>Yu Gothic UI</vt:lpstr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>MEXT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m</dc:creator>
  <cp:lastModifiedBy>林ゆかり</cp:lastModifiedBy>
  <cp:revision>396</cp:revision>
  <cp:lastPrinted>2022-08-16T05:14:29Z</cp:lastPrinted>
  <dcterms:created xsi:type="dcterms:W3CDTF">2019-12-23T03:19:15Z</dcterms:created>
  <dcterms:modified xsi:type="dcterms:W3CDTF">2023-09-07T05:48:43Z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d899a617-f30e-4fb8-b81c-fb6d0b94ac5b_Enabled">
    <vt:lpwstr>true</vt:lpwstr>
  </property>
  <property fmtid="{D5CDD505-2E9C-101B-9397-08002B2CF9AE}" pid="3" name="MSIP_Label_d899a617-f30e-4fb8-b81c-fb6d0b94ac5b_SetDate">
    <vt:lpwstr>2022-04-13T03:12:24Z</vt:lpwstr>
  </property>
  <property fmtid="{D5CDD505-2E9C-101B-9397-08002B2CF9AE}" pid="4" name="MSIP_Label_d899a617-f30e-4fb8-b81c-fb6d0b94ac5b_Method">
    <vt:lpwstr>Standard</vt:lpwstr>
  </property>
  <property fmtid="{D5CDD505-2E9C-101B-9397-08002B2CF9AE}" pid="5" name="MSIP_Label_d899a617-f30e-4fb8-b81c-fb6d0b94ac5b_Name">
    <vt:lpwstr>機密性2情報</vt:lpwstr>
  </property>
  <property fmtid="{D5CDD505-2E9C-101B-9397-08002B2CF9AE}" pid="6" name="MSIP_Label_d899a617-f30e-4fb8-b81c-fb6d0b94ac5b_SiteId">
    <vt:lpwstr>545810b0-36cb-4290-8926-48dbc0f9e92f</vt:lpwstr>
  </property>
  <property fmtid="{D5CDD505-2E9C-101B-9397-08002B2CF9AE}" pid="7" name="MSIP_Label_d899a617-f30e-4fb8-b81c-fb6d0b94ac5b_ActionId">
    <vt:lpwstr>37474c6e-ca86-4edb-9a29-97ed1ce8e4d8</vt:lpwstr>
  </property>
  <property fmtid="{D5CDD505-2E9C-101B-9397-08002B2CF9AE}" pid="8" name="MSIP_Label_d899a617-f30e-4fb8-b81c-fb6d0b94ac5b_ContentBits">
    <vt:lpwstr>0</vt:lpwstr>
  </property>
</Properties>
</file>

<file path=docProps/thumbnail.jpeg>
</file>