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1" r:id="rId1"/>
    <p:sldMasterId id="2147483671" r:id="rId2"/>
  </p:sldMasterIdLst>
  <p:notesMasterIdLst>
    <p:notesMasterId r:id="rId29"/>
  </p:notesMasterIdLst>
  <p:handoutMasterIdLst>
    <p:handoutMasterId r:id="rId30"/>
  </p:handoutMasterIdLst>
  <p:sldIdLst>
    <p:sldId id="1349" r:id="rId3"/>
    <p:sldId id="1347" r:id="rId4"/>
    <p:sldId id="1964" r:id="rId5"/>
    <p:sldId id="2004" r:id="rId6"/>
    <p:sldId id="1901" r:id="rId7"/>
    <p:sldId id="2000" r:id="rId8"/>
    <p:sldId id="1968" r:id="rId9"/>
    <p:sldId id="1998" r:id="rId10"/>
    <p:sldId id="1999" r:id="rId11"/>
    <p:sldId id="2001" r:id="rId12"/>
    <p:sldId id="2003" r:id="rId13"/>
    <p:sldId id="2002" r:id="rId14"/>
    <p:sldId id="1912" r:id="rId15"/>
    <p:sldId id="1905" r:id="rId16"/>
    <p:sldId id="1907" r:id="rId17"/>
    <p:sldId id="1965" r:id="rId18"/>
    <p:sldId id="1908" r:id="rId19"/>
    <p:sldId id="2006" r:id="rId20"/>
    <p:sldId id="1909" r:id="rId21"/>
    <p:sldId id="1956" r:id="rId22"/>
    <p:sldId id="1957" r:id="rId23"/>
    <p:sldId id="1958" r:id="rId24"/>
    <p:sldId id="1961" r:id="rId25"/>
    <p:sldId id="1962" r:id="rId26"/>
    <p:sldId id="2005" r:id="rId27"/>
    <p:sldId id="1963" r:id="rId28"/>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報告機関向け" id="{D02C5A70-F258-4ED8-8E2A-E59219C68190}">
          <p14:sldIdLst>
            <p14:sldId id="1349"/>
            <p14:sldId id="1347"/>
            <p14:sldId id="1964"/>
            <p14:sldId id="2004"/>
            <p14:sldId id="1901"/>
            <p14:sldId id="2000"/>
            <p14:sldId id="1968"/>
            <p14:sldId id="1998"/>
            <p14:sldId id="1999"/>
            <p14:sldId id="2001"/>
            <p14:sldId id="2003"/>
            <p14:sldId id="2002"/>
            <p14:sldId id="1912"/>
            <p14:sldId id="1905"/>
            <p14:sldId id="1907"/>
            <p14:sldId id="1965"/>
            <p14:sldId id="1908"/>
            <p14:sldId id="2006"/>
            <p14:sldId id="1909"/>
            <p14:sldId id="1956"/>
            <p14:sldId id="1957"/>
            <p14:sldId id="1958"/>
            <p14:sldId id="1961"/>
            <p14:sldId id="1962"/>
            <p14:sldId id="2005"/>
            <p14:sldId id="1963"/>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C82F5"/>
    <a:srgbClr val="F6CECA"/>
    <a:srgbClr val="FF6600"/>
    <a:srgbClr val="FFFFCC"/>
    <a:srgbClr val="CCFF99"/>
    <a:srgbClr val="FFFFFF"/>
    <a:srgbClr val="3E5E84"/>
    <a:srgbClr val="876B1B"/>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EF74A-5EA7-4D34-8D4E-84B0A0C37D66}" v="95" dt="2023-12-14T11:50:00.136"/>
    <p1510:client id="{4F0529E0-C382-4A35-A706-068E8BA9E8D7}" v="5" dt="2023-12-14T05:43:25.531"/>
    <p1510:client id="{86871E7E-04D0-48F4-9C67-E0BB25844AC5}" v="1315" dt="2023-12-13T05:17:17.828"/>
    <p1510:client id="{BB941A85-4606-4811-8B3D-7593750390B6}" v="39" dt="2023-12-12T06:20:12.6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774" autoAdjust="0"/>
  </p:normalViewPr>
  <p:slideViewPr>
    <p:cSldViewPr snapToGrid="0">
      <p:cViewPr varScale="1">
        <p:scale>
          <a:sx n="117" d="100"/>
          <a:sy n="117" d="100"/>
        </p:scale>
        <p:origin x="1157" y="86"/>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2F33B294-5763-45E0-B50B-C38D6A91D7C9}" type="datetimeFigureOut">
              <a:rPr kumimoji="1" lang="ja-JP" altLang="en-US" smtClean="0"/>
              <a:t>2024/2/14</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FD70B45B-3F1D-4CC5-B575-B77D18B3E339}" type="slidenum">
              <a:rPr kumimoji="1" lang="ja-JP" altLang="en-US" smtClean="0"/>
              <a:t>‹#›</a:t>
            </a:fld>
            <a:endParaRPr kumimoji="1" lang="ja-JP" altLang="en-US"/>
          </a:p>
        </p:txBody>
      </p:sp>
    </p:spTree>
    <p:extLst>
      <p:ext uri="{BB962C8B-B14F-4D97-AF65-F5344CB8AC3E}">
        <p14:creationId xmlns:p14="http://schemas.microsoft.com/office/powerpoint/2010/main" val="2987887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8264065F-FDD5-4DCB-A51B-A6577FEAB4A5}" type="datetimeFigureOut">
              <a:rPr kumimoji="1" lang="ja-JP" altLang="en-US" smtClean="0"/>
              <a:t>2024/2/14</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758AA166-3CA9-48A2-9CAD-D36BCE45C6A1}" type="slidenum">
              <a:rPr kumimoji="1" lang="ja-JP" altLang="en-US" smtClean="0"/>
              <a:t>‹#›</a:t>
            </a:fld>
            <a:endParaRPr kumimoji="1" lang="ja-JP" altLang="en-US"/>
          </a:p>
        </p:txBody>
      </p:sp>
    </p:spTree>
    <p:extLst>
      <p:ext uri="{BB962C8B-B14F-4D97-AF65-F5344CB8AC3E}">
        <p14:creationId xmlns:p14="http://schemas.microsoft.com/office/powerpoint/2010/main" val="238313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4025" y="809625"/>
            <a:ext cx="5840413" cy="40449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746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9</a:t>
            </a:fld>
            <a:endParaRPr lang="ja-JP" altLang="en-US"/>
          </a:p>
        </p:txBody>
      </p:sp>
    </p:spTree>
    <p:extLst>
      <p:ext uri="{BB962C8B-B14F-4D97-AF65-F5344CB8AC3E}">
        <p14:creationId xmlns:p14="http://schemas.microsoft.com/office/powerpoint/2010/main" val="412715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10</a:t>
            </a:fld>
            <a:endParaRPr lang="ja-JP" altLang="en-US"/>
          </a:p>
        </p:txBody>
      </p:sp>
    </p:spTree>
    <p:extLst>
      <p:ext uri="{BB962C8B-B14F-4D97-AF65-F5344CB8AC3E}">
        <p14:creationId xmlns:p14="http://schemas.microsoft.com/office/powerpoint/2010/main" val="288004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11</a:t>
            </a:fld>
            <a:endParaRPr lang="ja-JP" altLang="en-US"/>
          </a:p>
        </p:txBody>
      </p:sp>
    </p:spTree>
    <p:extLst>
      <p:ext uri="{BB962C8B-B14F-4D97-AF65-F5344CB8AC3E}">
        <p14:creationId xmlns:p14="http://schemas.microsoft.com/office/powerpoint/2010/main" val="188925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4025" y="809625"/>
            <a:ext cx="5840413" cy="40449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18439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13</a:t>
            </a:fld>
            <a:endParaRPr lang="ja-JP" altLang="en-US"/>
          </a:p>
        </p:txBody>
      </p:sp>
    </p:spTree>
    <p:extLst>
      <p:ext uri="{BB962C8B-B14F-4D97-AF65-F5344CB8AC3E}">
        <p14:creationId xmlns:p14="http://schemas.microsoft.com/office/powerpoint/2010/main" val="1229514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14</a:t>
            </a:fld>
            <a:endParaRPr lang="ja-JP" altLang="en-US"/>
          </a:p>
        </p:txBody>
      </p:sp>
    </p:spTree>
    <p:extLst>
      <p:ext uri="{BB962C8B-B14F-4D97-AF65-F5344CB8AC3E}">
        <p14:creationId xmlns:p14="http://schemas.microsoft.com/office/powerpoint/2010/main" val="1865896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15</a:t>
            </a:fld>
            <a:endParaRPr lang="ja-JP" altLang="en-US"/>
          </a:p>
        </p:txBody>
      </p:sp>
    </p:spTree>
    <p:extLst>
      <p:ext uri="{BB962C8B-B14F-4D97-AF65-F5344CB8AC3E}">
        <p14:creationId xmlns:p14="http://schemas.microsoft.com/office/powerpoint/2010/main" val="1912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16</a:t>
            </a:fld>
            <a:endParaRPr lang="ja-JP" altLang="en-US"/>
          </a:p>
        </p:txBody>
      </p:sp>
    </p:spTree>
    <p:extLst>
      <p:ext uri="{BB962C8B-B14F-4D97-AF65-F5344CB8AC3E}">
        <p14:creationId xmlns:p14="http://schemas.microsoft.com/office/powerpoint/2010/main" val="351875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17</a:t>
            </a:fld>
            <a:endParaRPr lang="ja-JP" altLang="en-US"/>
          </a:p>
        </p:txBody>
      </p:sp>
    </p:spTree>
    <p:extLst>
      <p:ext uri="{BB962C8B-B14F-4D97-AF65-F5344CB8AC3E}">
        <p14:creationId xmlns:p14="http://schemas.microsoft.com/office/powerpoint/2010/main" val="949959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18</a:t>
            </a:fld>
            <a:endParaRPr lang="ja-JP" altLang="en-US"/>
          </a:p>
        </p:txBody>
      </p:sp>
    </p:spTree>
    <p:extLst>
      <p:ext uri="{BB962C8B-B14F-4D97-AF65-F5344CB8AC3E}">
        <p14:creationId xmlns:p14="http://schemas.microsoft.com/office/powerpoint/2010/main" val="219548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13120">
              <a:defRPr/>
            </a:pPr>
            <a:fld id="{758AA166-3CA9-48A2-9CAD-D36BCE45C6A1}" type="slidenum">
              <a:rPr lang="ja-JP" altLang="en-US">
                <a:solidFill>
                  <a:prstClr val="black"/>
                </a:solidFill>
                <a:latin typeface="Calibri"/>
                <a:ea typeface="ＭＳ Ｐゴシック" panose="020B0600070205080204" pitchFamily="50" charset="-128"/>
              </a:rPr>
              <a:pPr defTabSz="913120">
                <a:defRPr/>
              </a:pPr>
              <a:t>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88157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4025" y="809625"/>
            <a:ext cx="5840413" cy="40449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168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20</a:t>
            </a:fld>
            <a:endParaRPr lang="ja-JP" altLang="en-US"/>
          </a:p>
        </p:txBody>
      </p:sp>
    </p:spTree>
    <p:extLst>
      <p:ext uri="{BB962C8B-B14F-4D97-AF65-F5344CB8AC3E}">
        <p14:creationId xmlns:p14="http://schemas.microsoft.com/office/powerpoint/2010/main" val="392187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21</a:t>
            </a:fld>
            <a:endParaRPr lang="ja-JP" altLang="en-US"/>
          </a:p>
        </p:txBody>
      </p:sp>
    </p:spTree>
    <p:extLst>
      <p:ext uri="{BB962C8B-B14F-4D97-AF65-F5344CB8AC3E}">
        <p14:creationId xmlns:p14="http://schemas.microsoft.com/office/powerpoint/2010/main" val="62042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22</a:t>
            </a:fld>
            <a:endParaRPr lang="ja-JP" altLang="en-US"/>
          </a:p>
        </p:txBody>
      </p:sp>
    </p:spTree>
    <p:extLst>
      <p:ext uri="{BB962C8B-B14F-4D97-AF65-F5344CB8AC3E}">
        <p14:creationId xmlns:p14="http://schemas.microsoft.com/office/powerpoint/2010/main" val="2736626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23</a:t>
            </a:fld>
            <a:endParaRPr lang="ja-JP" altLang="en-US"/>
          </a:p>
        </p:txBody>
      </p:sp>
    </p:spTree>
    <p:extLst>
      <p:ext uri="{BB962C8B-B14F-4D97-AF65-F5344CB8AC3E}">
        <p14:creationId xmlns:p14="http://schemas.microsoft.com/office/powerpoint/2010/main" val="475150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24</a:t>
            </a:fld>
            <a:endParaRPr lang="ja-JP" altLang="en-US"/>
          </a:p>
        </p:txBody>
      </p:sp>
    </p:spTree>
    <p:extLst>
      <p:ext uri="{BB962C8B-B14F-4D97-AF65-F5344CB8AC3E}">
        <p14:creationId xmlns:p14="http://schemas.microsoft.com/office/powerpoint/2010/main" val="1281264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25</a:t>
            </a:fld>
            <a:endParaRPr lang="ja-JP" altLang="en-US"/>
          </a:p>
        </p:txBody>
      </p:sp>
    </p:spTree>
    <p:extLst>
      <p:ext uri="{BB962C8B-B14F-4D97-AF65-F5344CB8AC3E}">
        <p14:creationId xmlns:p14="http://schemas.microsoft.com/office/powerpoint/2010/main" val="17423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58AA166-3CA9-48A2-9CAD-D36BCE45C6A1}" type="slidenum">
              <a:rPr kumimoji="1" lang="ja-JP" altLang="en-US" smtClean="0"/>
              <a:t>2</a:t>
            </a:fld>
            <a:endParaRPr kumimoji="1" lang="ja-JP" altLang="en-US"/>
          </a:p>
        </p:txBody>
      </p:sp>
    </p:spTree>
    <p:extLst>
      <p:ext uri="{BB962C8B-B14F-4D97-AF65-F5344CB8AC3E}">
        <p14:creationId xmlns:p14="http://schemas.microsoft.com/office/powerpoint/2010/main" val="18393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4025" y="809625"/>
            <a:ext cx="5840413" cy="404495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6358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4</a:t>
            </a:fld>
            <a:endParaRPr lang="ja-JP" altLang="en-US"/>
          </a:p>
        </p:txBody>
      </p:sp>
    </p:spTree>
    <p:extLst>
      <p:ext uri="{BB962C8B-B14F-4D97-AF65-F5344CB8AC3E}">
        <p14:creationId xmlns:p14="http://schemas.microsoft.com/office/powerpoint/2010/main" val="335332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5</a:t>
            </a:fld>
            <a:endParaRPr lang="ja-JP" altLang="en-US"/>
          </a:p>
        </p:txBody>
      </p:sp>
    </p:spTree>
    <p:extLst>
      <p:ext uri="{BB962C8B-B14F-4D97-AF65-F5344CB8AC3E}">
        <p14:creationId xmlns:p14="http://schemas.microsoft.com/office/powerpoint/2010/main" val="305643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6</a:t>
            </a:fld>
            <a:endParaRPr lang="ja-JP" altLang="en-US"/>
          </a:p>
        </p:txBody>
      </p:sp>
    </p:spTree>
    <p:extLst>
      <p:ext uri="{BB962C8B-B14F-4D97-AF65-F5344CB8AC3E}">
        <p14:creationId xmlns:p14="http://schemas.microsoft.com/office/powerpoint/2010/main" val="78987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7</a:t>
            </a:fld>
            <a:endParaRPr lang="ja-JP" altLang="en-US"/>
          </a:p>
        </p:txBody>
      </p:sp>
    </p:spTree>
    <p:extLst>
      <p:ext uri="{BB962C8B-B14F-4D97-AF65-F5344CB8AC3E}">
        <p14:creationId xmlns:p14="http://schemas.microsoft.com/office/powerpoint/2010/main" val="305643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0036" y="9359311"/>
            <a:ext cx="2914747" cy="492686"/>
          </a:xfrm>
        </p:spPr>
        <p:txBody>
          <a:bodyPr/>
          <a:lstStyle/>
          <a:p>
            <a:fld id="{758AA166-3CA9-48A2-9CAD-D36BCE45C6A1}" type="slidenum">
              <a:rPr lang="ja-JP" altLang="en-US" smtClean="0"/>
              <a:pPr/>
              <a:t>8</a:t>
            </a:fld>
            <a:endParaRPr lang="ja-JP" altLang="en-US"/>
          </a:p>
        </p:txBody>
      </p:sp>
    </p:spTree>
    <p:extLst>
      <p:ext uri="{BB962C8B-B14F-4D97-AF65-F5344CB8AC3E}">
        <p14:creationId xmlns:p14="http://schemas.microsoft.com/office/powerpoint/2010/main" val="387796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4" y="2720982"/>
            <a:ext cx="9072000" cy="647700"/>
          </a:xfrm>
          <a:noFill/>
          <a:effectLst/>
        </p:spPr>
        <p:txBody>
          <a:bodyPr anchor="b">
            <a:normAutofit/>
          </a:bodyPr>
          <a:lstStyle>
            <a:lvl1pPr>
              <a:defRPr sz="2585"/>
            </a:lvl1p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3661E11F-AAFD-48D9-A692-9FE4C8DDDA58}"/>
              </a:ext>
            </a:extLst>
          </p:cNvPr>
          <p:cNvSpPr>
            <a:spLocks noGrp="1"/>
          </p:cNvSpPr>
          <p:nvPr>
            <p:ph type="ftr" sz="quarter" idx="10"/>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5" name="スライド番号プレースホルダー 4">
            <a:extLst>
              <a:ext uri="{FF2B5EF4-FFF2-40B4-BE49-F238E27FC236}">
                <a16:creationId xmlns:a16="http://schemas.microsoft.com/office/drawing/2014/main" id="{B367FD86-F1DF-4864-A4B2-12D96C78413C}"/>
              </a:ext>
            </a:extLst>
          </p:cNvPr>
          <p:cNvSpPr>
            <a:spLocks noGrp="1"/>
          </p:cNvSpPr>
          <p:nvPr>
            <p:ph type="sldNum" sz="quarter" idx="11"/>
          </p:nvPr>
        </p:nvSpPr>
        <p:spPr>
          <a:xfrm>
            <a:off x="7677150" y="6509124"/>
            <a:ext cx="2228850" cy="365125"/>
          </a:xfrm>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249931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Japanese_blue_5"/>
          <p:cNvPicPr>
            <a:picLocks noChangeAspect="1" noChangeArrowheads="1"/>
          </p:cNvPicPr>
          <p:nvPr/>
        </p:nvPicPr>
        <p:blipFill>
          <a:blip r:embed="rId2" cstate="print"/>
          <a:srcRect/>
          <a:stretch>
            <a:fillRect/>
          </a:stretch>
        </p:blipFill>
        <p:spPr bwMode="auto">
          <a:xfrm>
            <a:off x="870215" y="4695825"/>
            <a:ext cx="1991519" cy="196850"/>
          </a:xfrm>
          <a:prstGeom prst="rect">
            <a:avLst/>
          </a:prstGeom>
          <a:noFill/>
          <a:ln w="9525">
            <a:noFill/>
            <a:miter lim="800000"/>
            <a:headEnd/>
            <a:tailEnd/>
          </a:ln>
        </p:spPr>
      </p:pic>
      <p:pic>
        <p:nvPicPr>
          <p:cNvPr id="5" name="Picture 3" descr="ヨコカラー表紙用"/>
          <p:cNvPicPr>
            <a:picLocks noChangeAspect="1" noChangeArrowheads="1"/>
          </p:cNvPicPr>
          <p:nvPr/>
        </p:nvPicPr>
        <p:blipFill>
          <a:blip r:embed="rId3"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p>
        </p:txBody>
      </p:sp>
      <p:sp>
        <p:nvSpPr>
          <p:cNvPr id="8" name="Line 9"/>
          <p:cNvSpPr>
            <a:spLocks noChangeShapeType="1"/>
          </p:cNvSpPr>
          <p:nvPr/>
        </p:nvSpPr>
        <p:spPr bwMode="auto">
          <a:xfrm>
            <a:off x="828940" y="4941889"/>
            <a:ext cx="4536810" cy="1587"/>
          </a:xfrm>
          <a:prstGeom prst="line">
            <a:avLst/>
          </a:prstGeom>
          <a:noFill/>
          <a:ln w="12700">
            <a:solidFill>
              <a:schemeClr val="bg2"/>
            </a:solidFill>
            <a:round/>
            <a:headEnd/>
            <a:tailEnd/>
          </a:ln>
          <a:effectLst/>
        </p:spPr>
        <p:txBody>
          <a:bodyPr lIns="0" tIns="0" rIns="0" bIns="0" anchor="ctr"/>
          <a:lstStyle/>
          <a:p>
            <a:pPr>
              <a:defRPr/>
            </a:pPr>
            <a:endParaRPr lang="ja-JP" altLang="en-US" sz="1800"/>
          </a:p>
        </p:txBody>
      </p:sp>
      <p:sp>
        <p:nvSpPr>
          <p:cNvPr id="497669" name="Rectangle 5"/>
          <p:cNvSpPr>
            <a:spLocks noGrp="1" noChangeArrowheads="1"/>
          </p:cNvSpPr>
          <p:nvPr>
            <p:ph type="ctrTitle"/>
          </p:nvPr>
        </p:nvSpPr>
        <p:spPr>
          <a:xfrm>
            <a:off x="416190" y="2781300"/>
            <a:ext cx="9051264" cy="647700"/>
          </a:xfrm>
          <a:solidFill>
            <a:schemeClr val="bg1"/>
          </a:solidFill>
          <a:effectLst>
            <a:outerShdw dist="25400" dir="5400000" algn="ctr" rotWithShape="0">
              <a:schemeClr val="bg2"/>
            </a:outerShdw>
          </a:effectLst>
        </p:spPr>
        <p:txBody>
          <a:bodyPr lIns="0" bIns="0" anchor="t"/>
          <a:lstStyle>
            <a:lvl1pPr>
              <a:defRPr kumimoji="0" sz="2800" b="0"/>
            </a:lvl1pPr>
          </a:lstStyle>
          <a:p>
            <a:endParaRPr lang="en-US"/>
          </a:p>
        </p:txBody>
      </p:sp>
      <p:sp>
        <p:nvSpPr>
          <p:cNvPr id="497670" name="Rectangle 6"/>
          <p:cNvSpPr>
            <a:spLocks noGrp="1" noChangeArrowheads="1"/>
          </p:cNvSpPr>
          <p:nvPr>
            <p:ph type="subTitle" idx="1"/>
          </p:nvPr>
        </p:nvSpPr>
        <p:spPr>
          <a:xfrm>
            <a:off x="416190" y="3495675"/>
            <a:ext cx="9058143" cy="276999"/>
          </a:xfrm>
        </p:spPr>
        <p:txBody>
          <a:bodyPr/>
          <a:lstStyle>
            <a:lvl1pPr>
              <a:tabLst>
                <a:tab pos="8972550" algn="r"/>
              </a:tabLst>
              <a:defRPr sz="1800" b="1"/>
            </a:lvl1pPr>
          </a:lstStyle>
          <a:p>
            <a:r>
              <a:rPr lang="ja-JP" altLang="en-US"/>
              <a:t>マスター サブタイトルの書式設定</a:t>
            </a:r>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366602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966639"/>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135704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1556945"/>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1859981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3" name="Rectangle 8"/>
          <p:cNvSpPr>
            <a:spLocks noGrp="1" noChangeArrowheads="1"/>
          </p:cNvSpPr>
          <p:nvPr>
            <p:ph type="ftr" sz="quarter" idx="10"/>
          </p:nvPr>
        </p:nvSpPr>
        <p:spPr>
          <a:ln/>
        </p:spPr>
        <p:txBody>
          <a:bodyPr/>
          <a:lstStyle>
            <a:lvl1pPr>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346460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16190" y="333376"/>
            <a:ext cx="9051264" cy="487363"/>
          </a:xfrm>
        </p:spPr>
        <p:txBody>
          <a:bodyPr/>
          <a:lstStyle/>
          <a:p>
            <a:r>
              <a:rPr lang="ja-JP" altLang="en-US"/>
              <a:t>マスタ タイトルの書式設定</a:t>
            </a:r>
          </a:p>
        </p:txBody>
      </p:sp>
      <p:sp>
        <p:nvSpPr>
          <p:cNvPr id="3" name="表プレースホルダ 2"/>
          <p:cNvSpPr>
            <a:spLocks noGrp="1"/>
          </p:cNvSpPr>
          <p:nvPr>
            <p:ph type="tbl" idx="1"/>
          </p:nvPr>
        </p:nvSpPr>
        <p:spPr>
          <a:xfrm>
            <a:off x="560652" y="1123950"/>
            <a:ext cx="8929158" cy="307777"/>
          </a:xfrm>
        </p:spPr>
        <p:txBody>
          <a:bodyPr/>
          <a:lstStyle/>
          <a:p>
            <a:pPr lvl="0"/>
            <a:endParaRPr lang="ja-JP" altLang="en-US" noProof="0"/>
          </a:p>
        </p:txBody>
      </p:sp>
      <p:sp>
        <p:nvSpPr>
          <p:cNvPr id="4" name="Rectangle 8"/>
          <p:cNvSpPr>
            <a:spLocks noGrp="1" noChangeArrowheads="1"/>
          </p:cNvSpPr>
          <p:nvPr>
            <p:ph type="ftr" sz="quarter" idx="10"/>
          </p:nvPr>
        </p:nvSpPr>
        <p:spPr>
          <a:ln/>
        </p:spPr>
        <p:txBody>
          <a:bodyPr/>
          <a:lstStyle>
            <a:lvl1pPr>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225666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pic>
        <p:nvPicPr>
          <p:cNvPr id="5" name="Picture 3" descr="ヨコカラー表紙用"/>
          <p:cNvPicPr>
            <a:picLocks noChangeAspect="1" noChangeArrowheads="1"/>
          </p:cNvPicPr>
          <p:nvPr/>
        </p:nvPicPr>
        <p:blipFill>
          <a:blip r:embed="rId2"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p>
        </p:txBody>
      </p:sp>
      <p:sp>
        <p:nvSpPr>
          <p:cNvPr id="497669" name="Rectangle 5"/>
          <p:cNvSpPr>
            <a:spLocks noGrp="1" noChangeArrowheads="1"/>
          </p:cNvSpPr>
          <p:nvPr>
            <p:ph type="ctrTitle"/>
          </p:nvPr>
        </p:nvSpPr>
        <p:spPr>
          <a:xfrm>
            <a:off x="416190" y="589637"/>
            <a:ext cx="9051264" cy="647700"/>
          </a:xfrm>
          <a:gradFill flip="none" rotWithShape="1">
            <a:gsLst>
              <a:gs pos="0">
                <a:schemeClr val="tx2">
                  <a:lumMod val="20000"/>
                  <a:lumOff val="80000"/>
                </a:schemeClr>
              </a:gs>
              <a:gs pos="50000">
                <a:schemeClr val="accent1">
                  <a:lumMod val="20000"/>
                  <a:lumOff val="80000"/>
                </a:schemeClr>
              </a:gs>
              <a:gs pos="100000">
                <a:schemeClr val="bg1">
                  <a:shade val="100000"/>
                  <a:satMod val="115000"/>
                </a:schemeClr>
              </a:gs>
            </a:gsLst>
            <a:path path="circle">
              <a:fillToRect l="50000" t="50000" r="50000" b="50000"/>
            </a:path>
            <a:tileRect/>
          </a:gradFill>
          <a:effectLst>
            <a:outerShdw dist="25400" dir="5400000" algn="ctr" rotWithShape="0">
              <a:schemeClr val="bg2"/>
            </a:outerShdw>
          </a:effectLst>
        </p:spPr>
        <p:txBody>
          <a:bodyPr lIns="0" bIns="0" anchor="ctr"/>
          <a:lstStyle>
            <a:lvl1pPr algn="ctr">
              <a:defRPr kumimoji="0" sz="2800" b="0"/>
            </a:lvl1pPr>
          </a:lstStyle>
          <a:p>
            <a:endParaRPr lang="en-US"/>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cxnSp>
        <p:nvCxnSpPr>
          <p:cNvPr id="3" name="直線コネクタ 2"/>
          <p:cNvCxnSpPr/>
          <p:nvPr userDrawn="1"/>
        </p:nvCxnSpPr>
        <p:spPr bwMode="auto">
          <a:xfrm>
            <a:off x="416190" y="1258118"/>
            <a:ext cx="90581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Tree>
    <p:extLst>
      <p:ext uri="{BB962C8B-B14F-4D97-AF65-F5344CB8AC3E}">
        <p14:creationId xmlns:p14="http://schemas.microsoft.com/office/powerpoint/2010/main" val="193495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Line 3"/>
          <p:cNvSpPr>
            <a:spLocks noChangeShapeType="1"/>
          </p:cNvSpPr>
          <p:nvPr/>
        </p:nvSpPr>
        <p:spPr bwMode="gray">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ea typeface="ＭＳ Ｐゴシック" pitchFamily="50" charset="-128"/>
            </a:endParaRPr>
          </a:p>
        </p:txBody>
      </p:sp>
      <p:sp>
        <p:nvSpPr>
          <p:cNvPr id="5" name="nakah_line"/>
          <p:cNvSpPr>
            <a:spLocks noChangeShapeType="1"/>
          </p:cNvSpPr>
          <p:nvPr/>
        </p:nvSpPr>
        <p:spPr bwMode="gray">
          <a:xfrm>
            <a:off x="416190" y="34290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a:ea typeface="ＭＳ Ｐゴシック" pitchFamily="50" charset="-128"/>
            </a:endParaRPr>
          </a:p>
        </p:txBody>
      </p:sp>
      <p:sp>
        <p:nvSpPr>
          <p:cNvPr id="6" name="Line 5"/>
          <p:cNvSpPr>
            <a:spLocks noChangeShapeType="1"/>
          </p:cNvSpPr>
          <p:nvPr/>
        </p:nvSpPr>
        <p:spPr bwMode="gray">
          <a:xfrm>
            <a:off x="416190" y="27813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a:ea typeface="ＭＳ Ｐゴシック" pitchFamily="50" charset="-128"/>
            </a:endParaRPr>
          </a:p>
        </p:txBody>
      </p:sp>
      <p:pic>
        <p:nvPicPr>
          <p:cNvPr id="7" name="Picture 9" descr="ヨコカラー中用"/>
          <p:cNvPicPr>
            <a:picLocks noChangeAspect="1" noChangeArrowheads="1"/>
          </p:cNvPicPr>
          <p:nvPr/>
        </p:nvPicPr>
        <p:blipFill>
          <a:blip r:embed="rId2" cstate="print"/>
          <a:srcRect/>
          <a:stretch>
            <a:fillRect/>
          </a:stretch>
        </p:blipFill>
        <p:spPr bwMode="gray">
          <a:xfrm>
            <a:off x="405871" y="188913"/>
            <a:ext cx="9080500" cy="195262"/>
          </a:xfrm>
          <a:prstGeom prst="rect">
            <a:avLst/>
          </a:prstGeom>
          <a:noFill/>
          <a:ln w="9525">
            <a:noFill/>
            <a:miter lim="800000"/>
            <a:headEnd/>
            <a:tailEnd/>
          </a:ln>
        </p:spPr>
      </p:pic>
      <p:sp>
        <p:nvSpPr>
          <p:cNvPr id="95239"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
        <p:nvSpPr>
          <p:cNvPr id="95240" name="Rectangle 8"/>
          <p:cNvSpPr>
            <a:spLocks noGrp="1" noChangeArrowheads="1"/>
          </p:cNvSpPr>
          <p:nvPr>
            <p:ph type="ctrTitle"/>
          </p:nvPr>
        </p:nvSpPr>
        <p:spPr>
          <a:xfrm>
            <a:off x="636324" y="2781300"/>
            <a:ext cx="8638514" cy="647700"/>
          </a:xfrm>
          <a:ln algn="ctr"/>
        </p:spPr>
        <p:txBody>
          <a:bodyPr lIns="0" bIns="0" anchor="ctr"/>
          <a:lstStyle>
            <a:lvl1pPr algn="ctr">
              <a:defRPr kumimoji="0"/>
            </a:lvl1pPr>
          </a:lstStyle>
          <a:p>
            <a:r>
              <a:rPr lang="ja-JP" altLang="en-US"/>
              <a:t>マスタ タイトルの書式設定</a:t>
            </a:r>
            <a:endParaRPr lang="en-US"/>
          </a:p>
        </p:txBody>
      </p:sp>
      <p:sp>
        <p:nvSpPr>
          <p:cNvPr id="8" name="Rectangle 2"/>
          <p:cNvSpPr>
            <a:spLocks noGrp="1" noChangeArrowheads="1"/>
          </p:cNvSpPr>
          <p:nvPr>
            <p:ph type="ftr" sz="quarter" idx="10"/>
          </p:nvPr>
        </p:nvSpPr>
        <p:spPr/>
        <p:txBody>
          <a:bodyPr/>
          <a:lstStyle>
            <a:lvl1pPr>
              <a:defRPr smtClean="0"/>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
        <p:nvSpPr>
          <p:cNvPr id="10"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ＭＳ Ｐゴシック" charset="-128"/>
              </a:rPr>
              <a:pPr algn="ctr">
                <a:defRPr/>
              </a:pPr>
              <a:t>‹#›</a:t>
            </a:fld>
            <a:endParaRPr lang="en-US" altLang="ja-JP" sz="1200">
              <a:latin typeface="ＭＳ Ｐゴシック" charset="-128"/>
            </a:endParaRPr>
          </a:p>
        </p:txBody>
      </p:sp>
    </p:spTree>
    <p:extLst>
      <p:ext uri="{BB962C8B-B14F-4D97-AF65-F5344CB8AC3E}">
        <p14:creationId xmlns:p14="http://schemas.microsoft.com/office/powerpoint/2010/main" val="329744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8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92"/>
            <a:ext cx="9906000" cy="461665"/>
          </a:xfrm>
        </p:spPr>
        <p:txBody>
          <a:bodyPr>
            <a:noAutofit/>
          </a:bodyPr>
          <a:lstStyle/>
          <a:p>
            <a:r>
              <a:rPr lang="ja-JP" altLang="en-US" sz="1800"/>
              <a:t>中期工程表　「○○」</a:t>
            </a:r>
            <a:endParaRPr kumimoji="1" lang="ja-JP" altLang="en-US" sz="1800"/>
          </a:p>
        </p:txBody>
      </p:sp>
      <p:sp>
        <p:nvSpPr>
          <p:cNvPr id="2" name="フッター プレースホルダー 1">
            <a:extLst>
              <a:ext uri="{FF2B5EF4-FFF2-40B4-BE49-F238E27FC236}">
                <a16:creationId xmlns:a16="http://schemas.microsoft.com/office/drawing/2014/main" id="{7FA1D2A6-7365-9D17-A881-94808D3119A5}"/>
              </a:ext>
            </a:extLst>
          </p:cNvPr>
          <p:cNvSpPr>
            <a:spLocks noGrp="1"/>
          </p:cNvSpPr>
          <p:nvPr>
            <p:ph type="ftr" sz="quarter" idx="10"/>
          </p:nvPr>
        </p:nvSpPr>
        <p:spPr/>
        <p:txBody>
          <a:body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322212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a:extLst>
              <a:ext uri="{FF2B5EF4-FFF2-40B4-BE49-F238E27FC236}">
                <a16:creationId xmlns:a16="http://schemas.microsoft.com/office/drawing/2014/main" id="{DA29A9D3-4006-40B2-9B64-5CBC2102C6E9}"/>
              </a:ext>
            </a:extLst>
          </p:cNvPr>
          <p:cNvSpPr>
            <a:spLocks noGrp="1"/>
          </p:cNvSpPr>
          <p:nvPr>
            <p:ph type="ftr" sz="quarter" idx="11"/>
          </p:nvPr>
        </p:nvSpPr>
        <p:spPr>
          <a:xfrm>
            <a:off x="1640681" y="6524625"/>
            <a:ext cx="6624638" cy="365125"/>
          </a:xfrm>
        </p:spPr>
        <p:txBody>
          <a:bodyPr/>
          <a:lstStyle>
            <a:lvl1pPr>
              <a:defRPr sz="969"/>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9" name="スライド番号プレースホルダー 8">
            <a:extLst>
              <a:ext uri="{FF2B5EF4-FFF2-40B4-BE49-F238E27FC236}">
                <a16:creationId xmlns:a16="http://schemas.microsoft.com/office/drawing/2014/main" id="{373F7F42-E707-4ED3-BB78-FEF0F737A083}"/>
              </a:ext>
            </a:extLst>
          </p:cNvPr>
          <p:cNvSpPr>
            <a:spLocks noGrp="1"/>
          </p:cNvSpPr>
          <p:nvPr>
            <p:ph type="sldNum" sz="quarter" idx="12"/>
          </p:nvPr>
        </p:nvSpPr>
        <p:spPr>
          <a:xfrm>
            <a:off x="7677150" y="6524625"/>
            <a:ext cx="2228850" cy="365125"/>
          </a:xfrm>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29059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フッター プレースホルダー 2">
            <a:extLst>
              <a:ext uri="{FF2B5EF4-FFF2-40B4-BE49-F238E27FC236}">
                <a16:creationId xmlns:a16="http://schemas.microsoft.com/office/drawing/2014/main" id="{6B6EFBD5-3F4B-4D1C-8A38-C6DB351223F9}"/>
              </a:ext>
            </a:extLst>
          </p:cNvPr>
          <p:cNvSpPr>
            <a:spLocks noGrp="1"/>
          </p:cNvSpPr>
          <p:nvPr>
            <p:ph type="ftr" sz="quarter" idx="11"/>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4" name="スライド番号プレースホルダー 3">
            <a:extLst>
              <a:ext uri="{FF2B5EF4-FFF2-40B4-BE49-F238E27FC236}">
                <a16:creationId xmlns:a16="http://schemas.microsoft.com/office/drawing/2014/main" id="{0380509B-2A20-49CA-B2C0-1867C1B12886}"/>
              </a:ext>
            </a:extLst>
          </p:cNvPr>
          <p:cNvSpPr>
            <a:spLocks noGrp="1"/>
          </p:cNvSpPr>
          <p:nvPr>
            <p:ph type="sldNum" sz="quarter" idx="12"/>
          </p:nvPr>
        </p:nvSpPr>
        <p:spPr>
          <a:xfrm>
            <a:off x="8633012" y="6492875"/>
            <a:ext cx="1272988" cy="365125"/>
          </a:xfrm>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74156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フッター プレースホルダー 2">
            <a:extLst>
              <a:ext uri="{FF2B5EF4-FFF2-40B4-BE49-F238E27FC236}">
                <a16:creationId xmlns:a16="http://schemas.microsoft.com/office/drawing/2014/main" id="{B37DC21D-C3A2-4015-BE0D-BC1EC1CE4934}"/>
              </a:ext>
            </a:extLst>
          </p:cNvPr>
          <p:cNvSpPr>
            <a:spLocks noGrp="1"/>
          </p:cNvSpPr>
          <p:nvPr>
            <p:ph type="ftr" sz="quarter" idx="11"/>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4" name="スライド番号プレースホルダー 3">
            <a:extLst>
              <a:ext uri="{FF2B5EF4-FFF2-40B4-BE49-F238E27FC236}">
                <a16:creationId xmlns:a16="http://schemas.microsoft.com/office/drawing/2014/main" id="{84C41C2A-5948-4250-AF7B-26CE0C0FA3AE}"/>
              </a:ext>
            </a:extLst>
          </p:cNvPr>
          <p:cNvSpPr>
            <a:spLocks noGrp="1"/>
          </p:cNvSpPr>
          <p:nvPr>
            <p:ph type="sldNum" sz="quarter" idx="12"/>
          </p:nvPr>
        </p:nvSpPr>
        <p:spPr>
          <a:xfrm>
            <a:off x="7677150" y="6524619"/>
            <a:ext cx="2228850" cy="365125"/>
          </a:xfrm>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11024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215" b="1" cap="all" baseline="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497600" y="4078801"/>
            <a:ext cx="6912000" cy="1148071"/>
          </a:xfrm>
        </p:spPr>
        <p:txBody>
          <a:bodyPr anchor="t"/>
          <a:lstStyle>
            <a:lvl1pPr marL="0" indent="0">
              <a:buNone/>
              <a:defRPr sz="1292">
                <a:solidFill>
                  <a:schemeClr val="tx1"/>
                </a:solidFill>
              </a:defRPr>
            </a:lvl1pPr>
            <a:lvl2pPr marL="167058" indent="-167058">
              <a:buFont typeface="Wingdings" pitchFamily="2" charset="2"/>
              <a:buChar char="n"/>
              <a:defRPr sz="1292">
                <a:solidFill>
                  <a:schemeClr val="tx1"/>
                </a:solidFill>
              </a:defRPr>
            </a:lvl2pPr>
            <a:lvl3pPr marL="334116" indent="-167058">
              <a:buFont typeface="Wingdings" pitchFamily="2" charset="2"/>
              <a:buChar char="n"/>
              <a:defRPr sz="1292">
                <a:solidFill>
                  <a:schemeClr val="tx1"/>
                </a:solidFill>
              </a:defRPr>
            </a:lvl3pPr>
            <a:lvl4pPr marL="501174" indent="-167058">
              <a:buFont typeface="Wingdings" pitchFamily="2" charset="2"/>
              <a:buChar char="l"/>
              <a:defRPr sz="1292">
                <a:solidFill>
                  <a:schemeClr val="tx1"/>
                </a:solidFill>
              </a:defRPr>
            </a:lvl4pPr>
            <a:lvl5pPr marL="659440" indent="-158265">
              <a:buFont typeface="Wingdings" pitchFamily="2" charset="2"/>
              <a:buChar char="l"/>
              <a:defRPr sz="1292">
                <a:solidFill>
                  <a:schemeClr val="tx1"/>
                </a:solidFill>
              </a:defRPr>
            </a:lvl5pPr>
            <a:lvl6pPr marL="2373982" indent="-263776">
              <a:buFont typeface="Wingdings" pitchFamily="2" charset="2"/>
              <a:buChar char="l"/>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endParaRPr kumimoji="1" lang="en-US" altLang="ja-JP"/>
          </a:p>
          <a:p>
            <a:pPr lvl="1"/>
            <a:r>
              <a:rPr kumimoji="1" lang="ja-JP" altLang="en-US"/>
              <a:t>あああ</a:t>
            </a:r>
            <a:endParaRPr kumimoji="1" lang="en-US" altLang="ja-JP"/>
          </a:p>
          <a:p>
            <a:pPr lvl="2"/>
            <a:r>
              <a:rPr kumimoji="1" lang="ja-JP" altLang="en-US"/>
              <a:t>あああ</a:t>
            </a:r>
            <a:endParaRPr kumimoji="1" lang="en-US" altLang="ja-JP"/>
          </a:p>
          <a:p>
            <a:pPr lvl="3"/>
            <a:r>
              <a:rPr kumimoji="1" lang="ja-JP" altLang="en-US"/>
              <a:t>あああ</a:t>
            </a:r>
            <a:endParaRPr kumimoji="1" lang="en-US" altLang="ja-JP"/>
          </a:p>
          <a:p>
            <a:pPr lvl="4"/>
            <a:r>
              <a:rPr kumimoji="1" lang="ja-JP" altLang="en-US"/>
              <a:t>あああ</a:t>
            </a:r>
          </a:p>
        </p:txBody>
      </p:sp>
      <p:sp>
        <p:nvSpPr>
          <p:cNvPr id="4" name="フッター プレースホルダー 3">
            <a:extLst>
              <a:ext uri="{FF2B5EF4-FFF2-40B4-BE49-F238E27FC236}">
                <a16:creationId xmlns:a16="http://schemas.microsoft.com/office/drawing/2014/main" id="{143B69BD-0C2C-45F9-817F-9FE7ED53A9D3}"/>
              </a:ext>
            </a:extLst>
          </p:cNvPr>
          <p:cNvSpPr>
            <a:spLocks noGrp="1"/>
          </p:cNvSpPr>
          <p:nvPr>
            <p:ph type="ftr" sz="quarter" idx="10"/>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5" name="スライド番号プレースホルダー 4">
            <a:extLst>
              <a:ext uri="{FF2B5EF4-FFF2-40B4-BE49-F238E27FC236}">
                <a16:creationId xmlns:a16="http://schemas.microsoft.com/office/drawing/2014/main" id="{0D249D91-28D9-493B-BDD0-1442096C728A}"/>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48842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06398"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7CC5389B-35BC-4445-8D41-1D1E8B10970D}"/>
              </a:ext>
            </a:extLst>
          </p:cNvPr>
          <p:cNvSpPr>
            <a:spLocks noGrp="1"/>
          </p:cNvSpPr>
          <p:nvPr>
            <p:ph type="ftr" sz="quarter" idx="10"/>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4" name="スライド番号プレースホルダー 3">
            <a:extLst>
              <a:ext uri="{FF2B5EF4-FFF2-40B4-BE49-F238E27FC236}">
                <a16:creationId xmlns:a16="http://schemas.microsoft.com/office/drawing/2014/main" id="{7D4D04A8-3005-467F-A203-86FF815611FC}"/>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99889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63AC71D-48E1-43C0-8BC8-B97EEF4C57A2}"/>
              </a:ext>
            </a:extLst>
          </p:cNvPr>
          <p:cNvSpPr>
            <a:spLocks noGrp="1"/>
          </p:cNvSpPr>
          <p:nvPr>
            <p:ph type="ftr" sz="quarter" idx="10"/>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3" name="スライド番号プレースホルダー 2">
            <a:extLst>
              <a:ext uri="{FF2B5EF4-FFF2-40B4-BE49-F238E27FC236}">
                <a16:creationId xmlns:a16="http://schemas.microsoft.com/office/drawing/2014/main" id="{7C3CD85E-F837-4D52-BBD2-06EBC90003F8}"/>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5560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3">
            <a:extLst>
              <a:ext uri="{FF2B5EF4-FFF2-40B4-BE49-F238E27FC236}">
                <a16:creationId xmlns:a16="http://schemas.microsoft.com/office/drawing/2014/main" id="{5F233AAC-AF9E-4BD0-B302-683118F53A34}"/>
              </a:ext>
            </a:extLst>
          </p:cNvPr>
          <p:cNvSpPr>
            <a:spLocks noGrp="1"/>
          </p:cNvSpPr>
          <p:nvPr>
            <p:ph type="ftr" sz="quarter" idx="10"/>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5" name="スライド番号プレースホルダー 4">
            <a:extLst>
              <a:ext uri="{FF2B5EF4-FFF2-40B4-BE49-F238E27FC236}">
                <a16:creationId xmlns:a16="http://schemas.microsoft.com/office/drawing/2014/main" id="{347864E1-852C-482C-A008-7FA038F8AB89}"/>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83234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フッター プレースホルダー 7">
            <a:extLst>
              <a:ext uri="{FF2B5EF4-FFF2-40B4-BE49-F238E27FC236}">
                <a16:creationId xmlns:a16="http://schemas.microsoft.com/office/drawing/2014/main" id="{CC28500C-7786-4A62-BB8B-3D3B715B3EFC}"/>
              </a:ext>
            </a:extLst>
          </p:cNvPr>
          <p:cNvSpPr>
            <a:spLocks noGrp="1"/>
          </p:cNvSpPr>
          <p:nvPr>
            <p:ph type="ftr" sz="quarter" idx="10"/>
          </p:nvPr>
        </p:nvSpPr>
        <p:spPr/>
        <p:txBody>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9" name="スライド番号プレースホルダー 8">
            <a:extLst>
              <a:ext uri="{FF2B5EF4-FFF2-40B4-BE49-F238E27FC236}">
                <a16:creationId xmlns:a16="http://schemas.microsoft.com/office/drawing/2014/main" id="{8DFF6B87-048E-48B7-9665-559B73C296E1}"/>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49272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10400" y="333381"/>
            <a:ext cx="9086400" cy="485775"/>
          </a:xfrm>
          <a:prstGeom prst="rect">
            <a:avLst/>
          </a:prstGeom>
        </p:spPr>
        <p:txBody>
          <a:bodyPr vert="horz" lIns="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10400" y="982803"/>
            <a:ext cx="9086400" cy="11199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3">
            <a:extLst>
              <a:ext uri="{FF2B5EF4-FFF2-40B4-BE49-F238E27FC236}">
                <a16:creationId xmlns:a16="http://schemas.microsoft.com/office/drawing/2014/main" id="{4144CBF5-8DFB-411D-9C47-6DFD28F69811}"/>
              </a:ext>
            </a:extLst>
          </p:cNvPr>
          <p:cNvSpPr>
            <a:spLocks noGrp="1"/>
          </p:cNvSpPr>
          <p:nvPr>
            <p:ph type="ftr" sz="quarter" idx="3"/>
          </p:nvPr>
        </p:nvSpPr>
        <p:spPr>
          <a:xfrm>
            <a:off x="1640681" y="6597355"/>
            <a:ext cx="6624638" cy="365125"/>
          </a:xfrm>
          <a:prstGeom prst="rect">
            <a:avLst/>
          </a:prstGeom>
        </p:spPr>
        <p:txBody>
          <a:bodyPr vert="horz" lIns="91440" tIns="45720" rIns="91440" bIns="45720" rtlCol="0" anchor="ctr"/>
          <a:lstStyle>
            <a:lvl1pPr algn="ctr">
              <a:defRPr sz="1108">
                <a:solidFill>
                  <a:schemeClr val="tx1"/>
                </a:solidFill>
              </a:defRPr>
            </a:lvl1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31</a:t>
            </a:r>
            <a:r>
              <a:rPr lang="ja-JP" altLang="en-US"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dirty="0">
                <a:latin typeface="Meiryo UI" panose="020B0604030504040204" pitchFamily="50" charset="-128"/>
                <a:ea typeface="Meiryo UI" panose="020B0604030504040204" pitchFamily="50" charset="-128"/>
                <a:cs typeface="Meiryo UI" panose="020B0604030504040204" pitchFamily="50" charset="-128"/>
              </a:rPr>
              <a:t>NDB</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dirty="0"/>
          </a:p>
        </p:txBody>
      </p:sp>
      <p:sp>
        <p:nvSpPr>
          <p:cNvPr id="5" name="スライド番号プレースホルダー 4">
            <a:extLst>
              <a:ext uri="{FF2B5EF4-FFF2-40B4-BE49-F238E27FC236}">
                <a16:creationId xmlns:a16="http://schemas.microsoft.com/office/drawing/2014/main" id="{F79E467A-F71D-422A-BB2D-9192CCB39F7F}"/>
              </a:ext>
            </a:extLst>
          </p:cNvPr>
          <p:cNvSpPr>
            <a:spLocks noGrp="1"/>
          </p:cNvSpPr>
          <p:nvPr>
            <p:ph type="sldNum" sz="quarter" idx="4"/>
          </p:nvPr>
        </p:nvSpPr>
        <p:spPr>
          <a:xfrm>
            <a:off x="7371269" y="6524625"/>
            <a:ext cx="2228850" cy="365125"/>
          </a:xfrm>
          <a:prstGeom prst="rect">
            <a:avLst/>
          </a:prstGeom>
        </p:spPr>
        <p:txBody>
          <a:bodyPr vert="horz" lIns="91440" tIns="45720" rIns="91440" bIns="45720" rtlCol="0" anchor="ctr"/>
          <a:lstStyle>
            <a:lvl1pPr algn="r">
              <a:defRPr sz="1108">
                <a:solidFill>
                  <a:schemeClr val="tx1"/>
                </a:solidFill>
                <a:latin typeface="Meiryo UI" panose="020B0604030504040204" pitchFamily="50" charset="-128"/>
                <a:ea typeface="Meiryo UI" panose="020B0604030504040204" pitchFamily="50" charset="-128"/>
              </a:defRPr>
            </a:lvl1p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689025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844083" rtl="0" eaLnBrk="1" latinLnBrk="0" hangingPunct="1">
        <a:spcBef>
          <a:spcPct val="0"/>
        </a:spcBef>
        <a:buNone/>
        <a:defRPr kumimoji="1" sz="2215" b="1" kern="1200">
          <a:solidFill>
            <a:schemeClr val="tx1"/>
          </a:solidFill>
          <a:latin typeface="+mj-lt"/>
          <a:ea typeface="+mj-ea"/>
          <a:cs typeface="+mj-cs"/>
        </a:defRPr>
      </a:lvl1pPr>
    </p:titleStyle>
    <p:bodyStyle>
      <a:lvl1pPr marL="0" indent="0" algn="l" defTabSz="844083" rtl="0" eaLnBrk="1" latinLnBrk="0" hangingPunct="1">
        <a:spcBef>
          <a:spcPts val="399"/>
        </a:spcBef>
        <a:buFont typeface="Arial" pitchFamily="34" charset="0"/>
        <a:buNone/>
        <a:defRPr kumimoji="1" lang="ja-JP" altLang="en-US" sz="1662" kern="1200" baseline="0" dirty="0" smtClean="0">
          <a:solidFill>
            <a:schemeClr val="tx2"/>
          </a:solidFill>
          <a:latin typeface="+mn-lt"/>
          <a:ea typeface="+mn-ea"/>
          <a:cs typeface="+mn-cs"/>
        </a:defRPr>
      </a:lvl1pPr>
      <a:lvl2pPr marL="187574" indent="-187574" algn="l" defTabSz="844083" rtl="0" eaLnBrk="1" latinLnBrk="0" hangingPunct="1">
        <a:spcBef>
          <a:spcPts val="310"/>
        </a:spcBef>
        <a:buClr>
          <a:srgbClr val="3E5E84"/>
        </a:buClr>
        <a:buFont typeface="Wingdings" pitchFamily="2" charset="2"/>
        <a:buChar char="n"/>
        <a:defRPr kumimoji="1" lang="ja-JP" altLang="en-US" sz="1292" kern="1200" baseline="0" dirty="0" smtClean="0">
          <a:solidFill>
            <a:schemeClr val="tx1"/>
          </a:solidFill>
          <a:latin typeface="+mn-lt"/>
          <a:ea typeface="+mn-ea"/>
          <a:cs typeface="+mn-cs"/>
        </a:defRPr>
      </a:lvl2pPr>
      <a:lvl3pPr marL="527552" indent="-175851" algn="l" defTabSz="844083" rtl="0" eaLnBrk="1" latinLnBrk="0" hangingPunct="1">
        <a:spcBef>
          <a:spcPts val="266"/>
        </a:spcBef>
        <a:buClr>
          <a:srgbClr val="808080"/>
        </a:buClr>
        <a:buFont typeface="Wingdings" pitchFamily="2" charset="2"/>
        <a:buChar char="n"/>
        <a:defRPr kumimoji="1" lang="ja-JP" altLang="en-US" sz="1108" kern="1200" baseline="0" dirty="0" smtClean="0">
          <a:solidFill>
            <a:schemeClr val="tx1"/>
          </a:solidFill>
          <a:latin typeface="+mn-lt"/>
          <a:ea typeface="+mn-ea"/>
          <a:cs typeface="+mn-cs"/>
        </a:defRPr>
      </a:lvl3pPr>
      <a:lvl4pPr marL="762019" indent="-175851" algn="l" defTabSz="844083" rtl="0" eaLnBrk="1" latinLnBrk="0" hangingPunct="1">
        <a:spcBef>
          <a:spcPts val="266"/>
        </a:spcBef>
        <a:buClr>
          <a:srgbClr val="558C99"/>
        </a:buClr>
        <a:buFont typeface="Wingdings" pitchFamily="2" charset="2"/>
        <a:buChar char="l"/>
        <a:defRPr kumimoji="1" lang="ja-JP" altLang="en-US" sz="1108" kern="1200" baseline="0" dirty="0" smtClean="0">
          <a:solidFill>
            <a:schemeClr val="tx1"/>
          </a:solidFill>
          <a:latin typeface="+mn-lt"/>
          <a:ea typeface="+mn-ea"/>
          <a:cs typeface="+mn-cs"/>
        </a:defRPr>
      </a:lvl4pPr>
      <a:lvl5pPr marL="996486" indent="-175851" algn="l" defTabSz="844083" rtl="0" eaLnBrk="1" latinLnBrk="0" hangingPunct="1">
        <a:spcBef>
          <a:spcPts val="266"/>
        </a:spcBef>
        <a:buClr>
          <a:srgbClr val="C0C0C0"/>
        </a:buClr>
        <a:buFont typeface="Wingdings" pitchFamily="2" charset="2"/>
        <a:buChar char="l"/>
        <a:defRPr kumimoji="1" lang="ja-JP" altLang="en-US" sz="1108" kern="1200" baseline="0" dirty="0" smtClean="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2" descr="ヨコカラー中用"/>
          <p:cNvPicPr>
            <a:picLocks noChangeAspect="1" noChangeArrowheads="1"/>
          </p:cNvPicPr>
          <p:nvPr/>
        </p:nvPicPr>
        <p:blipFill>
          <a:blip r:embed="rId11" cstate="print"/>
          <a:srcRect/>
          <a:stretch>
            <a:fillRect/>
          </a:stretch>
        </p:blipFill>
        <p:spPr bwMode="auto">
          <a:xfrm>
            <a:off x="405871" y="188913"/>
            <a:ext cx="9080500" cy="195262"/>
          </a:xfrm>
          <a:prstGeom prst="rect">
            <a:avLst/>
          </a:prstGeom>
          <a:noFill/>
          <a:ln w="9525">
            <a:noFill/>
            <a:miter lim="800000"/>
            <a:headEnd/>
            <a:tailEnd/>
          </a:ln>
        </p:spPr>
      </p:pic>
      <p:sp>
        <p:nvSpPr>
          <p:cNvPr id="45059" name="Rectangle 3"/>
          <p:cNvSpPr>
            <a:spLocks noGrp="1" noChangeArrowheads="1"/>
          </p:cNvSpPr>
          <p:nvPr>
            <p:ph type="title"/>
          </p:nvPr>
        </p:nvSpPr>
        <p:spPr bwMode="auto">
          <a:xfrm>
            <a:off x="416190" y="333376"/>
            <a:ext cx="9051264" cy="487363"/>
          </a:xfrm>
          <a:prstGeom prst="rect">
            <a:avLst/>
          </a:prstGeom>
          <a:noFill/>
          <a:ln w="9525">
            <a:noFill/>
            <a:miter lim="800000"/>
            <a:headEnd/>
            <a:tailEnd/>
          </a:ln>
        </p:spPr>
        <p:txBody>
          <a:bodyPr vert="horz" wrap="square" lIns="144000" tIns="0" rIns="0" bIns="54000" numCol="1" anchor="b" anchorCtr="0" compatLnSpc="1">
            <a:prstTxWarp prst="textNoShape">
              <a:avLst/>
            </a:prstTxWarp>
          </a:bodyPr>
          <a:lstStyle/>
          <a:p>
            <a:pPr lvl="0"/>
            <a:r>
              <a:rPr lang="ja-JP" altLang="en-US"/>
              <a:t>マスター タイトルの書式設定</a:t>
            </a:r>
          </a:p>
        </p:txBody>
      </p:sp>
      <p:sp>
        <p:nvSpPr>
          <p:cNvPr id="496644" name="Line 4"/>
          <p:cNvSpPr>
            <a:spLocks noChangeShapeType="1"/>
          </p:cNvSpPr>
          <p:nvPr/>
        </p:nvSpPr>
        <p:spPr bwMode="auto">
          <a:xfrm>
            <a:off x="416190" y="820739"/>
            <a:ext cx="9051264" cy="1587"/>
          </a:xfrm>
          <a:prstGeom prst="line">
            <a:avLst/>
          </a:prstGeom>
          <a:noFill/>
          <a:ln w="12700">
            <a:solidFill>
              <a:schemeClr val="bg2"/>
            </a:solidFill>
            <a:round/>
            <a:headEnd/>
            <a:tailEnd/>
          </a:ln>
          <a:effectLst/>
        </p:spPr>
        <p:txBody>
          <a:bodyPr lIns="0" tIns="0" rIns="0" bIns="0" anchor="ctr"/>
          <a:lstStyle/>
          <a:p>
            <a:pPr>
              <a:defRPr/>
            </a:pPr>
            <a:endParaRPr lang="ja-JP" altLang="en-US" sz="1800">
              <a:latin typeface="Meiryo UI" panose="020B0604030504040204" pitchFamily="50" charset="-128"/>
              <a:ea typeface="Meiryo UI" panose="020B0604030504040204" pitchFamily="50" charset="-128"/>
            </a:endParaRPr>
          </a:p>
        </p:txBody>
      </p:sp>
      <p:sp>
        <p:nvSpPr>
          <p:cNvPr id="45061" name="Rectangle 5"/>
          <p:cNvSpPr>
            <a:spLocks noGrp="1" noChangeArrowheads="1"/>
          </p:cNvSpPr>
          <p:nvPr>
            <p:ph type="body" idx="1"/>
          </p:nvPr>
        </p:nvSpPr>
        <p:spPr bwMode="auto">
          <a:xfrm>
            <a:off x="416190" y="956807"/>
            <a:ext cx="9051264" cy="14896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96647" name="Line 7"/>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latin typeface="Meiryo UI" panose="020B0604030504040204" pitchFamily="50" charset="-128"/>
              <a:ea typeface="Meiryo UI" panose="020B0604030504040204" pitchFamily="50" charset="-128"/>
            </a:endParaRPr>
          </a:p>
        </p:txBody>
      </p:sp>
      <p:sp>
        <p:nvSpPr>
          <p:cNvPr id="496648" name="Rectangle 8"/>
          <p:cNvSpPr>
            <a:spLocks noGrp="1" noChangeArrowheads="1"/>
          </p:cNvSpPr>
          <p:nvPr>
            <p:ph type="ftr" sz="quarter" idx="3"/>
          </p:nvPr>
        </p:nvSpPr>
        <p:spPr bwMode="auto">
          <a:xfrm>
            <a:off x="416190" y="6605081"/>
            <a:ext cx="3718190" cy="252919"/>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
              <a:defRPr sz="1000" baseline="0">
                <a:solidFill>
                  <a:schemeClr val="bg1">
                    <a:lumMod val="50000"/>
                  </a:schemeClr>
                </a:solidFill>
                <a:latin typeface="Meiryo UI" panose="020B0604030504040204" pitchFamily="50" charset="-128"/>
                <a:ea typeface="Meiryo UI" panose="020B0604030504040204" pitchFamily="50" charset="-128"/>
              </a:defRPr>
            </a:lvl1pPr>
          </a:lstStyle>
          <a:p>
            <a:pPr>
              <a:defRPr/>
            </a:pPr>
            <a:r>
              <a:rPr lang="ja-JP" altLang="en-US" dirty="0"/>
              <a:t>平成</a:t>
            </a:r>
            <a:r>
              <a:rPr lang="en-US" altLang="ja-JP" dirty="0"/>
              <a:t>31</a:t>
            </a:r>
            <a:r>
              <a:rPr lang="ja-JP" altLang="en-US" dirty="0"/>
              <a:t>年度　</a:t>
            </a:r>
            <a:r>
              <a:rPr lang="en-US" altLang="ja-JP" dirty="0"/>
              <a:t>NDB</a:t>
            </a:r>
            <a:r>
              <a:rPr lang="ja-JP" altLang="en-US" dirty="0"/>
              <a:t>を活用した全国医療機能情報提供制度・全国薬局機能情報提供制度に関する調査研究一式</a:t>
            </a:r>
            <a:endParaRPr lang="en-US" altLang="ja-JP" dirty="0"/>
          </a:p>
        </p:txBody>
      </p:sp>
      <p:sp>
        <p:nvSpPr>
          <p:cNvPr id="496649"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Meiryo UI" panose="020B0604030504040204" pitchFamily="50" charset="-128"/>
                <a:ea typeface="Meiryo UI" panose="020B0604030504040204" pitchFamily="50" charset="-128"/>
              </a:rPr>
              <a:pPr algn="ctr">
                <a:defRPr/>
              </a:pPr>
              <a:t>‹#›</a:t>
            </a:fld>
            <a:endParaRPr lang="en-US" altLang="ja-JP"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78087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rtl="0" eaLnBrk="0" fontAlgn="base" hangingPunct="0">
        <a:spcBef>
          <a:spcPct val="0"/>
        </a:spcBef>
        <a:spcAft>
          <a:spcPct val="0"/>
        </a:spcAft>
        <a:buClr>
          <a:srgbClr val="5F5F5F"/>
        </a:buClr>
        <a:defRPr kumimoji="1" sz="2000" b="0" baseline="0">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2pPr>
      <a:lvl3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3pPr>
      <a:lvl4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4pPr>
      <a:lvl5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5pPr>
      <a:lvl6pPr marL="4572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6pPr>
      <a:lvl7pPr marL="9144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7pPr>
      <a:lvl8pPr marL="13716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8pPr>
      <a:lvl9pPr marL="18288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Clr>
          <a:schemeClr val="tx2"/>
        </a:buClr>
        <a:buFont typeface="Wingdings" pitchFamily="2" charset="2"/>
        <a:buNone/>
        <a:defRPr kumimoji="1" sz="2000" baseline="0">
          <a:solidFill>
            <a:schemeClr val="tx1"/>
          </a:solidFill>
          <a:latin typeface="Meiryo UI" panose="020B0604030504040204" pitchFamily="50" charset="-128"/>
          <a:ea typeface="Meiryo UI" panose="020B0604030504040204" pitchFamily="50" charset="-128"/>
          <a:cs typeface="+mn-cs"/>
        </a:defRPr>
      </a:lvl1pPr>
      <a:lvl2pPr marL="233363" indent="-231775" algn="l" rtl="0" eaLnBrk="0" fontAlgn="base" hangingPunct="0">
        <a:spcBef>
          <a:spcPct val="20000"/>
        </a:spcBef>
        <a:spcAft>
          <a:spcPct val="0"/>
        </a:spcAft>
        <a:buClr>
          <a:srgbClr val="3E5E84"/>
        </a:buClr>
        <a:buFont typeface="Wingdings" pitchFamily="2" charset="2"/>
        <a:buChar char="n"/>
        <a:defRPr kumimoji="1" sz="2000" baseline="0">
          <a:solidFill>
            <a:schemeClr val="tx1"/>
          </a:solidFill>
          <a:latin typeface="Meiryo UI" panose="020B0604030504040204" pitchFamily="50" charset="-128"/>
          <a:ea typeface="Meiryo UI" panose="020B0604030504040204" pitchFamily="50" charset="-128"/>
        </a:defRPr>
      </a:lvl2pPr>
      <a:lvl3pPr marL="523875" indent="-242888" algn="l" rtl="0" eaLnBrk="0" fontAlgn="base" hangingPunct="0">
        <a:spcBef>
          <a:spcPct val="20000"/>
        </a:spcBef>
        <a:spcAft>
          <a:spcPct val="0"/>
        </a:spcAft>
        <a:buClr>
          <a:srgbClr val="808080"/>
        </a:buClr>
        <a:buFont typeface="Wingdings" pitchFamily="2" charset="2"/>
        <a:buChar char="n"/>
        <a:defRPr kumimoji="1" sz="1600" baseline="0">
          <a:solidFill>
            <a:schemeClr val="tx1"/>
          </a:solidFill>
          <a:latin typeface="Meiryo UI" panose="020B0604030504040204" pitchFamily="50" charset="-128"/>
          <a:ea typeface="Meiryo UI" panose="020B0604030504040204" pitchFamily="50" charset="-128"/>
        </a:defRPr>
      </a:lvl3pPr>
      <a:lvl4pPr marL="771525" indent="-195263" algn="l" rtl="0" eaLnBrk="0" fontAlgn="base" hangingPunct="0">
        <a:spcBef>
          <a:spcPct val="20000"/>
        </a:spcBef>
        <a:spcAft>
          <a:spcPct val="0"/>
        </a:spcAft>
        <a:buClr>
          <a:srgbClr val="558C99"/>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4pPr>
      <a:lvl5pPr marL="985838" indent="-195263" algn="l" rtl="0" eaLnBrk="0" fontAlgn="base" hangingPunct="0">
        <a:spcBef>
          <a:spcPct val="20000"/>
        </a:spcBef>
        <a:spcAft>
          <a:spcPct val="0"/>
        </a:spcAft>
        <a:buClr>
          <a:srgbClr val="C0C0C0"/>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5pPr>
      <a:lvl6pPr marL="14430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6pPr>
      <a:lvl7pPr marL="19002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7pPr>
      <a:lvl8pPr marL="23574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8pPr>
      <a:lvl9pPr marL="28146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27.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6.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notesSlide" Target="../notesSlides/notesSlide7.xml"/><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5.xml"/><Relationship Id="rId11"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2.svg"/><Relationship Id="rId1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1828800"/>
            <a:ext cx="8374154" cy="1852228"/>
          </a:xfrm>
        </p:spPr>
        <p:txBody>
          <a:bodyPr>
            <a:noAutofit/>
          </a:bodyPr>
          <a:lstStyle/>
          <a:p>
            <a:pPr algn="ct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薬局向け</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r>
              <a:rPr lang="en-US" altLang="ja-JP" sz="3200" dirty="0">
                <a:latin typeface="Meiryo UI" panose="020B0604030504040204" pitchFamily="50" charset="-128"/>
                <a:ea typeface="Meiryo UI" panose="020B0604030504040204" pitchFamily="50" charset="-128"/>
                <a:cs typeface="Meiryo UI" panose="020B0604030504040204" pitchFamily="50" charset="-128"/>
              </a:rPr>
              <a:t>G-MIS</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新規アカウント発行の手続説明資料</a:t>
            </a:r>
            <a:r>
              <a:rPr lang="en-US" altLang="ja-JP" sz="3200" dirty="0">
                <a:latin typeface="Meiryo UI" panose="020B0604030504040204" pitchFamily="50" charset="-128"/>
                <a:ea typeface="Meiryo UI" panose="020B0604030504040204" pitchFamily="50" charset="-128"/>
                <a:cs typeface="Meiryo UI" panose="020B0604030504040204" pitchFamily="50" charset="-128"/>
              </a:rPr>
              <a:t/>
            </a:r>
            <a:br>
              <a:rPr lang="en-US" altLang="ja-JP" sz="3200" dirty="0">
                <a:latin typeface="Meiryo UI" panose="020B0604030504040204" pitchFamily="50" charset="-128"/>
                <a:ea typeface="Meiryo UI" panose="020B0604030504040204" pitchFamily="50" charset="-128"/>
                <a:cs typeface="Meiryo UI" panose="020B0604030504040204" pitchFamily="50" charset="-128"/>
              </a:rPr>
            </a:br>
            <a:endParaRPr lang="en-US" altLang="ja-JP" sz="3200" strike="dbl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6D03EB96-F37F-3B9A-ACAA-D04559CC6F03}"/>
              </a:ext>
            </a:extLst>
          </p:cNvPr>
          <p:cNvSpPr txBox="1"/>
          <p:nvPr/>
        </p:nvSpPr>
        <p:spPr>
          <a:xfrm>
            <a:off x="7886700" y="304799"/>
            <a:ext cx="1781175" cy="523220"/>
          </a:xfrm>
          <a:prstGeom prst="rect">
            <a:avLst/>
          </a:prstGeom>
          <a:noFill/>
        </p:spPr>
        <p:txBody>
          <a:bodyPr wrap="square" rtlCol="0">
            <a:spAutoFit/>
          </a:bodyPr>
          <a:lstStyle/>
          <a:p>
            <a:pPr lvl="1"/>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1" algn="ctr"/>
            <a:r>
              <a:rPr kumimoji="1"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E2789EEE-8A43-103E-91AD-F01104316D91}"/>
              </a:ext>
            </a:extLst>
          </p:cNvPr>
          <p:cNvSpPr txBox="1"/>
          <p:nvPr/>
        </p:nvSpPr>
        <p:spPr>
          <a:xfrm>
            <a:off x="1451009" y="5276562"/>
            <a:ext cx="7326278" cy="307777"/>
          </a:xfrm>
          <a:prstGeom prst="rect">
            <a:avLst/>
          </a:prstGeom>
          <a:noFill/>
        </p:spPr>
        <p:txBody>
          <a:bodyPr wrap="square" rtlCol="0">
            <a:spAutoFit/>
          </a:bodyPr>
          <a:lstStyle/>
          <a:p>
            <a:pPr marL="342900" indent="-342900" algn="l">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お問い合わせ</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は都道府県の窓口に</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お願いします</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custDataLst>
      <p:tags r:id="rId1"/>
    </p:custDataLst>
    <p:extLst>
      <p:ext uri="{BB962C8B-B14F-4D97-AF65-F5344CB8AC3E}">
        <p14:creationId xmlns:p14="http://schemas.microsoft.com/office/powerpoint/2010/main" val="3822511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①利用者自らが申請する場合の流れ（</a:t>
            </a:r>
            <a:r>
              <a:rPr lang="en-US" altLang="ja-JP" sz="2000" b="0">
                <a:solidFill>
                  <a:srgbClr val="FFFFFF"/>
                </a:solidFill>
                <a:latin typeface="Meiryo UI" panose="020B0604030504040204" pitchFamily="50" charset="-128"/>
                <a:ea typeface="Meiryo UI" panose="020B0604030504040204" pitchFamily="50" charset="-128"/>
              </a:rPr>
              <a:t>4</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/5</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sp>
        <p:nvSpPr>
          <p:cNvPr id="7" name="スライド番号プレースホルダー 2">
            <a:extLst>
              <a:ext uri="{FF2B5EF4-FFF2-40B4-BE49-F238E27FC236}">
                <a16:creationId xmlns:a16="http://schemas.microsoft.com/office/drawing/2014/main" id="{F31CA69D-8B00-4689-AC6A-7624D0A3CDFA}"/>
              </a:ext>
            </a:extLst>
          </p:cNvPr>
          <p:cNvSpPr>
            <a:spLocks noGrp="1"/>
          </p:cNvSpPr>
          <p:nvPr>
            <p:ph type="sldNum" sz="quarter" idx="11"/>
          </p:nvPr>
        </p:nvSpPr>
        <p:spPr>
          <a:xfrm>
            <a:off x="9422009" y="6507128"/>
            <a:ext cx="480060" cy="365125"/>
          </a:xfrm>
        </p:spPr>
        <p:txBody>
          <a:bodyPr/>
          <a:lstStyle/>
          <a:p>
            <a:fld id="{D678D6E8-61F4-42B4-8ED0-44B1436A966E}" type="slidenum">
              <a:rPr lang="ja-JP" altLang="en-US" smtClean="0"/>
              <a:pPr/>
              <a:t>9</a:t>
            </a:fld>
            <a:endParaRPr lang="ja-JP" altLang="en-US"/>
          </a:p>
        </p:txBody>
      </p:sp>
      <p:sp>
        <p:nvSpPr>
          <p:cNvPr id="2" name="テキスト ボックス 1">
            <a:extLst>
              <a:ext uri="{FF2B5EF4-FFF2-40B4-BE49-F238E27FC236}">
                <a16:creationId xmlns:a16="http://schemas.microsoft.com/office/drawing/2014/main" id="{92A0658F-1C91-C28F-8D48-3EC676AF34ED}"/>
              </a:ext>
            </a:extLst>
          </p:cNvPr>
          <p:cNvSpPr txBox="1"/>
          <p:nvPr/>
        </p:nvSpPr>
        <p:spPr>
          <a:xfrm>
            <a:off x="964476" y="2742863"/>
            <a:ext cx="1171575" cy="276999"/>
          </a:xfrm>
          <a:prstGeom prst="rect">
            <a:avLst/>
          </a:prstGeom>
          <a:noFill/>
        </p:spPr>
        <p:txBody>
          <a:bodyPr wrap="square" rtlCol="0">
            <a:spAutoFit/>
          </a:bodyPr>
          <a:lstStyle/>
          <a:p>
            <a:pPr algn="l"/>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都道府県等</a:t>
            </a:r>
            <a:endParaRPr kumimoji="1"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ビジネスマン｜男性">
            <a:extLst>
              <a:ext uri="{FF2B5EF4-FFF2-40B4-BE49-F238E27FC236}">
                <a16:creationId xmlns:a16="http://schemas.microsoft.com/office/drawing/2014/main" id="{04C6E97C-D991-94DE-5D43-1D8549316249}"/>
              </a:ext>
            </a:extLst>
          </p:cNvPr>
          <p:cNvGrpSpPr>
            <a:grpSpLocks noChangeAspect="1"/>
          </p:cNvGrpSpPr>
          <p:nvPr/>
        </p:nvGrpSpPr>
        <p:grpSpPr bwMode="auto">
          <a:xfrm>
            <a:off x="1185074" y="2094696"/>
            <a:ext cx="596748" cy="618221"/>
            <a:chOff x="907" y="976"/>
            <a:chExt cx="667" cy="691"/>
          </a:xfrm>
        </p:grpSpPr>
        <p:sp>
          <p:nvSpPr>
            <p:cNvPr id="4" name="Freeform 30">
              <a:extLst>
                <a:ext uri="{FF2B5EF4-FFF2-40B4-BE49-F238E27FC236}">
                  <a16:creationId xmlns:a16="http://schemas.microsoft.com/office/drawing/2014/main" id="{3A48F4EC-09A8-AC4B-16F8-770CC7A65CF6}"/>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6" name="Freeform 31">
              <a:extLst>
                <a:ext uri="{FF2B5EF4-FFF2-40B4-BE49-F238E27FC236}">
                  <a16:creationId xmlns:a16="http://schemas.microsoft.com/office/drawing/2014/main" id="{997E832C-35EB-F93A-1276-FF5F7DACCD67}"/>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8" name="正方形/長方形 7">
            <a:extLst>
              <a:ext uri="{FF2B5EF4-FFF2-40B4-BE49-F238E27FC236}">
                <a16:creationId xmlns:a16="http://schemas.microsoft.com/office/drawing/2014/main" id="{090C6BC8-1AF6-59FC-ED7E-7BB697C53126}"/>
              </a:ext>
            </a:extLst>
          </p:cNvPr>
          <p:cNvSpPr/>
          <p:nvPr/>
        </p:nvSpPr>
        <p:spPr>
          <a:xfrm>
            <a:off x="1089649" y="1764341"/>
            <a:ext cx="787598" cy="210255"/>
          </a:xfrm>
          <a:prstGeom prst="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a:solidFill>
                  <a:schemeClr val="tx1"/>
                </a:solidFill>
                <a:latin typeface="Meiryo UI" panose="020B0604030504040204" pitchFamily="50" charset="-128"/>
                <a:ea typeface="Meiryo UI" panose="020B0604030504040204" pitchFamily="50" charset="-128"/>
              </a:rPr>
              <a:t>②承認</a:t>
            </a: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27" name="フローチャート: 判断 26">
            <a:extLst>
              <a:ext uri="{FF2B5EF4-FFF2-40B4-BE49-F238E27FC236}">
                <a16:creationId xmlns:a16="http://schemas.microsoft.com/office/drawing/2014/main" id="{C7FB4436-F9EA-AF96-0CEF-512BA9780EA0}"/>
              </a:ext>
            </a:extLst>
          </p:cNvPr>
          <p:cNvSpPr/>
          <p:nvPr/>
        </p:nvSpPr>
        <p:spPr>
          <a:xfrm>
            <a:off x="2995245" y="3316997"/>
            <a:ext cx="508987" cy="211146"/>
          </a:xfrm>
          <a:prstGeom prst="flowChartDecision">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29" name="コネクタ: カギ線 28">
            <a:extLst>
              <a:ext uri="{FF2B5EF4-FFF2-40B4-BE49-F238E27FC236}">
                <a16:creationId xmlns:a16="http://schemas.microsoft.com/office/drawing/2014/main" id="{58B7A85F-A7B1-C6F4-2114-C7E1D6670C20}"/>
              </a:ext>
            </a:extLst>
          </p:cNvPr>
          <p:cNvCxnSpPr>
            <a:cxnSpLocks/>
            <a:stCxn id="27" idx="1"/>
            <a:endCxn id="34" idx="0"/>
          </p:cNvCxnSpPr>
          <p:nvPr/>
        </p:nvCxnSpPr>
        <p:spPr bwMode="gray">
          <a:xfrm rot="10800000" flipV="1">
            <a:off x="2503755" y="3422570"/>
            <a:ext cx="491490" cy="464392"/>
          </a:xfrm>
          <a:prstGeom prst="bentConnector2">
            <a:avLst/>
          </a:prstGeom>
          <a:noFill/>
          <a:ln w="28575">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フローチャート: 代替処理 33">
            <a:extLst>
              <a:ext uri="{FF2B5EF4-FFF2-40B4-BE49-F238E27FC236}">
                <a16:creationId xmlns:a16="http://schemas.microsoft.com/office/drawing/2014/main" id="{E3FF7C81-FD9C-6976-954C-E5CB9DF60AF5}"/>
              </a:ext>
            </a:extLst>
          </p:cNvPr>
          <p:cNvSpPr/>
          <p:nvPr/>
        </p:nvSpPr>
        <p:spPr>
          <a:xfrm>
            <a:off x="235862" y="3886962"/>
            <a:ext cx="4535786" cy="2164067"/>
          </a:xfrm>
          <a:prstGeom prst="flowChartAlternateProcess">
            <a:avLst/>
          </a:prstGeom>
          <a:solidFill>
            <a:schemeClr val="accent1">
              <a:lumMod val="20000"/>
              <a:lumOff val="80000"/>
            </a:schemeClr>
          </a:solidFill>
          <a:ln w="9525">
            <a:solidFill>
              <a:schemeClr val="bg1">
                <a:lumMod val="65000"/>
              </a:schemeClr>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ja-JP" sz="1200" dirty="0">
                <a:solidFill>
                  <a:schemeClr val="tx1"/>
                </a:solidFill>
                <a:latin typeface="Meiryo UI"/>
                <a:ea typeface="Meiryo UI"/>
              </a:rPr>
              <a:t>G-MIS</a:t>
            </a:r>
            <a:r>
              <a:rPr lang="ja-JP" altLang="en-US" sz="1200" dirty="0">
                <a:solidFill>
                  <a:schemeClr val="tx1"/>
                </a:solidFill>
                <a:latin typeface="Meiryo UI"/>
                <a:ea typeface="Meiryo UI"/>
              </a:rPr>
              <a:t>事務局でアカウント発行されます。</a:t>
            </a:r>
            <a:endParaRPr lang="en-US" altLang="ja-JP" sz="1200" dirty="0">
              <a:solidFill>
                <a:schemeClr val="tx1"/>
              </a:solidFill>
              <a:latin typeface="Meiryo UI"/>
              <a:ea typeface="Meiryo UI"/>
            </a:endParaRPr>
          </a:p>
          <a:p>
            <a:r>
              <a:rPr lang="ja-JP" altLang="en-US" sz="1200" dirty="0">
                <a:solidFill>
                  <a:schemeClr val="tx1"/>
                </a:solidFill>
                <a:latin typeface="Meiryo UI"/>
                <a:ea typeface="Meiryo UI"/>
              </a:rPr>
              <a:t>ただし、アカウント発行までには通常</a:t>
            </a:r>
            <a:r>
              <a:rPr lang="en-US" altLang="ja-JP" sz="1200" dirty="0">
                <a:solidFill>
                  <a:schemeClr val="tx1"/>
                </a:solidFill>
                <a:latin typeface="Meiryo UI"/>
                <a:ea typeface="Meiryo UI"/>
              </a:rPr>
              <a:t>1</a:t>
            </a:r>
            <a:r>
              <a:rPr lang="ja-JP" altLang="en-US" sz="1200" dirty="0">
                <a:solidFill>
                  <a:schemeClr val="tx1"/>
                </a:solidFill>
                <a:latin typeface="Meiryo UI"/>
                <a:ea typeface="Meiryo UI"/>
              </a:rPr>
              <a:t>～</a:t>
            </a:r>
            <a:r>
              <a:rPr lang="en-US" altLang="ja-JP" sz="1200" dirty="0">
                <a:solidFill>
                  <a:schemeClr val="tx1"/>
                </a:solidFill>
                <a:latin typeface="Meiryo UI"/>
                <a:ea typeface="Meiryo UI"/>
              </a:rPr>
              <a:t>2</a:t>
            </a:r>
            <a:r>
              <a:rPr lang="ja-JP" altLang="en-US" sz="1200" dirty="0">
                <a:solidFill>
                  <a:schemeClr val="tx1"/>
                </a:solidFill>
                <a:latin typeface="Meiryo UI"/>
                <a:ea typeface="Meiryo UI"/>
              </a:rPr>
              <a:t>週間かかりますが、申請が集中した場合、発行までの期間が大幅に延びる可能性があります。</a:t>
            </a:r>
          </a:p>
          <a:p>
            <a:r>
              <a:rPr lang="ja-JP" altLang="en-US" sz="1200" dirty="0">
                <a:solidFill>
                  <a:schemeClr val="tx1"/>
                </a:solidFill>
                <a:latin typeface="Meiryo UI"/>
                <a:ea typeface="Meiryo UI"/>
              </a:rPr>
              <a:t>申請数が少ない場合でもご希望の発行時期にアカウント発行ができない可能性がありますので、余裕を持って申請をお願いします。</a:t>
            </a:r>
            <a:endParaRPr lang="en-US" altLang="ja-JP" sz="1200" dirty="0">
              <a:solidFill>
                <a:schemeClr val="tx1"/>
              </a:solidFill>
              <a:latin typeface="Meiryo UI"/>
              <a:ea typeface="Meiryo UI"/>
            </a:endParaRPr>
          </a:p>
          <a:p>
            <a:endParaRPr lang="en-US" altLang="ja-JP" sz="1200" strike="sngStrike" dirty="0">
              <a:solidFill>
                <a:schemeClr val="tx1"/>
              </a:solidFill>
              <a:latin typeface="Meiryo UI"/>
              <a:ea typeface="Meiryo UI"/>
            </a:endParaRPr>
          </a:p>
          <a:p>
            <a:r>
              <a:rPr lang="ja-JP" altLang="en-US" sz="1200" u="sng" dirty="0">
                <a:solidFill>
                  <a:schemeClr val="tx1"/>
                </a:solidFill>
                <a:latin typeface="Meiryo UI"/>
                <a:ea typeface="Meiryo UI"/>
              </a:rPr>
              <a:t>なお、</a:t>
            </a:r>
            <a:r>
              <a:rPr lang="ja-JP" altLang="en-US" sz="1200" u="sng" dirty="0" smtClean="0">
                <a:solidFill>
                  <a:schemeClr val="tx1"/>
                </a:solidFill>
                <a:latin typeface="Meiryo UI"/>
                <a:ea typeface="Meiryo UI"/>
              </a:rPr>
              <a:t>既</a:t>
            </a:r>
            <a:r>
              <a:rPr lang="ja-JP" altLang="en-US" sz="1200" u="sng" dirty="0">
                <a:solidFill>
                  <a:schemeClr val="tx1"/>
                </a:solidFill>
                <a:latin typeface="Meiryo UI"/>
                <a:ea typeface="Meiryo UI"/>
              </a:rPr>
              <a:t>に</a:t>
            </a:r>
            <a:r>
              <a:rPr lang="ja-JP" altLang="en-US" sz="1200" u="sng" dirty="0" smtClean="0">
                <a:solidFill>
                  <a:schemeClr val="tx1"/>
                </a:solidFill>
                <a:latin typeface="Meiryo UI"/>
                <a:ea typeface="Meiryo UI"/>
              </a:rPr>
              <a:t>薬局</a:t>
            </a:r>
            <a:r>
              <a:rPr lang="ja-JP" altLang="en-US" sz="1200" u="sng" dirty="0">
                <a:solidFill>
                  <a:schemeClr val="tx1"/>
                </a:solidFill>
                <a:latin typeface="Meiryo UI"/>
                <a:ea typeface="Meiryo UI"/>
              </a:rPr>
              <a:t>機能情報提供制度の報告が行える権限をもつアカウントを保有している場合（※）は、アカウント発行はされません。通知もされません。</a:t>
            </a:r>
            <a:endParaRPr lang="ja-JP" dirty="0">
              <a:solidFill>
                <a:schemeClr val="tx1"/>
              </a:solidFill>
              <a:cs typeface="Arial"/>
            </a:endParaRPr>
          </a:p>
        </p:txBody>
      </p:sp>
      <p:sp>
        <p:nvSpPr>
          <p:cNvPr id="37" name="フローチャート: 代替処理 36">
            <a:extLst>
              <a:ext uri="{FF2B5EF4-FFF2-40B4-BE49-F238E27FC236}">
                <a16:creationId xmlns:a16="http://schemas.microsoft.com/office/drawing/2014/main" id="{4D8C6C2D-292F-616B-08EA-CB89B3E6FBB0}"/>
              </a:ext>
            </a:extLst>
          </p:cNvPr>
          <p:cNvSpPr/>
          <p:nvPr/>
        </p:nvSpPr>
        <p:spPr>
          <a:xfrm>
            <a:off x="5070179" y="3886962"/>
            <a:ext cx="1964835" cy="2164066"/>
          </a:xfrm>
          <a:prstGeom prst="flowChartAlternateProcess">
            <a:avLst/>
          </a:prstGeom>
          <a:solidFill>
            <a:schemeClr val="accent1">
              <a:lumMod val="20000"/>
              <a:lumOff val="80000"/>
            </a:schemeClr>
          </a:solidFill>
          <a:ln w="9525">
            <a:solidFill>
              <a:schemeClr val="bg1">
                <a:lumMod val="65000"/>
              </a:schemeClr>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dirty="0">
                <a:solidFill>
                  <a:schemeClr val="tx1"/>
                </a:solidFill>
                <a:latin typeface="Meiryo UI" panose="020B0604030504040204" pitchFamily="50" charset="-128"/>
                <a:ea typeface="Meiryo UI" panose="020B0604030504040204" pitchFamily="50" charset="-128"/>
              </a:rPr>
              <a:t>却下のメールが配信されます。</a:t>
            </a:r>
            <a:endParaRPr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却下理由を確認し、必要に応じて、新規ユーザ登録の再申請を行ってください。</a:t>
            </a:r>
          </a:p>
        </p:txBody>
      </p:sp>
      <p:cxnSp>
        <p:nvCxnSpPr>
          <p:cNvPr id="38" name="コネクタ: カギ線 37">
            <a:extLst>
              <a:ext uri="{FF2B5EF4-FFF2-40B4-BE49-F238E27FC236}">
                <a16:creationId xmlns:a16="http://schemas.microsoft.com/office/drawing/2014/main" id="{CB59CD35-E678-F6CF-8F0A-CE17B39CC99A}"/>
              </a:ext>
            </a:extLst>
          </p:cNvPr>
          <p:cNvCxnSpPr>
            <a:cxnSpLocks/>
            <a:stCxn id="27" idx="3"/>
            <a:endCxn id="37" idx="0"/>
          </p:cNvCxnSpPr>
          <p:nvPr/>
        </p:nvCxnSpPr>
        <p:spPr bwMode="gray">
          <a:xfrm>
            <a:off x="3504232" y="3422570"/>
            <a:ext cx="2548365" cy="464392"/>
          </a:xfrm>
          <a:prstGeom prst="bentConnector2">
            <a:avLst/>
          </a:prstGeom>
          <a:noFill/>
          <a:ln w="28575">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テキスト ボックス 45">
            <a:extLst>
              <a:ext uri="{FF2B5EF4-FFF2-40B4-BE49-F238E27FC236}">
                <a16:creationId xmlns:a16="http://schemas.microsoft.com/office/drawing/2014/main" id="{D79187EE-47D4-57FA-9E78-53C28F18A7FD}"/>
              </a:ext>
            </a:extLst>
          </p:cNvPr>
          <p:cNvSpPr txBox="1"/>
          <p:nvPr/>
        </p:nvSpPr>
        <p:spPr>
          <a:xfrm>
            <a:off x="2379755" y="3191802"/>
            <a:ext cx="586393"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承認</a:t>
            </a:r>
          </a:p>
        </p:txBody>
      </p:sp>
      <p:pic>
        <p:nvPicPr>
          <p:cNvPr id="55" name="図 54">
            <a:extLst>
              <a:ext uri="{FF2B5EF4-FFF2-40B4-BE49-F238E27FC236}">
                <a16:creationId xmlns:a16="http://schemas.microsoft.com/office/drawing/2014/main" id="{1122102D-BFFA-FA8E-FBAC-48B47629F365}"/>
              </a:ext>
            </a:extLst>
          </p:cNvPr>
          <p:cNvPicPr>
            <a:picLocks noChangeAspect="1"/>
          </p:cNvPicPr>
          <p:nvPr/>
        </p:nvPicPr>
        <p:blipFill>
          <a:blip r:embed="rId4"/>
          <a:stretch>
            <a:fillRect/>
          </a:stretch>
        </p:blipFill>
        <p:spPr>
          <a:xfrm>
            <a:off x="7209198" y="3422570"/>
            <a:ext cx="2499439" cy="2628459"/>
          </a:xfrm>
          <a:prstGeom prst="rect">
            <a:avLst/>
          </a:prstGeom>
        </p:spPr>
      </p:pic>
      <p:sp>
        <p:nvSpPr>
          <p:cNvPr id="58" name="テキスト ボックス 57">
            <a:extLst>
              <a:ext uri="{FF2B5EF4-FFF2-40B4-BE49-F238E27FC236}">
                <a16:creationId xmlns:a16="http://schemas.microsoft.com/office/drawing/2014/main" id="{8518402B-732B-22CD-7B37-0C56135F0796}"/>
              </a:ext>
            </a:extLst>
          </p:cNvPr>
          <p:cNvSpPr txBox="1"/>
          <p:nvPr/>
        </p:nvSpPr>
        <p:spPr>
          <a:xfrm>
            <a:off x="3739515" y="3193886"/>
            <a:ext cx="586393"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却下</a:t>
            </a:r>
          </a:p>
        </p:txBody>
      </p:sp>
      <p:cxnSp>
        <p:nvCxnSpPr>
          <p:cNvPr id="60" name="コネクタ: カギ線 59">
            <a:extLst>
              <a:ext uri="{FF2B5EF4-FFF2-40B4-BE49-F238E27FC236}">
                <a16:creationId xmlns:a16="http://schemas.microsoft.com/office/drawing/2014/main" id="{2DF912C7-E085-ECDA-3C54-A59D3E977EE9}"/>
              </a:ext>
            </a:extLst>
          </p:cNvPr>
          <p:cNvCxnSpPr>
            <a:cxnSpLocks/>
            <a:stCxn id="37" idx="3"/>
            <a:endCxn id="55" idx="1"/>
          </p:cNvCxnSpPr>
          <p:nvPr/>
        </p:nvCxnSpPr>
        <p:spPr bwMode="gray">
          <a:xfrm flipV="1">
            <a:off x="7035014" y="4736800"/>
            <a:ext cx="174184" cy="232195"/>
          </a:xfrm>
          <a:prstGeom prst="bentConnector3">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矢印コネクタ 62">
            <a:extLst>
              <a:ext uri="{FF2B5EF4-FFF2-40B4-BE49-F238E27FC236}">
                <a16:creationId xmlns:a16="http://schemas.microsoft.com/office/drawing/2014/main" id="{183FEE14-4526-2773-6821-3A8391DE9629}"/>
              </a:ext>
            </a:extLst>
          </p:cNvPr>
          <p:cNvCxnSpPr>
            <a:stCxn id="10" idx="2"/>
            <a:endCxn id="27" idx="0"/>
          </p:cNvCxnSpPr>
          <p:nvPr/>
        </p:nvCxnSpPr>
        <p:spPr bwMode="gray">
          <a:xfrm flipH="1">
            <a:off x="3249739" y="2742863"/>
            <a:ext cx="1" cy="574134"/>
          </a:xfrm>
          <a:prstGeom prst="straightConnector1">
            <a:avLst/>
          </a:prstGeom>
          <a:noFill/>
          <a:ln w="38100">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テキスト ボックス 4">
            <a:extLst>
              <a:ext uri="{FF2B5EF4-FFF2-40B4-BE49-F238E27FC236}">
                <a16:creationId xmlns:a16="http://schemas.microsoft.com/office/drawing/2014/main" id="{A5A65130-3519-6454-9BE7-603FF825E459}"/>
              </a:ext>
            </a:extLst>
          </p:cNvPr>
          <p:cNvSpPr txBox="1"/>
          <p:nvPr/>
        </p:nvSpPr>
        <p:spPr>
          <a:xfrm>
            <a:off x="72269" y="552099"/>
            <a:ext cx="9829800" cy="779701"/>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利用者の申請が完了すると、都道府県での承認が実施されます。</a:t>
            </a:r>
            <a:endParaRPr lang="en-US" altLang="ja-JP" sz="140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申請内容により、都道府県から「却下」される場合がありますので、ご注意ください。</a:t>
            </a:r>
            <a:endParaRPr lang="en-US" altLang="ja-JP" sz="140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a:latin typeface="Meiryo UI"/>
              <a:ea typeface="Meiryo UI"/>
            </a:endParaRPr>
          </a:p>
        </p:txBody>
      </p:sp>
      <p:sp>
        <p:nvSpPr>
          <p:cNvPr id="10" name="フローチャート: 代替処理 9">
            <a:extLst>
              <a:ext uri="{FF2B5EF4-FFF2-40B4-BE49-F238E27FC236}">
                <a16:creationId xmlns:a16="http://schemas.microsoft.com/office/drawing/2014/main" id="{A5457380-E1B9-9F4C-968F-DFBE4537DD2A}"/>
              </a:ext>
            </a:extLst>
          </p:cNvPr>
          <p:cNvSpPr/>
          <p:nvPr/>
        </p:nvSpPr>
        <p:spPr>
          <a:xfrm>
            <a:off x="2267322" y="1746983"/>
            <a:ext cx="1964835" cy="995880"/>
          </a:xfrm>
          <a:prstGeom prst="flowChartAlternateProcess">
            <a:avLst/>
          </a:prstGeom>
          <a:solidFill>
            <a:schemeClr val="accent1">
              <a:lumMod val="20000"/>
              <a:lumOff val="80000"/>
            </a:schemeClr>
          </a:solidFill>
          <a:ln w="9525">
            <a:solidFill>
              <a:schemeClr val="bg1">
                <a:lumMod val="65000"/>
              </a:schemeClr>
            </a:solidFill>
          </a:ln>
          <a:effectLst>
            <a:glow rad="63500">
              <a:schemeClr val="accent4">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a:solidFill>
                  <a:schemeClr val="tx1"/>
                </a:solidFill>
                <a:latin typeface="Meiryo UI" panose="020B0604030504040204" pitchFamily="50" charset="-128"/>
                <a:ea typeface="Meiryo UI" panose="020B0604030504040204" pitchFamily="50" charset="-128"/>
              </a:rPr>
              <a:t>申請内容を確認し、「承認」または「却下」します。</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4C87798-4C80-B095-FD1C-1A127B37D32E}"/>
              </a:ext>
            </a:extLst>
          </p:cNvPr>
          <p:cNvSpPr txBox="1"/>
          <p:nvPr/>
        </p:nvSpPr>
        <p:spPr>
          <a:xfrm>
            <a:off x="7157883" y="3164349"/>
            <a:ext cx="2025443"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却下メール（イメージ）</a:t>
            </a:r>
          </a:p>
        </p:txBody>
      </p:sp>
      <p:sp>
        <p:nvSpPr>
          <p:cNvPr id="11" name="テキスト ボックス 10">
            <a:extLst>
              <a:ext uri="{FF2B5EF4-FFF2-40B4-BE49-F238E27FC236}">
                <a16:creationId xmlns:a16="http://schemas.microsoft.com/office/drawing/2014/main" id="{F2DB34F3-132F-F8F6-CC05-E2617605D85C}"/>
              </a:ext>
            </a:extLst>
          </p:cNvPr>
          <p:cNvSpPr txBox="1"/>
          <p:nvPr/>
        </p:nvSpPr>
        <p:spPr>
          <a:xfrm>
            <a:off x="179797" y="6130247"/>
            <a:ext cx="5659688"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050" dirty="0">
                <a:solidFill>
                  <a:prstClr val="black"/>
                </a:solidFill>
                <a:latin typeface="Meiryo UI"/>
                <a:ea typeface="Meiryo UI"/>
                <a:cs typeface="Meiryo UI" panose="020B0604030504040204" pitchFamily="50" charset="-128"/>
              </a:rPr>
              <a:t>※既存のアカウントでログインすると、メニュー画面</a:t>
            </a:r>
            <a:r>
              <a:rPr lang="ja-JP" altLang="en-US" sz="1050" dirty="0" smtClean="0">
                <a:solidFill>
                  <a:prstClr val="black"/>
                </a:solidFill>
                <a:latin typeface="Meiryo UI"/>
                <a:ea typeface="Meiryo UI"/>
                <a:cs typeface="Meiryo UI" panose="020B0604030504040204" pitchFamily="50" charset="-128"/>
              </a:rPr>
              <a:t>に「</a:t>
            </a:r>
            <a:r>
              <a:rPr lang="ja-JP" altLang="en-US" sz="1050" dirty="0">
                <a:solidFill>
                  <a:prstClr val="black"/>
                </a:solidFill>
                <a:latin typeface="Meiryo UI"/>
                <a:ea typeface="Meiryo UI"/>
                <a:cs typeface="Meiryo UI" panose="020B0604030504040204" pitchFamily="50" charset="-128"/>
              </a:rPr>
              <a:t>薬局機能情報提供制度ボタン」があり、ボタン</a:t>
            </a:r>
            <a:r>
              <a:rPr lang="ja-JP" sz="1050" dirty="0">
                <a:solidFill>
                  <a:prstClr val="black"/>
                </a:solidFill>
                <a:latin typeface="Meiryo UI"/>
                <a:ea typeface="Meiryo UI"/>
                <a:cs typeface="Meiryo UI" panose="020B0604030504040204" pitchFamily="50" charset="-128"/>
              </a:rPr>
              <a:t>押下する</a:t>
            </a:r>
            <a:r>
              <a:rPr lang="ja-JP" altLang="en-US" sz="1050" dirty="0">
                <a:solidFill>
                  <a:prstClr val="black"/>
                </a:solidFill>
                <a:latin typeface="Meiryo UI"/>
                <a:ea typeface="Meiryo UI"/>
                <a:cs typeface="Meiryo UI" panose="020B0604030504040204" pitchFamily="50" charset="-128"/>
              </a:rPr>
              <a:t>と、G-MISによる報告の開始日は令和６年１月５日であることのメッセージが表示されます。なお、令和６年１月５日以降は実際の報告画面が表示されます。</a:t>
            </a:r>
          </a:p>
        </p:txBody>
      </p:sp>
    </p:spTree>
    <p:custDataLst>
      <p:tags r:id="rId1"/>
    </p:custDataLst>
    <p:extLst>
      <p:ext uri="{BB962C8B-B14F-4D97-AF65-F5344CB8AC3E}">
        <p14:creationId xmlns:p14="http://schemas.microsoft.com/office/powerpoint/2010/main" val="416676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①利用者自らが申請する場合の流れ（</a:t>
            </a:r>
            <a:r>
              <a:rPr lang="en-US" altLang="ja-JP" sz="2000" b="0">
                <a:solidFill>
                  <a:srgbClr val="FFFFFF"/>
                </a:solidFill>
                <a:latin typeface="Meiryo UI" panose="020B0604030504040204" pitchFamily="50" charset="-128"/>
                <a:ea typeface="Meiryo UI" panose="020B0604030504040204" pitchFamily="50" charset="-128"/>
              </a:rPr>
              <a:t>5</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/5</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sp>
        <p:nvSpPr>
          <p:cNvPr id="7" name="スライド番号プレースホルダー 2">
            <a:extLst>
              <a:ext uri="{FF2B5EF4-FFF2-40B4-BE49-F238E27FC236}">
                <a16:creationId xmlns:a16="http://schemas.microsoft.com/office/drawing/2014/main" id="{F31CA69D-8B00-4689-AC6A-7624D0A3CDFA}"/>
              </a:ext>
            </a:extLst>
          </p:cNvPr>
          <p:cNvSpPr>
            <a:spLocks noGrp="1"/>
          </p:cNvSpPr>
          <p:nvPr>
            <p:ph type="sldNum" sz="quarter" idx="11"/>
          </p:nvPr>
        </p:nvSpPr>
        <p:spPr>
          <a:xfrm>
            <a:off x="9422009" y="6507128"/>
            <a:ext cx="480060" cy="365125"/>
          </a:xfrm>
        </p:spPr>
        <p:txBody>
          <a:bodyPr/>
          <a:lstStyle/>
          <a:p>
            <a:fld id="{D678D6E8-61F4-42B4-8ED0-44B1436A966E}" type="slidenum">
              <a:rPr lang="ja-JP" altLang="en-US" smtClean="0"/>
              <a:pPr/>
              <a:t>10</a:t>
            </a:fld>
            <a:endParaRPr lang="ja-JP" altLang="en-US"/>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118153" y="473046"/>
            <a:ext cx="9829800" cy="305725"/>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都道府県での承認後、通常１～２週間程度で</a:t>
            </a:r>
            <a:r>
              <a:rPr lang="en-US" altLang="ja-JP" sz="1400" dirty="0">
                <a:latin typeface="Meiryo UI"/>
                <a:ea typeface="Meiryo UI"/>
              </a:rPr>
              <a:t>G-MIS</a:t>
            </a:r>
            <a:r>
              <a:rPr lang="ja-JP" altLang="en-US" sz="1400">
                <a:latin typeface="Meiryo UI"/>
                <a:ea typeface="Meiryo UI"/>
              </a:rPr>
              <a:t>のアカウントが発行されます。</a:t>
            </a:r>
            <a:endParaRPr lang="en-US" altLang="ja-JP" sz="1400">
              <a:latin typeface="Meiryo UI"/>
              <a:ea typeface="Meiryo UI"/>
            </a:endParaRPr>
          </a:p>
        </p:txBody>
      </p:sp>
      <p:sp>
        <p:nvSpPr>
          <p:cNvPr id="15" name="テキスト ボックス 14">
            <a:extLst>
              <a:ext uri="{FF2B5EF4-FFF2-40B4-BE49-F238E27FC236}">
                <a16:creationId xmlns:a16="http://schemas.microsoft.com/office/drawing/2014/main" id="{FFD5E74F-D8BB-0114-E2D3-2C5AA5621986}"/>
              </a:ext>
            </a:extLst>
          </p:cNvPr>
          <p:cNvSpPr txBox="1"/>
          <p:nvPr/>
        </p:nvSpPr>
        <p:spPr>
          <a:xfrm>
            <a:off x="1755865" y="743161"/>
            <a:ext cx="7789007" cy="646331"/>
          </a:xfrm>
          <a:prstGeom prst="rect">
            <a:avLst/>
          </a:prstGeom>
          <a:noFill/>
        </p:spPr>
        <p:txBody>
          <a:bodyPr wrap="square" lIns="91440" tIns="45720" rIns="91440" bIns="45720" rtlCol="0" anchor="t">
            <a:spAutoFit/>
          </a:bodyPr>
          <a:lstStyle/>
          <a:p>
            <a:pPr marL="228600" indent="-228600" algn="l">
              <a:buFont typeface="Wingdings" panose="05000000000000000000" pitchFamily="2" charset="2"/>
              <a:buChar char="l"/>
            </a:pPr>
            <a:r>
              <a:rPr lang="en-US" altLang="ja-JP" sz="1200" dirty="0">
                <a:solidFill>
                  <a:prstClr val="black"/>
                </a:solidFill>
                <a:latin typeface="Meiryo UI"/>
                <a:ea typeface="Meiryo UI"/>
                <a:cs typeface="Meiryo UI" panose="020B0604030504040204" pitchFamily="50" charset="-128"/>
              </a:rPr>
              <a:t>G-MIS</a:t>
            </a:r>
            <a:r>
              <a:rPr lang="ja-JP" altLang="en-US" sz="1200" dirty="0">
                <a:solidFill>
                  <a:prstClr val="black"/>
                </a:solidFill>
                <a:latin typeface="Meiryo UI"/>
                <a:ea typeface="Meiryo UI"/>
                <a:cs typeface="Meiryo UI" panose="020B0604030504040204" pitchFamily="50" charset="-128"/>
              </a:rPr>
              <a:t>事務局で申請情報の確認手続きが行われると、「</a:t>
            </a:r>
            <a:r>
              <a:rPr lang="ja-JP" altLang="en-US" sz="1200" b="1" dirty="0">
                <a:solidFill>
                  <a:prstClr val="black"/>
                </a:solidFill>
                <a:latin typeface="Meiryo UI"/>
                <a:ea typeface="Meiryo UI"/>
                <a:cs typeface="Meiryo UI" panose="020B0604030504040204" pitchFamily="50" charset="-128"/>
              </a:rPr>
              <a:t>①事前確認メール</a:t>
            </a:r>
            <a:r>
              <a:rPr lang="ja-JP" altLang="en-US" sz="1200" dirty="0">
                <a:solidFill>
                  <a:prstClr val="black"/>
                </a:solidFill>
                <a:latin typeface="Meiryo UI"/>
                <a:ea typeface="Meiryo UI"/>
                <a:cs typeface="Meiryo UI" panose="020B0604030504040204" pitchFamily="50" charset="-128"/>
              </a:rPr>
              <a:t>」が配信されます。</a:t>
            </a:r>
            <a:endParaRPr kumimoji="1" lang="en-US" altLang="ja-JP" sz="1200" dirty="0">
              <a:solidFill>
                <a:prstClr val="black"/>
              </a:solidFill>
              <a:latin typeface="Meiryo UI"/>
              <a:ea typeface="Meiryo UI"/>
              <a:cs typeface="Meiryo UI" panose="020B0604030504040204" pitchFamily="50" charset="-128"/>
            </a:endParaRPr>
          </a:p>
          <a:p>
            <a:pPr marL="228600" indent="-228600" algn="l">
              <a:buFont typeface="Wingdings" panose="05000000000000000000" pitchFamily="2" charset="2"/>
              <a:buChar char="l"/>
            </a:pPr>
            <a:r>
              <a:rPr kumimoji="1" lang="ja-JP" altLang="en-US" sz="1200" dirty="0">
                <a:solidFill>
                  <a:prstClr val="black"/>
                </a:solidFill>
                <a:latin typeface="Meiryo UI"/>
                <a:ea typeface="Meiryo UI"/>
                <a:cs typeface="Meiryo UI" panose="020B0604030504040204" pitchFamily="50" charset="-128"/>
              </a:rPr>
              <a:t>正常にメール</a:t>
            </a:r>
            <a:r>
              <a:rPr lang="ja-JP" altLang="en-US" sz="1200" dirty="0">
                <a:solidFill>
                  <a:prstClr val="black"/>
                </a:solidFill>
                <a:latin typeface="Meiryo UI"/>
                <a:ea typeface="Meiryo UI"/>
                <a:cs typeface="Meiryo UI" panose="020B0604030504040204" pitchFamily="50" charset="-128"/>
              </a:rPr>
              <a:t>配信</a:t>
            </a:r>
            <a:r>
              <a:rPr kumimoji="1" lang="ja-JP" altLang="en-US" sz="1200" dirty="0">
                <a:solidFill>
                  <a:prstClr val="black"/>
                </a:solidFill>
                <a:latin typeface="Meiryo UI"/>
                <a:ea typeface="Meiryo UI"/>
                <a:cs typeface="Meiryo UI" panose="020B0604030504040204" pitchFamily="50" charset="-128"/>
              </a:rPr>
              <a:t>されれば、翌営業日以降、「</a:t>
            </a:r>
            <a:r>
              <a:rPr kumimoji="1" lang="ja-JP" altLang="en-US" sz="1200" b="1" dirty="0">
                <a:solidFill>
                  <a:prstClr val="black"/>
                </a:solidFill>
                <a:latin typeface="Meiryo UI"/>
                <a:ea typeface="Meiryo UI"/>
                <a:cs typeface="Meiryo UI" panose="020B0604030504040204" pitchFamily="50" charset="-128"/>
              </a:rPr>
              <a:t>②</a:t>
            </a:r>
            <a:r>
              <a:rPr kumimoji="1" lang="en-US" altLang="ja-JP" sz="1200" b="1" dirty="0">
                <a:solidFill>
                  <a:prstClr val="black"/>
                </a:solidFill>
                <a:latin typeface="Meiryo UI"/>
                <a:ea typeface="Meiryo UI"/>
                <a:cs typeface="Meiryo UI" panose="020B0604030504040204" pitchFamily="50" charset="-128"/>
              </a:rPr>
              <a:t>G-MIS</a:t>
            </a:r>
            <a:r>
              <a:rPr kumimoji="1" lang="ja-JP" altLang="en-US" sz="1200" b="1" dirty="0">
                <a:solidFill>
                  <a:prstClr val="black"/>
                </a:solidFill>
                <a:latin typeface="Meiryo UI"/>
                <a:ea typeface="Meiryo UI"/>
                <a:cs typeface="Meiryo UI" panose="020B0604030504040204" pitchFamily="50" charset="-128"/>
              </a:rPr>
              <a:t>利用案内メール</a:t>
            </a:r>
            <a:r>
              <a:rPr kumimoji="1" lang="ja-JP" altLang="en-US" sz="1200" dirty="0">
                <a:solidFill>
                  <a:prstClr val="black"/>
                </a:solidFill>
                <a:latin typeface="Meiryo UI"/>
                <a:ea typeface="Meiryo UI"/>
                <a:cs typeface="Meiryo UI" panose="020B0604030504040204" pitchFamily="50" charset="-128"/>
              </a:rPr>
              <a:t>」が</a:t>
            </a:r>
            <a:r>
              <a:rPr lang="ja-JP" altLang="en-US" sz="1200" dirty="0">
                <a:solidFill>
                  <a:prstClr val="black"/>
                </a:solidFill>
                <a:latin typeface="Meiryo UI"/>
                <a:ea typeface="Meiryo UI"/>
                <a:cs typeface="Meiryo UI" panose="020B0604030504040204" pitchFamily="50" charset="-128"/>
              </a:rPr>
              <a:t>配信</a:t>
            </a:r>
            <a:r>
              <a:rPr kumimoji="1" lang="ja-JP" altLang="en-US" sz="1200" dirty="0">
                <a:solidFill>
                  <a:prstClr val="black"/>
                </a:solidFill>
                <a:latin typeface="Meiryo UI"/>
                <a:ea typeface="Meiryo UI"/>
                <a:cs typeface="Meiryo UI" panose="020B0604030504040204" pitchFamily="50" charset="-128"/>
              </a:rPr>
              <a:t>されます。</a:t>
            </a:r>
            <a:r>
              <a:rPr kumimoji="1" lang="en-US" altLang="ja-JP" sz="1200" dirty="0">
                <a:solidFill>
                  <a:prstClr val="black"/>
                </a:solidFill>
                <a:latin typeface="Meiryo UI"/>
                <a:ea typeface="Meiryo UI"/>
                <a:cs typeface="Meiryo UI" panose="020B0604030504040204" pitchFamily="50" charset="-128"/>
              </a:rPr>
              <a:t/>
            </a:r>
            <a:br>
              <a:rPr kumimoji="1" lang="en-US" altLang="ja-JP" sz="1200" dirty="0">
                <a:solidFill>
                  <a:prstClr val="black"/>
                </a:solidFill>
                <a:latin typeface="Meiryo UI"/>
                <a:ea typeface="Meiryo UI"/>
                <a:cs typeface="Meiryo UI" panose="020B0604030504040204" pitchFamily="50" charset="-128"/>
              </a:rPr>
            </a:br>
            <a:r>
              <a:rPr kumimoji="1" lang="ja-JP" altLang="en-US" sz="1200" dirty="0">
                <a:solidFill>
                  <a:prstClr val="black"/>
                </a:solidFill>
                <a:latin typeface="Meiryo UI"/>
                <a:ea typeface="Meiryo UI"/>
                <a:cs typeface="Meiryo UI" panose="020B0604030504040204" pitchFamily="50" charset="-128"/>
              </a:rPr>
              <a:t>「</a:t>
            </a:r>
            <a:r>
              <a:rPr kumimoji="1" lang="ja-JP" altLang="en-US" sz="1200" b="1" dirty="0">
                <a:solidFill>
                  <a:prstClr val="black"/>
                </a:solidFill>
                <a:latin typeface="Meiryo UI"/>
                <a:ea typeface="Meiryo UI"/>
                <a:cs typeface="Meiryo UI" panose="020B0604030504040204" pitchFamily="50" charset="-128"/>
              </a:rPr>
              <a:t>②</a:t>
            </a:r>
            <a:r>
              <a:rPr kumimoji="1" lang="en-US" altLang="ja-JP" sz="1200" b="1" dirty="0">
                <a:solidFill>
                  <a:prstClr val="black"/>
                </a:solidFill>
                <a:latin typeface="Meiryo UI"/>
                <a:ea typeface="Meiryo UI"/>
                <a:cs typeface="Meiryo UI" panose="020B0604030504040204" pitchFamily="50" charset="-128"/>
              </a:rPr>
              <a:t>G-MIS</a:t>
            </a:r>
            <a:r>
              <a:rPr kumimoji="1" lang="ja-JP" altLang="en-US" sz="1200" b="1" dirty="0">
                <a:solidFill>
                  <a:prstClr val="black"/>
                </a:solidFill>
                <a:latin typeface="Meiryo UI"/>
                <a:ea typeface="Meiryo UI"/>
                <a:cs typeface="Meiryo UI" panose="020B0604030504040204" pitchFamily="50" charset="-128"/>
              </a:rPr>
              <a:t>利用案内メール</a:t>
            </a:r>
            <a:r>
              <a:rPr kumimoji="1" lang="ja-JP" altLang="en-US" sz="1200" dirty="0">
                <a:solidFill>
                  <a:prstClr val="black"/>
                </a:solidFill>
                <a:latin typeface="Meiryo UI"/>
                <a:ea typeface="Meiryo UI"/>
                <a:cs typeface="Meiryo UI" panose="020B0604030504040204" pitchFamily="50" charset="-128"/>
              </a:rPr>
              <a:t>」の案内に従い、メールに記載の</a:t>
            </a:r>
            <a:r>
              <a:rPr kumimoji="1" lang="en-US" altLang="ja-JP" sz="1200" dirty="0">
                <a:solidFill>
                  <a:prstClr val="black"/>
                </a:solidFill>
                <a:latin typeface="Meiryo UI"/>
                <a:ea typeface="Meiryo UI"/>
                <a:cs typeface="Meiryo UI" panose="020B0604030504040204" pitchFamily="50" charset="-128"/>
              </a:rPr>
              <a:t>URL</a:t>
            </a:r>
            <a:r>
              <a:rPr kumimoji="1" lang="ja-JP" altLang="en-US" sz="1200" dirty="0">
                <a:solidFill>
                  <a:prstClr val="black"/>
                </a:solidFill>
                <a:latin typeface="Meiryo UI"/>
                <a:ea typeface="Meiryo UI"/>
                <a:cs typeface="Meiryo UI" panose="020B0604030504040204" pitchFamily="50" charset="-128"/>
              </a:rPr>
              <a:t>から「パスワード設定」を行うと、ログイン完了となります</a:t>
            </a:r>
            <a:r>
              <a:rPr kumimoji="1" lang="ja-JP" altLang="en-US" sz="1200" dirty="0" smtClean="0">
                <a:solidFill>
                  <a:prstClr val="black"/>
                </a:solidFill>
                <a:latin typeface="Meiryo UI"/>
                <a:ea typeface="Meiryo UI"/>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オペレーター">
            <a:extLst>
              <a:ext uri="{FF2B5EF4-FFF2-40B4-BE49-F238E27FC236}">
                <a16:creationId xmlns:a16="http://schemas.microsoft.com/office/drawing/2014/main" id="{153B6BD6-7B21-EB18-94DB-CA83B6CB8B63}"/>
              </a:ext>
            </a:extLst>
          </p:cNvPr>
          <p:cNvGrpSpPr>
            <a:grpSpLocks noChangeAspect="1"/>
          </p:cNvGrpSpPr>
          <p:nvPr/>
        </p:nvGrpSpPr>
        <p:grpSpPr bwMode="auto">
          <a:xfrm>
            <a:off x="849860" y="1486958"/>
            <a:ext cx="498597" cy="610679"/>
            <a:chOff x="5436" y="920"/>
            <a:chExt cx="605" cy="741"/>
          </a:xfrm>
        </p:grpSpPr>
        <p:sp>
          <p:nvSpPr>
            <p:cNvPr id="10" name="Freeform 25">
              <a:extLst>
                <a:ext uri="{FF2B5EF4-FFF2-40B4-BE49-F238E27FC236}">
                  <a16:creationId xmlns:a16="http://schemas.microsoft.com/office/drawing/2014/main" id="{115707C7-BCDD-D4EC-9E59-0B72CCFBF495}"/>
                </a:ext>
              </a:extLst>
            </p:cNvPr>
            <p:cNvSpPr>
              <a:spLocks/>
            </p:cNvSpPr>
            <p:nvPr/>
          </p:nvSpPr>
          <p:spPr bwMode="auto">
            <a:xfrm>
              <a:off x="5612" y="1052"/>
              <a:ext cx="253" cy="350"/>
            </a:xfrm>
            <a:custGeom>
              <a:avLst/>
              <a:gdLst>
                <a:gd name="T0" fmla="*/ 163 w 166"/>
                <a:gd name="T1" fmla="*/ 170 h 230"/>
                <a:gd name="T2" fmla="*/ 4 w 166"/>
                <a:gd name="T3" fmla="*/ 170 h 230"/>
                <a:gd name="T4" fmla="*/ 0 w 166"/>
                <a:gd name="T5" fmla="*/ 164 h 230"/>
                <a:gd name="T6" fmla="*/ 55 w 166"/>
                <a:gd name="T7" fmla="*/ 154 h 230"/>
                <a:gd name="T8" fmla="*/ 55 w 166"/>
                <a:gd name="T9" fmla="*/ 154 h 230"/>
                <a:gd name="T10" fmla="*/ 55 w 166"/>
                <a:gd name="T11" fmla="*/ 124 h 230"/>
                <a:gd name="T12" fmla="*/ 34 w 166"/>
                <a:gd name="T13" fmla="*/ 83 h 230"/>
                <a:gd name="T14" fmla="*/ 34 w 166"/>
                <a:gd name="T15" fmla="*/ 40 h 230"/>
                <a:gd name="T16" fmla="*/ 132 w 166"/>
                <a:gd name="T17" fmla="*/ 0 h 230"/>
                <a:gd name="T18" fmla="*/ 132 w 166"/>
                <a:gd name="T19" fmla="*/ 67 h 230"/>
                <a:gd name="T20" fmla="*/ 111 w 166"/>
                <a:gd name="T21" fmla="*/ 124 h 230"/>
                <a:gd name="T22" fmla="*/ 111 w 166"/>
                <a:gd name="T23" fmla="*/ 154 h 230"/>
                <a:gd name="T24" fmla="*/ 122 w 166"/>
                <a:gd name="T25" fmla="*/ 156 h 230"/>
                <a:gd name="T26" fmla="*/ 107 w 166"/>
                <a:gd name="T27" fmla="*/ 163 h 230"/>
                <a:gd name="T28" fmla="*/ 99 w 166"/>
                <a:gd name="T29" fmla="*/ 158 h 230"/>
                <a:gd name="T30" fmla="*/ 67 w 166"/>
                <a:gd name="T31" fmla="*/ 158 h 230"/>
                <a:gd name="T32" fmla="*/ 57 w 166"/>
                <a:gd name="T33" fmla="*/ 168 h 230"/>
                <a:gd name="T34" fmla="*/ 57 w 166"/>
                <a:gd name="T35" fmla="*/ 175 h 230"/>
                <a:gd name="T36" fmla="*/ 67 w 166"/>
                <a:gd name="T37" fmla="*/ 185 h 230"/>
                <a:gd name="T38" fmla="*/ 99 w 166"/>
                <a:gd name="T39" fmla="*/ 185 h 230"/>
                <a:gd name="T40" fmla="*/ 108 w 166"/>
                <a:gd name="T41" fmla="*/ 179 h 230"/>
                <a:gd name="T42" fmla="*/ 145 w 166"/>
                <a:gd name="T43" fmla="*/ 160 h 230"/>
                <a:gd name="T44" fmla="*/ 166 w 166"/>
                <a:gd name="T45" fmla="*/ 164 h 230"/>
                <a:gd name="T46" fmla="*/ 163 w 166"/>
                <a:gd name="T47" fmla="*/ 17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230">
                  <a:moveTo>
                    <a:pt x="163" y="170"/>
                  </a:moveTo>
                  <a:cubicBezTo>
                    <a:pt x="119" y="230"/>
                    <a:pt x="47" y="230"/>
                    <a:pt x="4" y="170"/>
                  </a:cubicBezTo>
                  <a:cubicBezTo>
                    <a:pt x="0" y="164"/>
                    <a:pt x="0" y="164"/>
                    <a:pt x="0" y="164"/>
                  </a:cubicBezTo>
                  <a:cubicBezTo>
                    <a:pt x="55" y="154"/>
                    <a:pt x="55" y="154"/>
                    <a:pt x="55" y="154"/>
                  </a:cubicBezTo>
                  <a:cubicBezTo>
                    <a:pt x="55" y="154"/>
                    <a:pt x="55" y="154"/>
                    <a:pt x="55" y="154"/>
                  </a:cubicBezTo>
                  <a:cubicBezTo>
                    <a:pt x="55" y="124"/>
                    <a:pt x="55" y="124"/>
                    <a:pt x="55" y="124"/>
                  </a:cubicBezTo>
                  <a:cubicBezTo>
                    <a:pt x="43" y="115"/>
                    <a:pt x="34" y="100"/>
                    <a:pt x="34" y="83"/>
                  </a:cubicBezTo>
                  <a:cubicBezTo>
                    <a:pt x="34" y="40"/>
                    <a:pt x="34" y="40"/>
                    <a:pt x="34" y="40"/>
                  </a:cubicBezTo>
                  <a:cubicBezTo>
                    <a:pt x="132" y="0"/>
                    <a:pt x="132" y="0"/>
                    <a:pt x="132" y="0"/>
                  </a:cubicBezTo>
                  <a:cubicBezTo>
                    <a:pt x="132" y="67"/>
                    <a:pt x="132" y="67"/>
                    <a:pt x="132" y="67"/>
                  </a:cubicBezTo>
                  <a:cubicBezTo>
                    <a:pt x="132" y="100"/>
                    <a:pt x="123" y="115"/>
                    <a:pt x="111" y="124"/>
                  </a:cubicBezTo>
                  <a:cubicBezTo>
                    <a:pt x="111" y="154"/>
                    <a:pt x="111" y="154"/>
                    <a:pt x="111" y="154"/>
                  </a:cubicBezTo>
                  <a:cubicBezTo>
                    <a:pt x="122" y="156"/>
                    <a:pt x="122" y="156"/>
                    <a:pt x="122" y="156"/>
                  </a:cubicBezTo>
                  <a:cubicBezTo>
                    <a:pt x="117" y="159"/>
                    <a:pt x="112" y="161"/>
                    <a:pt x="107" y="163"/>
                  </a:cubicBezTo>
                  <a:cubicBezTo>
                    <a:pt x="105" y="160"/>
                    <a:pt x="102" y="158"/>
                    <a:pt x="99" y="158"/>
                  </a:cubicBezTo>
                  <a:cubicBezTo>
                    <a:pt x="67" y="158"/>
                    <a:pt x="67" y="158"/>
                    <a:pt x="67" y="158"/>
                  </a:cubicBezTo>
                  <a:cubicBezTo>
                    <a:pt x="61" y="158"/>
                    <a:pt x="57" y="163"/>
                    <a:pt x="57" y="168"/>
                  </a:cubicBezTo>
                  <a:cubicBezTo>
                    <a:pt x="57" y="175"/>
                    <a:pt x="57" y="175"/>
                    <a:pt x="57" y="175"/>
                  </a:cubicBezTo>
                  <a:cubicBezTo>
                    <a:pt x="57" y="181"/>
                    <a:pt x="61" y="185"/>
                    <a:pt x="67" y="185"/>
                  </a:cubicBezTo>
                  <a:cubicBezTo>
                    <a:pt x="99" y="185"/>
                    <a:pt x="99" y="185"/>
                    <a:pt x="99" y="185"/>
                  </a:cubicBezTo>
                  <a:cubicBezTo>
                    <a:pt x="103" y="185"/>
                    <a:pt x="107" y="183"/>
                    <a:pt x="108" y="179"/>
                  </a:cubicBezTo>
                  <a:cubicBezTo>
                    <a:pt x="122" y="175"/>
                    <a:pt x="134" y="169"/>
                    <a:pt x="145" y="160"/>
                  </a:cubicBezTo>
                  <a:cubicBezTo>
                    <a:pt x="166" y="164"/>
                    <a:pt x="166" y="164"/>
                    <a:pt x="166" y="164"/>
                  </a:cubicBezTo>
                  <a:lnTo>
                    <a:pt x="163"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14" name="Freeform 26">
              <a:extLst>
                <a:ext uri="{FF2B5EF4-FFF2-40B4-BE49-F238E27FC236}">
                  <a16:creationId xmlns:a16="http://schemas.microsoft.com/office/drawing/2014/main" id="{2952D641-4090-31AC-0E30-B42B8F22879E}"/>
                </a:ext>
              </a:extLst>
            </p:cNvPr>
            <p:cNvSpPr>
              <a:spLocks/>
            </p:cNvSpPr>
            <p:nvPr/>
          </p:nvSpPr>
          <p:spPr bwMode="auto">
            <a:xfrm>
              <a:off x="5436" y="920"/>
              <a:ext cx="605" cy="741"/>
            </a:xfrm>
            <a:custGeom>
              <a:avLst/>
              <a:gdLst>
                <a:gd name="T0" fmla="*/ 275 w 398"/>
                <a:gd name="T1" fmla="*/ 234 h 487"/>
                <a:gd name="T2" fmla="*/ 298 w 398"/>
                <a:gd name="T3" fmla="*/ 177 h 487"/>
                <a:gd name="T4" fmla="*/ 318 w 398"/>
                <a:gd name="T5" fmla="*/ 161 h 487"/>
                <a:gd name="T6" fmla="*/ 302 w 398"/>
                <a:gd name="T7" fmla="*/ 93 h 487"/>
                <a:gd name="T8" fmla="*/ 297 w 398"/>
                <a:gd name="T9" fmla="*/ 93 h 487"/>
                <a:gd name="T10" fmla="*/ 101 w 398"/>
                <a:gd name="T11" fmla="*/ 93 h 487"/>
                <a:gd name="T12" fmla="*/ 96 w 398"/>
                <a:gd name="T13" fmla="*/ 93 h 487"/>
                <a:gd name="T14" fmla="*/ 80 w 398"/>
                <a:gd name="T15" fmla="*/ 161 h 487"/>
                <a:gd name="T16" fmla="*/ 100 w 398"/>
                <a:gd name="T17" fmla="*/ 177 h 487"/>
                <a:gd name="T18" fmla="*/ 116 w 398"/>
                <a:gd name="T19" fmla="*/ 135 h 487"/>
                <a:gd name="T20" fmla="*/ 116 w 398"/>
                <a:gd name="T21" fmla="*/ 99 h 487"/>
                <a:gd name="T22" fmla="*/ 282 w 398"/>
                <a:gd name="T23" fmla="*/ 99 h 487"/>
                <a:gd name="T24" fmla="*/ 282 w 398"/>
                <a:gd name="T25" fmla="*/ 161 h 487"/>
                <a:gd name="T26" fmla="*/ 223 w 398"/>
                <a:gd name="T27" fmla="*/ 250 h 487"/>
                <a:gd name="T28" fmla="*/ 183 w 398"/>
                <a:gd name="T29" fmla="*/ 245 h 487"/>
                <a:gd name="T30" fmla="*/ 173 w 398"/>
                <a:gd name="T31" fmla="*/ 262 h 487"/>
                <a:gd name="T32" fmla="*/ 215 w 398"/>
                <a:gd name="T33" fmla="*/ 272 h 487"/>
                <a:gd name="T34" fmla="*/ 261 w 398"/>
                <a:gd name="T35" fmla="*/ 247 h 487"/>
                <a:gd name="T36" fmla="*/ 279 w 398"/>
                <a:gd name="T37" fmla="*/ 257 h 487"/>
                <a:gd name="T38" fmla="*/ 116 w 398"/>
                <a:gd name="T39" fmla="*/ 251 h 487"/>
                <a:gd name="T40" fmla="*/ 171 w 398"/>
                <a:gd name="T41" fmla="*/ 241 h 487"/>
                <a:gd name="T42" fmla="*/ 150 w 398"/>
                <a:gd name="T43" fmla="*/ 170 h 487"/>
                <a:gd name="T44" fmla="*/ 248 w 398"/>
                <a:gd name="T45" fmla="*/ 87 h 487"/>
                <a:gd name="T46" fmla="*/ 227 w 398"/>
                <a:gd name="T47" fmla="*/ 211 h 487"/>
                <a:gd name="T48" fmla="*/ 268 w 398"/>
                <a:gd name="T49" fmla="*/ 170 h 487"/>
                <a:gd name="T50" fmla="*/ 199 w 398"/>
                <a:gd name="T51" fmla="*/ 30 h 487"/>
                <a:gd name="T52" fmla="*/ 130 w 398"/>
                <a:gd name="T53" fmla="*/ 123 h 487"/>
                <a:gd name="T54" fmla="*/ 117 w 398"/>
                <a:gd name="T55" fmla="*/ 214 h 487"/>
                <a:gd name="T56" fmla="*/ 151 w 398"/>
                <a:gd name="T57" fmla="*/ 229 h 487"/>
                <a:gd name="T58" fmla="*/ 6 w 398"/>
                <a:gd name="T59" fmla="*/ 352 h 487"/>
                <a:gd name="T60" fmla="*/ 36 w 398"/>
                <a:gd name="T61" fmla="*/ 487 h 487"/>
                <a:gd name="T62" fmla="*/ 380 w 398"/>
                <a:gd name="T63" fmla="*/ 471 h 487"/>
                <a:gd name="T64" fmla="*/ 326 w 398"/>
                <a:gd name="T65" fmla="*/ 24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8" h="487">
                  <a:moveTo>
                    <a:pt x="326" y="243"/>
                  </a:moveTo>
                  <a:cubicBezTo>
                    <a:pt x="314" y="241"/>
                    <a:pt x="295" y="237"/>
                    <a:pt x="275" y="234"/>
                  </a:cubicBezTo>
                  <a:cubicBezTo>
                    <a:pt x="288" y="218"/>
                    <a:pt x="296" y="198"/>
                    <a:pt x="297" y="177"/>
                  </a:cubicBezTo>
                  <a:cubicBezTo>
                    <a:pt x="297" y="177"/>
                    <a:pt x="298" y="177"/>
                    <a:pt x="298" y="177"/>
                  </a:cubicBezTo>
                  <a:cubicBezTo>
                    <a:pt x="302" y="177"/>
                    <a:pt x="302" y="177"/>
                    <a:pt x="302" y="177"/>
                  </a:cubicBezTo>
                  <a:cubicBezTo>
                    <a:pt x="311" y="177"/>
                    <a:pt x="318" y="169"/>
                    <a:pt x="318" y="161"/>
                  </a:cubicBezTo>
                  <a:cubicBezTo>
                    <a:pt x="318" y="109"/>
                    <a:pt x="318" y="109"/>
                    <a:pt x="318" y="109"/>
                  </a:cubicBezTo>
                  <a:cubicBezTo>
                    <a:pt x="318" y="100"/>
                    <a:pt x="311" y="93"/>
                    <a:pt x="302" y="93"/>
                  </a:cubicBezTo>
                  <a:cubicBezTo>
                    <a:pt x="298" y="93"/>
                    <a:pt x="298" y="93"/>
                    <a:pt x="298" y="93"/>
                  </a:cubicBezTo>
                  <a:cubicBezTo>
                    <a:pt x="298" y="93"/>
                    <a:pt x="297" y="93"/>
                    <a:pt x="297" y="93"/>
                  </a:cubicBezTo>
                  <a:cubicBezTo>
                    <a:pt x="294" y="41"/>
                    <a:pt x="251" y="0"/>
                    <a:pt x="199" y="0"/>
                  </a:cubicBezTo>
                  <a:cubicBezTo>
                    <a:pt x="147" y="0"/>
                    <a:pt x="104" y="41"/>
                    <a:pt x="101" y="93"/>
                  </a:cubicBezTo>
                  <a:cubicBezTo>
                    <a:pt x="100" y="93"/>
                    <a:pt x="100" y="93"/>
                    <a:pt x="100" y="93"/>
                  </a:cubicBezTo>
                  <a:cubicBezTo>
                    <a:pt x="96" y="93"/>
                    <a:pt x="96" y="93"/>
                    <a:pt x="96" y="93"/>
                  </a:cubicBezTo>
                  <a:cubicBezTo>
                    <a:pt x="87" y="93"/>
                    <a:pt x="80" y="100"/>
                    <a:pt x="80" y="109"/>
                  </a:cubicBezTo>
                  <a:cubicBezTo>
                    <a:pt x="80" y="161"/>
                    <a:pt x="80" y="161"/>
                    <a:pt x="80" y="161"/>
                  </a:cubicBezTo>
                  <a:cubicBezTo>
                    <a:pt x="80" y="169"/>
                    <a:pt x="87" y="177"/>
                    <a:pt x="96" y="177"/>
                  </a:cubicBezTo>
                  <a:cubicBezTo>
                    <a:pt x="100" y="177"/>
                    <a:pt x="100" y="177"/>
                    <a:pt x="100" y="177"/>
                  </a:cubicBezTo>
                  <a:cubicBezTo>
                    <a:pt x="109" y="177"/>
                    <a:pt x="116" y="169"/>
                    <a:pt x="116" y="161"/>
                  </a:cubicBezTo>
                  <a:cubicBezTo>
                    <a:pt x="116" y="135"/>
                    <a:pt x="116" y="135"/>
                    <a:pt x="116" y="135"/>
                  </a:cubicBezTo>
                  <a:cubicBezTo>
                    <a:pt x="116" y="109"/>
                    <a:pt x="116" y="109"/>
                    <a:pt x="116" y="109"/>
                  </a:cubicBezTo>
                  <a:cubicBezTo>
                    <a:pt x="116" y="99"/>
                    <a:pt x="116" y="99"/>
                    <a:pt x="116" y="99"/>
                  </a:cubicBezTo>
                  <a:cubicBezTo>
                    <a:pt x="116" y="53"/>
                    <a:pt x="153" y="16"/>
                    <a:pt x="199" y="16"/>
                  </a:cubicBezTo>
                  <a:cubicBezTo>
                    <a:pt x="245" y="16"/>
                    <a:pt x="282" y="53"/>
                    <a:pt x="282" y="99"/>
                  </a:cubicBezTo>
                  <a:cubicBezTo>
                    <a:pt x="282" y="109"/>
                    <a:pt x="282" y="109"/>
                    <a:pt x="282" y="109"/>
                  </a:cubicBezTo>
                  <a:cubicBezTo>
                    <a:pt x="282" y="161"/>
                    <a:pt x="282" y="161"/>
                    <a:pt x="282" y="161"/>
                  </a:cubicBezTo>
                  <a:cubicBezTo>
                    <a:pt x="282" y="170"/>
                    <a:pt x="282" y="170"/>
                    <a:pt x="282" y="170"/>
                  </a:cubicBezTo>
                  <a:cubicBezTo>
                    <a:pt x="282" y="208"/>
                    <a:pt x="257" y="239"/>
                    <a:pt x="223" y="250"/>
                  </a:cubicBezTo>
                  <a:cubicBezTo>
                    <a:pt x="221" y="247"/>
                    <a:pt x="218" y="245"/>
                    <a:pt x="215" y="245"/>
                  </a:cubicBezTo>
                  <a:cubicBezTo>
                    <a:pt x="183" y="245"/>
                    <a:pt x="183" y="245"/>
                    <a:pt x="183" y="245"/>
                  </a:cubicBezTo>
                  <a:cubicBezTo>
                    <a:pt x="177" y="245"/>
                    <a:pt x="173" y="250"/>
                    <a:pt x="173" y="255"/>
                  </a:cubicBezTo>
                  <a:cubicBezTo>
                    <a:pt x="173" y="262"/>
                    <a:pt x="173" y="262"/>
                    <a:pt x="173" y="262"/>
                  </a:cubicBezTo>
                  <a:cubicBezTo>
                    <a:pt x="173" y="268"/>
                    <a:pt x="177" y="272"/>
                    <a:pt x="183" y="272"/>
                  </a:cubicBezTo>
                  <a:cubicBezTo>
                    <a:pt x="215" y="272"/>
                    <a:pt x="215" y="272"/>
                    <a:pt x="215" y="272"/>
                  </a:cubicBezTo>
                  <a:cubicBezTo>
                    <a:pt x="219" y="272"/>
                    <a:pt x="223" y="270"/>
                    <a:pt x="224" y="266"/>
                  </a:cubicBezTo>
                  <a:cubicBezTo>
                    <a:pt x="238" y="262"/>
                    <a:pt x="250" y="256"/>
                    <a:pt x="261" y="247"/>
                  </a:cubicBezTo>
                  <a:cubicBezTo>
                    <a:pt x="282" y="251"/>
                    <a:pt x="282" y="251"/>
                    <a:pt x="282" y="251"/>
                  </a:cubicBezTo>
                  <a:cubicBezTo>
                    <a:pt x="279" y="257"/>
                    <a:pt x="279" y="257"/>
                    <a:pt x="279" y="257"/>
                  </a:cubicBezTo>
                  <a:cubicBezTo>
                    <a:pt x="235" y="317"/>
                    <a:pt x="163" y="317"/>
                    <a:pt x="120" y="257"/>
                  </a:cubicBezTo>
                  <a:cubicBezTo>
                    <a:pt x="116" y="251"/>
                    <a:pt x="116" y="251"/>
                    <a:pt x="116" y="251"/>
                  </a:cubicBezTo>
                  <a:cubicBezTo>
                    <a:pt x="171" y="241"/>
                    <a:pt x="171" y="241"/>
                    <a:pt x="171" y="241"/>
                  </a:cubicBezTo>
                  <a:cubicBezTo>
                    <a:pt x="171" y="241"/>
                    <a:pt x="171" y="241"/>
                    <a:pt x="171" y="241"/>
                  </a:cubicBezTo>
                  <a:cubicBezTo>
                    <a:pt x="171" y="211"/>
                    <a:pt x="171" y="211"/>
                    <a:pt x="171" y="211"/>
                  </a:cubicBezTo>
                  <a:cubicBezTo>
                    <a:pt x="159" y="202"/>
                    <a:pt x="150" y="187"/>
                    <a:pt x="150" y="170"/>
                  </a:cubicBezTo>
                  <a:cubicBezTo>
                    <a:pt x="150" y="127"/>
                    <a:pt x="150" y="127"/>
                    <a:pt x="150" y="127"/>
                  </a:cubicBezTo>
                  <a:cubicBezTo>
                    <a:pt x="248" y="87"/>
                    <a:pt x="248" y="87"/>
                    <a:pt x="248" y="87"/>
                  </a:cubicBezTo>
                  <a:cubicBezTo>
                    <a:pt x="248" y="154"/>
                    <a:pt x="248" y="154"/>
                    <a:pt x="248" y="154"/>
                  </a:cubicBezTo>
                  <a:cubicBezTo>
                    <a:pt x="248" y="187"/>
                    <a:pt x="239" y="202"/>
                    <a:pt x="227" y="211"/>
                  </a:cubicBezTo>
                  <a:cubicBezTo>
                    <a:pt x="227" y="234"/>
                    <a:pt x="227" y="234"/>
                    <a:pt x="227" y="234"/>
                  </a:cubicBezTo>
                  <a:cubicBezTo>
                    <a:pt x="251" y="223"/>
                    <a:pt x="268" y="199"/>
                    <a:pt x="268" y="170"/>
                  </a:cubicBezTo>
                  <a:cubicBezTo>
                    <a:pt x="268" y="99"/>
                    <a:pt x="268" y="99"/>
                    <a:pt x="268" y="99"/>
                  </a:cubicBezTo>
                  <a:cubicBezTo>
                    <a:pt x="268" y="61"/>
                    <a:pt x="237" y="30"/>
                    <a:pt x="199" y="30"/>
                  </a:cubicBezTo>
                  <a:cubicBezTo>
                    <a:pt x="161" y="30"/>
                    <a:pt x="130" y="61"/>
                    <a:pt x="130" y="99"/>
                  </a:cubicBezTo>
                  <a:cubicBezTo>
                    <a:pt x="130" y="123"/>
                    <a:pt x="130" y="123"/>
                    <a:pt x="130" y="123"/>
                  </a:cubicBezTo>
                  <a:cubicBezTo>
                    <a:pt x="130" y="131"/>
                    <a:pt x="130" y="142"/>
                    <a:pt x="130" y="151"/>
                  </a:cubicBezTo>
                  <a:cubicBezTo>
                    <a:pt x="130" y="180"/>
                    <a:pt x="126" y="200"/>
                    <a:pt x="117" y="214"/>
                  </a:cubicBezTo>
                  <a:cubicBezTo>
                    <a:pt x="151" y="221"/>
                    <a:pt x="151" y="221"/>
                    <a:pt x="151" y="221"/>
                  </a:cubicBezTo>
                  <a:cubicBezTo>
                    <a:pt x="151" y="229"/>
                    <a:pt x="151" y="229"/>
                    <a:pt x="151" y="229"/>
                  </a:cubicBezTo>
                  <a:cubicBezTo>
                    <a:pt x="123" y="234"/>
                    <a:pt x="89" y="240"/>
                    <a:pt x="72" y="243"/>
                  </a:cubicBezTo>
                  <a:cubicBezTo>
                    <a:pt x="16" y="254"/>
                    <a:pt x="0" y="295"/>
                    <a:pt x="6" y="352"/>
                  </a:cubicBezTo>
                  <a:cubicBezTo>
                    <a:pt x="8" y="370"/>
                    <a:pt x="13" y="421"/>
                    <a:pt x="18" y="471"/>
                  </a:cubicBezTo>
                  <a:cubicBezTo>
                    <a:pt x="19" y="480"/>
                    <a:pt x="26" y="487"/>
                    <a:pt x="36" y="487"/>
                  </a:cubicBezTo>
                  <a:cubicBezTo>
                    <a:pt x="362" y="487"/>
                    <a:pt x="362" y="487"/>
                    <a:pt x="362" y="487"/>
                  </a:cubicBezTo>
                  <a:cubicBezTo>
                    <a:pt x="372" y="487"/>
                    <a:pt x="379" y="480"/>
                    <a:pt x="380" y="471"/>
                  </a:cubicBezTo>
                  <a:cubicBezTo>
                    <a:pt x="385" y="420"/>
                    <a:pt x="390" y="370"/>
                    <a:pt x="392" y="352"/>
                  </a:cubicBezTo>
                  <a:cubicBezTo>
                    <a:pt x="398" y="295"/>
                    <a:pt x="382" y="254"/>
                    <a:pt x="326" y="243"/>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16" name="テキスト ボックス 15">
            <a:extLst>
              <a:ext uri="{FF2B5EF4-FFF2-40B4-BE49-F238E27FC236}">
                <a16:creationId xmlns:a16="http://schemas.microsoft.com/office/drawing/2014/main" id="{12FF3C36-D646-D886-D4CD-7CD2EC38AF93}"/>
              </a:ext>
            </a:extLst>
          </p:cNvPr>
          <p:cNvSpPr txBox="1"/>
          <p:nvPr/>
        </p:nvSpPr>
        <p:spPr>
          <a:xfrm>
            <a:off x="451449" y="2135125"/>
            <a:ext cx="1372910" cy="461665"/>
          </a:xfrm>
          <a:prstGeom prst="rect">
            <a:avLst/>
          </a:prstGeom>
          <a:noFill/>
        </p:spPr>
        <p:txBody>
          <a:bodyPr wrap="square" rtlCol="0">
            <a:spAutoFit/>
          </a:bodyPr>
          <a:lstStyle/>
          <a:p>
            <a:pPr algn="ctr"/>
            <a:r>
              <a:rPr kumimoji="1"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a:t>
            </a:r>
            <a:endParaRPr kumimoji="1"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39BAF94C-C95D-3F78-6F7E-918D9E320B52}"/>
              </a:ext>
            </a:extLst>
          </p:cNvPr>
          <p:cNvSpPr/>
          <p:nvPr/>
        </p:nvSpPr>
        <p:spPr>
          <a:xfrm>
            <a:off x="669113" y="1156603"/>
            <a:ext cx="787598" cy="210255"/>
          </a:xfrm>
          <a:prstGeom prst="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a:solidFill>
                  <a:schemeClr val="tx1"/>
                </a:solidFill>
                <a:latin typeface="Meiryo UI" panose="020B0604030504040204" pitchFamily="50" charset="-128"/>
                <a:ea typeface="Meiryo UI" panose="020B0604030504040204" pitchFamily="50" charset="-128"/>
              </a:rPr>
              <a:t>③</a:t>
            </a:r>
            <a:r>
              <a:rPr kumimoji="1" lang="ja-JP" altLang="en-US" sz="1400">
                <a:solidFill>
                  <a:schemeClr val="tx1"/>
                </a:solidFill>
                <a:latin typeface="Meiryo UI" panose="020B0604030504040204" pitchFamily="50" charset="-128"/>
                <a:ea typeface="Meiryo UI" panose="020B0604030504040204" pitchFamily="50" charset="-128"/>
              </a:rPr>
              <a:t>発行</a:t>
            </a:r>
          </a:p>
        </p:txBody>
      </p:sp>
      <p:grpSp>
        <p:nvGrpSpPr>
          <p:cNvPr id="13" name="グループ化 12">
            <a:extLst>
              <a:ext uri="{FF2B5EF4-FFF2-40B4-BE49-F238E27FC236}">
                <a16:creationId xmlns:a16="http://schemas.microsoft.com/office/drawing/2014/main" id="{EFBEC0A0-0B38-0B32-6545-532EA4DC01BF}"/>
              </a:ext>
            </a:extLst>
          </p:cNvPr>
          <p:cNvGrpSpPr/>
          <p:nvPr/>
        </p:nvGrpSpPr>
        <p:grpSpPr>
          <a:xfrm>
            <a:off x="404880" y="2844566"/>
            <a:ext cx="9432100" cy="3877040"/>
            <a:chOff x="404880" y="2844566"/>
            <a:chExt cx="9432100" cy="3877040"/>
          </a:xfrm>
        </p:grpSpPr>
        <p:sp>
          <p:nvSpPr>
            <p:cNvPr id="22" name="テキスト ボックス 21">
              <a:extLst>
                <a:ext uri="{FF2B5EF4-FFF2-40B4-BE49-F238E27FC236}">
                  <a16:creationId xmlns:a16="http://schemas.microsoft.com/office/drawing/2014/main" id="{5E77C881-DE55-D9C0-62BD-E64B15DC3E08}"/>
                </a:ext>
              </a:extLst>
            </p:cNvPr>
            <p:cNvSpPr txBox="1"/>
            <p:nvPr/>
          </p:nvSpPr>
          <p:spPr>
            <a:xfrm>
              <a:off x="404880" y="2877033"/>
              <a:ext cx="2705478" cy="3693319"/>
            </a:xfrm>
            <a:prstGeom prst="rect">
              <a:avLst/>
            </a:prstGeom>
            <a:solidFill>
              <a:srgbClr val="F6CECA">
                <a:alpha val="50196"/>
              </a:srgbClr>
            </a:solidFill>
          </p:spPr>
          <p:txBody>
            <a:bodyPr wrap="square" rtlCol="0">
              <a:spAutoFit/>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①事前確認メール</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（イメージ）</a:t>
              </a:r>
              <a:r>
                <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件名：</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厚生労働省</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事務局</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アカウント発行にかかる事前のご連絡</a:t>
              </a:r>
              <a:endPar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a:latin typeface="Meiryo UI" panose="020B0604030504040204" pitchFamily="50" charset="-128"/>
                  <a:ea typeface="Meiryo UI" panose="020B0604030504040204" pitchFamily="50" charset="-128"/>
                  <a:cs typeface="Meiryo UI" panose="020B0604030504040204" pitchFamily="50" charset="-128"/>
                </a:rPr>
                <a:t>送信元：</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事務局</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hlinkClick r:id="" action="ppaction://noaction"/>
                </a:rPr>
                <a:t>info@g-mis.net〉</a:t>
              </a:r>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a:extLst>
                <a:ext uri="{FF2B5EF4-FFF2-40B4-BE49-F238E27FC236}">
                  <a16:creationId xmlns:a16="http://schemas.microsoft.com/office/drawing/2014/main" id="{7285C132-5C8C-37BB-F779-9BC0231AD978}"/>
                </a:ext>
              </a:extLst>
            </p:cNvPr>
            <p:cNvPicPr>
              <a:picLocks noChangeAspect="1"/>
            </p:cNvPicPr>
            <p:nvPr/>
          </p:nvPicPr>
          <p:blipFill>
            <a:blip r:embed="rId4"/>
            <a:stretch>
              <a:fillRect/>
            </a:stretch>
          </p:blipFill>
          <p:spPr>
            <a:xfrm>
              <a:off x="514734" y="3841329"/>
              <a:ext cx="2489111" cy="2505946"/>
            </a:xfrm>
            <a:prstGeom prst="rect">
              <a:avLst/>
            </a:prstGeom>
          </p:spPr>
        </p:pic>
        <p:sp>
          <p:nvSpPr>
            <p:cNvPr id="31" name="テキスト ボックス 30">
              <a:extLst>
                <a:ext uri="{FF2B5EF4-FFF2-40B4-BE49-F238E27FC236}">
                  <a16:creationId xmlns:a16="http://schemas.microsoft.com/office/drawing/2014/main" id="{016FB325-1D0F-FB7F-8AF4-4513B101C991}"/>
                </a:ext>
              </a:extLst>
            </p:cNvPr>
            <p:cNvSpPr txBox="1"/>
            <p:nvPr/>
          </p:nvSpPr>
          <p:spPr>
            <a:xfrm>
              <a:off x="6936343" y="2844566"/>
              <a:ext cx="2900637" cy="3754874"/>
            </a:xfrm>
            <a:prstGeom prst="rect">
              <a:avLst/>
            </a:prstGeom>
            <a:solidFill>
              <a:srgbClr val="F6CECA">
                <a:alpha val="50196"/>
              </a:srgbClr>
            </a:solidFill>
          </p:spPr>
          <p:txBody>
            <a:bodyPr wrap="square" rtlCol="0">
              <a:spAutoFit/>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③</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利用案内既存のご利用者確認依頼メール</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（イメージ）</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件名：</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厚生労働省</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事務局</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報告機関内での</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ご利用者の確認依頼</a:t>
              </a:r>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a:latin typeface="Meiryo UI" panose="020B0604030504040204" pitchFamily="50" charset="-128"/>
                  <a:ea typeface="Meiryo UI" panose="020B0604030504040204" pitchFamily="50" charset="-128"/>
                  <a:cs typeface="Meiryo UI" panose="020B0604030504040204" pitchFamily="50" charset="-128"/>
                </a:rPr>
                <a:t>送信元：</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事務局</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hlinkClick r:id="" action="ppaction://noaction"/>
                </a:rPr>
                <a:t>info@g-mis.net〉</a:t>
              </a:r>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a:extLst>
                <a:ext uri="{FF2B5EF4-FFF2-40B4-BE49-F238E27FC236}">
                  <a16:creationId xmlns:a16="http://schemas.microsoft.com/office/drawing/2014/main" id="{74D9970D-9301-02ED-0774-4CBCD31E221C}"/>
                </a:ext>
              </a:extLst>
            </p:cNvPr>
            <p:cNvPicPr>
              <a:picLocks noChangeAspect="1"/>
            </p:cNvPicPr>
            <p:nvPr/>
          </p:nvPicPr>
          <p:blipFill>
            <a:blip r:embed="rId5"/>
            <a:stretch>
              <a:fillRect/>
            </a:stretch>
          </p:blipFill>
          <p:spPr>
            <a:xfrm>
              <a:off x="7205617" y="3835581"/>
              <a:ext cx="2362087" cy="2752253"/>
            </a:xfrm>
            <a:prstGeom prst="rect">
              <a:avLst/>
            </a:prstGeom>
          </p:spPr>
        </p:pic>
        <p:sp>
          <p:nvSpPr>
            <p:cNvPr id="35" name="テキスト ボックス 34">
              <a:extLst>
                <a:ext uri="{FF2B5EF4-FFF2-40B4-BE49-F238E27FC236}">
                  <a16:creationId xmlns:a16="http://schemas.microsoft.com/office/drawing/2014/main" id="{8B570811-544A-BCBC-C00F-4DEB371417C4}"/>
                </a:ext>
              </a:extLst>
            </p:cNvPr>
            <p:cNvSpPr txBox="1"/>
            <p:nvPr/>
          </p:nvSpPr>
          <p:spPr>
            <a:xfrm>
              <a:off x="3899784" y="2877033"/>
              <a:ext cx="2900637" cy="3693319"/>
            </a:xfrm>
            <a:prstGeom prst="rect">
              <a:avLst/>
            </a:prstGeom>
            <a:solidFill>
              <a:srgbClr val="F6CECA">
                <a:alpha val="50196"/>
              </a:srgbClr>
            </a:solidFill>
          </p:spPr>
          <p:txBody>
            <a:bodyPr wrap="square" rtlCol="0">
              <a:spAutoFit/>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利用案内メール</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（イメージ）</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件名：</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厚生労働省</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事務局</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のお知らせ及びパスワード設定のご依頼</a:t>
              </a:r>
              <a:endPar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a:latin typeface="Meiryo UI" panose="020B0604030504040204" pitchFamily="50" charset="-128"/>
                  <a:ea typeface="Meiryo UI" panose="020B0604030504040204" pitchFamily="50" charset="-128"/>
                  <a:cs typeface="Meiryo UI" panose="020B0604030504040204" pitchFamily="50" charset="-128"/>
                </a:rPr>
                <a:t>送信元：</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事務局</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hlinkClick r:id="" action="ppaction://noaction"/>
                </a:rPr>
                <a:t>info@g-mis.net〉</a:t>
              </a:r>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矢印: 右 19">
              <a:extLst>
                <a:ext uri="{FF2B5EF4-FFF2-40B4-BE49-F238E27FC236}">
                  <a16:creationId xmlns:a16="http://schemas.microsoft.com/office/drawing/2014/main" id="{F7D9CEDC-BF74-F333-8E74-42B7409609E8}"/>
                </a:ext>
              </a:extLst>
            </p:cNvPr>
            <p:cNvSpPr/>
            <p:nvPr/>
          </p:nvSpPr>
          <p:spPr>
            <a:xfrm>
              <a:off x="3246280" y="4911249"/>
              <a:ext cx="546991" cy="285393"/>
            </a:xfrm>
            <a:prstGeom prst="rightArrow">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1" name="テキスト ボックス 20">
              <a:extLst>
                <a:ext uri="{FF2B5EF4-FFF2-40B4-BE49-F238E27FC236}">
                  <a16:creationId xmlns:a16="http://schemas.microsoft.com/office/drawing/2014/main" id="{DF2FF64E-E993-9CBC-623A-E8E09A72B6A7}"/>
                </a:ext>
              </a:extLst>
            </p:cNvPr>
            <p:cNvSpPr txBox="1"/>
            <p:nvPr/>
          </p:nvSpPr>
          <p:spPr>
            <a:xfrm>
              <a:off x="3032623" y="4665028"/>
              <a:ext cx="1054751"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翌営業日以降</a:t>
              </a:r>
            </a:p>
          </p:txBody>
        </p:sp>
        <p:pic>
          <p:nvPicPr>
            <p:cNvPr id="30" name="図 29">
              <a:extLst>
                <a:ext uri="{FF2B5EF4-FFF2-40B4-BE49-F238E27FC236}">
                  <a16:creationId xmlns:a16="http://schemas.microsoft.com/office/drawing/2014/main" id="{8D61C876-B3F7-75BA-A31E-CE8C411051EC}"/>
                </a:ext>
              </a:extLst>
            </p:cNvPr>
            <p:cNvPicPr>
              <a:picLocks noChangeAspect="1"/>
            </p:cNvPicPr>
            <p:nvPr/>
          </p:nvPicPr>
          <p:blipFill>
            <a:blip r:embed="rId6"/>
            <a:stretch>
              <a:fillRect/>
            </a:stretch>
          </p:blipFill>
          <p:spPr>
            <a:xfrm>
              <a:off x="4087374" y="3824852"/>
              <a:ext cx="2489111" cy="2329493"/>
            </a:xfrm>
            <a:prstGeom prst="rect">
              <a:avLst/>
            </a:prstGeom>
          </p:spPr>
        </p:pic>
        <p:sp>
          <p:nvSpPr>
            <p:cNvPr id="2" name="正方形/長方形 1">
              <a:extLst>
                <a:ext uri="{FF2B5EF4-FFF2-40B4-BE49-F238E27FC236}">
                  <a16:creationId xmlns:a16="http://schemas.microsoft.com/office/drawing/2014/main" id="{19055940-7C83-148E-6E6F-7203E11F8132}"/>
                </a:ext>
              </a:extLst>
            </p:cNvPr>
            <p:cNvSpPr/>
            <p:nvPr/>
          </p:nvSpPr>
          <p:spPr>
            <a:xfrm>
              <a:off x="4116840" y="5350950"/>
              <a:ext cx="1930856" cy="246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4" name="直線矢印コネクタ 3">
              <a:extLst>
                <a:ext uri="{FF2B5EF4-FFF2-40B4-BE49-F238E27FC236}">
                  <a16:creationId xmlns:a16="http://schemas.microsoft.com/office/drawing/2014/main" id="{4617FC0B-7C4E-937E-D63F-A2AEF000B772}"/>
                </a:ext>
              </a:extLst>
            </p:cNvPr>
            <p:cNvCxnSpPr>
              <a:cxnSpLocks/>
              <a:stCxn id="3" idx="0"/>
              <a:endCxn id="2" idx="2"/>
            </p:cNvCxnSpPr>
            <p:nvPr/>
          </p:nvCxnSpPr>
          <p:spPr bwMode="gray">
            <a:xfrm flipV="1">
              <a:off x="4361478" y="5597171"/>
              <a:ext cx="720790" cy="724325"/>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a:extLst>
                <a:ext uri="{FF2B5EF4-FFF2-40B4-BE49-F238E27FC236}">
                  <a16:creationId xmlns:a16="http://schemas.microsoft.com/office/drawing/2014/main" id="{AB2BC75E-5B5D-A3F5-B407-022675DAB30E}"/>
                </a:ext>
              </a:extLst>
            </p:cNvPr>
            <p:cNvSpPr txBox="1"/>
            <p:nvPr/>
          </p:nvSpPr>
          <p:spPr>
            <a:xfrm>
              <a:off x="3396050" y="6321496"/>
              <a:ext cx="1930856" cy="400110"/>
            </a:xfrm>
            <a:prstGeom prst="rect">
              <a:avLst/>
            </a:prstGeom>
            <a:solidFill>
              <a:schemeClr val="bg1"/>
            </a:solidFill>
            <a:ln>
              <a:solidFill>
                <a:srgbClr val="FF0000"/>
              </a:solidFill>
            </a:ln>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a:t>
              </a:r>
              <a:r>
                <a:rPr kumimoji="1"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をクリックし、パスワード設定を行ってください。</a:t>
              </a:r>
            </a:p>
          </p:txBody>
        </p:sp>
      </p:grpSp>
    </p:spTree>
    <p:custDataLst>
      <p:tags r:id="rId1"/>
    </p:custDataLst>
    <p:extLst>
      <p:ext uri="{BB962C8B-B14F-4D97-AF65-F5344CB8AC3E}">
        <p14:creationId xmlns:p14="http://schemas.microsoft.com/office/powerpoint/2010/main" val="207530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lang="ja-JP" altLang="en-US" sz="2000" b="0">
                <a:solidFill>
                  <a:srgbClr val="FFFFFF"/>
                </a:solidFill>
                <a:latin typeface="Meiryo UI" panose="020B0604030504040204" pitchFamily="50" charset="-128"/>
                <a:ea typeface="Meiryo UI" panose="020B0604030504040204" pitchFamily="50" charset="-128"/>
              </a:rPr>
              <a:t>②</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都道府県が代理で申請する場合の流れ</a:t>
            </a:r>
          </a:p>
        </p:txBody>
      </p:sp>
      <p:sp>
        <p:nvSpPr>
          <p:cNvPr id="7" name="スライド番号プレースホルダー 2">
            <a:extLst>
              <a:ext uri="{FF2B5EF4-FFF2-40B4-BE49-F238E27FC236}">
                <a16:creationId xmlns:a16="http://schemas.microsoft.com/office/drawing/2014/main" id="{F31CA69D-8B00-4689-AC6A-7624D0A3CDFA}"/>
              </a:ext>
            </a:extLst>
          </p:cNvPr>
          <p:cNvSpPr>
            <a:spLocks noGrp="1"/>
          </p:cNvSpPr>
          <p:nvPr>
            <p:ph type="sldNum" sz="quarter" idx="11"/>
          </p:nvPr>
        </p:nvSpPr>
        <p:spPr>
          <a:xfrm>
            <a:off x="9422009" y="6507128"/>
            <a:ext cx="480060" cy="365125"/>
          </a:xfrm>
        </p:spPr>
        <p:txBody>
          <a:bodyPr/>
          <a:lstStyle/>
          <a:p>
            <a:fld id="{D678D6E8-61F4-42B4-8ED0-44B1436A966E}" type="slidenum">
              <a:rPr lang="ja-JP" altLang="en-US" smtClean="0"/>
              <a:pPr/>
              <a:t>11</a:t>
            </a:fld>
            <a:endParaRPr lang="ja-JP" altLang="en-US"/>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76200" y="517338"/>
            <a:ext cx="9829800" cy="779701"/>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都道府県が代理で申請する場合には、申請は都道府県で行うため、</a:t>
            </a:r>
            <a:r>
              <a:rPr lang="en-US" altLang="ja-JP" sz="1400" dirty="0">
                <a:latin typeface="Meiryo UI"/>
                <a:ea typeface="Meiryo UI"/>
              </a:rPr>
              <a:t>G-MIS</a:t>
            </a:r>
            <a:r>
              <a:rPr lang="ja-JP" altLang="en-US" sz="1400" dirty="0">
                <a:latin typeface="Meiryo UI"/>
                <a:ea typeface="Meiryo UI"/>
              </a:rPr>
              <a:t>事務局よりメールが届くまでお待ちください。</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en-US" altLang="ja-JP" sz="1400" dirty="0">
                <a:latin typeface="Meiryo UI"/>
                <a:ea typeface="Meiryo UI"/>
              </a:rPr>
              <a:t>G-MIS</a:t>
            </a:r>
            <a:r>
              <a:rPr lang="ja-JP" altLang="en-US" sz="1400" dirty="0">
                <a:latin typeface="Meiryo UI"/>
                <a:ea typeface="Meiryo UI"/>
              </a:rPr>
              <a:t>利用案内メールを受信したら、「パスワード設定」を行い、ログインを完了してください。</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p:txBody>
      </p:sp>
      <p:sp>
        <p:nvSpPr>
          <p:cNvPr id="2" name="テキスト ボックス 1">
            <a:extLst>
              <a:ext uri="{FF2B5EF4-FFF2-40B4-BE49-F238E27FC236}">
                <a16:creationId xmlns:a16="http://schemas.microsoft.com/office/drawing/2014/main" id="{6173D079-1815-B925-3EAE-6E1A3E75205B}"/>
              </a:ext>
            </a:extLst>
          </p:cNvPr>
          <p:cNvSpPr txBox="1"/>
          <p:nvPr/>
        </p:nvSpPr>
        <p:spPr>
          <a:xfrm>
            <a:off x="1833884" y="1072574"/>
            <a:ext cx="7789007" cy="646331"/>
          </a:xfrm>
          <a:prstGeom prst="rect">
            <a:avLst/>
          </a:prstGeom>
          <a:noFill/>
        </p:spPr>
        <p:txBody>
          <a:bodyPr wrap="square" lIns="91440" tIns="45720" rIns="91440" bIns="45720" rtlCol="0" anchor="t">
            <a:spAutoFit/>
          </a:bodyPr>
          <a:lstStyle/>
          <a:p>
            <a:pPr marL="228600" indent="-228600" algn="l">
              <a:buFont typeface="Wingdings" panose="05000000000000000000" pitchFamily="2" charset="2"/>
              <a:buChar char="l"/>
            </a:pPr>
            <a:r>
              <a:rPr lang="en-US" altLang="ja-JP" sz="1200" dirty="0">
                <a:solidFill>
                  <a:prstClr val="black"/>
                </a:solidFill>
                <a:latin typeface="Meiryo UI"/>
                <a:ea typeface="Meiryo UI"/>
                <a:cs typeface="Meiryo UI" panose="020B0604030504040204" pitchFamily="50" charset="-128"/>
              </a:rPr>
              <a:t>G-MIS</a:t>
            </a:r>
            <a:r>
              <a:rPr lang="ja-JP" altLang="en-US" sz="1200" dirty="0">
                <a:solidFill>
                  <a:prstClr val="black"/>
                </a:solidFill>
                <a:latin typeface="Meiryo UI"/>
                <a:ea typeface="Meiryo UI"/>
                <a:cs typeface="Meiryo UI" panose="020B0604030504040204" pitchFamily="50" charset="-128"/>
              </a:rPr>
              <a:t>事務局で申請情報の確認手続きが行われると、「</a:t>
            </a:r>
            <a:r>
              <a:rPr lang="ja-JP" altLang="en-US" sz="1200" b="1" dirty="0">
                <a:solidFill>
                  <a:prstClr val="black"/>
                </a:solidFill>
                <a:latin typeface="Meiryo UI"/>
                <a:ea typeface="Meiryo UI"/>
                <a:cs typeface="Meiryo UI" panose="020B0604030504040204" pitchFamily="50" charset="-128"/>
              </a:rPr>
              <a:t>①事前確認メール</a:t>
            </a:r>
            <a:r>
              <a:rPr lang="ja-JP" altLang="en-US" sz="1200" dirty="0">
                <a:solidFill>
                  <a:prstClr val="black"/>
                </a:solidFill>
                <a:latin typeface="Meiryo UI"/>
                <a:ea typeface="Meiryo UI"/>
                <a:cs typeface="Meiryo UI" panose="020B0604030504040204" pitchFamily="50" charset="-128"/>
              </a:rPr>
              <a:t>」が配信されます。</a:t>
            </a:r>
            <a:endParaRPr kumimoji="1" lang="en-US" altLang="ja-JP" sz="1200" dirty="0">
              <a:solidFill>
                <a:prstClr val="black"/>
              </a:solidFill>
              <a:latin typeface="Meiryo UI"/>
              <a:ea typeface="Meiryo UI"/>
              <a:cs typeface="Meiryo UI" panose="020B0604030504040204" pitchFamily="50" charset="-128"/>
            </a:endParaRPr>
          </a:p>
          <a:p>
            <a:pPr marL="228600" indent="-228600" algn="l">
              <a:buFont typeface="Wingdings" panose="05000000000000000000" pitchFamily="2" charset="2"/>
              <a:buChar char="l"/>
            </a:pPr>
            <a:r>
              <a:rPr kumimoji="1" lang="ja-JP" altLang="en-US" sz="1200" dirty="0">
                <a:solidFill>
                  <a:prstClr val="black"/>
                </a:solidFill>
                <a:latin typeface="Meiryo UI"/>
                <a:ea typeface="Meiryo UI"/>
                <a:cs typeface="Meiryo UI" panose="020B0604030504040204" pitchFamily="50" charset="-128"/>
              </a:rPr>
              <a:t>正常にメール</a:t>
            </a:r>
            <a:r>
              <a:rPr lang="ja-JP" altLang="en-US" sz="1200" dirty="0">
                <a:solidFill>
                  <a:prstClr val="black"/>
                </a:solidFill>
                <a:latin typeface="Meiryo UI"/>
                <a:ea typeface="Meiryo UI"/>
                <a:cs typeface="Meiryo UI" panose="020B0604030504040204" pitchFamily="50" charset="-128"/>
              </a:rPr>
              <a:t>配信</a:t>
            </a:r>
            <a:r>
              <a:rPr kumimoji="1" lang="ja-JP" altLang="en-US" sz="1200" dirty="0">
                <a:latin typeface="Meiryo UI"/>
                <a:ea typeface="Meiryo UI"/>
                <a:cs typeface="Meiryo UI" panose="020B0604030504040204" pitchFamily="50" charset="-128"/>
              </a:rPr>
              <a:t>されれば、</a:t>
            </a:r>
            <a:r>
              <a:rPr kumimoji="1" lang="ja-JP" altLang="en-US" sz="1200" dirty="0">
                <a:solidFill>
                  <a:prstClr val="black"/>
                </a:solidFill>
                <a:latin typeface="Meiryo UI"/>
                <a:ea typeface="Meiryo UI"/>
                <a:cs typeface="Meiryo UI" panose="020B0604030504040204" pitchFamily="50" charset="-128"/>
              </a:rPr>
              <a:t>翌営業日以降、「</a:t>
            </a:r>
            <a:r>
              <a:rPr kumimoji="1" lang="ja-JP" altLang="en-US" sz="1200" b="1" dirty="0">
                <a:solidFill>
                  <a:prstClr val="black"/>
                </a:solidFill>
                <a:latin typeface="Meiryo UI"/>
                <a:ea typeface="Meiryo UI"/>
                <a:cs typeface="Meiryo UI" panose="020B0604030504040204" pitchFamily="50" charset="-128"/>
              </a:rPr>
              <a:t>②</a:t>
            </a:r>
            <a:r>
              <a:rPr kumimoji="1" lang="en-US" altLang="ja-JP" sz="1200" b="1" dirty="0">
                <a:solidFill>
                  <a:prstClr val="black"/>
                </a:solidFill>
                <a:latin typeface="Meiryo UI"/>
                <a:ea typeface="Meiryo UI"/>
                <a:cs typeface="Meiryo UI" panose="020B0604030504040204" pitchFamily="50" charset="-128"/>
              </a:rPr>
              <a:t>G-MIS</a:t>
            </a:r>
            <a:r>
              <a:rPr kumimoji="1" lang="ja-JP" altLang="en-US" sz="1200" b="1" dirty="0">
                <a:solidFill>
                  <a:prstClr val="black"/>
                </a:solidFill>
                <a:latin typeface="Meiryo UI"/>
                <a:ea typeface="Meiryo UI"/>
                <a:cs typeface="Meiryo UI" panose="020B0604030504040204" pitchFamily="50" charset="-128"/>
              </a:rPr>
              <a:t>利用案内メール</a:t>
            </a:r>
            <a:r>
              <a:rPr kumimoji="1" lang="ja-JP" altLang="en-US" sz="1200" dirty="0">
                <a:solidFill>
                  <a:prstClr val="black"/>
                </a:solidFill>
                <a:latin typeface="Meiryo UI"/>
                <a:ea typeface="Meiryo UI"/>
                <a:cs typeface="Meiryo UI" panose="020B0604030504040204" pitchFamily="50" charset="-128"/>
              </a:rPr>
              <a:t>」が</a:t>
            </a:r>
            <a:r>
              <a:rPr lang="ja-JP" altLang="en-US" sz="1200" dirty="0">
                <a:solidFill>
                  <a:prstClr val="black"/>
                </a:solidFill>
                <a:latin typeface="Meiryo UI"/>
                <a:ea typeface="Meiryo UI"/>
                <a:cs typeface="Meiryo UI" panose="020B0604030504040204" pitchFamily="50" charset="-128"/>
              </a:rPr>
              <a:t>配信</a:t>
            </a:r>
            <a:r>
              <a:rPr kumimoji="1" lang="ja-JP" altLang="en-US" sz="1200" dirty="0">
                <a:solidFill>
                  <a:prstClr val="black"/>
                </a:solidFill>
                <a:latin typeface="Meiryo UI"/>
                <a:ea typeface="Meiryo UI"/>
                <a:cs typeface="Meiryo UI" panose="020B0604030504040204" pitchFamily="50" charset="-128"/>
              </a:rPr>
              <a:t>されます。</a:t>
            </a:r>
            <a:r>
              <a:rPr kumimoji="1" lang="en-US" altLang="ja-JP" sz="1200" dirty="0">
                <a:solidFill>
                  <a:prstClr val="black"/>
                </a:solidFill>
                <a:latin typeface="Meiryo UI"/>
                <a:ea typeface="Meiryo UI"/>
                <a:cs typeface="Meiryo UI" panose="020B0604030504040204" pitchFamily="50" charset="-128"/>
              </a:rPr>
              <a:t/>
            </a:r>
            <a:br>
              <a:rPr kumimoji="1" lang="en-US" altLang="ja-JP" sz="1200" dirty="0">
                <a:solidFill>
                  <a:prstClr val="black"/>
                </a:solidFill>
                <a:latin typeface="Meiryo UI"/>
                <a:ea typeface="Meiryo UI"/>
                <a:cs typeface="Meiryo UI" panose="020B0604030504040204" pitchFamily="50" charset="-128"/>
              </a:rPr>
            </a:br>
            <a:r>
              <a:rPr kumimoji="1" lang="ja-JP" altLang="en-US" sz="1200" dirty="0">
                <a:solidFill>
                  <a:prstClr val="black"/>
                </a:solidFill>
                <a:latin typeface="Meiryo UI"/>
                <a:ea typeface="Meiryo UI"/>
                <a:cs typeface="Meiryo UI" panose="020B0604030504040204" pitchFamily="50" charset="-128"/>
              </a:rPr>
              <a:t>「</a:t>
            </a:r>
            <a:r>
              <a:rPr kumimoji="1" lang="ja-JP" altLang="en-US" sz="1200" b="1" dirty="0">
                <a:solidFill>
                  <a:prstClr val="black"/>
                </a:solidFill>
                <a:latin typeface="Meiryo UI"/>
                <a:ea typeface="Meiryo UI"/>
                <a:cs typeface="Meiryo UI" panose="020B0604030504040204" pitchFamily="50" charset="-128"/>
              </a:rPr>
              <a:t>②</a:t>
            </a:r>
            <a:r>
              <a:rPr kumimoji="1" lang="en-US" altLang="ja-JP" sz="1200" b="1" dirty="0">
                <a:solidFill>
                  <a:prstClr val="black"/>
                </a:solidFill>
                <a:latin typeface="Meiryo UI"/>
                <a:ea typeface="Meiryo UI"/>
                <a:cs typeface="Meiryo UI" panose="020B0604030504040204" pitchFamily="50" charset="-128"/>
              </a:rPr>
              <a:t>G-MIS</a:t>
            </a:r>
            <a:r>
              <a:rPr kumimoji="1" lang="ja-JP" altLang="en-US" sz="1200" b="1" dirty="0">
                <a:solidFill>
                  <a:prstClr val="black"/>
                </a:solidFill>
                <a:latin typeface="Meiryo UI"/>
                <a:ea typeface="Meiryo UI"/>
                <a:cs typeface="Meiryo UI" panose="020B0604030504040204" pitchFamily="50" charset="-128"/>
              </a:rPr>
              <a:t>利用案内メール</a:t>
            </a:r>
            <a:r>
              <a:rPr kumimoji="1" lang="ja-JP" altLang="en-US" sz="1200" dirty="0">
                <a:solidFill>
                  <a:prstClr val="black"/>
                </a:solidFill>
                <a:latin typeface="Meiryo UI"/>
                <a:ea typeface="Meiryo UI"/>
                <a:cs typeface="Meiryo UI" panose="020B0604030504040204" pitchFamily="50" charset="-128"/>
              </a:rPr>
              <a:t>」の案内に従い、メールに記載の</a:t>
            </a:r>
            <a:r>
              <a:rPr kumimoji="1" lang="en-US" altLang="ja-JP" sz="1200" dirty="0">
                <a:solidFill>
                  <a:prstClr val="black"/>
                </a:solidFill>
                <a:latin typeface="Meiryo UI"/>
                <a:ea typeface="Meiryo UI"/>
                <a:cs typeface="Meiryo UI" panose="020B0604030504040204" pitchFamily="50" charset="-128"/>
              </a:rPr>
              <a:t>URL</a:t>
            </a:r>
            <a:r>
              <a:rPr kumimoji="1" lang="ja-JP" altLang="en-US" sz="1200" dirty="0">
                <a:solidFill>
                  <a:prstClr val="black"/>
                </a:solidFill>
                <a:latin typeface="Meiryo UI"/>
                <a:ea typeface="Meiryo UI"/>
                <a:cs typeface="Meiryo UI" panose="020B0604030504040204" pitchFamily="50" charset="-128"/>
              </a:rPr>
              <a:t>から「パスワード設定」を行うと、ログイン完了となります</a:t>
            </a:r>
            <a:r>
              <a:rPr kumimoji="1" lang="ja-JP" altLang="en-US" sz="1200" dirty="0" smtClean="0">
                <a:solidFill>
                  <a:prstClr val="black"/>
                </a:solidFill>
                <a:latin typeface="Meiryo UI"/>
                <a:ea typeface="Meiryo UI"/>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オペレーター">
            <a:extLst>
              <a:ext uri="{FF2B5EF4-FFF2-40B4-BE49-F238E27FC236}">
                <a16:creationId xmlns:a16="http://schemas.microsoft.com/office/drawing/2014/main" id="{854B1612-BF10-D916-8622-2BD023DACB62}"/>
              </a:ext>
            </a:extLst>
          </p:cNvPr>
          <p:cNvGrpSpPr>
            <a:grpSpLocks noChangeAspect="1"/>
          </p:cNvGrpSpPr>
          <p:nvPr/>
        </p:nvGrpSpPr>
        <p:grpSpPr bwMode="auto">
          <a:xfrm>
            <a:off x="859385" y="1533831"/>
            <a:ext cx="498597" cy="610679"/>
            <a:chOff x="5436" y="920"/>
            <a:chExt cx="605" cy="741"/>
          </a:xfrm>
        </p:grpSpPr>
        <p:sp>
          <p:nvSpPr>
            <p:cNvPr id="8" name="Freeform 25">
              <a:extLst>
                <a:ext uri="{FF2B5EF4-FFF2-40B4-BE49-F238E27FC236}">
                  <a16:creationId xmlns:a16="http://schemas.microsoft.com/office/drawing/2014/main" id="{C597C3AF-5483-3E98-3A95-9BCBC5BDC5F4}"/>
                </a:ext>
              </a:extLst>
            </p:cNvPr>
            <p:cNvSpPr>
              <a:spLocks/>
            </p:cNvSpPr>
            <p:nvPr/>
          </p:nvSpPr>
          <p:spPr bwMode="auto">
            <a:xfrm>
              <a:off x="5612" y="1052"/>
              <a:ext cx="253" cy="350"/>
            </a:xfrm>
            <a:custGeom>
              <a:avLst/>
              <a:gdLst>
                <a:gd name="T0" fmla="*/ 163 w 166"/>
                <a:gd name="T1" fmla="*/ 170 h 230"/>
                <a:gd name="T2" fmla="*/ 4 w 166"/>
                <a:gd name="T3" fmla="*/ 170 h 230"/>
                <a:gd name="T4" fmla="*/ 0 w 166"/>
                <a:gd name="T5" fmla="*/ 164 h 230"/>
                <a:gd name="T6" fmla="*/ 55 w 166"/>
                <a:gd name="T7" fmla="*/ 154 h 230"/>
                <a:gd name="T8" fmla="*/ 55 w 166"/>
                <a:gd name="T9" fmla="*/ 154 h 230"/>
                <a:gd name="T10" fmla="*/ 55 w 166"/>
                <a:gd name="T11" fmla="*/ 124 h 230"/>
                <a:gd name="T12" fmla="*/ 34 w 166"/>
                <a:gd name="T13" fmla="*/ 83 h 230"/>
                <a:gd name="T14" fmla="*/ 34 w 166"/>
                <a:gd name="T15" fmla="*/ 40 h 230"/>
                <a:gd name="T16" fmla="*/ 132 w 166"/>
                <a:gd name="T17" fmla="*/ 0 h 230"/>
                <a:gd name="T18" fmla="*/ 132 w 166"/>
                <a:gd name="T19" fmla="*/ 67 h 230"/>
                <a:gd name="T20" fmla="*/ 111 w 166"/>
                <a:gd name="T21" fmla="*/ 124 h 230"/>
                <a:gd name="T22" fmla="*/ 111 w 166"/>
                <a:gd name="T23" fmla="*/ 154 h 230"/>
                <a:gd name="T24" fmla="*/ 122 w 166"/>
                <a:gd name="T25" fmla="*/ 156 h 230"/>
                <a:gd name="T26" fmla="*/ 107 w 166"/>
                <a:gd name="T27" fmla="*/ 163 h 230"/>
                <a:gd name="T28" fmla="*/ 99 w 166"/>
                <a:gd name="T29" fmla="*/ 158 h 230"/>
                <a:gd name="T30" fmla="*/ 67 w 166"/>
                <a:gd name="T31" fmla="*/ 158 h 230"/>
                <a:gd name="T32" fmla="*/ 57 w 166"/>
                <a:gd name="T33" fmla="*/ 168 h 230"/>
                <a:gd name="T34" fmla="*/ 57 w 166"/>
                <a:gd name="T35" fmla="*/ 175 h 230"/>
                <a:gd name="T36" fmla="*/ 67 w 166"/>
                <a:gd name="T37" fmla="*/ 185 h 230"/>
                <a:gd name="T38" fmla="*/ 99 w 166"/>
                <a:gd name="T39" fmla="*/ 185 h 230"/>
                <a:gd name="T40" fmla="*/ 108 w 166"/>
                <a:gd name="T41" fmla="*/ 179 h 230"/>
                <a:gd name="T42" fmla="*/ 145 w 166"/>
                <a:gd name="T43" fmla="*/ 160 h 230"/>
                <a:gd name="T44" fmla="*/ 166 w 166"/>
                <a:gd name="T45" fmla="*/ 164 h 230"/>
                <a:gd name="T46" fmla="*/ 163 w 166"/>
                <a:gd name="T47" fmla="*/ 17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230">
                  <a:moveTo>
                    <a:pt x="163" y="170"/>
                  </a:moveTo>
                  <a:cubicBezTo>
                    <a:pt x="119" y="230"/>
                    <a:pt x="47" y="230"/>
                    <a:pt x="4" y="170"/>
                  </a:cubicBezTo>
                  <a:cubicBezTo>
                    <a:pt x="0" y="164"/>
                    <a:pt x="0" y="164"/>
                    <a:pt x="0" y="164"/>
                  </a:cubicBezTo>
                  <a:cubicBezTo>
                    <a:pt x="55" y="154"/>
                    <a:pt x="55" y="154"/>
                    <a:pt x="55" y="154"/>
                  </a:cubicBezTo>
                  <a:cubicBezTo>
                    <a:pt x="55" y="154"/>
                    <a:pt x="55" y="154"/>
                    <a:pt x="55" y="154"/>
                  </a:cubicBezTo>
                  <a:cubicBezTo>
                    <a:pt x="55" y="124"/>
                    <a:pt x="55" y="124"/>
                    <a:pt x="55" y="124"/>
                  </a:cubicBezTo>
                  <a:cubicBezTo>
                    <a:pt x="43" y="115"/>
                    <a:pt x="34" y="100"/>
                    <a:pt x="34" y="83"/>
                  </a:cubicBezTo>
                  <a:cubicBezTo>
                    <a:pt x="34" y="40"/>
                    <a:pt x="34" y="40"/>
                    <a:pt x="34" y="40"/>
                  </a:cubicBezTo>
                  <a:cubicBezTo>
                    <a:pt x="132" y="0"/>
                    <a:pt x="132" y="0"/>
                    <a:pt x="132" y="0"/>
                  </a:cubicBezTo>
                  <a:cubicBezTo>
                    <a:pt x="132" y="67"/>
                    <a:pt x="132" y="67"/>
                    <a:pt x="132" y="67"/>
                  </a:cubicBezTo>
                  <a:cubicBezTo>
                    <a:pt x="132" y="100"/>
                    <a:pt x="123" y="115"/>
                    <a:pt x="111" y="124"/>
                  </a:cubicBezTo>
                  <a:cubicBezTo>
                    <a:pt x="111" y="154"/>
                    <a:pt x="111" y="154"/>
                    <a:pt x="111" y="154"/>
                  </a:cubicBezTo>
                  <a:cubicBezTo>
                    <a:pt x="122" y="156"/>
                    <a:pt x="122" y="156"/>
                    <a:pt x="122" y="156"/>
                  </a:cubicBezTo>
                  <a:cubicBezTo>
                    <a:pt x="117" y="159"/>
                    <a:pt x="112" y="161"/>
                    <a:pt x="107" y="163"/>
                  </a:cubicBezTo>
                  <a:cubicBezTo>
                    <a:pt x="105" y="160"/>
                    <a:pt x="102" y="158"/>
                    <a:pt x="99" y="158"/>
                  </a:cubicBezTo>
                  <a:cubicBezTo>
                    <a:pt x="67" y="158"/>
                    <a:pt x="67" y="158"/>
                    <a:pt x="67" y="158"/>
                  </a:cubicBezTo>
                  <a:cubicBezTo>
                    <a:pt x="61" y="158"/>
                    <a:pt x="57" y="163"/>
                    <a:pt x="57" y="168"/>
                  </a:cubicBezTo>
                  <a:cubicBezTo>
                    <a:pt x="57" y="175"/>
                    <a:pt x="57" y="175"/>
                    <a:pt x="57" y="175"/>
                  </a:cubicBezTo>
                  <a:cubicBezTo>
                    <a:pt x="57" y="181"/>
                    <a:pt x="61" y="185"/>
                    <a:pt x="67" y="185"/>
                  </a:cubicBezTo>
                  <a:cubicBezTo>
                    <a:pt x="99" y="185"/>
                    <a:pt x="99" y="185"/>
                    <a:pt x="99" y="185"/>
                  </a:cubicBezTo>
                  <a:cubicBezTo>
                    <a:pt x="103" y="185"/>
                    <a:pt x="107" y="183"/>
                    <a:pt x="108" y="179"/>
                  </a:cubicBezTo>
                  <a:cubicBezTo>
                    <a:pt x="122" y="175"/>
                    <a:pt x="134" y="169"/>
                    <a:pt x="145" y="160"/>
                  </a:cubicBezTo>
                  <a:cubicBezTo>
                    <a:pt x="166" y="164"/>
                    <a:pt x="166" y="164"/>
                    <a:pt x="166" y="164"/>
                  </a:cubicBezTo>
                  <a:lnTo>
                    <a:pt x="163"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9" name="Freeform 26">
              <a:extLst>
                <a:ext uri="{FF2B5EF4-FFF2-40B4-BE49-F238E27FC236}">
                  <a16:creationId xmlns:a16="http://schemas.microsoft.com/office/drawing/2014/main" id="{9FECF267-B472-D830-846F-D2C0EBB54A5B}"/>
                </a:ext>
              </a:extLst>
            </p:cNvPr>
            <p:cNvSpPr>
              <a:spLocks/>
            </p:cNvSpPr>
            <p:nvPr/>
          </p:nvSpPr>
          <p:spPr bwMode="auto">
            <a:xfrm>
              <a:off x="5436" y="920"/>
              <a:ext cx="605" cy="741"/>
            </a:xfrm>
            <a:custGeom>
              <a:avLst/>
              <a:gdLst>
                <a:gd name="T0" fmla="*/ 275 w 398"/>
                <a:gd name="T1" fmla="*/ 234 h 487"/>
                <a:gd name="T2" fmla="*/ 298 w 398"/>
                <a:gd name="T3" fmla="*/ 177 h 487"/>
                <a:gd name="T4" fmla="*/ 318 w 398"/>
                <a:gd name="T5" fmla="*/ 161 h 487"/>
                <a:gd name="T6" fmla="*/ 302 w 398"/>
                <a:gd name="T7" fmla="*/ 93 h 487"/>
                <a:gd name="T8" fmla="*/ 297 w 398"/>
                <a:gd name="T9" fmla="*/ 93 h 487"/>
                <a:gd name="T10" fmla="*/ 101 w 398"/>
                <a:gd name="T11" fmla="*/ 93 h 487"/>
                <a:gd name="T12" fmla="*/ 96 w 398"/>
                <a:gd name="T13" fmla="*/ 93 h 487"/>
                <a:gd name="T14" fmla="*/ 80 w 398"/>
                <a:gd name="T15" fmla="*/ 161 h 487"/>
                <a:gd name="T16" fmla="*/ 100 w 398"/>
                <a:gd name="T17" fmla="*/ 177 h 487"/>
                <a:gd name="T18" fmla="*/ 116 w 398"/>
                <a:gd name="T19" fmla="*/ 135 h 487"/>
                <a:gd name="T20" fmla="*/ 116 w 398"/>
                <a:gd name="T21" fmla="*/ 99 h 487"/>
                <a:gd name="T22" fmla="*/ 282 w 398"/>
                <a:gd name="T23" fmla="*/ 99 h 487"/>
                <a:gd name="T24" fmla="*/ 282 w 398"/>
                <a:gd name="T25" fmla="*/ 161 h 487"/>
                <a:gd name="T26" fmla="*/ 223 w 398"/>
                <a:gd name="T27" fmla="*/ 250 h 487"/>
                <a:gd name="T28" fmla="*/ 183 w 398"/>
                <a:gd name="T29" fmla="*/ 245 h 487"/>
                <a:gd name="T30" fmla="*/ 173 w 398"/>
                <a:gd name="T31" fmla="*/ 262 h 487"/>
                <a:gd name="T32" fmla="*/ 215 w 398"/>
                <a:gd name="T33" fmla="*/ 272 h 487"/>
                <a:gd name="T34" fmla="*/ 261 w 398"/>
                <a:gd name="T35" fmla="*/ 247 h 487"/>
                <a:gd name="T36" fmla="*/ 279 w 398"/>
                <a:gd name="T37" fmla="*/ 257 h 487"/>
                <a:gd name="T38" fmla="*/ 116 w 398"/>
                <a:gd name="T39" fmla="*/ 251 h 487"/>
                <a:gd name="T40" fmla="*/ 171 w 398"/>
                <a:gd name="T41" fmla="*/ 241 h 487"/>
                <a:gd name="T42" fmla="*/ 150 w 398"/>
                <a:gd name="T43" fmla="*/ 170 h 487"/>
                <a:gd name="T44" fmla="*/ 248 w 398"/>
                <a:gd name="T45" fmla="*/ 87 h 487"/>
                <a:gd name="T46" fmla="*/ 227 w 398"/>
                <a:gd name="T47" fmla="*/ 211 h 487"/>
                <a:gd name="T48" fmla="*/ 268 w 398"/>
                <a:gd name="T49" fmla="*/ 170 h 487"/>
                <a:gd name="T50" fmla="*/ 199 w 398"/>
                <a:gd name="T51" fmla="*/ 30 h 487"/>
                <a:gd name="T52" fmla="*/ 130 w 398"/>
                <a:gd name="T53" fmla="*/ 123 h 487"/>
                <a:gd name="T54" fmla="*/ 117 w 398"/>
                <a:gd name="T55" fmla="*/ 214 h 487"/>
                <a:gd name="T56" fmla="*/ 151 w 398"/>
                <a:gd name="T57" fmla="*/ 229 h 487"/>
                <a:gd name="T58" fmla="*/ 6 w 398"/>
                <a:gd name="T59" fmla="*/ 352 h 487"/>
                <a:gd name="T60" fmla="*/ 36 w 398"/>
                <a:gd name="T61" fmla="*/ 487 h 487"/>
                <a:gd name="T62" fmla="*/ 380 w 398"/>
                <a:gd name="T63" fmla="*/ 471 h 487"/>
                <a:gd name="T64" fmla="*/ 326 w 398"/>
                <a:gd name="T65" fmla="*/ 24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8" h="487">
                  <a:moveTo>
                    <a:pt x="326" y="243"/>
                  </a:moveTo>
                  <a:cubicBezTo>
                    <a:pt x="314" y="241"/>
                    <a:pt x="295" y="237"/>
                    <a:pt x="275" y="234"/>
                  </a:cubicBezTo>
                  <a:cubicBezTo>
                    <a:pt x="288" y="218"/>
                    <a:pt x="296" y="198"/>
                    <a:pt x="297" y="177"/>
                  </a:cubicBezTo>
                  <a:cubicBezTo>
                    <a:pt x="297" y="177"/>
                    <a:pt x="298" y="177"/>
                    <a:pt x="298" y="177"/>
                  </a:cubicBezTo>
                  <a:cubicBezTo>
                    <a:pt x="302" y="177"/>
                    <a:pt x="302" y="177"/>
                    <a:pt x="302" y="177"/>
                  </a:cubicBezTo>
                  <a:cubicBezTo>
                    <a:pt x="311" y="177"/>
                    <a:pt x="318" y="169"/>
                    <a:pt x="318" y="161"/>
                  </a:cubicBezTo>
                  <a:cubicBezTo>
                    <a:pt x="318" y="109"/>
                    <a:pt x="318" y="109"/>
                    <a:pt x="318" y="109"/>
                  </a:cubicBezTo>
                  <a:cubicBezTo>
                    <a:pt x="318" y="100"/>
                    <a:pt x="311" y="93"/>
                    <a:pt x="302" y="93"/>
                  </a:cubicBezTo>
                  <a:cubicBezTo>
                    <a:pt x="298" y="93"/>
                    <a:pt x="298" y="93"/>
                    <a:pt x="298" y="93"/>
                  </a:cubicBezTo>
                  <a:cubicBezTo>
                    <a:pt x="298" y="93"/>
                    <a:pt x="297" y="93"/>
                    <a:pt x="297" y="93"/>
                  </a:cubicBezTo>
                  <a:cubicBezTo>
                    <a:pt x="294" y="41"/>
                    <a:pt x="251" y="0"/>
                    <a:pt x="199" y="0"/>
                  </a:cubicBezTo>
                  <a:cubicBezTo>
                    <a:pt x="147" y="0"/>
                    <a:pt x="104" y="41"/>
                    <a:pt x="101" y="93"/>
                  </a:cubicBezTo>
                  <a:cubicBezTo>
                    <a:pt x="100" y="93"/>
                    <a:pt x="100" y="93"/>
                    <a:pt x="100" y="93"/>
                  </a:cubicBezTo>
                  <a:cubicBezTo>
                    <a:pt x="96" y="93"/>
                    <a:pt x="96" y="93"/>
                    <a:pt x="96" y="93"/>
                  </a:cubicBezTo>
                  <a:cubicBezTo>
                    <a:pt x="87" y="93"/>
                    <a:pt x="80" y="100"/>
                    <a:pt x="80" y="109"/>
                  </a:cubicBezTo>
                  <a:cubicBezTo>
                    <a:pt x="80" y="161"/>
                    <a:pt x="80" y="161"/>
                    <a:pt x="80" y="161"/>
                  </a:cubicBezTo>
                  <a:cubicBezTo>
                    <a:pt x="80" y="169"/>
                    <a:pt x="87" y="177"/>
                    <a:pt x="96" y="177"/>
                  </a:cubicBezTo>
                  <a:cubicBezTo>
                    <a:pt x="100" y="177"/>
                    <a:pt x="100" y="177"/>
                    <a:pt x="100" y="177"/>
                  </a:cubicBezTo>
                  <a:cubicBezTo>
                    <a:pt x="109" y="177"/>
                    <a:pt x="116" y="169"/>
                    <a:pt x="116" y="161"/>
                  </a:cubicBezTo>
                  <a:cubicBezTo>
                    <a:pt x="116" y="135"/>
                    <a:pt x="116" y="135"/>
                    <a:pt x="116" y="135"/>
                  </a:cubicBezTo>
                  <a:cubicBezTo>
                    <a:pt x="116" y="109"/>
                    <a:pt x="116" y="109"/>
                    <a:pt x="116" y="109"/>
                  </a:cubicBezTo>
                  <a:cubicBezTo>
                    <a:pt x="116" y="99"/>
                    <a:pt x="116" y="99"/>
                    <a:pt x="116" y="99"/>
                  </a:cubicBezTo>
                  <a:cubicBezTo>
                    <a:pt x="116" y="53"/>
                    <a:pt x="153" y="16"/>
                    <a:pt x="199" y="16"/>
                  </a:cubicBezTo>
                  <a:cubicBezTo>
                    <a:pt x="245" y="16"/>
                    <a:pt x="282" y="53"/>
                    <a:pt x="282" y="99"/>
                  </a:cubicBezTo>
                  <a:cubicBezTo>
                    <a:pt x="282" y="109"/>
                    <a:pt x="282" y="109"/>
                    <a:pt x="282" y="109"/>
                  </a:cubicBezTo>
                  <a:cubicBezTo>
                    <a:pt x="282" y="161"/>
                    <a:pt x="282" y="161"/>
                    <a:pt x="282" y="161"/>
                  </a:cubicBezTo>
                  <a:cubicBezTo>
                    <a:pt x="282" y="170"/>
                    <a:pt x="282" y="170"/>
                    <a:pt x="282" y="170"/>
                  </a:cubicBezTo>
                  <a:cubicBezTo>
                    <a:pt x="282" y="208"/>
                    <a:pt x="257" y="239"/>
                    <a:pt x="223" y="250"/>
                  </a:cubicBezTo>
                  <a:cubicBezTo>
                    <a:pt x="221" y="247"/>
                    <a:pt x="218" y="245"/>
                    <a:pt x="215" y="245"/>
                  </a:cubicBezTo>
                  <a:cubicBezTo>
                    <a:pt x="183" y="245"/>
                    <a:pt x="183" y="245"/>
                    <a:pt x="183" y="245"/>
                  </a:cubicBezTo>
                  <a:cubicBezTo>
                    <a:pt x="177" y="245"/>
                    <a:pt x="173" y="250"/>
                    <a:pt x="173" y="255"/>
                  </a:cubicBezTo>
                  <a:cubicBezTo>
                    <a:pt x="173" y="262"/>
                    <a:pt x="173" y="262"/>
                    <a:pt x="173" y="262"/>
                  </a:cubicBezTo>
                  <a:cubicBezTo>
                    <a:pt x="173" y="268"/>
                    <a:pt x="177" y="272"/>
                    <a:pt x="183" y="272"/>
                  </a:cubicBezTo>
                  <a:cubicBezTo>
                    <a:pt x="215" y="272"/>
                    <a:pt x="215" y="272"/>
                    <a:pt x="215" y="272"/>
                  </a:cubicBezTo>
                  <a:cubicBezTo>
                    <a:pt x="219" y="272"/>
                    <a:pt x="223" y="270"/>
                    <a:pt x="224" y="266"/>
                  </a:cubicBezTo>
                  <a:cubicBezTo>
                    <a:pt x="238" y="262"/>
                    <a:pt x="250" y="256"/>
                    <a:pt x="261" y="247"/>
                  </a:cubicBezTo>
                  <a:cubicBezTo>
                    <a:pt x="282" y="251"/>
                    <a:pt x="282" y="251"/>
                    <a:pt x="282" y="251"/>
                  </a:cubicBezTo>
                  <a:cubicBezTo>
                    <a:pt x="279" y="257"/>
                    <a:pt x="279" y="257"/>
                    <a:pt x="279" y="257"/>
                  </a:cubicBezTo>
                  <a:cubicBezTo>
                    <a:pt x="235" y="317"/>
                    <a:pt x="163" y="317"/>
                    <a:pt x="120" y="257"/>
                  </a:cubicBezTo>
                  <a:cubicBezTo>
                    <a:pt x="116" y="251"/>
                    <a:pt x="116" y="251"/>
                    <a:pt x="116" y="251"/>
                  </a:cubicBezTo>
                  <a:cubicBezTo>
                    <a:pt x="171" y="241"/>
                    <a:pt x="171" y="241"/>
                    <a:pt x="171" y="241"/>
                  </a:cubicBezTo>
                  <a:cubicBezTo>
                    <a:pt x="171" y="241"/>
                    <a:pt x="171" y="241"/>
                    <a:pt x="171" y="241"/>
                  </a:cubicBezTo>
                  <a:cubicBezTo>
                    <a:pt x="171" y="211"/>
                    <a:pt x="171" y="211"/>
                    <a:pt x="171" y="211"/>
                  </a:cubicBezTo>
                  <a:cubicBezTo>
                    <a:pt x="159" y="202"/>
                    <a:pt x="150" y="187"/>
                    <a:pt x="150" y="170"/>
                  </a:cubicBezTo>
                  <a:cubicBezTo>
                    <a:pt x="150" y="127"/>
                    <a:pt x="150" y="127"/>
                    <a:pt x="150" y="127"/>
                  </a:cubicBezTo>
                  <a:cubicBezTo>
                    <a:pt x="248" y="87"/>
                    <a:pt x="248" y="87"/>
                    <a:pt x="248" y="87"/>
                  </a:cubicBezTo>
                  <a:cubicBezTo>
                    <a:pt x="248" y="154"/>
                    <a:pt x="248" y="154"/>
                    <a:pt x="248" y="154"/>
                  </a:cubicBezTo>
                  <a:cubicBezTo>
                    <a:pt x="248" y="187"/>
                    <a:pt x="239" y="202"/>
                    <a:pt x="227" y="211"/>
                  </a:cubicBezTo>
                  <a:cubicBezTo>
                    <a:pt x="227" y="234"/>
                    <a:pt x="227" y="234"/>
                    <a:pt x="227" y="234"/>
                  </a:cubicBezTo>
                  <a:cubicBezTo>
                    <a:pt x="251" y="223"/>
                    <a:pt x="268" y="199"/>
                    <a:pt x="268" y="170"/>
                  </a:cubicBezTo>
                  <a:cubicBezTo>
                    <a:pt x="268" y="99"/>
                    <a:pt x="268" y="99"/>
                    <a:pt x="268" y="99"/>
                  </a:cubicBezTo>
                  <a:cubicBezTo>
                    <a:pt x="268" y="61"/>
                    <a:pt x="237" y="30"/>
                    <a:pt x="199" y="30"/>
                  </a:cubicBezTo>
                  <a:cubicBezTo>
                    <a:pt x="161" y="30"/>
                    <a:pt x="130" y="61"/>
                    <a:pt x="130" y="99"/>
                  </a:cubicBezTo>
                  <a:cubicBezTo>
                    <a:pt x="130" y="123"/>
                    <a:pt x="130" y="123"/>
                    <a:pt x="130" y="123"/>
                  </a:cubicBezTo>
                  <a:cubicBezTo>
                    <a:pt x="130" y="131"/>
                    <a:pt x="130" y="142"/>
                    <a:pt x="130" y="151"/>
                  </a:cubicBezTo>
                  <a:cubicBezTo>
                    <a:pt x="130" y="180"/>
                    <a:pt x="126" y="200"/>
                    <a:pt x="117" y="214"/>
                  </a:cubicBezTo>
                  <a:cubicBezTo>
                    <a:pt x="151" y="221"/>
                    <a:pt x="151" y="221"/>
                    <a:pt x="151" y="221"/>
                  </a:cubicBezTo>
                  <a:cubicBezTo>
                    <a:pt x="151" y="229"/>
                    <a:pt x="151" y="229"/>
                    <a:pt x="151" y="229"/>
                  </a:cubicBezTo>
                  <a:cubicBezTo>
                    <a:pt x="123" y="234"/>
                    <a:pt x="89" y="240"/>
                    <a:pt x="72" y="243"/>
                  </a:cubicBezTo>
                  <a:cubicBezTo>
                    <a:pt x="16" y="254"/>
                    <a:pt x="0" y="295"/>
                    <a:pt x="6" y="352"/>
                  </a:cubicBezTo>
                  <a:cubicBezTo>
                    <a:pt x="8" y="370"/>
                    <a:pt x="13" y="421"/>
                    <a:pt x="18" y="471"/>
                  </a:cubicBezTo>
                  <a:cubicBezTo>
                    <a:pt x="19" y="480"/>
                    <a:pt x="26" y="487"/>
                    <a:pt x="36" y="487"/>
                  </a:cubicBezTo>
                  <a:cubicBezTo>
                    <a:pt x="362" y="487"/>
                    <a:pt x="362" y="487"/>
                    <a:pt x="362" y="487"/>
                  </a:cubicBezTo>
                  <a:cubicBezTo>
                    <a:pt x="372" y="487"/>
                    <a:pt x="379" y="480"/>
                    <a:pt x="380" y="471"/>
                  </a:cubicBezTo>
                  <a:cubicBezTo>
                    <a:pt x="385" y="420"/>
                    <a:pt x="390" y="370"/>
                    <a:pt x="392" y="352"/>
                  </a:cubicBezTo>
                  <a:cubicBezTo>
                    <a:pt x="398" y="295"/>
                    <a:pt x="382" y="254"/>
                    <a:pt x="326" y="243"/>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10" name="テキスト ボックス 9">
            <a:extLst>
              <a:ext uri="{FF2B5EF4-FFF2-40B4-BE49-F238E27FC236}">
                <a16:creationId xmlns:a16="http://schemas.microsoft.com/office/drawing/2014/main" id="{FC17F4E9-610B-36A6-18D3-FE1803B104A4}"/>
              </a:ext>
            </a:extLst>
          </p:cNvPr>
          <p:cNvSpPr txBox="1"/>
          <p:nvPr/>
        </p:nvSpPr>
        <p:spPr>
          <a:xfrm>
            <a:off x="460974" y="2181998"/>
            <a:ext cx="1372910" cy="461665"/>
          </a:xfrm>
          <a:prstGeom prst="rect">
            <a:avLst/>
          </a:prstGeom>
          <a:noFill/>
        </p:spPr>
        <p:txBody>
          <a:bodyPr wrap="square" rtlCol="0">
            <a:spAutoFit/>
          </a:bodyPr>
          <a:lstStyle/>
          <a:p>
            <a:pPr algn="ctr"/>
            <a:r>
              <a:rPr kumimoji="1"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a:t>
            </a:r>
            <a:endParaRPr kumimoji="1"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24729C83-E770-2210-3424-4215E2D9ECFD}"/>
              </a:ext>
            </a:extLst>
          </p:cNvPr>
          <p:cNvSpPr/>
          <p:nvPr/>
        </p:nvSpPr>
        <p:spPr>
          <a:xfrm>
            <a:off x="678638" y="1203476"/>
            <a:ext cx="787598" cy="210255"/>
          </a:xfrm>
          <a:prstGeom prst="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a:solidFill>
                  <a:schemeClr val="tx1"/>
                </a:solidFill>
                <a:latin typeface="Meiryo UI" panose="020B0604030504040204" pitchFamily="50" charset="-128"/>
                <a:ea typeface="Meiryo UI" panose="020B0604030504040204" pitchFamily="50" charset="-128"/>
              </a:rPr>
              <a:t>③</a:t>
            </a:r>
            <a:r>
              <a:rPr kumimoji="1" lang="ja-JP" altLang="en-US" sz="1400">
                <a:solidFill>
                  <a:schemeClr val="tx1"/>
                </a:solidFill>
                <a:latin typeface="Meiryo UI" panose="020B0604030504040204" pitchFamily="50" charset="-128"/>
                <a:ea typeface="Meiryo UI" panose="020B0604030504040204" pitchFamily="50" charset="-128"/>
              </a:rPr>
              <a:t>発行</a:t>
            </a:r>
          </a:p>
        </p:txBody>
      </p:sp>
      <p:sp>
        <p:nvSpPr>
          <p:cNvPr id="4" name="テキスト ボックス 3">
            <a:extLst>
              <a:ext uri="{FF2B5EF4-FFF2-40B4-BE49-F238E27FC236}">
                <a16:creationId xmlns:a16="http://schemas.microsoft.com/office/drawing/2014/main" id="{852BBCDC-8AB8-B65E-AA46-A1035D319E97}"/>
              </a:ext>
            </a:extLst>
          </p:cNvPr>
          <p:cNvSpPr txBox="1"/>
          <p:nvPr/>
        </p:nvSpPr>
        <p:spPr>
          <a:xfrm>
            <a:off x="404880" y="2877033"/>
            <a:ext cx="2705478" cy="3693319"/>
          </a:xfrm>
          <a:prstGeom prst="rect">
            <a:avLst/>
          </a:prstGeom>
          <a:solidFill>
            <a:srgbClr val="F6CECA">
              <a:alpha val="50196"/>
            </a:srgbClr>
          </a:solidFill>
        </p:spPr>
        <p:txBody>
          <a:bodyPr wrap="square" rtlCol="0">
            <a:spAutoFit/>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①事前確認メール</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（イメージ）</a:t>
            </a:r>
            <a:r>
              <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件名：</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厚生労働省</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事務局</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アカウント発行にかかる事前のご連絡</a:t>
            </a:r>
            <a:endPar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a:latin typeface="Meiryo UI" panose="020B0604030504040204" pitchFamily="50" charset="-128"/>
                <a:ea typeface="Meiryo UI" panose="020B0604030504040204" pitchFamily="50" charset="-128"/>
                <a:cs typeface="Meiryo UI" panose="020B0604030504040204" pitchFamily="50" charset="-128"/>
              </a:rPr>
              <a:t>送信元：</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事務局</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hlinkClick r:id="" action="ppaction://noaction"/>
              </a:rPr>
              <a:t>info@g-mis.net〉</a:t>
            </a:r>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1C5ABB26-D9FF-20D7-D77A-48A2FB766E41}"/>
              </a:ext>
            </a:extLst>
          </p:cNvPr>
          <p:cNvPicPr>
            <a:picLocks noChangeAspect="1"/>
          </p:cNvPicPr>
          <p:nvPr/>
        </p:nvPicPr>
        <p:blipFill>
          <a:blip r:embed="rId4"/>
          <a:stretch>
            <a:fillRect/>
          </a:stretch>
        </p:blipFill>
        <p:spPr>
          <a:xfrm>
            <a:off x="514734" y="3841329"/>
            <a:ext cx="2489111" cy="2505946"/>
          </a:xfrm>
          <a:prstGeom prst="rect">
            <a:avLst/>
          </a:prstGeom>
        </p:spPr>
      </p:pic>
      <p:sp>
        <p:nvSpPr>
          <p:cNvPr id="23" name="テキスト ボックス 22">
            <a:extLst>
              <a:ext uri="{FF2B5EF4-FFF2-40B4-BE49-F238E27FC236}">
                <a16:creationId xmlns:a16="http://schemas.microsoft.com/office/drawing/2014/main" id="{54E64C78-F0EA-ACE3-3A11-360AD648E636}"/>
              </a:ext>
            </a:extLst>
          </p:cNvPr>
          <p:cNvSpPr txBox="1"/>
          <p:nvPr/>
        </p:nvSpPr>
        <p:spPr>
          <a:xfrm>
            <a:off x="3899784" y="2877033"/>
            <a:ext cx="2900637" cy="3693319"/>
          </a:xfrm>
          <a:prstGeom prst="rect">
            <a:avLst/>
          </a:prstGeom>
          <a:solidFill>
            <a:srgbClr val="F6CECA">
              <a:alpha val="50196"/>
            </a:srgbClr>
          </a:solidFill>
        </p:spPr>
        <p:txBody>
          <a:bodyPr wrap="square" rtlCol="0">
            <a:spAutoFit/>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利用案内メール</a:t>
            </a: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（イメージ）</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件名：</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厚生労働省</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事務局</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ログイン</a:t>
            </a:r>
            <a:r>
              <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rPr>
              <a:t>のお知らせ及びパスワード設定のご依頼</a:t>
            </a:r>
            <a:endParaRPr kumimoji="1" lang="en-US" altLang="ja-JP" sz="1000" dirty="0">
              <a:solidFill>
                <a:schemeClr val="accent6"/>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a:latin typeface="Meiryo UI" panose="020B0604030504040204" pitchFamily="50" charset="-128"/>
                <a:ea typeface="Meiryo UI" panose="020B0604030504040204" pitchFamily="50" charset="-128"/>
                <a:cs typeface="Meiryo UI" panose="020B0604030504040204" pitchFamily="50" charset="-128"/>
              </a:rPr>
              <a:t>送信元：</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事務局</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hlinkClick r:id="" action="ppaction://noaction"/>
              </a:rPr>
              <a:t>info@g-mis.net〉</a:t>
            </a:r>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1000"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矢印: 右 26">
            <a:extLst>
              <a:ext uri="{FF2B5EF4-FFF2-40B4-BE49-F238E27FC236}">
                <a16:creationId xmlns:a16="http://schemas.microsoft.com/office/drawing/2014/main" id="{DFFAD490-7FFF-5EEA-C531-5634F0D92759}"/>
              </a:ext>
            </a:extLst>
          </p:cNvPr>
          <p:cNvSpPr/>
          <p:nvPr/>
        </p:nvSpPr>
        <p:spPr>
          <a:xfrm>
            <a:off x="3246280" y="4911249"/>
            <a:ext cx="546991" cy="285393"/>
          </a:xfrm>
          <a:prstGeom prst="rightArrow">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8" name="テキスト ボックス 27">
            <a:extLst>
              <a:ext uri="{FF2B5EF4-FFF2-40B4-BE49-F238E27FC236}">
                <a16:creationId xmlns:a16="http://schemas.microsoft.com/office/drawing/2014/main" id="{FFDA4452-229F-7D83-C448-466864351C0D}"/>
              </a:ext>
            </a:extLst>
          </p:cNvPr>
          <p:cNvSpPr txBox="1"/>
          <p:nvPr/>
        </p:nvSpPr>
        <p:spPr>
          <a:xfrm>
            <a:off x="3032623" y="4665028"/>
            <a:ext cx="1054751"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翌営業日以降</a:t>
            </a:r>
          </a:p>
        </p:txBody>
      </p:sp>
      <p:pic>
        <p:nvPicPr>
          <p:cNvPr id="29" name="図 28">
            <a:extLst>
              <a:ext uri="{FF2B5EF4-FFF2-40B4-BE49-F238E27FC236}">
                <a16:creationId xmlns:a16="http://schemas.microsoft.com/office/drawing/2014/main" id="{3E5AAF4F-2C06-D7D5-29DF-7BF4685EA54E}"/>
              </a:ext>
            </a:extLst>
          </p:cNvPr>
          <p:cNvPicPr>
            <a:picLocks noChangeAspect="1"/>
          </p:cNvPicPr>
          <p:nvPr/>
        </p:nvPicPr>
        <p:blipFill>
          <a:blip r:embed="rId5"/>
          <a:stretch>
            <a:fillRect/>
          </a:stretch>
        </p:blipFill>
        <p:spPr>
          <a:xfrm>
            <a:off x="4087374" y="3824852"/>
            <a:ext cx="2489111" cy="2329493"/>
          </a:xfrm>
          <a:prstGeom prst="rect">
            <a:avLst/>
          </a:prstGeom>
        </p:spPr>
      </p:pic>
      <p:sp>
        <p:nvSpPr>
          <p:cNvPr id="30" name="正方形/長方形 29">
            <a:extLst>
              <a:ext uri="{FF2B5EF4-FFF2-40B4-BE49-F238E27FC236}">
                <a16:creationId xmlns:a16="http://schemas.microsoft.com/office/drawing/2014/main" id="{B3EB40A6-7E40-BDFF-D312-B47539C1C823}"/>
              </a:ext>
            </a:extLst>
          </p:cNvPr>
          <p:cNvSpPr/>
          <p:nvPr/>
        </p:nvSpPr>
        <p:spPr>
          <a:xfrm>
            <a:off x="4116840" y="5350950"/>
            <a:ext cx="1930856" cy="2462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31" name="直線矢印コネクタ 30">
            <a:extLst>
              <a:ext uri="{FF2B5EF4-FFF2-40B4-BE49-F238E27FC236}">
                <a16:creationId xmlns:a16="http://schemas.microsoft.com/office/drawing/2014/main" id="{CE31400F-1088-7EEE-88E0-B58C6F1FA717}"/>
              </a:ext>
            </a:extLst>
          </p:cNvPr>
          <p:cNvCxnSpPr>
            <a:cxnSpLocks/>
            <a:stCxn id="32" idx="0"/>
            <a:endCxn id="30" idx="2"/>
          </p:cNvCxnSpPr>
          <p:nvPr/>
        </p:nvCxnSpPr>
        <p:spPr bwMode="gray">
          <a:xfrm flipV="1">
            <a:off x="4345060" y="5597171"/>
            <a:ext cx="737208" cy="715977"/>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テキスト ボックス 31">
            <a:extLst>
              <a:ext uri="{FF2B5EF4-FFF2-40B4-BE49-F238E27FC236}">
                <a16:creationId xmlns:a16="http://schemas.microsoft.com/office/drawing/2014/main" id="{1C97DF47-A2C0-5416-16BA-568F56A7C157}"/>
              </a:ext>
            </a:extLst>
          </p:cNvPr>
          <p:cNvSpPr txBox="1"/>
          <p:nvPr/>
        </p:nvSpPr>
        <p:spPr>
          <a:xfrm>
            <a:off x="3379632" y="6313148"/>
            <a:ext cx="1930856" cy="400110"/>
          </a:xfrm>
          <a:prstGeom prst="rect">
            <a:avLst/>
          </a:prstGeom>
          <a:solidFill>
            <a:schemeClr val="bg1"/>
          </a:solidFill>
          <a:ln>
            <a:solidFill>
              <a:srgbClr val="FF0000"/>
            </a:solidFill>
          </a:ln>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この</a:t>
            </a:r>
            <a:r>
              <a:rPr kumimoji="1"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URL</a:t>
            </a:r>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をクリックし、パスワード設定を行ってください。</a:t>
            </a:r>
          </a:p>
        </p:txBody>
      </p:sp>
    </p:spTree>
    <p:custDataLst>
      <p:tags r:id="rId1"/>
    </p:custDataLst>
    <p:extLst>
      <p:ext uri="{BB962C8B-B14F-4D97-AF65-F5344CB8AC3E}">
        <p14:creationId xmlns:p14="http://schemas.microsoft.com/office/powerpoint/2010/main" val="148622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3176972"/>
            <a:ext cx="8374154" cy="504056"/>
          </a:xfrm>
        </p:spPr>
        <p:txBody>
          <a:bodyPr>
            <a:noAutofit/>
          </a:bodyPr>
          <a:lstStyle/>
          <a:p>
            <a:pPr algn="ctr"/>
            <a:r>
              <a:rPr lang="ja-JP" altLang="en-US" sz="3200">
                <a:latin typeface="Meiryo UI" panose="020B0604030504040204" pitchFamily="50" charset="-128"/>
                <a:ea typeface="Meiryo UI" panose="020B0604030504040204" pitchFamily="50" charset="-128"/>
                <a:cs typeface="Meiryo UI" panose="020B0604030504040204" pitchFamily="50" charset="-128"/>
              </a:rPr>
              <a:t>アカウント発行通知に係る</a:t>
            </a:r>
            <a:r>
              <a:rPr lang="en-US" altLang="ja-JP" sz="3200">
                <a:latin typeface="Meiryo UI" panose="020B0604030504040204" pitchFamily="50" charset="-128"/>
                <a:ea typeface="Meiryo UI" panose="020B0604030504040204" pitchFamily="50" charset="-128"/>
                <a:cs typeface="Meiryo UI" panose="020B0604030504040204" pitchFamily="50" charset="-128"/>
              </a:rPr>
              <a:t/>
            </a:r>
            <a:br>
              <a:rPr lang="en-US" altLang="ja-JP" sz="3200">
                <a:latin typeface="Meiryo UI" panose="020B0604030504040204" pitchFamily="50" charset="-128"/>
                <a:ea typeface="Meiryo UI" panose="020B0604030504040204" pitchFamily="50" charset="-128"/>
                <a:cs typeface="Meiryo UI" panose="020B0604030504040204" pitchFamily="50" charset="-128"/>
              </a:rPr>
            </a:br>
            <a:r>
              <a:rPr lang="ja-JP" altLang="en-US" sz="3200">
                <a:latin typeface="Meiryo UI" panose="020B0604030504040204" pitchFamily="50" charset="-128"/>
                <a:ea typeface="Meiryo UI" panose="020B0604030504040204" pitchFamily="50" charset="-128"/>
                <a:cs typeface="Meiryo UI" panose="020B0604030504040204" pitchFamily="50" charset="-128"/>
              </a:rPr>
              <a:t>トラブル対処方法について</a:t>
            </a:r>
            <a:endParaRPr lang="en-US" altLang="ja-JP" sz="32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9A356570-A485-D26D-28FF-3A0F0ABB7AF5}"/>
              </a:ext>
            </a:extLst>
          </p:cNvPr>
          <p:cNvSpPr txBox="1"/>
          <p:nvPr/>
        </p:nvSpPr>
        <p:spPr>
          <a:xfrm>
            <a:off x="2209800" y="3895725"/>
            <a:ext cx="5724525" cy="307777"/>
          </a:xfrm>
          <a:prstGeom prst="rect">
            <a:avLst/>
          </a:prstGeom>
          <a:noFill/>
        </p:spPr>
        <p:txBody>
          <a:bodyPr wrap="square" rtlCol="0">
            <a:spAutoFit/>
          </a:bodyPr>
          <a:lstStyle/>
          <a:p>
            <a:pPr marL="342900" indent="-342900" algn="l">
              <a:buFont typeface="Wingdings" panose="05000000000000000000" pitchFamily="2" charset="2"/>
              <a:buChar char="n"/>
            </a:pPr>
            <a:r>
              <a:rPr lang="en-US" altLang="ja-JP"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利用案内メールが届かない等のトラブル発生時、参照してください。</a:t>
            </a:r>
            <a:endParaRPr kumimoji="1"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custDataLst>
      <p:tags r:id="rId1"/>
    </p:custDataLst>
    <p:extLst>
      <p:ext uri="{BB962C8B-B14F-4D97-AF65-F5344CB8AC3E}">
        <p14:creationId xmlns:p14="http://schemas.microsoft.com/office/powerpoint/2010/main" val="176114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メールが届かなかった場合の対処</a:t>
            </a:r>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0" y="429624"/>
            <a:ext cx="9829800" cy="779701"/>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「新規ユーザ登録申請」を実施した、若しくは、都道府県が代理で「新規ユーザ登録申請」を実施したにも関わらず、目安として3週間以上が経過しても、「事前確認メール」、「</a:t>
            </a:r>
            <a:r>
              <a:rPr lang="en-US" altLang="ja-JP" sz="1400" dirty="0">
                <a:latin typeface="Meiryo UI"/>
                <a:ea typeface="Meiryo UI"/>
              </a:rPr>
              <a:t>G-MIS</a:t>
            </a:r>
            <a:r>
              <a:rPr lang="ja-JP" altLang="en-US" sz="1400" dirty="0">
                <a:latin typeface="Meiryo UI"/>
                <a:ea typeface="Meiryo UI"/>
              </a:rPr>
              <a:t>利用案内メール」が届かなかった場合や、メールに記載の</a:t>
            </a:r>
            <a:r>
              <a:rPr lang="en-US" altLang="ja-JP" sz="1400" dirty="0">
                <a:latin typeface="Meiryo UI"/>
                <a:ea typeface="Meiryo UI"/>
              </a:rPr>
              <a:t>URL</a:t>
            </a:r>
            <a:r>
              <a:rPr lang="ja-JP" altLang="en-US" sz="1400" dirty="0">
                <a:latin typeface="Meiryo UI"/>
                <a:ea typeface="Meiryo UI"/>
              </a:rPr>
              <a:t>にアクセスできなかった場合等、以下の手順に従い、該当する対処を実施してください。</a:t>
            </a:r>
            <a:endParaRPr lang="en-US" altLang="ja-JP" sz="1400" dirty="0">
              <a:latin typeface="Meiryo UI"/>
              <a:ea typeface="Meiryo UI"/>
            </a:endParaRPr>
          </a:p>
        </p:txBody>
      </p:sp>
      <p:sp>
        <p:nvSpPr>
          <p:cNvPr id="5" name="正方形/長方形 4">
            <a:extLst>
              <a:ext uri="{FF2B5EF4-FFF2-40B4-BE49-F238E27FC236}">
                <a16:creationId xmlns:a16="http://schemas.microsoft.com/office/drawing/2014/main" id="{CD474888-C57F-327F-90F4-08EE1AF0FA99}"/>
              </a:ext>
            </a:extLst>
          </p:cNvPr>
          <p:cNvSpPr/>
          <p:nvPr/>
        </p:nvSpPr>
        <p:spPr>
          <a:xfrm>
            <a:off x="3159217" y="1239998"/>
            <a:ext cx="3472872" cy="472438"/>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0" i="0" u="none" strike="noStrike">
                <a:solidFill>
                  <a:schemeClr val="tx1"/>
                </a:solidFill>
                <a:effectLst/>
                <a:latin typeface="Meiryo UI" panose="020B0604030504040204" pitchFamily="50" charset="-128"/>
                <a:ea typeface="Meiryo UI" panose="020B0604030504040204" pitchFamily="50" charset="-128"/>
              </a:rPr>
              <a:t>「事前確認</a:t>
            </a:r>
            <a:r>
              <a:rPr lang="ja-JP" altLang="en-US" sz="1200">
                <a:solidFill>
                  <a:schemeClr val="tx1"/>
                </a:solidFill>
                <a:latin typeface="Meiryo UI" panose="020B0604030504040204" pitchFamily="50" charset="-128"/>
                <a:ea typeface="Meiryo UI" panose="020B0604030504040204" pitchFamily="50" charset="-128"/>
              </a:rPr>
              <a:t>メール」</a:t>
            </a:r>
            <a:r>
              <a:rPr kumimoji="1" lang="ja-JP" altLang="en-US" sz="1200">
                <a:solidFill>
                  <a:schemeClr val="tx1"/>
                </a:solidFill>
                <a:latin typeface="Meiryo UI" panose="020B0604030504040204" pitchFamily="50" charset="-128"/>
                <a:ea typeface="Meiryo UI" panose="020B0604030504040204" pitchFamily="50" charset="-128"/>
              </a:rPr>
              <a:t>は</a:t>
            </a:r>
            <a:endParaRPr kumimoji="1" lang="en-US" altLang="ja-JP" sz="1200">
              <a:solidFill>
                <a:schemeClr val="tx1"/>
              </a:solidFill>
              <a:latin typeface="Meiryo UI" panose="020B0604030504040204" pitchFamily="50" charset="-128"/>
              <a:ea typeface="Meiryo UI" panose="020B0604030504040204" pitchFamily="50" charset="-128"/>
            </a:endParaRPr>
          </a:p>
          <a:p>
            <a:pPr algn="ctr"/>
            <a:r>
              <a:rPr kumimoji="1" lang="ja-JP" altLang="en-US" sz="1200">
                <a:solidFill>
                  <a:schemeClr val="tx1"/>
                </a:solidFill>
                <a:latin typeface="Meiryo UI" panose="020B0604030504040204" pitchFamily="50" charset="-128"/>
                <a:ea typeface="Meiryo UI" panose="020B0604030504040204" pitchFamily="50" charset="-128"/>
              </a:rPr>
              <a:t>届いていますか？</a:t>
            </a:r>
          </a:p>
        </p:txBody>
      </p:sp>
      <p:sp>
        <p:nvSpPr>
          <p:cNvPr id="6" name="フローチャート: 判断 5">
            <a:extLst>
              <a:ext uri="{FF2B5EF4-FFF2-40B4-BE49-F238E27FC236}">
                <a16:creationId xmlns:a16="http://schemas.microsoft.com/office/drawing/2014/main" id="{2CECE768-4573-3C99-6AD9-4C94F61393F1}"/>
              </a:ext>
            </a:extLst>
          </p:cNvPr>
          <p:cNvSpPr/>
          <p:nvPr/>
        </p:nvSpPr>
        <p:spPr>
          <a:xfrm>
            <a:off x="4627797" y="1914694"/>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9" name="直線矢印コネクタ 8">
            <a:extLst>
              <a:ext uri="{FF2B5EF4-FFF2-40B4-BE49-F238E27FC236}">
                <a16:creationId xmlns:a16="http://schemas.microsoft.com/office/drawing/2014/main" id="{2E9EC6BE-C8A7-CE9F-57D5-9C563EED86C5}"/>
              </a:ext>
            </a:extLst>
          </p:cNvPr>
          <p:cNvCxnSpPr>
            <a:cxnSpLocks/>
            <a:stCxn id="5" idx="2"/>
            <a:endCxn id="6" idx="0"/>
          </p:cNvCxnSpPr>
          <p:nvPr/>
        </p:nvCxnSpPr>
        <p:spPr bwMode="gray">
          <a:xfrm flipH="1">
            <a:off x="4891034" y="1712436"/>
            <a:ext cx="4619" cy="202258"/>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正方形/長方形 11">
            <a:extLst>
              <a:ext uri="{FF2B5EF4-FFF2-40B4-BE49-F238E27FC236}">
                <a16:creationId xmlns:a16="http://schemas.microsoft.com/office/drawing/2014/main" id="{7A3A7082-5CB8-C654-B051-A60FF86BF51D}"/>
              </a:ext>
            </a:extLst>
          </p:cNvPr>
          <p:cNvSpPr/>
          <p:nvPr/>
        </p:nvSpPr>
        <p:spPr>
          <a:xfrm>
            <a:off x="127627" y="3474711"/>
            <a:ext cx="3109118" cy="507177"/>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メールボックスの空き容量は不足していませんか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6E99EB2F-B9DA-F94C-5846-9394C5AB7C59}"/>
              </a:ext>
            </a:extLst>
          </p:cNvPr>
          <p:cNvSpPr/>
          <p:nvPr/>
        </p:nvSpPr>
        <p:spPr>
          <a:xfrm>
            <a:off x="3159217" y="2423013"/>
            <a:ext cx="3472872" cy="467456"/>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G-MIS</a:t>
            </a:r>
            <a:r>
              <a:rPr kumimoji="1" lang="ja-JP" altLang="en-US" sz="1200">
                <a:solidFill>
                  <a:schemeClr val="tx1"/>
                </a:solidFill>
                <a:latin typeface="Meiryo UI" panose="020B0604030504040204" pitchFamily="50" charset="-128"/>
                <a:ea typeface="Meiryo UI" panose="020B0604030504040204" pitchFamily="50" charset="-128"/>
              </a:rPr>
              <a:t>利用案内メール」は届いていますか？</a:t>
            </a:r>
          </a:p>
        </p:txBody>
      </p:sp>
      <p:sp>
        <p:nvSpPr>
          <p:cNvPr id="15" name="フローチャート: 判断 14">
            <a:extLst>
              <a:ext uri="{FF2B5EF4-FFF2-40B4-BE49-F238E27FC236}">
                <a16:creationId xmlns:a16="http://schemas.microsoft.com/office/drawing/2014/main" id="{E09EEF76-78AE-F0C3-0D08-CD896D80041C}"/>
              </a:ext>
            </a:extLst>
          </p:cNvPr>
          <p:cNvSpPr/>
          <p:nvPr/>
        </p:nvSpPr>
        <p:spPr>
          <a:xfrm>
            <a:off x="4627797" y="3107784"/>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19" name="直線矢印コネクタ 18">
            <a:extLst>
              <a:ext uri="{FF2B5EF4-FFF2-40B4-BE49-F238E27FC236}">
                <a16:creationId xmlns:a16="http://schemas.microsoft.com/office/drawing/2014/main" id="{1406685F-3E11-0C2F-A110-154DA56CF036}"/>
              </a:ext>
            </a:extLst>
          </p:cNvPr>
          <p:cNvCxnSpPr>
            <a:cxnSpLocks/>
            <a:stCxn id="6" idx="2"/>
            <a:endCxn id="13" idx="0"/>
          </p:cNvCxnSpPr>
          <p:nvPr/>
        </p:nvCxnSpPr>
        <p:spPr bwMode="gray">
          <a:xfrm>
            <a:off x="4891034" y="2160915"/>
            <a:ext cx="4619" cy="262098"/>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矢印コネクタ 21">
            <a:extLst>
              <a:ext uri="{FF2B5EF4-FFF2-40B4-BE49-F238E27FC236}">
                <a16:creationId xmlns:a16="http://schemas.microsoft.com/office/drawing/2014/main" id="{032613F5-65A7-35B4-D0BA-157B17869068}"/>
              </a:ext>
            </a:extLst>
          </p:cNvPr>
          <p:cNvCxnSpPr>
            <a:cxnSpLocks/>
            <a:stCxn id="13" idx="2"/>
            <a:endCxn id="15" idx="0"/>
          </p:cNvCxnSpPr>
          <p:nvPr/>
        </p:nvCxnSpPr>
        <p:spPr bwMode="gray">
          <a:xfrm flipH="1">
            <a:off x="4891034" y="2890469"/>
            <a:ext cx="4619" cy="217315"/>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コネクタ: カギ線 25">
            <a:extLst>
              <a:ext uri="{FF2B5EF4-FFF2-40B4-BE49-F238E27FC236}">
                <a16:creationId xmlns:a16="http://schemas.microsoft.com/office/drawing/2014/main" id="{DD81D218-D09D-56F5-4BE0-16DAD94C26BA}"/>
              </a:ext>
            </a:extLst>
          </p:cNvPr>
          <p:cNvCxnSpPr>
            <a:cxnSpLocks/>
            <a:stCxn id="6" idx="1"/>
            <a:endCxn id="12" idx="0"/>
          </p:cNvCxnSpPr>
          <p:nvPr/>
        </p:nvCxnSpPr>
        <p:spPr bwMode="gray">
          <a:xfrm rot="10800000" flipV="1">
            <a:off x="1682187" y="2037805"/>
            <a:ext cx="2945611" cy="1436906"/>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35F93967-E13D-10E7-FABB-762DB2CAE327}"/>
              </a:ext>
            </a:extLst>
          </p:cNvPr>
          <p:cNvSpPr txBox="1"/>
          <p:nvPr/>
        </p:nvSpPr>
        <p:spPr>
          <a:xfrm>
            <a:off x="3445544" y="1834656"/>
            <a:ext cx="988290" cy="246221"/>
          </a:xfrm>
          <a:prstGeom prst="rect">
            <a:avLst/>
          </a:prstGeom>
          <a:noFill/>
        </p:spPr>
        <p:txBody>
          <a:bodyPr wrap="square" lIns="91440" tIns="45720" rIns="91440" bIns="45720" rtlCol="0" anchor="t">
            <a:spAutoFit/>
          </a:bodyPr>
          <a:lstStyle/>
          <a:p>
            <a:pPr algn="l"/>
            <a:r>
              <a:rPr kumimoji="1" lang="ja-JP" altLang="en-US" sz="1000">
                <a:solidFill>
                  <a:prstClr val="black"/>
                </a:solidFill>
                <a:latin typeface="Meiryo UI"/>
                <a:ea typeface="Meiryo UI"/>
                <a:cs typeface="Meiryo UI" panose="020B0604030504040204" pitchFamily="50" charset="-128"/>
              </a:rPr>
              <a:t>届いていない</a:t>
            </a:r>
            <a:endParaRPr lang="en-US" altLang="ja-JP" sz="1000">
              <a:solidFill>
                <a:prstClr val="black"/>
              </a:solidFill>
              <a:latin typeface="Meiryo UI"/>
              <a:ea typeface="Meiryo UI"/>
              <a:cs typeface="Meiryo UI" panose="020B0604030504040204" pitchFamily="50" charset="-128"/>
            </a:endParaRPr>
          </a:p>
        </p:txBody>
      </p:sp>
      <p:sp>
        <p:nvSpPr>
          <p:cNvPr id="28" name="テキスト ボックス 27">
            <a:extLst>
              <a:ext uri="{FF2B5EF4-FFF2-40B4-BE49-F238E27FC236}">
                <a16:creationId xmlns:a16="http://schemas.microsoft.com/office/drawing/2014/main" id="{267591F0-021B-2AB8-CC25-DFF27E3E05C5}"/>
              </a:ext>
            </a:extLst>
          </p:cNvPr>
          <p:cNvSpPr txBox="1"/>
          <p:nvPr/>
        </p:nvSpPr>
        <p:spPr>
          <a:xfrm>
            <a:off x="4896809" y="2161514"/>
            <a:ext cx="988290" cy="246221"/>
          </a:xfrm>
          <a:prstGeom prst="rect">
            <a:avLst/>
          </a:prstGeom>
          <a:noFill/>
        </p:spPr>
        <p:txBody>
          <a:bodyPr wrap="square" lIns="91440" tIns="45720" rIns="91440" bIns="45720" rtlCol="0" anchor="t">
            <a:spAutoFit/>
          </a:bodyPr>
          <a:lstStyle/>
          <a:p>
            <a:pPr algn="l"/>
            <a:r>
              <a:rPr kumimoji="1" lang="ja-JP" altLang="en-US" sz="1000">
                <a:solidFill>
                  <a:prstClr val="black"/>
                </a:solidFill>
                <a:latin typeface="Meiryo UI"/>
                <a:ea typeface="Meiryo UI"/>
                <a:cs typeface="Meiryo UI" panose="020B0604030504040204" pitchFamily="50" charset="-128"/>
              </a:rPr>
              <a:t>届いている</a:t>
            </a:r>
            <a:endParaRPr lang="en-US" altLang="ja-JP" sz="1000">
              <a:solidFill>
                <a:prstClr val="black"/>
              </a:solidFill>
              <a:latin typeface="Meiryo UI"/>
              <a:ea typeface="Meiryo UI"/>
              <a:cs typeface="Meiryo UI" panose="020B0604030504040204" pitchFamily="50" charset="-128"/>
            </a:endParaRPr>
          </a:p>
        </p:txBody>
      </p:sp>
      <p:cxnSp>
        <p:nvCxnSpPr>
          <p:cNvPr id="29" name="コネクタ: カギ線 28">
            <a:extLst>
              <a:ext uri="{FF2B5EF4-FFF2-40B4-BE49-F238E27FC236}">
                <a16:creationId xmlns:a16="http://schemas.microsoft.com/office/drawing/2014/main" id="{F6A8151D-B7B4-DA18-FDA2-4E4C8C2EF684}"/>
              </a:ext>
            </a:extLst>
          </p:cNvPr>
          <p:cNvCxnSpPr>
            <a:cxnSpLocks/>
            <a:stCxn id="15" idx="1"/>
            <a:endCxn id="12" idx="0"/>
          </p:cNvCxnSpPr>
          <p:nvPr/>
        </p:nvCxnSpPr>
        <p:spPr bwMode="gray">
          <a:xfrm rot="10800000" flipV="1">
            <a:off x="1682187" y="3230895"/>
            <a:ext cx="2945611" cy="243816"/>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テキスト ボックス 31">
            <a:extLst>
              <a:ext uri="{FF2B5EF4-FFF2-40B4-BE49-F238E27FC236}">
                <a16:creationId xmlns:a16="http://schemas.microsoft.com/office/drawing/2014/main" id="{E637CABC-DA01-489E-7B1F-D05235DD6D4B}"/>
              </a:ext>
            </a:extLst>
          </p:cNvPr>
          <p:cNvSpPr txBox="1"/>
          <p:nvPr/>
        </p:nvSpPr>
        <p:spPr>
          <a:xfrm>
            <a:off x="3413218" y="3006615"/>
            <a:ext cx="988290" cy="246221"/>
          </a:xfrm>
          <a:prstGeom prst="rect">
            <a:avLst/>
          </a:prstGeom>
          <a:noFill/>
        </p:spPr>
        <p:txBody>
          <a:bodyPr wrap="square" lIns="91440" tIns="45720" rIns="91440" bIns="45720" rtlCol="0" anchor="t">
            <a:spAutoFit/>
          </a:bodyPr>
          <a:lstStyle/>
          <a:p>
            <a:pPr algn="l"/>
            <a:r>
              <a:rPr kumimoji="1" lang="ja-JP" altLang="en-US" sz="1000">
                <a:solidFill>
                  <a:prstClr val="black"/>
                </a:solidFill>
                <a:latin typeface="Meiryo UI"/>
                <a:ea typeface="Meiryo UI"/>
                <a:cs typeface="Meiryo UI" panose="020B0604030504040204" pitchFamily="50" charset="-128"/>
              </a:rPr>
              <a:t>届いていない</a:t>
            </a:r>
            <a:endParaRPr lang="en-US" altLang="ja-JP" sz="1000">
              <a:solidFill>
                <a:prstClr val="black"/>
              </a:solidFill>
              <a:latin typeface="Meiryo UI"/>
              <a:ea typeface="Meiryo UI"/>
              <a:cs typeface="Meiryo UI" panose="020B0604030504040204" pitchFamily="50" charset="-128"/>
            </a:endParaRPr>
          </a:p>
        </p:txBody>
      </p:sp>
      <p:sp>
        <p:nvSpPr>
          <p:cNvPr id="33" name="テキスト ボックス 32">
            <a:extLst>
              <a:ext uri="{FF2B5EF4-FFF2-40B4-BE49-F238E27FC236}">
                <a16:creationId xmlns:a16="http://schemas.microsoft.com/office/drawing/2014/main" id="{D14A7C62-9580-F76F-7BC6-45FF97BCE3BA}"/>
              </a:ext>
            </a:extLst>
          </p:cNvPr>
          <p:cNvSpPr txBox="1"/>
          <p:nvPr/>
        </p:nvSpPr>
        <p:spPr>
          <a:xfrm>
            <a:off x="5265683" y="2984673"/>
            <a:ext cx="988290" cy="246221"/>
          </a:xfrm>
          <a:prstGeom prst="rect">
            <a:avLst/>
          </a:prstGeom>
          <a:noFill/>
        </p:spPr>
        <p:txBody>
          <a:bodyPr wrap="square" lIns="91440" tIns="45720" rIns="91440" bIns="45720" rtlCol="0" anchor="t">
            <a:spAutoFit/>
          </a:bodyPr>
          <a:lstStyle/>
          <a:p>
            <a:pPr algn="l"/>
            <a:r>
              <a:rPr kumimoji="1" lang="ja-JP" altLang="en-US" sz="1000">
                <a:solidFill>
                  <a:prstClr val="black"/>
                </a:solidFill>
                <a:latin typeface="Meiryo UI"/>
                <a:ea typeface="Meiryo UI"/>
                <a:cs typeface="Meiryo UI" panose="020B0604030504040204" pitchFamily="50" charset="-128"/>
              </a:rPr>
              <a:t>届いている</a:t>
            </a:r>
            <a:endParaRPr lang="en-US" altLang="ja-JP" sz="1000">
              <a:solidFill>
                <a:prstClr val="black"/>
              </a:solidFill>
              <a:latin typeface="Meiryo UI"/>
              <a:ea typeface="Meiryo UI"/>
              <a:cs typeface="Meiryo UI" panose="020B0604030504040204" pitchFamily="50" charset="-128"/>
            </a:endParaRPr>
          </a:p>
        </p:txBody>
      </p:sp>
      <p:sp>
        <p:nvSpPr>
          <p:cNvPr id="49" name="正方形/長方形 48">
            <a:extLst>
              <a:ext uri="{FF2B5EF4-FFF2-40B4-BE49-F238E27FC236}">
                <a16:creationId xmlns:a16="http://schemas.microsoft.com/office/drawing/2014/main" id="{21AF6DF4-9630-7C61-EBC0-EE5DA9B35BB3}"/>
              </a:ext>
            </a:extLst>
          </p:cNvPr>
          <p:cNvSpPr/>
          <p:nvPr/>
        </p:nvSpPr>
        <p:spPr>
          <a:xfrm>
            <a:off x="6440129" y="4599049"/>
            <a:ext cx="3244694" cy="42111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メールに記載の</a:t>
            </a:r>
            <a:r>
              <a:rPr kumimoji="1" lang="en-US" altLang="ja-JP" sz="1200">
                <a:solidFill>
                  <a:schemeClr val="tx1"/>
                </a:solidFill>
                <a:latin typeface="Meiryo UI" panose="020B0604030504040204" pitchFamily="50" charset="-128"/>
                <a:ea typeface="Meiryo UI" panose="020B0604030504040204" pitchFamily="50" charset="-128"/>
              </a:rPr>
              <a:t>URL</a:t>
            </a:r>
            <a:r>
              <a:rPr kumimoji="1" lang="ja-JP" altLang="en-US" sz="1200">
                <a:solidFill>
                  <a:schemeClr val="tx1"/>
                </a:solidFill>
                <a:latin typeface="Meiryo UI" panose="020B0604030504040204" pitchFamily="50" charset="-128"/>
                <a:ea typeface="Meiryo UI" panose="020B0604030504040204" pitchFamily="50" charset="-128"/>
              </a:rPr>
              <a:t>にアクセスできましたか？</a:t>
            </a:r>
          </a:p>
        </p:txBody>
      </p:sp>
      <p:cxnSp>
        <p:nvCxnSpPr>
          <p:cNvPr id="51" name="コネクタ: カギ線 50">
            <a:extLst>
              <a:ext uri="{FF2B5EF4-FFF2-40B4-BE49-F238E27FC236}">
                <a16:creationId xmlns:a16="http://schemas.microsoft.com/office/drawing/2014/main" id="{B949CE44-01E6-7D0D-825E-AB6B21E2953B}"/>
              </a:ext>
            </a:extLst>
          </p:cNvPr>
          <p:cNvCxnSpPr>
            <a:cxnSpLocks/>
            <a:stCxn id="15" idx="3"/>
            <a:endCxn id="18" idx="0"/>
          </p:cNvCxnSpPr>
          <p:nvPr/>
        </p:nvCxnSpPr>
        <p:spPr bwMode="gray">
          <a:xfrm>
            <a:off x="5154270" y="3230895"/>
            <a:ext cx="2904417" cy="214284"/>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フローチャート: 判断 58">
            <a:extLst>
              <a:ext uri="{FF2B5EF4-FFF2-40B4-BE49-F238E27FC236}">
                <a16:creationId xmlns:a16="http://schemas.microsoft.com/office/drawing/2014/main" id="{7E2B122A-0A17-8C82-9F95-5FA3FA2FF71E}"/>
              </a:ext>
            </a:extLst>
          </p:cNvPr>
          <p:cNvSpPr/>
          <p:nvPr/>
        </p:nvSpPr>
        <p:spPr>
          <a:xfrm>
            <a:off x="1407170" y="5261801"/>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0" name="フローチャート: 判断 59">
            <a:extLst>
              <a:ext uri="{FF2B5EF4-FFF2-40B4-BE49-F238E27FC236}">
                <a16:creationId xmlns:a16="http://schemas.microsoft.com/office/drawing/2014/main" id="{A6176BAA-321A-7F88-5075-BF96EF60D959}"/>
              </a:ext>
            </a:extLst>
          </p:cNvPr>
          <p:cNvSpPr/>
          <p:nvPr/>
        </p:nvSpPr>
        <p:spPr>
          <a:xfrm>
            <a:off x="7808051" y="5241002"/>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61" name="直線矢印コネクタ 60">
            <a:extLst>
              <a:ext uri="{FF2B5EF4-FFF2-40B4-BE49-F238E27FC236}">
                <a16:creationId xmlns:a16="http://schemas.microsoft.com/office/drawing/2014/main" id="{211AFAC3-6D0C-E647-30F4-56190BB934B2}"/>
              </a:ext>
            </a:extLst>
          </p:cNvPr>
          <p:cNvCxnSpPr>
            <a:cxnSpLocks/>
            <a:stCxn id="12" idx="2"/>
            <a:endCxn id="10" idx="0"/>
          </p:cNvCxnSpPr>
          <p:nvPr/>
        </p:nvCxnSpPr>
        <p:spPr bwMode="gray">
          <a:xfrm flipH="1">
            <a:off x="1675338" y="3981888"/>
            <a:ext cx="6848" cy="702705"/>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矢印コネクタ 63">
            <a:extLst>
              <a:ext uri="{FF2B5EF4-FFF2-40B4-BE49-F238E27FC236}">
                <a16:creationId xmlns:a16="http://schemas.microsoft.com/office/drawing/2014/main" id="{35B9A290-67B0-7B3A-D3CA-0B4AA6244ADB}"/>
              </a:ext>
            </a:extLst>
          </p:cNvPr>
          <p:cNvCxnSpPr>
            <a:cxnSpLocks/>
            <a:stCxn id="49" idx="2"/>
            <a:endCxn id="60" idx="0"/>
          </p:cNvCxnSpPr>
          <p:nvPr/>
        </p:nvCxnSpPr>
        <p:spPr bwMode="gray">
          <a:xfrm>
            <a:off x="8062476" y="5020159"/>
            <a:ext cx="8812" cy="220843"/>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テキスト ボックス 66">
            <a:extLst>
              <a:ext uri="{FF2B5EF4-FFF2-40B4-BE49-F238E27FC236}">
                <a16:creationId xmlns:a16="http://schemas.microsoft.com/office/drawing/2014/main" id="{FDB7E3A3-0502-39F9-9E40-00BCBB0D506B}"/>
              </a:ext>
            </a:extLst>
          </p:cNvPr>
          <p:cNvSpPr txBox="1"/>
          <p:nvPr/>
        </p:nvSpPr>
        <p:spPr>
          <a:xfrm>
            <a:off x="8141748" y="5495231"/>
            <a:ext cx="988290"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アクセスできた</a:t>
            </a:r>
          </a:p>
        </p:txBody>
      </p:sp>
      <p:cxnSp>
        <p:nvCxnSpPr>
          <p:cNvPr id="71" name="直線矢印コネクタ 70">
            <a:extLst>
              <a:ext uri="{FF2B5EF4-FFF2-40B4-BE49-F238E27FC236}">
                <a16:creationId xmlns:a16="http://schemas.microsoft.com/office/drawing/2014/main" id="{E1F9FA72-5909-757E-730F-49F3372996FC}"/>
              </a:ext>
            </a:extLst>
          </p:cNvPr>
          <p:cNvCxnSpPr>
            <a:cxnSpLocks/>
            <a:stCxn id="60" idx="2"/>
            <a:endCxn id="14" idx="0"/>
          </p:cNvCxnSpPr>
          <p:nvPr/>
        </p:nvCxnSpPr>
        <p:spPr bwMode="gray">
          <a:xfrm flipH="1">
            <a:off x="8062476" y="5487223"/>
            <a:ext cx="8812" cy="241845"/>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四角形: 角を丸くする 72">
            <a:extLst>
              <a:ext uri="{FF2B5EF4-FFF2-40B4-BE49-F238E27FC236}">
                <a16:creationId xmlns:a16="http://schemas.microsoft.com/office/drawing/2014/main" id="{48488FA7-85AB-DC37-8D35-9303C9F9EA99}"/>
              </a:ext>
            </a:extLst>
          </p:cNvPr>
          <p:cNvSpPr/>
          <p:nvPr/>
        </p:nvSpPr>
        <p:spPr>
          <a:xfrm>
            <a:off x="4613725" y="6136680"/>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対応方法</a:t>
            </a:r>
            <a:r>
              <a:rPr kumimoji="1" lang="en-US" altLang="ja-JP" sz="1400" b="1" dirty="0">
                <a:solidFill>
                  <a:schemeClr val="bg1"/>
                </a:solidFill>
                <a:latin typeface="Meiryo UI" panose="020B0604030504040204" pitchFamily="50" charset="-128"/>
                <a:ea typeface="Meiryo UI" panose="020B0604030504040204" pitchFamily="50" charset="-128"/>
              </a:rPr>
              <a:t>4</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75" name="コネクタ: カギ線 74">
            <a:extLst>
              <a:ext uri="{FF2B5EF4-FFF2-40B4-BE49-F238E27FC236}">
                <a16:creationId xmlns:a16="http://schemas.microsoft.com/office/drawing/2014/main" id="{61E13083-BB82-38E3-B8D2-3B4F5E26448C}"/>
              </a:ext>
            </a:extLst>
          </p:cNvPr>
          <p:cNvCxnSpPr>
            <a:stCxn id="59" idx="3"/>
            <a:endCxn id="80" idx="0"/>
          </p:cNvCxnSpPr>
          <p:nvPr/>
        </p:nvCxnSpPr>
        <p:spPr bwMode="gray">
          <a:xfrm>
            <a:off x="1933643" y="5384912"/>
            <a:ext cx="1694400" cy="259305"/>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矢印コネクタ 76">
            <a:extLst>
              <a:ext uri="{FF2B5EF4-FFF2-40B4-BE49-F238E27FC236}">
                <a16:creationId xmlns:a16="http://schemas.microsoft.com/office/drawing/2014/main" id="{AF5129CA-E71E-2173-10C2-6799100CE0C1}"/>
              </a:ext>
            </a:extLst>
          </p:cNvPr>
          <p:cNvCxnSpPr>
            <a:stCxn id="59" idx="2"/>
          </p:cNvCxnSpPr>
          <p:nvPr/>
        </p:nvCxnSpPr>
        <p:spPr bwMode="gray">
          <a:xfrm flipH="1">
            <a:off x="1670406" y="5508022"/>
            <a:ext cx="1" cy="247535"/>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四角形: 角を丸くする 79">
            <a:extLst>
              <a:ext uri="{FF2B5EF4-FFF2-40B4-BE49-F238E27FC236}">
                <a16:creationId xmlns:a16="http://schemas.microsoft.com/office/drawing/2014/main" id="{EDFC85B1-9A60-980E-1665-95FE048D370F}"/>
              </a:ext>
            </a:extLst>
          </p:cNvPr>
          <p:cNvSpPr/>
          <p:nvPr/>
        </p:nvSpPr>
        <p:spPr>
          <a:xfrm>
            <a:off x="2861425" y="5644217"/>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a:solidFill>
                  <a:schemeClr val="bg1"/>
                </a:solidFill>
                <a:latin typeface="Meiryo UI" panose="020B0604030504040204" pitchFamily="50" charset="-128"/>
                <a:ea typeface="Meiryo UI" panose="020B0604030504040204" pitchFamily="50" charset="-128"/>
              </a:rPr>
              <a:t>対応方法</a:t>
            </a:r>
            <a:r>
              <a:rPr kumimoji="1" lang="en-US" altLang="ja-JP" sz="1400" b="1">
                <a:solidFill>
                  <a:schemeClr val="bg1"/>
                </a:solidFill>
                <a:latin typeface="Meiryo UI" panose="020B0604030504040204" pitchFamily="50" charset="-128"/>
                <a:ea typeface="Meiryo UI" panose="020B0604030504040204" pitchFamily="50" charset="-128"/>
              </a:rPr>
              <a:t>2</a:t>
            </a:r>
            <a:endParaRPr kumimoji="1" lang="ja-JP" altLang="en-US" sz="1400" b="1">
              <a:solidFill>
                <a:schemeClr val="bg1"/>
              </a:solidFill>
              <a:latin typeface="Meiryo UI" panose="020B0604030504040204" pitchFamily="50" charset="-128"/>
              <a:ea typeface="Meiryo UI" panose="020B0604030504040204" pitchFamily="50" charset="-128"/>
            </a:endParaRPr>
          </a:p>
        </p:txBody>
      </p:sp>
      <p:cxnSp>
        <p:nvCxnSpPr>
          <p:cNvPr id="83" name="コネクタ: カギ線 82">
            <a:extLst>
              <a:ext uri="{FF2B5EF4-FFF2-40B4-BE49-F238E27FC236}">
                <a16:creationId xmlns:a16="http://schemas.microsoft.com/office/drawing/2014/main" id="{C9EA229A-EA54-CC7C-7535-A24D424374B3}"/>
              </a:ext>
            </a:extLst>
          </p:cNvPr>
          <p:cNvCxnSpPr>
            <a:stCxn id="60" idx="1"/>
            <a:endCxn id="73" idx="0"/>
          </p:cNvCxnSpPr>
          <p:nvPr/>
        </p:nvCxnSpPr>
        <p:spPr bwMode="gray">
          <a:xfrm rot="10800000" flipV="1">
            <a:off x="5380343" y="5364112"/>
            <a:ext cx="2427708" cy="772567"/>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テキスト ボックス 83">
            <a:extLst>
              <a:ext uri="{FF2B5EF4-FFF2-40B4-BE49-F238E27FC236}">
                <a16:creationId xmlns:a16="http://schemas.microsoft.com/office/drawing/2014/main" id="{8A38A6A9-4A13-5487-837B-9C3AFDF411A6}"/>
              </a:ext>
            </a:extLst>
          </p:cNvPr>
          <p:cNvSpPr txBox="1"/>
          <p:nvPr/>
        </p:nvSpPr>
        <p:spPr>
          <a:xfrm>
            <a:off x="6587816" y="5361730"/>
            <a:ext cx="988290"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アクセスできない</a:t>
            </a:r>
          </a:p>
        </p:txBody>
      </p:sp>
      <p:sp>
        <p:nvSpPr>
          <p:cNvPr id="85" name="テキスト ボックス 84">
            <a:extLst>
              <a:ext uri="{FF2B5EF4-FFF2-40B4-BE49-F238E27FC236}">
                <a16:creationId xmlns:a16="http://schemas.microsoft.com/office/drawing/2014/main" id="{47E9C78B-40EE-0201-AF26-362CA072F78A}"/>
              </a:ext>
            </a:extLst>
          </p:cNvPr>
          <p:cNvSpPr txBox="1"/>
          <p:nvPr/>
        </p:nvSpPr>
        <p:spPr>
          <a:xfrm>
            <a:off x="2206790" y="5123356"/>
            <a:ext cx="1618097"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迷惑メールフォルダにあった</a:t>
            </a:r>
          </a:p>
        </p:txBody>
      </p:sp>
      <p:sp>
        <p:nvSpPr>
          <p:cNvPr id="86" name="テキスト ボックス 85">
            <a:extLst>
              <a:ext uri="{FF2B5EF4-FFF2-40B4-BE49-F238E27FC236}">
                <a16:creationId xmlns:a16="http://schemas.microsoft.com/office/drawing/2014/main" id="{D9A5B452-0E36-A013-D504-79D5D786BD00}"/>
              </a:ext>
            </a:extLst>
          </p:cNvPr>
          <p:cNvSpPr txBox="1"/>
          <p:nvPr/>
        </p:nvSpPr>
        <p:spPr>
          <a:xfrm>
            <a:off x="342414" y="5431735"/>
            <a:ext cx="1348231" cy="400110"/>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迷惑メールフォルダにもメールがない</a:t>
            </a:r>
          </a:p>
        </p:txBody>
      </p:sp>
      <p:sp>
        <p:nvSpPr>
          <p:cNvPr id="14" name="正方形/長方形 13">
            <a:extLst>
              <a:ext uri="{FF2B5EF4-FFF2-40B4-BE49-F238E27FC236}">
                <a16:creationId xmlns:a16="http://schemas.microsoft.com/office/drawing/2014/main" id="{96B84A78-0B34-CC88-98F7-530C5675104E}"/>
              </a:ext>
            </a:extLst>
          </p:cNvPr>
          <p:cNvSpPr/>
          <p:nvPr/>
        </p:nvSpPr>
        <p:spPr>
          <a:xfrm>
            <a:off x="6440129" y="5729068"/>
            <a:ext cx="3244694" cy="67425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200">
                <a:solidFill>
                  <a:schemeClr val="tx1"/>
                </a:solidFill>
                <a:latin typeface="Meiryo UI" panose="020B0604030504040204" pitchFamily="50" charset="-128"/>
                <a:ea typeface="Meiryo UI" panose="020B0604030504040204" pitchFamily="50" charset="-128"/>
              </a:rPr>
              <a:t>G-MIS</a:t>
            </a:r>
            <a:r>
              <a:rPr kumimoji="1" lang="ja-JP" altLang="en-US" sz="1200">
                <a:solidFill>
                  <a:schemeClr val="tx1"/>
                </a:solidFill>
                <a:latin typeface="Meiryo UI" panose="020B0604030504040204" pitchFamily="50" charset="-128"/>
                <a:ea typeface="Meiryo UI" panose="020B0604030504040204" pitchFamily="50" charset="-128"/>
              </a:rPr>
              <a:t>利用案内メールに記載される</a:t>
            </a:r>
            <a:r>
              <a:rPr kumimoji="1" lang="en-US" altLang="ja-JP" sz="1200">
                <a:solidFill>
                  <a:schemeClr val="tx1"/>
                </a:solidFill>
                <a:latin typeface="Meiryo UI" panose="020B0604030504040204" pitchFamily="50" charset="-128"/>
                <a:ea typeface="Meiryo UI" panose="020B0604030504040204" pitchFamily="50" charset="-128"/>
              </a:rPr>
              <a:t>URL</a:t>
            </a:r>
            <a:r>
              <a:rPr kumimoji="1" lang="ja-JP" altLang="en-US" sz="1200">
                <a:solidFill>
                  <a:schemeClr val="tx1"/>
                </a:solidFill>
                <a:latin typeface="Meiryo UI" panose="020B0604030504040204" pitchFamily="50" charset="-128"/>
                <a:ea typeface="Meiryo UI" panose="020B0604030504040204" pitchFamily="50" charset="-128"/>
              </a:rPr>
              <a:t>から、「パスワード設定」を行ってください</a:t>
            </a:r>
          </a:p>
        </p:txBody>
      </p:sp>
      <p:sp>
        <p:nvSpPr>
          <p:cNvPr id="3" name="スライド番号プレースホルダー 2">
            <a:extLst>
              <a:ext uri="{FF2B5EF4-FFF2-40B4-BE49-F238E27FC236}">
                <a16:creationId xmlns:a16="http://schemas.microsoft.com/office/drawing/2014/main" id="{DA33650F-30BB-6A2C-1330-1F71222E6472}"/>
              </a:ext>
            </a:extLst>
          </p:cNvPr>
          <p:cNvSpPr>
            <a:spLocks noGrp="1"/>
          </p:cNvSpPr>
          <p:nvPr>
            <p:ph type="sldNum" sz="quarter" idx="11"/>
          </p:nvPr>
        </p:nvSpPr>
        <p:spPr>
          <a:xfrm>
            <a:off x="8724900" y="6492875"/>
            <a:ext cx="1181100" cy="365125"/>
          </a:xfrm>
        </p:spPr>
        <p:txBody>
          <a:bodyPr/>
          <a:lstStyle/>
          <a:p>
            <a:fld id="{D678D6E8-61F4-42B4-8ED0-44B1436A966E}" type="slidenum">
              <a:rPr lang="ja-JP" altLang="en-US" smtClean="0"/>
              <a:pPr/>
              <a:t>13</a:t>
            </a:fld>
            <a:endParaRPr lang="ja-JP" altLang="en-US"/>
          </a:p>
        </p:txBody>
      </p:sp>
      <p:sp>
        <p:nvSpPr>
          <p:cNvPr id="10" name="正方形/長方形 9">
            <a:extLst>
              <a:ext uri="{FF2B5EF4-FFF2-40B4-BE49-F238E27FC236}">
                <a16:creationId xmlns:a16="http://schemas.microsoft.com/office/drawing/2014/main" id="{77146B49-F4C1-FE11-6B5F-DB5ACB07CEB2}"/>
              </a:ext>
            </a:extLst>
          </p:cNvPr>
          <p:cNvSpPr/>
          <p:nvPr/>
        </p:nvSpPr>
        <p:spPr>
          <a:xfrm>
            <a:off x="120779" y="4684593"/>
            <a:ext cx="3109118" cy="411482"/>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「迷惑メールフォルダ」に当該メールがありますか</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24" name="フローチャート: 判断 23">
            <a:extLst>
              <a:ext uri="{FF2B5EF4-FFF2-40B4-BE49-F238E27FC236}">
                <a16:creationId xmlns:a16="http://schemas.microsoft.com/office/drawing/2014/main" id="{3DAAD457-F130-0BD1-ECB9-EE5B344014E0}"/>
              </a:ext>
            </a:extLst>
          </p:cNvPr>
          <p:cNvSpPr/>
          <p:nvPr/>
        </p:nvSpPr>
        <p:spPr>
          <a:xfrm>
            <a:off x="1420018" y="4192523"/>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1" name="四角形: 角を丸くする 30">
            <a:extLst>
              <a:ext uri="{FF2B5EF4-FFF2-40B4-BE49-F238E27FC236}">
                <a16:creationId xmlns:a16="http://schemas.microsoft.com/office/drawing/2014/main" id="{E15C9508-4F8F-521C-9D02-88900F5D1675}"/>
              </a:ext>
            </a:extLst>
          </p:cNvPr>
          <p:cNvSpPr/>
          <p:nvPr/>
        </p:nvSpPr>
        <p:spPr>
          <a:xfrm>
            <a:off x="3470196" y="4081577"/>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a:solidFill>
                  <a:schemeClr val="bg1"/>
                </a:solidFill>
                <a:latin typeface="Meiryo UI" panose="020B0604030504040204" pitchFamily="50" charset="-128"/>
                <a:ea typeface="Meiryo UI" panose="020B0604030504040204" pitchFamily="50" charset="-128"/>
              </a:rPr>
              <a:t>対応方法１</a:t>
            </a:r>
          </a:p>
        </p:txBody>
      </p:sp>
      <p:cxnSp>
        <p:nvCxnSpPr>
          <p:cNvPr id="34" name="コネクタ: カギ線 33">
            <a:extLst>
              <a:ext uri="{FF2B5EF4-FFF2-40B4-BE49-F238E27FC236}">
                <a16:creationId xmlns:a16="http://schemas.microsoft.com/office/drawing/2014/main" id="{DAA9036E-E62E-EEC0-23DD-35AE9438CE4A}"/>
              </a:ext>
            </a:extLst>
          </p:cNvPr>
          <p:cNvCxnSpPr>
            <a:stCxn id="24" idx="3"/>
            <a:endCxn id="31" idx="1"/>
          </p:cNvCxnSpPr>
          <p:nvPr/>
        </p:nvCxnSpPr>
        <p:spPr bwMode="gray">
          <a:xfrm flipV="1">
            <a:off x="1946491" y="4310718"/>
            <a:ext cx="1523705" cy="4916"/>
          </a:xfrm>
          <a:prstGeom prst="bentConnector3">
            <a:avLst>
              <a:gd name="adj1" fmla="val 50000"/>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テキスト ボックス 37">
            <a:extLst>
              <a:ext uri="{FF2B5EF4-FFF2-40B4-BE49-F238E27FC236}">
                <a16:creationId xmlns:a16="http://schemas.microsoft.com/office/drawing/2014/main" id="{CFFC3208-DB8D-4DFD-D3B7-F2E702185A4F}"/>
              </a:ext>
            </a:extLst>
          </p:cNvPr>
          <p:cNvSpPr txBox="1"/>
          <p:nvPr/>
        </p:nvSpPr>
        <p:spPr>
          <a:xfrm>
            <a:off x="2026713" y="4104999"/>
            <a:ext cx="1618097"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空き容量が不足している</a:t>
            </a:r>
          </a:p>
        </p:txBody>
      </p:sp>
      <p:sp>
        <p:nvSpPr>
          <p:cNvPr id="39" name="テキスト ボックス 38">
            <a:extLst>
              <a:ext uri="{FF2B5EF4-FFF2-40B4-BE49-F238E27FC236}">
                <a16:creationId xmlns:a16="http://schemas.microsoft.com/office/drawing/2014/main" id="{BEDD706E-54A9-D14E-2EA5-125CD886FDF9}"/>
              </a:ext>
            </a:extLst>
          </p:cNvPr>
          <p:cNvSpPr txBox="1"/>
          <p:nvPr/>
        </p:nvSpPr>
        <p:spPr>
          <a:xfrm>
            <a:off x="333955" y="4388920"/>
            <a:ext cx="1348231"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空き容量は十分にある</a:t>
            </a:r>
          </a:p>
        </p:txBody>
      </p:sp>
      <p:cxnSp>
        <p:nvCxnSpPr>
          <p:cNvPr id="41" name="直線矢印コネクタ 40">
            <a:extLst>
              <a:ext uri="{FF2B5EF4-FFF2-40B4-BE49-F238E27FC236}">
                <a16:creationId xmlns:a16="http://schemas.microsoft.com/office/drawing/2014/main" id="{299B29CD-EFB0-7F7A-73A2-FBD4228A5CA0}"/>
              </a:ext>
            </a:extLst>
          </p:cNvPr>
          <p:cNvCxnSpPr>
            <a:cxnSpLocks/>
            <a:stCxn id="10" idx="2"/>
            <a:endCxn id="59" idx="0"/>
          </p:cNvCxnSpPr>
          <p:nvPr/>
        </p:nvCxnSpPr>
        <p:spPr bwMode="gray">
          <a:xfrm flipH="1">
            <a:off x="1670407" y="5096075"/>
            <a:ext cx="4931" cy="165726"/>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正方形/長方形 17">
            <a:extLst>
              <a:ext uri="{FF2B5EF4-FFF2-40B4-BE49-F238E27FC236}">
                <a16:creationId xmlns:a16="http://schemas.microsoft.com/office/drawing/2014/main" id="{63B7E054-F7AF-E739-0F54-33CC3FB14394}"/>
              </a:ext>
            </a:extLst>
          </p:cNvPr>
          <p:cNvSpPr/>
          <p:nvPr/>
        </p:nvSpPr>
        <p:spPr>
          <a:xfrm>
            <a:off x="6436340" y="3445179"/>
            <a:ext cx="3244694" cy="42111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届いたメールを見ることはできますか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21" name="直線矢印コネクタ 20">
            <a:extLst>
              <a:ext uri="{FF2B5EF4-FFF2-40B4-BE49-F238E27FC236}">
                <a16:creationId xmlns:a16="http://schemas.microsoft.com/office/drawing/2014/main" id="{DF46245E-2528-B859-7C0B-85727924F126}"/>
              </a:ext>
            </a:extLst>
          </p:cNvPr>
          <p:cNvCxnSpPr>
            <a:cxnSpLocks/>
            <a:stCxn id="18" idx="2"/>
            <a:endCxn id="30" idx="0"/>
          </p:cNvCxnSpPr>
          <p:nvPr/>
        </p:nvCxnSpPr>
        <p:spPr bwMode="gray">
          <a:xfrm>
            <a:off x="8058687" y="3866289"/>
            <a:ext cx="8812" cy="186924"/>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フローチャート: 判断 29">
            <a:extLst>
              <a:ext uri="{FF2B5EF4-FFF2-40B4-BE49-F238E27FC236}">
                <a16:creationId xmlns:a16="http://schemas.microsoft.com/office/drawing/2014/main" id="{F6C8FE64-3F79-068B-7EF9-26CBD0B850A8}"/>
              </a:ext>
            </a:extLst>
          </p:cNvPr>
          <p:cNvSpPr/>
          <p:nvPr/>
        </p:nvSpPr>
        <p:spPr>
          <a:xfrm>
            <a:off x="7804262" y="4053213"/>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7" name="テキスト ボックス 36">
            <a:extLst>
              <a:ext uri="{FF2B5EF4-FFF2-40B4-BE49-F238E27FC236}">
                <a16:creationId xmlns:a16="http://schemas.microsoft.com/office/drawing/2014/main" id="{5533387D-18A9-92C1-CDEA-CD72CCE1B55F}"/>
              </a:ext>
            </a:extLst>
          </p:cNvPr>
          <p:cNvSpPr txBox="1"/>
          <p:nvPr/>
        </p:nvSpPr>
        <p:spPr>
          <a:xfrm>
            <a:off x="8009120" y="4338958"/>
            <a:ext cx="1665066" cy="246221"/>
          </a:xfrm>
          <a:prstGeom prst="rect">
            <a:avLst/>
          </a:prstGeom>
          <a:noFill/>
        </p:spPr>
        <p:txBody>
          <a:bodyPr wrap="square" rtlCol="0">
            <a:spAutoFit/>
          </a:bodyPr>
          <a:lstStyle/>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メールを見ることができた</a:t>
            </a: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AD97616E-63F1-0E2C-C8CB-83F0046C12A2}"/>
              </a:ext>
            </a:extLst>
          </p:cNvPr>
          <p:cNvSpPr txBox="1"/>
          <p:nvPr/>
        </p:nvSpPr>
        <p:spPr>
          <a:xfrm>
            <a:off x="6362270" y="4176323"/>
            <a:ext cx="1227965" cy="400110"/>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閲覧権限が無く見ることができない</a:t>
            </a:r>
          </a:p>
        </p:txBody>
      </p:sp>
      <p:cxnSp>
        <p:nvCxnSpPr>
          <p:cNvPr id="43" name="直線矢印コネクタ 42">
            <a:extLst>
              <a:ext uri="{FF2B5EF4-FFF2-40B4-BE49-F238E27FC236}">
                <a16:creationId xmlns:a16="http://schemas.microsoft.com/office/drawing/2014/main" id="{DEC43FAA-A764-714C-0D14-4339BC2F9EE2}"/>
              </a:ext>
            </a:extLst>
          </p:cNvPr>
          <p:cNvCxnSpPr>
            <a:cxnSpLocks/>
            <a:stCxn id="30" idx="2"/>
            <a:endCxn id="49" idx="0"/>
          </p:cNvCxnSpPr>
          <p:nvPr/>
        </p:nvCxnSpPr>
        <p:spPr bwMode="gray">
          <a:xfrm flipH="1">
            <a:off x="8062476" y="4299434"/>
            <a:ext cx="5023" cy="299615"/>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四角形: 角を丸くする 45">
            <a:extLst>
              <a:ext uri="{FF2B5EF4-FFF2-40B4-BE49-F238E27FC236}">
                <a16:creationId xmlns:a16="http://schemas.microsoft.com/office/drawing/2014/main" id="{D4278961-A6EA-F526-4A77-5840F0ECB893}"/>
              </a:ext>
            </a:extLst>
          </p:cNvPr>
          <p:cNvSpPr/>
          <p:nvPr/>
        </p:nvSpPr>
        <p:spPr>
          <a:xfrm>
            <a:off x="4547097" y="4733854"/>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対応方法</a:t>
            </a:r>
            <a:r>
              <a:rPr lang="en-US" altLang="ja-JP" sz="1400" b="1" dirty="0">
                <a:solidFill>
                  <a:schemeClr val="bg1"/>
                </a:solidFill>
                <a:latin typeface="Meiryo UI" panose="020B0604030504040204" pitchFamily="50" charset="-128"/>
                <a:ea typeface="Meiryo UI" panose="020B0604030504040204" pitchFamily="50" charset="-128"/>
              </a:rPr>
              <a:t>3</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48" name="コネクタ: カギ線 47">
            <a:extLst>
              <a:ext uri="{FF2B5EF4-FFF2-40B4-BE49-F238E27FC236}">
                <a16:creationId xmlns:a16="http://schemas.microsoft.com/office/drawing/2014/main" id="{9DDB80CB-1101-91B9-B0EE-46F6893AACD8}"/>
              </a:ext>
            </a:extLst>
          </p:cNvPr>
          <p:cNvCxnSpPr>
            <a:stCxn id="30" idx="1"/>
            <a:endCxn id="46" idx="0"/>
          </p:cNvCxnSpPr>
          <p:nvPr/>
        </p:nvCxnSpPr>
        <p:spPr bwMode="gray">
          <a:xfrm rot="10800000" flipV="1">
            <a:off x="5313716" y="4176324"/>
            <a:ext cx="2490547" cy="557530"/>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コネクタ: カギ線 7">
            <a:extLst>
              <a:ext uri="{FF2B5EF4-FFF2-40B4-BE49-F238E27FC236}">
                <a16:creationId xmlns:a16="http://schemas.microsoft.com/office/drawing/2014/main" id="{1F84A3FC-9F40-731E-26E6-BCDD9DEE543A}"/>
              </a:ext>
            </a:extLst>
          </p:cNvPr>
          <p:cNvCxnSpPr>
            <a:stCxn id="15" idx="2"/>
            <a:endCxn id="46" idx="0"/>
          </p:cNvCxnSpPr>
          <p:nvPr/>
        </p:nvCxnSpPr>
        <p:spPr bwMode="gray">
          <a:xfrm rot="16200000" flipH="1">
            <a:off x="4412450" y="3832588"/>
            <a:ext cx="1379849" cy="422681"/>
          </a:xfrm>
          <a:prstGeom prst="bentConnector3">
            <a:avLst>
              <a:gd name="adj1" fmla="val 50000"/>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a:extLst>
              <a:ext uri="{FF2B5EF4-FFF2-40B4-BE49-F238E27FC236}">
                <a16:creationId xmlns:a16="http://schemas.microsoft.com/office/drawing/2014/main" id="{34A98546-27EC-B1F0-8476-6A231B683E79}"/>
              </a:ext>
            </a:extLst>
          </p:cNvPr>
          <p:cNvSpPr txBox="1"/>
          <p:nvPr/>
        </p:nvSpPr>
        <p:spPr>
          <a:xfrm>
            <a:off x="4852368" y="3443764"/>
            <a:ext cx="1227965" cy="400110"/>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担当者が退職等で不在であり、不明</a:t>
            </a:r>
          </a:p>
        </p:txBody>
      </p:sp>
      <p:sp>
        <p:nvSpPr>
          <p:cNvPr id="56" name="テキスト ボックス 55">
            <a:extLst>
              <a:ext uri="{FF2B5EF4-FFF2-40B4-BE49-F238E27FC236}">
                <a16:creationId xmlns:a16="http://schemas.microsoft.com/office/drawing/2014/main" id="{61EF5427-F969-0C60-1650-505B789D8C97}"/>
              </a:ext>
            </a:extLst>
          </p:cNvPr>
          <p:cNvSpPr txBox="1"/>
          <p:nvPr/>
        </p:nvSpPr>
        <p:spPr>
          <a:xfrm>
            <a:off x="7102770" y="1837749"/>
            <a:ext cx="1227965" cy="400110"/>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担当者が退職等で不在であり、不明</a:t>
            </a:r>
          </a:p>
        </p:txBody>
      </p:sp>
      <p:cxnSp>
        <p:nvCxnSpPr>
          <p:cNvPr id="58" name="コネクタ: カギ線 57">
            <a:extLst>
              <a:ext uri="{FF2B5EF4-FFF2-40B4-BE49-F238E27FC236}">
                <a16:creationId xmlns:a16="http://schemas.microsoft.com/office/drawing/2014/main" id="{1A11414A-EB53-81A2-FC89-14BFCE861B63}"/>
              </a:ext>
            </a:extLst>
          </p:cNvPr>
          <p:cNvCxnSpPr>
            <a:stCxn id="6" idx="3"/>
            <a:endCxn id="56" idx="1"/>
          </p:cNvCxnSpPr>
          <p:nvPr/>
        </p:nvCxnSpPr>
        <p:spPr bwMode="gray">
          <a:xfrm flipV="1">
            <a:off x="5154270" y="2037804"/>
            <a:ext cx="1948500" cy="1"/>
          </a:xfrm>
          <a:prstGeom prst="bentConnector3">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四角形: 角を丸くする 65">
            <a:extLst>
              <a:ext uri="{FF2B5EF4-FFF2-40B4-BE49-F238E27FC236}">
                <a16:creationId xmlns:a16="http://schemas.microsoft.com/office/drawing/2014/main" id="{10F589AB-612B-FD8F-49F7-FC527D068707}"/>
              </a:ext>
            </a:extLst>
          </p:cNvPr>
          <p:cNvSpPr/>
          <p:nvPr/>
        </p:nvSpPr>
        <p:spPr>
          <a:xfrm>
            <a:off x="6950134" y="2528615"/>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対応方法</a:t>
            </a:r>
            <a:r>
              <a:rPr lang="en-US" altLang="ja-JP" sz="1400" b="1" dirty="0">
                <a:solidFill>
                  <a:schemeClr val="bg1"/>
                </a:solidFill>
                <a:latin typeface="Meiryo UI" panose="020B0604030504040204" pitchFamily="50" charset="-128"/>
                <a:ea typeface="Meiryo UI" panose="020B0604030504040204" pitchFamily="50" charset="-128"/>
              </a:rPr>
              <a:t>3</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70" name="コネクタ: カギ線 69">
            <a:extLst>
              <a:ext uri="{FF2B5EF4-FFF2-40B4-BE49-F238E27FC236}">
                <a16:creationId xmlns:a16="http://schemas.microsoft.com/office/drawing/2014/main" id="{F1175C40-4E58-CAC7-F93B-02EEEE00A46C}"/>
              </a:ext>
            </a:extLst>
          </p:cNvPr>
          <p:cNvCxnSpPr>
            <a:stCxn id="56" idx="2"/>
            <a:endCxn id="66" idx="0"/>
          </p:cNvCxnSpPr>
          <p:nvPr/>
        </p:nvCxnSpPr>
        <p:spPr bwMode="gray">
          <a:xfrm rot="5400000">
            <a:off x="7571375" y="2383237"/>
            <a:ext cx="290756" cy="1"/>
          </a:xfrm>
          <a:prstGeom prst="bentConnector3">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四角形: 角を丸くする 7">
            <a:extLst>
              <a:ext uri="{FF2B5EF4-FFF2-40B4-BE49-F238E27FC236}">
                <a16:creationId xmlns:a16="http://schemas.microsoft.com/office/drawing/2014/main" id="{BD702BFE-3A79-0C2B-8901-3B2FB86FD143}"/>
              </a:ext>
            </a:extLst>
          </p:cNvPr>
          <p:cNvSpPr/>
          <p:nvPr/>
        </p:nvSpPr>
        <p:spPr>
          <a:xfrm>
            <a:off x="903788" y="5772638"/>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対応方法</a:t>
            </a:r>
            <a:r>
              <a:rPr lang="en-US" altLang="ja-JP" sz="1400" b="1" dirty="0">
                <a:solidFill>
                  <a:schemeClr val="bg1"/>
                </a:solidFill>
                <a:latin typeface="Meiryo UI" panose="020B0604030504040204" pitchFamily="50" charset="-128"/>
                <a:ea typeface="Meiryo UI" panose="020B0604030504040204" pitchFamily="50" charset="-128"/>
              </a:rPr>
              <a:t>5</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Tree>
    <p:custDataLst>
      <p:tags r:id="rId1"/>
    </p:custDataLst>
    <p:extLst>
      <p:ext uri="{BB962C8B-B14F-4D97-AF65-F5344CB8AC3E}">
        <p14:creationId xmlns:p14="http://schemas.microsoft.com/office/powerpoint/2010/main" val="2863521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対応方法１（メールボックスの空き容量が不足していた場合）</a:t>
            </a:r>
          </a:p>
        </p:txBody>
      </p:sp>
      <p:sp>
        <p:nvSpPr>
          <p:cNvPr id="2" name="テキスト ボックス 1">
            <a:extLst>
              <a:ext uri="{FF2B5EF4-FFF2-40B4-BE49-F238E27FC236}">
                <a16:creationId xmlns:a16="http://schemas.microsoft.com/office/drawing/2014/main" id="{D61FCAA9-A0F0-12B5-2E71-A18AFFE4E3E6}"/>
              </a:ext>
            </a:extLst>
          </p:cNvPr>
          <p:cNvSpPr txBox="1"/>
          <p:nvPr/>
        </p:nvSpPr>
        <p:spPr>
          <a:xfrm>
            <a:off x="0" y="1099795"/>
            <a:ext cx="9829800" cy="2201628"/>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メールボックスの空き容量が不足している場合に空き容量を増やす方法は、ご利用中のメールソフトウェアにより、対応方法が異なります。手順等については、ご利用中のメールソフトのホームページ等でご確認ください。</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メールサーバー上でメールが保管されている場合には、メールボックスの空き容量を確保した後、メールサーバからメールが再送されます。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もしも、メールが受信できなかった場合には、</a:t>
            </a:r>
            <a:r>
              <a:rPr lang="en-US" altLang="ja-JP" sz="1400" dirty="0">
                <a:latin typeface="Meiryo UI"/>
                <a:ea typeface="Meiryo UI"/>
              </a:rPr>
              <a:t>G-MIS</a:t>
            </a:r>
            <a:r>
              <a:rPr lang="ja-JP" altLang="en-US" sz="1400" dirty="0">
                <a:latin typeface="Meiryo UI"/>
                <a:ea typeface="Meiryo UI"/>
              </a:rPr>
              <a:t>利用案内メールの再送はできませんので、大変恐れ入りますが、都道府県窓口に「ログイン</a:t>
            </a:r>
            <a:r>
              <a:rPr lang="en-US" altLang="ja-JP" sz="1400" dirty="0">
                <a:latin typeface="Meiryo UI"/>
                <a:ea typeface="Meiryo UI"/>
              </a:rPr>
              <a:t>ID</a:t>
            </a:r>
            <a:r>
              <a:rPr lang="ja-JP" altLang="en-US" sz="1400" dirty="0">
                <a:latin typeface="Meiryo UI"/>
                <a:ea typeface="Meiryo UI"/>
              </a:rPr>
              <a:t>」をご確認の上、G-MISのログイン画面（URL：</a:t>
            </a:r>
            <a:r>
              <a:rPr lang="en-US" altLang="ja-JP" sz="1400" u="sng" dirty="0">
                <a:solidFill>
                  <a:srgbClr val="3C82F5"/>
                </a:solidFill>
                <a:latin typeface="Meiryo UI"/>
                <a:ea typeface="Meiryo UI"/>
              </a:rPr>
              <a:t>https://www.med-login.mhlw.go.jp/</a:t>
            </a:r>
            <a:r>
              <a:rPr lang="ja-JP" altLang="en-US" sz="1400" dirty="0">
                <a:latin typeface="Meiryo UI"/>
                <a:ea typeface="Meiryo UI"/>
              </a:rPr>
              <a:t>）から「パスワードをお忘れですか？」のリンクを押し、パスワードリセットを実施していただくようお願いします。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p:txBody>
      </p:sp>
      <p:grpSp>
        <p:nvGrpSpPr>
          <p:cNvPr id="3" name="グループ化 2">
            <a:extLst>
              <a:ext uri="{FF2B5EF4-FFF2-40B4-BE49-F238E27FC236}">
                <a16:creationId xmlns:a16="http://schemas.microsoft.com/office/drawing/2014/main" id="{EAFC2084-65E6-D295-B1C4-01E14A1F30AC}"/>
              </a:ext>
            </a:extLst>
          </p:cNvPr>
          <p:cNvGrpSpPr/>
          <p:nvPr/>
        </p:nvGrpSpPr>
        <p:grpSpPr>
          <a:xfrm>
            <a:off x="108774" y="518041"/>
            <a:ext cx="9612252" cy="504003"/>
            <a:chOff x="539749" y="2708274"/>
            <a:chExt cx="9612252" cy="504003"/>
          </a:xfrm>
        </p:grpSpPr>
        <p:sp>
          <p:nvSpPr>
            <p:cNvPr id="4" name="Rectangle 5">
              <a:extLst>
                <a:ext uri="{FF2B5EF4-FFF2-40B4-BE49-F238E27FC236}">
                  <a16:creationId xmlns:a16="http://schemas.microsoft.com/office/drawing/2014/main" id="{EB6B4B11-10F4-EF6D-6F7C-BC1687AF1589}"/>
                </a:ext>
              </a:extLst>
            </p:cNvPr>
            <p:cNvSpPr>
              <a:spLocks noChangeArrowheads="1"/>
            </p:cNvSpPr>
            <p:nvPr/>
          </p:nvSpPr>
          <p:spPr bwMode="gray">
            <a:xfrm>
              <a:off x="2221675" y="2708277"/>
              <a:ext cx="7930326"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メールボックスの空き容量が不足していた場合</a:t>
              </a:r>
              <a:endParaRPr lang="en-US" altLang="ja-JP" sz="2000" spc="130">
                <a:latin typeface="Meiryo UI" panose="020B0604030504040204" pitchFamily="50" charset="-128"/>
                <a:ea typeface="Meiryo UI" panose="020B0604030504040204" pitchFamily="50" charset="-128"/>
              </a:endParaRPr>
            </a:p>
          </p:txBody>
        </p:sp>
        <p:sp>
          <p:nvSpPr>
            <p:cNvPr id="5" name="Text Box 6">
              <a:extLst>
                <a:ext uri="{FF2B5EF4-FFF2-40B4-BE49-F238E27FC236}">
                  <a16:creationId xmlns:a16="http://schemas.microsoft.com/office/drawing/2014/main" id="{C7269220-0C4C-BFFB-1309-D1553DC6CC10}"/>
                </a:ext>
              </a:extLst>
            </p:cNvPr>
            <p:cNvSpPr txBox="1">
              <a:spLocks noChangeAspect="1" noChangeArrowheads="1"/>
            </p:cNvSpPr>
            <p:nvPr/>
          </p:nvSpPr>
          <p:spPr bwMode="gray">
            <a:xfrm>
              <a:off x="539749" y="2708274"/>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a:solidFill>
                    <a:schemeClr val="bg1"/>
                  </a:solidFill>
                  <a:latin typeface="Meiryo UI" panose="020B0604030504040204" pitchFamily="50" charset="-128"/>
                  <a:ea typeface="Meiryo UI" panose="020B0604030504040204" pitchFamily="50" charset="-128"/>
                </a:rPr>
                <a:t>対応方法</a:t>
              </a:r>
              <a:r>
                <a:rPr lang="en-US" altLang="ja-JP" sz="1800" b="1">
                  <a:solidFill>
                    <a:schemeClr val="bg1"/>
                  </a:solidFill>
                  <a:latin typeface="Meiryo UI" panose="020B0604030504040204" pitchFamily="50" charset="-128"/>
                  <a:ea typeface="Meiryo UI" panose="020B0604030504040204" pitchFamily="50" charset="-128"/>
                </a:rPr>
                <a:t>1</a:t>
              </a:r>
            </a:p>
          </p:txBody>
        </p:sp>
      </p:grpSp>
      <p:sp>
        <p:nvSpPr>
          <p:cNvPr id="7" name="スライド番号プレースホルダー 6">
            <a:extLst>
              <a:ext uri="{FF2B5EF4-FFF2-40B4-BE49-F238E27FC236}">
                <a16:creationId xmlns:a16="http://schemas.microsoft.com/office/drawing/2014/main" id="{7144AF30-1A9A-6E2E-FE77-EE07BB934733}"/>
              </a:ext>
            </a:extLst>
          </p:cNvPr>
          <p:cNvSpPr>
            <a:spLocks noGrp="1"/>
          </p:cNvSpPr>
          <p:nvPr>
            <p:ph type="sldNum" sz="quarter" idx="11"/>
          </p:nvPr>
        </p:nvSpPr>
        <p:spPr>
          <a:xfrm>
            <a:off x="7662302" y="6492875"/>
            <a:ext cx="2228850" cy="365125"/>
          </a:xfrm>
        </p:spPr>
        <p:txBody>
          <a:bodyPr/>
          <a:lstStyle/>
          <a:p>
            <a:fld id="{D678D6E8-61F4-42B4-8ED0-44B1436A966E}" type="slidenum">
              <a:rPr lang="ja-JP" altLang="en-US" smtClean="0"/>
              <a:pPr/>
              <a:t>14</a:t>
            </a:fld>
            <a:endParaRPr lang="ja-JP" altLang="en-US"/>
          </a:p>
        </p:txBody>
      </p:sp>
      <p:pic>
        <p:nvPicPr>
          <p:cNvPr id="6" name="図 5">
            <a:extLst>
              <a:ext uri="{FF2B5EF4-FFF2-40B4-BE49-F238E27FC236}">
                <a16:creationId xmlns:a16="http://schemas.microsoft.com/office/drawing/2014/main" id="{E61B8203-05CB-2023-9664-939AC3EC4FA7}"/>
              </a:ext>
            </a:extLst>
          </p:cNvPr>
          <p:cNvPicPr>
            <a:picLocks noChangeAspect="1"/>
          </p:cNvPicPr>
          <p:nvPr/>
        </p:nvPicPr>
        <p:blipFill>
          <a:blip r:embed="rId4"/>
          <a:stretch>
            <a:fillRect/>
          </a:stretch>
        </p:blipFill>
        <p:spPr>
          <a:xfrm>
            <a:off x="8248717" y="3043272"/>
            <a:ext cx="1491167" cy="1491167"/>
          </a:xfrm>
          <a:prstGeom prst="rect">
            <a:avLst/>
          </a:prstGeom>
        </p:spPr>
      </p:pic>
      <p:sp>
        <p:nvSpPr>
          <p:cNvPr id="8" name="テキスト ボックス 7">
            <a:extLst>
              <a:ext uri="{FF2B5EF4-FFF2-40B4-BE49-F238E27FC236}">
                <a16:creationId xmlns:a16="http://schemas.microsoft.com/office/drawing/2014/main" id="{906864B9-AB1B-7EE6-1D2E-C50455CC51D7}"/>
              </a:ext>
            </a:extLst>
          </p:cNvPr>
          <p:cNvSpPr txBox="1"/>
          <p:nvPr/>
        </p:nvSpPr>
        <p:spPr>
          <a:xfrm>
            <a:off x="8194109" y="4593891"/>
            <a:ext cx="1635691" cy="246221"/>
          </a:xfrm>
          <a:prstGeom prst="rect">
            <a:avLst/>
          </a:prstGeom>
          <a:noFill/>
        </p:spPr>
        <p:txBody>
          <a:bodyPr wrap="square" rtlCol="0">
            <a:spAutoFit/>
          </a:bodyPr>
          <a:lstStyle/>
          <a:p>
            <a:pPr algn="ct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ログイン画面</a:t>
            </a:r>
          </a:p>
        </p:txBody>
      </p:sp>
    </p:spTree>
    <p:custDataLst>
      <p:tags r:id="rId1"/>
    </p:custDataLst>
    <p:extLst>
      <p:ext uri="{BB962C8B-B14F-4D97-AF65-F5344CB8AC3E}">
        <p14:creationId xmlns:p14="http://schemas.microsoft.com/office/powerpoint/2010/main" val="2937512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D00235F9-B38B-99CB-291F-125F1B8A4935}"/>
              </a:ext>
            </a:extLst>
          </p:cNvPr>
          <p:cNvSpPr/>
          <p:nvPr/>
        </p:nvSpPr>
        <p:spPr>
          <a:xfrm>
            <a:off x="4658382" y="1099795"/>
            <a:ext cx="4905375" cy="5559543"/>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algn="ctr">
              <a:defRPr/>
            </a:pPr>
            <a:r>
              <a:rPr kumimoji="1" lang="ja-JP" altLang="en-US" sz="2000" b="0" i="0" u="none" strike="noStrike" kern="1200" cap="none" spc="0" normalizeH="0" baseline="0" noProof="0">
                <a:ln>
                  <a:noFill/>
                </a:ln>
                <a:solidFill>
                  <a:srgbClr val="FFFFFF"/>
                </a:solidFill>
                <a:effectLst/>
                <a:uLnTx/>
                <a:uFillTx/>
                <a:latin typeface="Meiryo UI"/>
                <a:ea typeface="Meiryo UI"/>
              </a:rPr>
              <a:t>対応方法</a:t>
            </a:r>
            <a:r>
              <a:rPr lang="ja-JP" altLang="en-US" sz="2000" b="0">
                <a:solidFill>
                  <a:srgbClr val="FFFFFF"/>
                </a:solidFill>
                <a:latin typeface="Meiryo UI"/>
                <a:ea typeface="Meiryo UI"/>
              </a:rPr>
              <a:t>２</a:t>
            </a:r>
            <a:r>
              <a:rPr kumimoji="1" lang="ja-JP" altLang="en-US" sz="2000" b="0" i="0" u="none" strike="noStrike" kern="1200" cap="none" spc="0" normalizeH="0" baseline="0" noProof="0">
                <a:ln>
                  <a:noFill/>
                </a:ln>
                <a:solidFill>
                  <a:srgbClr val="FFFFFF"/>
                </a:solidFill>
                <a:effectLst/>
                <a:uLnTx/>
                <a:uFillTx/>
                <a:latin typeface="Meiryo UI"/>
                <a:ea typeface="Meiryo UI"/>
              </a:rPr>
              <a:t>（迷惑メールフォルダにメールがあった場合）</a:t>
            </a:r>
            <a:endParaRPr lang="ja-JP"/>
          </a:p>
        </p:txBody>
      </p:sp>
      <p:sp>
        <p:nvSpPr>
          <p:cNvPr id="2" name="テキスト ボックス 1">
            <a:extLst>
              <a:ext uri="{FF2B5EF4-FFF2-40B4-BE49-F238E27FC236}">
                <a16:creationId xmlns:a16="http://schemas.microsoft.com/office/drawing/2014/main" id="{D61FCAA9-A0F0-12B5-2E71-A18AFFE4E3E6}"/>
              </a:ext>
            </a:extLst>
          </p:cNvPr>
          <p:cNvSpPr txBox="1"/>
          <p:nvPr/>
        </p:nvSpPr>
        <p:spPr>
          <a:xfrm>
            <a:off x="0" y="1099795"/>
            <a:ext cx="9829800" cy="305725"/>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以下の手順に従い、該当する対処を実施してください。</a:t>
            </a:r>
            <a:endParaRPr lang="en-US" altLang="ja-JP" sz="1400">
              <a:latin typeface="Meiryo UI"/>
              <a:ea typeface="Meiryo UI"/>
            </a:endParaRPr>
          </a:p>
        </p:txBody>
      </p:sp>
      <p:grpSp>
        <p:nvGrpSpPr>
          <p:cNvPr id="3" name="グループ化 2">
            <a:extLst>
              <a:ext uri="{FF2B5EF4-FFF2-40B4-BE49-F238E27FC236}">
                <a16:creationId xmlns:a16="http://schemas.microsoft.com/office/drawing/2014/main" id="{EAFC2084-65E6-D295-B1C4-01E14A1F30AC}"/>
              </a:ext>
            </a:extLst>
          </p:cNvPr>
          <p:cNvGrpSpPr/>
          <p:nvPr/>
        </p:nvGrpSpPr>
        <p:grpSpPr>
          <a:xfrm>
            <a:off x="108774" y="518041"/>
            <a:ext cx="9612252" cy="504003"/>
            <a:chOff x="539749" y="2708274"/>
            <a:chExt cx="9612252" cy="504003"/>
          </a:xfrm>
        </p:grpSpPr>
        <p:sp>
          <p:nvSpPr>
            <p:cNvPr id="4" name="Rectangle 5">
              <a:extLst>
                <a:ext uri="{FF2B5EF4-FFF2-40B4-BE49-F238E27FC236}">
                  <a16:creationId xmlns:a16="http://schemas.microsoft.com/office/drawing/2014/main" id="{EB6B4B11-10F4-EF6D-6F7C-BC1687AF1589}"/>
                </a:ext>
              </a:extLst>
            </p:cNvPr>
            <p:cNvSpPr>
              <a:spLocks noChangeArrowheads="1"/>
            </p:cNvSpPr>
            <p:nvPr/>
          </p:nvSpPr>
          <p:spPr bwMode="gray">
            <a:xfrm>
              <a:off x="2221675" y="2708277"/>
              <a:ext cx="7930326"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迷惑メールフォルダにメールがあった場合</a:t>
              </a:r>
              <a:endParaRPr lang="en-US" altLang="ja-JP" sz="2000" spc="130">
                <a:latin typeface="Meiryo UI" panose="020B0604030504040204" pitchFamily="50" charset="-128"/>
                <a:ea typeface="Meiryo UI" panose="020B0604030504040204" pitchFamily="50" charset="-128"/>
              </a:endParaRPr>
            </a:p>
          </p:txBody>
        </p:sp>
        <p:sp>
          <p:nvSpPr>
            <p:cNvPr id="5" name="Text Box 6">
              <a:extLst>
                <a:ext uri="{FF2B5EF4-FFF2-40B4-BE49-F238E27FC236}">
                  <a16:creationId xmlns:a16="http://schemas.microsoft.com/office/drawing/2014/main" id="{C7269220-0C4C-BFFB-1309-D1553DC6CC10}"/>
                </a:ext>
              </a:extLst>
            </p:cNvPr>
            <p:cNvSpPr txBox="1">
              <a:spLocks noChangeAspect="1" noChangeArrowheads="1"/>
            </p:cNvSpPr>
            <p:nvPr/>
          </p:nvSpPr>
          <p:spPr bwMode="gray">
            <a:xfrm>
              <a:off x="539749" y="2708274"/>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a:solidFill>
                    <a:schemeClr val="bg1"/>
                  </a:solidFill>
                  <a:latin typeface="Meiryo UI" panose="020B0604030504040204" pitchFamily="50" charset="-128"/>
                  <a:ea typeface="Meiryo UI" panose="020B0604030504040204" pitchFamily="50" charset="-128"/>
                </a:rPr>
                <a:t>対応方法</a:t>
              </a:r>
              <a:r>
                <a:rPr lang="en-US" altLang="ja-JP" sz="1800" b="1">
                  <a:solidFill>
                    <a:schemeClr val="bg1"/>
                  </a:solidFill>
                  <a:latin typeface="Meiryo UI" panose="020B0604030504040204" pitchFamily="50" charset="-128"/>
                  <a:ea typeface="Meiryo UI" panose="020B0604030504040204" pitchFamily="50" charset="-128"/>
                </a:rPr>
                <a:t>2</a:t>
              </a:r>
            </a:p>
          </p:txBody>
        </p:sp>
      </p:grpSp>
      <p:sp>
        <p:nvSpPr>
          <p:cNvPr id="6" name="正方形/長方形 5">
            <a:extLst>
              <a:ext uri="{FF2B5EF4-FFF2-40B4-BE49-F238E27FC236}">
                <a16:creationId xmlns:a16="http://schemas.microsoft.com/office/drawing/2014/main" id="{1B9FB991-5DD0-F7BD-B6FE-E7FB61211358}"/>
              </a:ext>
            </a:extLst>
          </p:cNvPr>
          <p:cNvSpPr/>
          <p:nvPr/>
        </p:nvSpPr>
        <p:spPr>
          <a:xfrm>
            <a:off x="501939" y="1483271"/>
            <a:ext cx="3472872"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a:solidFill>
                  <a:schemeClr val="tx1"/>
                </a:solidFill>
                <a:latin typeface="Meiryo UI" panose="020B0604030504040204" pitchFamily="50" charset="-128"/>
                <a:ea typeface="Meiryo UI" panose="020B0604030504040204" pitchFamily="50" charset="-128"/>
              </a:rPr>
              <a:t>①メールを「受信トレイ」など安全なフォルダに移動する</a:t>
            </a:r>
          </a:p>
        </p:txBody>
      </p:sp>
      <p:sp>
        <p:nvSpPr>
          <p:cNvPr id="8" name="正方形/長方形 7">
            <a:extLst>
              <a:ext uri="{FF2B5EF4-FFF2-40B4-BE49-F238E27FC236}">
                <a16:creationId xmlns:a16="http://schemas.microsoft.com/office/drawing/2014/main" id="{1B48802A-B575-BC39-0803-8B99B97E0B2D}"/>
              </a:ext>
            </a:extLst>
          </p:cNvPr>
          <p:cNvSpPr/>
          <p:nvPr/>
        </p:nvSpPr>
        <p:spPr>
          <a:xfrm>
            <a:off x="492414" y="2188121"/>
            <a:ext cx="3472872"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a:solidFill>
                  <a:schemeClr val="tx1"/>
                </a:solidFill>
                <a:latin typeface="Meiryo UI" panose="020B0604030504040204" pitchFamily="50" charset="-128"/>
                <a:ea typeface="Meiryo UI" panose="020B0604030504040204" pitchFamily="50" charset="-128"/>
              </a:rPr>
              <a:t>②</a:t>
            </a:r>
            <a:r>
              <a:rPr kumimoji="1" lang="ja-JP" altLang="en-US" sz="1200">
                <a:solidFill>
                  <a:schemeClr val="tx1"/>
                </a:solidFill>
                <a:latin typeface="Meiryo UI" panose="020B0604030504040204" pitchFamily="50" charset="-128"/>
                <a:ea typeface="Meiryo UI" panose="020B0604030504040204" pitchFamily="50" charset="-128"/>
              </a:rPr>
              <a:t>メールに記載の</a:t>
            </a:r>
            <a:r>
              <a:rPr kumimoji="1" lang="en-US" altLang="ja-JP" sz="1200">
                <a:solidFill>
                  <a:schemeClr val="tx1"/>
                </a:solidFill>
                <a:latin typeface="Meiryo UI" panose="020B0604030504040204" pitchFamily="50" charset="-128"/>
                <a:ea typeface="Meiryo UI" panose="020B0604030504040204" pitchFamily="50" charset="-128"/>
              </a:rPr>
              <a:t>URL</a:t>
            </a:r>
            <a:r>
              <a:rPr kumimoji="1" lang="ja-JP" altLang="en-US" sz="1200">
                <a:solidFill>
                  <a:schemeClr val="tx1"/>
                </a:solidFill>
                <a:latin typeface="Meiryo UI" panose="020B0604030504040204" pitchFamily="50" charset="-128"/>
                <a:ea typeface="Meiryo UI" panose="020B0604030504040204" pitchFamily="50" charset="-128"/>
              </a:rPr>
              <a:t>にアクセスする</a:t>
            </a:r>
          </a:p>
        </p:txBody>
      </p:sp>
      <p:sp>
        <p:nvSpPr>
          <p:cNvPr id="9" name="正方形/長方形 8">
            <a:extLst>
              <a:ext uri="{FF2B5EF4-FFF2-40B4-BE49-F238E27FC236}">
                <a16:creationId xmlns:a16="http://schemas.microsoft.com/office/drawing/2014/main" id="{7578F6AB-6DE4-BC8D-D32A-14DFFC0FE0D7}"/>
              </a:ext>
            </a:extLst>
          </p:cNvPr>
          <p:cNvSpPr/>
          <p:nvPr/>
        </p:nvSpPr>
        <p:spPr>
          <a:xfrm>
            <a:off x="501939" y="2918837"/>
            <a:ext cx="3472872" cy="633988"/>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③ 「</a:t>
            </a:r>
            <a:r>
              <a:rPr kumimoji="1" lang="en-US" altLang="ja-JP" sz="1200" dirty="0">
                <a:solidFill>
                  <a:schemeClr val="tx1"/>
                </a:solidFill>
                <a:latin typeface="Meiryo UI" panose="020B0604030504040204" pitchFamily="50" charset="-128"/>
                <a:ea typeface="Meiryo UI" panose="020B0604030504040204" pitchFamily="50" charset="-128"/>
              </a:rPr>
              <a:t>G-MIS</a:t>
            </a:r>
            <a:r>
              <a:rPr kumimoji="1" lang="ja-JP" altLang="en-US" sz="1200" dirty="0">
                <a:solidFill>
                  <a:schemeClr val="tx1"/>
                </a:solidFill>
                <a:latin typeface="Meiryo UI" panose="020B0604030504040204" pitchFamily="50" charset="-128"/>
                <a:ea typeface="Meiryo UI" panose="020B0604030504040204" pitchFamily="50" charset="-128"/>
              </a:rPr>
              <a:t>利用案内メール」に記載されるパスワード設定用の</a:t>
            </a:r>
            <a:r>
              <a:rPr kumimoji="1" lang="en-US" altLang="ja-JP" sz="1200" dirty="0">
                <a:solidFill>
                  <a:schemeClr val="tx1"/>
                </a:solidFill>
                <a:latin typeface="Meiryo UI" panose="020B0604030504040204" pitchFamily="50" charset="-128"/>
                <a:ea typeface="Meiryo UI" panose="020B0604030504040204" pitchFamily="50" charset="-128"/>
              </a:rPr>
              <a:t>URL</a:t>
            </a:r>
            <a:r>
              <a:rPr kumimoji="1" lang="ja-JP" altLang="en-US" sz="1200" dirty="0">
                <a:solidFill>
                  <a:schemeClr val="tx1"/>
                </a:solidFill>
                <a:latin typeface="Meiryo UI" panose="020B0604030504040204" pitchFamily="50" charset="-128"/>
                <a:ea typeface="Meiryo UI" panose="020B0604030504040204" pitchFamily="50" charset="-128"/>
              </a:rPr>
              <a:t>にアクセスし、パスワード設定を実施する</a:t>
            </a:r>
          </a:p>
        </p:txBody>
      </p:sp>
      <p:sp>
        <p:nvSpPr>
          <p:cNvPr id="10" name="正方形/長方形 9">
            <a:extLst>
              <a:ext uri="{FF2B5EF4-FFF2-40B4-BE49-F238E27FC236}">
                <a16:creationId xmlns:a16="http://schemas.microsoft.com/office/drawing/2014/main" id="{CD506AC2-72E8-04AA-1E42-92970A2C74D7}"/>
              </a:ext>
            </a:extLst>
          </p:cNvPr>
          <p:cNvSpPr/>
          <p:nvPr/>
        </p:nvSpPr>
        <p:spPr>
          <a:xfrm>
            <a:off x="501939" y="3823712"/>
            <a:ext cx="3472872" cy="633988"/>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dirty="0">
                <a:solidFill>
                  <a:schemeClr val="tx1"/>
                </a:solidFill>
                <a:latin typeface="Meiryo UI" panose="020B0604030504040204" pitchFamily="50" charset="-128"/>
                <a:ea typeface="Meiryo UI" panose="020B0604030504040204" pitchFamily="50" charset="-128"/>
              </a:rPr>
              <a:t>④</a:t>
            </a:r>
            <a:r>
              <a:rPr kumimoji="1" lang="ja-JP" altLang="en-US" sz="1200" dirty="0">
                <a:solidFill>
                  <a:schemeClr val="tx1"/>
                </a:solidFill>
                <a:latin typeface="Meiryo UI" panose="020B0604030504040204" pitchFamily="50" charset="-128"/>
                <a:ea typeface="Meiryo UI" panose="020B0604030504040204" pitchFamily="50" charset="-128"/>
              </a:rPr>
              <a:t>送信元メールアドレス（</a:t>
            </a:r>
            <a:r>
              <a:rPr kumimoji="1" lang="en-US" altLang="ja-JP" sz="1200" dirty="0">
                <a:latin typeface="Meiryo UI" panose="020B0604030504040204" pitchFamily="50" charset="-128"/>
                <a:ea typeface="Meiryo UI" panose="020B0604030504040204" pitchFamily="50" charset="-128"/>
                <a:hlinkClick r:id="" action="ppaction://noaction"/>
              </a:rPr>
              <a:t>info@g-mis.net</a:t>
            </a:r>
            <a:r>
              <a:rPr kumimoji="1" lang="ja-JP" altLang="en-US" sz="1200" dirty="0">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）を「安全なアドレス」として設定する</a:t>
            </a:r>
          </a:p>
        </p:txBody>
      </p:sp>
      <p:sp>
        <p:nvSpPr>
          <p:cNvPr id="16" name="テキスト ボックス 15">
            <a:extLst>
              <a:ext uri="{FF2B5EF4-FFF2-40B4-BE49-F238E27FC236}">
                <a16:creationId xmlns:a16="http://schemas.microsoft.com/office/drawing/2014/main" id="{F743ED42-7A4F-F926-7F15-72CB6F9C5738}"/>
              </a:ext>
            </a:extLst>
          </p:cNvPr>
          <p:cNvSpPr txBox="1"/>
          <p:nvPr/>
        </p:nvSpPr>
        <p:spPr>
          <a:xfrm>
            <a:off x="342243" y="4557137"/>
            <a:ext cx="3838575" cy="478336"/>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200">
                <a:latin typeface="Meiryo UI"/>
                <a:ea typeface="Meiryo UI"/>
              </a:rPr>
              <a:t>※</a:t>
            </a:r>
            <a:r>
              <a:rPr lang="ja-JP" altLang="en-US" sz="1200">
                <a:latin typeface="Meiryo UI"/>
                <a:ea typeface="Meiryo UI"/>
              </a:rPr>
              <a:t>「安全なアドレス」に設定する方法は、お使いのソフトウェアにより異なりますので、ソフトウェアのマニュアル等を参照ください。</a:t>
            </a:r>
            <a:endParaRPr lang="en-US" altLang="ja-JP" sz="1200">
              <a:latin typeface="Meiryo UI"/>
              <a:ea typeface="Meiryo UI"/>
            </a:endParaRPr>
          </a:p>
        </p:txBody>
      </p:sp>
      <p:sp>
        <p:nvSpPr>
          <p:cNvPr id="18" name="テキスト ボックス 17">
            <a:extLst>
              <a:ext uri="{FF2B5EF4-FFF2-40B4-BE49-F238E27FC236}">
                <a16:creationId xmlns:a16="http://schemas.microsoft.com/office/drawing/2014/main" id="{10FBE5EF-8BC5-4C07-695C-7C71763B545A}"/>
              </a:ext>
            </a:extLst>
          </p:cNvPr>
          <p:cNvSpPr txBox="1"/>
          <p:nvPr/>
        </p:nvSpPr>
        <p:spPr>
          <a:xfrm>
            <a:off x="4740564" y="1194387"/>
            <a:ext cx="4741013" cy="681469"/>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200">
                <a:latin typeface="Meiryo UI"/>
                <a:ea typeface="Meiryo UI"/>
              </a:rPr>
              <a:t>【Outlook</a:t>
            </a:r>
            <a:r>
              <a:rPr lang="ja-JP" altLang="en-US" sz="1200">
                <a:latin typeface="Meiryo UI"/>
                <a:ea typeface="Meiryo UI"/>
              </a:rPr>
              <a:t>の場合の例</a:t>
            </a:r>
            <a:r>
              <a:rPr lang="en-US" altLang="ja-JP" sz="1200">
                <a:latin typeface="Meiryo UI"/>
                <a:ea typeface="Meiryo UI"/>
              </a:rPr>
              <a:t>】</a:t>
            </a:r>
          </a:p>
          <a:p>
            <a:pPr fontAlgn="base">
              <a:lnSpc>
                <a:spcPct val="110000"/>
              </a:lnSpc>
              <a:buClr>
                <a:schemeClr val="tx1"/>
              </a:buClr>
            </a:pPr>
            <a:r>
              <a:rPr lang="ja-JP" altLang="en-US" sz="1200">
                <a:latin typeface="Meiryo UI"/>
                <a:ea typeface="Meiryo UI"/>
              </a:rPr>
              <a:t>・該当のメールを右クリックする</a:t>
            </a:r>
            <a:endParaRPr lang="en-US" altLang="ja-JP" sz="1200">
              <a:latin typeface="Meiryo UI"/>
              <a:ea typeface="Meiryo UI"/>
            </a:endParaRPr>
          </a:p>
          <a:p>
            <a:pPr fontAlgn="base">
              <a:lnSpc>
                <a:spcPct val="110000"/>
              </a:lnSpc>
              <a:buClr>
                <a:schemeClr val="tx1"/>
              </a:buClr>
            </a:pPr>
            <a:r>
              <a:rPr lang="ja-JP" altLang="en-US" sz="1200">
                <a:latin typeface="Meiryo UI"/>
                <a:ea typeface="Meiryo UI"/>
              </a:rPr>
              <a:t>・「迷惑メール</a:t>
            </a:r>
            <a:r>
              <a:rPr lang="en-US" altLang="ja-JP" sz="1200">
                <a:latin typeface="Meiryo UI"/>
                <a:ea typeface="Meiryo UI"/>
              </a:rPr>
              <a:t>(J)</a:t>
            </a:r>
            <a:r>
              <a:rPr lang="ja-JP" altLang="en-US" sz="1200">
                <a:latin typeface="Meiryo UI"/>
                <a:ea typeface="Meiryo UI"/>
              </a:rPr>
              <a:t>」→「迷惑メールのオプション</a:t>
            </a:r>
            <a:r>
              <a:rPr lang="en-US" altLang="ja-JP" sz="1200">
                <a:latin typeface="Meiryo UI"/>
                <a:ea typeface="Meiryo UI"/>
              </a:rPr>
              <a:t>(O)</a:t>
            </a:r>
            <a:r>
              <a:rPr lang="ja-JP" altLang="en-US" sz="1200">
                <a:latin typeface="Meiryo UI"/>
                <a:ea typeface="Meiryo UI"/>
              </a:rPr>
              <a:t>」を選択</a:t>
            </a:r>
            <a:endParaRPr lang="en-US" altLang="ja-JP" sz="1200">
              <a:latin typeface="Meiryo UI"/>
              <a:ea typeface="Meiryo UI"/>
            </a:endParaRPr>
          </a:p>
        </p:txBody>
      </p:sp>
      <p:sp>
        <p:nvSpPr>
          <p:cNvPr id="20" name="矢印: 右 19">
            <a:extLst>
              <a:ext uri="{FF2B5EF4-FFF2-40B4-BE49-F238E27FC236}">
                <a16:creationId xmlns:a16="http://schemas.microsoft.com/office/drawing/2014/main" id="{9C9A6A03-59E9-BB66-16F8-F49D9C738144}"/>
              </a:ext>
            </a:extLst>
          </p:cNvPr>
          <p:cNvSpPr/>
          <p:nvPr/>
        </p:nvSpPr>
        <p:spPr>
          <a:xfrm>
            <a:off x="4133850" y="4048132"/>
            <a:ext cx="438150" cy="305725"/>
          </a:xfrm>
          <a:prstGeom prst="rightArrow">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22" name="直線矢印コネクタ 21">
            <a:extLst>
              <a:ext uri="{FF2B5EF4-FFF2-40B4-BE49-F238E27FC236}">
                <a16:creationId xmlns:a16="http://schemas.microsoft.com/office/drawing/2014/main" id="{F0C498A4-294D-25F6-8F8F-AFE5E57C7027}"/>
              </a:ext>
            </a:extLst>
          </p:cNvPr>
          <p:cNvCxnSpPr>
            <a:stCxn id="6" idx="2"/>
            <a:endCxn id="8" idx="0"/>
          </p:cNvCxnSpPr>
          <p:nvPr/>
        </p:nvCxnSpPr>
        <p:spPr bwMode="gray">
          <a:xfrm flipH="1">
            <a:off x="2228850" y="1914525"/>
            <a:ext cx="9525" cy="273596"/>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矢印コネクタ 22">
            <a:extLst>
              <a:ext uri="{FF2B5EF4-FFF2-40B4-BE49-F238E27FC236}">
                <a16:creationId xmlns:a16="http://schemas.microsoft.com/office/drawing/2014/main" id="{C0509EC0-EB9F-97E2-F5F4-579A901BD871}"/>
              </a:ext>
            </a:extLst>
          </p:cNvPr>
          <p:cNvCxnSpPr>
            <a:stCxn id="8" idx="2"/>
            <a:endCxn id="9" idx="0"/>
          </p:cNvCxnSpPr>
          <p:nvPr/>
        </p:nvCxnSpPr>
        <p:spPr bwMode="gray">
          <a:xfrm>
            <a:off x="2228850" y="2619375"/>
            <a:ext cx="9525" cy="299462"/>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a:extLst>
              <a:ext uri="{FF2B5EF4-FFF2-40B4-BE49-F238E27FC236}">
                <a16:creationId xmlns:a16="http://schemas.microsoft.com/office/drawing/2014/main" id="{808B7757-0514-2612-B2D5-337C2B605C21}"/>
              </a:ext>
            </a:extLst>
          </p:cNvPr>
          <p:cNvCxnSpPr>
            <a:stCxn id="9" idx="2"/>
            <a:endCxn id="10" idx="0"/>
          </p:cNvCxnSpPr>
          <p:nvPr/>
        </p:nvCxnSpPr>
        <p:spPr bwMode="gray">
          <a:xfrm>
            <a:off x="2238375" y="3552825"/>
            <a:ext cx="0" cy="270887"/>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グループ化 31">
            <a:extLst>
              <a:ext uri="{FF2B5EF4-FFF2-40B4-BE49-F238E27FC236}">
                <a16:creationId xmlns:a16="http://schemas.microsoft.com/office/drawing/2014/main" id="{31410AB1-97CD-4866-8CBA-1EB2A0B36B67}"/>
              </a:ext>
            </a:extLst>
          </p:cNvPr>
          <p:cNvGrpSpPr/>
          <p:nvPr/>
        </p:nvGrpSpPr>
        <p:grpSpPr>
          <a:xfrm>
            <a:off x="5409575" y="1922934"/>
            <a:ext cx="3479509" cy="1495818"/>
            <a:chOff x="5359691" y="5017801"/>
            <a:chExt cx="3433028" cy="1475073"/>
          </a:xfrm>
        </p:grpSpPr>
        <p:pic>
          <p:nvPicPr>
            <p:cNvPr id="12" name="図 11">
              <a:extLst>
                <a:ext uri="{FF2B5EF4-FFF2-40B4-BE49-F238E27FC236}">
                  <a16:creationId xmlns:a16="http://schemas.microsoft.com/office/drawing/2014/main" id="{FA403CD6-BD30-F833-A9A4-D2677423FBAC}"/>
                </a:ext>
              </a:extLst>
            </p:cNvPr>
            <p:cNvPicPr>
              <a:picLocks noChangeAspect="1"/>
            </p:cNvPicPr>
            <p:nvPr/>
          </p:nvPicPr>
          <p:blipFill rotWithShape="1">
            <a:blip r:embed="rId4"/>
            <a:srcRect l="779" t="64142" r="64334" b="16037"/>
            <a:stretch/>
          </p:blipFill>
          <p:spPr>
            <a:xfrm>
              <a:off x="5359691" y="5017801"/>
              <a:ext cx="1182218" cy="672018"/>
            </a:xfrm>
            <a:prstGeom prst="rect">
              <a:avLst/>
            </a:prstGeom>
          </p:spPr>
        </p:pic>
        <p:pic>
          <p:nvPicPr>
            <p:cNvPr id="31" name="図 30">
              <a:extLst>
                <a:ext uri="{FF2B5EF4-FFF2-40B4-BE49-F238E27FC236}">
                  <a16:creationId xmlns:a16="http://schemas.microsoft.com/office/drawing/2014/main" id="{6573F4FD-8547-062E-D3CE-3BA2B1DC6A19}"/>
                </a:ext>
              </a:extLst>
            </p:cNvPr>
            <p:cNvPicPr>
              <a:picLocks noChangeAspect="1"/>
            </p:cNvPicPr>
            <p:nvPr/>
          </p:nvPicPr>
          <p:blipFill rotWithShape="1">
            <a:blip r:embed="rId5"/>
            <a:srcRect t="4835"/>
            <a:stretch/>
          </p:blipFill>
          <p:spPr>
            <a:xfrm>
              <a:off x="6541909" y="5353049"/>
              <a:ext cx="2250810" cy="1139825"/>
            </a:xfrm>
            <a:prstGeom prst="rect">
              <a:avLst/>
            </a:prstGeom>
          </p:spPr>
        </p:pic>
      </p:grpSp>
      <p:pic>
        <p:nvPicPr>
          <p:cNvPr id="34" name="図 33">
            <a:extLst>
              <a:ext uri="{FF2B5EF4-FFF2-40B4-BE49-F238E27FC236}">
                <a16:creationId xmlns:a16="http://schemas.microsoft.com/office/drawing/2014/main" id="{863E0ADA-2056-B7EE-6594-E9BE27C53C58}"/>
              </a:ext>
            </a:extLst>
          </p:cNvPr>
          <p:cNvPicPr>
            <a:picLocks noChangeAspect="1"/>
          </p:cNvPicPr>
          <p:nvPr/>
        </p:nvPicPr>
        <p:blipFill>
          <a:blip r:embed="rId6"/>
          <a:stretch>
            <a:fillRect/>
          </a:stretch>
        </p:blipFill>
        <p:spPr>
          <a:xfrm>
            <a:off x="6486689" y="3552825"/>
            <a:ext cx="2939251" cy="3018625"/>
          </a:xfrm>
          <a:prstGeom prst="rect">
            <a:avLst/>
          </a:prstGeom>
        </p:spPr>
      </p:pic>
      <p:sp>
        <p:nvSpPr>
          <p:cNvPr id="35" name="テキスト ボックス 34">
            <a:extLst>
              <a:ext uri="{FF2B5EF4-FFF2-40B4-BE49-F238E27FC236}">
                <a16:creationId xmlns:a16="http://schemas.microsoft.com/office/drawing/2014/main" id="{6B640FB6-BCDD-3D5B-FCF7-C94B49D871EE}"/>
              </a:ext>
            </a:extLst>
          </p:cNvPr>
          <p:cNvSpPr txBox="1"/>
          <p:nvPr/>
        </p:nvSpPr>
        <p:spPr>
          <a:xfrm>
            <a:off x="4740564" y="3716214"/>
            <a:ext cx="1746125" cy="1493999"/>
          </a:xfrm>
          <a:prstGeom prst="rect">
            <a:avLst/>
          </a:prstGeom>
          <a:noFill/>
        </p:spPr>
        <p:txBody>
          <a:bodyPr wrap="square" lIns="91440" tIns="45720" rIns="91440" bIns="45720" anchor="t">
            <a:spAutoFit/>
          </a:bodyPr>
          <a:lstStyle/>
          <a:p>
            <a:pPr fontAlgn="base">
              <a:lnSpc>
                <a:spcPct val="110000"/>
              </a:lnSpc>
              <a:buClr>
                <a:schemeClr val="tx1"/>
              </a:buClr>
            </a:pPr>
            <a:r>
              <a:rPr lang="ja-JP" altLang="en-US" sz="1200" dirty="0">
                <a:latin typeface="Meiryo UI"/>
                <a:ea typeface="Meiryo UI"/>
              </a:rPr>
              <a:t>・ 「信頼できる差出人の</a:t>
            </a:r>
            <a:endParaRPr lang="en-US" altLang="ja-JP" sz="1200" dirty="0">
              <a:latin typeface="Meiryo UI"/>
              <a:ea typeface="Meiryo UI"/>
            </a:endParaRPr>
          </a:p>
          <a:p>
            <a:pPr fontAlgn="base">
              <a:lnSpc>
                <a:spcPct val="110000"/>
              </a:lnSpc>
              <a:buClr>
                <a:schemeClr val="tx1"/>
              </a:buClr>
            </a:pPr>
            <a:r>
              <a:rPr lang="ja-JP" altLang="en-US" sz="1200" dirty="0">
                <a:latin typeface="Meiryo UI"/>
                <a:ea typeface="Meiryo UI"/>
              </a:rPr>
              <a:t>リスト」タブを開く</a:t>
            </a:r>
            <a:endParaRPr lang="en-US" altLang="ja-JP" sz="1200" dirty="0">
              <a:latin typeface="Meiryo UI"/>
              <a:ea typeface="Meiryo UI"/>
            </a:endParaRPr>
          </a:p>
          <a:p>
            <a:pPr fontAlgn="base">
              <a:lnSpc>
                <a:spcPct val="110000"/>
              </a:lnSpc>
              <a:buClr>
                <a:schemeClr val="tx1"/>
              </a:buClr>
            </a:pPr>
            <a:r>
              <a:rPr lang="ja-JP" altLang="en-US" sz="1200" dirty="0">
                <a:latin typeface="Meiryo UI"/>
                <a:ea typeface="Meiryo UI"/>
              </a:rPr>
              <a:t>・リストに送信元アドレスを</a:t>
            </a:r>
            <a:endParaRPr lang="en-US" altLang="ja-JP" sz="1200" dirty="0">
              <a:latin typeface="Meiryo UI"/>
              <a:ea typeface="Meiryo UI"/>
            </a:endParaRPr>
          </a:p>
          <a:p>
            <a:pPr fontAlgn="base">
              <a:lnSpc>
                <a:spcPct val="110000"/>
              </a:lnSpc>
              <a:buClr>
                <a:schemeClr val="tx1"/>
              </a:buClr>
            </a:pPr>
            <a:r>
              <a:rPr lang="ja-JP" altLang="en-US" sz="1200" dirty="0">
                <a:latin typeface="Meiryo UI"/>
                <a:ea typeface="Meiryo UI"/>
              </a:rPr>
              <a:t>追加し、「追加</a:t>
            </a:r>
            <a:r>
              <a:rPr lang="en-US" altLang="ja-JP" sz="1200" dirty="0">
                <a:latin typeface="Meiryo UI"/>
                <a:ea typeface="Meiryo UI"/>
              </a:rPr>
              <a:t>(D)</a:t>
            </a:r>
            <a:r>
              <a:rPr lang="ja-JP" altLang="en-US" sz="1200" dirty="0">
                <a:latin typeface="Meiryo UI"/>
                <a:ea typeface="Meiryo UI"/>
              </a:rPr>
              <a:t>」をクリック</a:t>
            </a:r>
            <a:endParaRPr lang="en-US" altLang="ja-JP" sz="1200" dirty="0">
              <a:latin typeface="Meiryo UI"/>
              <a:ea typeface="Meiryo UI"/>
            </a:endParaRPr>
          </a:p>
          <a:p>
            <a:pPr fontAlgn="base">
              <a:lnSpc>
                <a:spcPct val="110000"/>
              </a:lnSpc>
              <a:buClr>
                <a:schemeClr val="tx1"/>
              </a:buClr>
            </a:pPr>
            <a:r>
              <a:rPr lang="ja-JP" altLang="en-US" sz="1200" dirty="0">
                <a:latin typeface="Meiryo UI"/>
                <a:ea typeface="Meiryo UI"/>
              </a:rPr>
              <a:t>・画面下の「適用</a:t>
            </a:r>
            <a:r>
              <a:rPr lang="en-US" altLang="ja-JP" sz="1200" dirty="0">
                <a:latin typeface="Meiryo UI"/>
                <a:ea typeface="Meiryo UI"/>
              </a:rPr>
              <a:t>(A)</a:t>
            </a:r>
            <a:r>
              <a:rPr lang="ja-JP" altLang="en-US" sz="1200" dirty="0">
                <a:latin typeface="Meiryo UI"/>
                <a:ea typeface="Meiryo UI"/>
              </a:rPr>
              <a:t>」をクリック</a:t>
            </a:r>
            <a:endParaRPr lang="en-US" altLang="ja-JP" sz="1200" dirty="0">
              <a:latin typeface="Meiryo UI"/>
              <a:ea typeface="Meiryo UI"/>
            </a:endParaRPr>
          </a:p>
        </p:txBody>
      </p:sp>
      <p:sp>
        <p:nvSpPr>
          <p:cNvPr id="7" name="スライド番号プレースホルダー 6">
            <a:extLst>
              <a:ext uri="{FF2B5EF4-FFF2-40B4-BE49-F238E27FC236}">
                <a16:creationId xmlns:a16="http://schemas.microsoft.com/office/drawing/2014/main" id="{7144AF30-1A9A-6E2E-FE77-EE07BB934733}"/>
              </a:ext>
            </a:extLst>
          </p:cNvPr>
          <p:cNvSpPr>
            <a:spLocks noGrp="1"/>
          </p:cNvSpPr>
          <p:nvPr>
            <p:ph type="sldNum" sz="quarter" idx="11"/>
          </p:nvPr>
        </p:nvSpPr>
        <p:spPr>
          <a:xfrm>
            <a:off x="7662302" y="6492875"/>
            <a:ext cx="2228850" cy="365125"/>
          </a:xfrm>
        </p:spPr>
        <p:txBody>
          <a:bodyPr/>
          <a:lstStyle/>
          <a:p>
            <a:fld id="{D678D6E8-61F4-42B4-8ED0-44B1436A966E}" type="slidenum">
              <a:rPr lang="ja-JP" altLang="en-US" smtClean="0"/>
              <a:pPr/>
              <a:t>15</a:t>
            </a:fld>
            <a:endParaRPr lang="ja-JP" altLang="en-US"/>
          </a:p>
        </p:txBody>
      </p:sp>
    </p:spTree>
    <p:custDataLst>
      <p:tags r:id="rId1"/>
    </p:custDataLst>
    <p:extLst>
      <p:ext uri="{BB962C8B-B14F-4D97-AF65-F5344CB8AC3E}">
        <p14:creationId xmlns:p14="http://schemas.microsoft.com/office/powerpoint/2010/main" val="37280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a:ea typeface="Meiryo UI"/>
              </a:rPr>
              <a:t>対応方法</a:t>
            </a:r>
            <a:r>
              <a:rPr lang="ja-JP" altLang="en-US" sz="2000" b="0" dirty="0">
                <a:solidFill>
                  <a:srgbClr val="FFFFFF"/>
                </a:solidFill>
                <a:latin typeface="Meiryo UI"/>
                <a:ea typeface="Meiryo UI"/>
              </a:rPr>
              <a:t>３</a:t>
            </a:r>
            <a:r>
              <a:rPr kumimoji="1" lang="ja-JP" altLang="en-US" sz="2000" b="0" i="0" u="none" strike="noStrike" kern="1200" cap="none" spc="0" normalizeH="0" baseline="0" noProof="0" dirty="0">
                <a:ln>
                  <a:noFill/>
                </a:ln>
                <a:solidFill>
                  <a:srgbClr val="FFFFFF"/>
                </a:solidFill>
                <a:effectLst/>
                <a:uLnTx/>
                <a:uFillTx/>
                <a:latin typeface="Meiryo UI"/>
                <a:ea typeface="Meiryo UI"/>
              </a:rPr>
              <a:t>（担当者が退職等で不在のため、メールが確認できない）</a:t>
            </a:r>
          </a:p>
        </p:txBody>
      </p:sp>
      <p:grpSp>
        <p:nvGrpSpPr>
          <p:cNvPr id="4" name="グループ化 3">
            <a:extLst>
              <a:ext uri="{FF2B5EF4-FFF2-40B4-BE49-F238E27FC236}">
                <a16:creationId xmlns:a16="http://schemas.microsoft.com/office/drawing/2014/main" id="{EAACCF0C-6456-6CD4-AA54-3DBEBDA7889B}"/>
              </a:ext>
            </a:extLst>
          </p:cNvPr>
          <p:cNvGrpSpPr/>
          <p:nvPr/>
        </p:nvGrpSpPr>
        <p:grpSpPr>
          <a:xfrm>
            <a:off x="108774" y="518041"/>
            <a:ext cx="9612252" cy="504003"/>
            <a:chOff x="539749" y="2708274"/>
            <a:chExt cx="9612252" cy="504003"/>
          </a:xfrm>
        </p:grpSpPr>
        <p:sp>
          <p:nvSpPr>
            <p:cNvPr id="5" name="Rectangle 5">
              <a:extLst>
                <a:ext uri="{FF2B5EF4-FFF2-40B4-BE49-F238E27FC236}">
                  <a16:creationId xmlns:a16="http://schemas.microsoft.com/office/drawing/2014/main" id="{817924A2-DE08-3805-3C55-3399156DAF90}"/>
                </a:ext>
              </a:extLst>
            </p:cNvPr>
            <p:cNvSpPr>
              <a:spLocks noChangeArrowheads="1"/>
            </p:cNvSpPr>
            <p:nvPr/>
          </p:nvSpPr>
          <p:spPr bwMode="gray">
            <a:xfrm>
              <a:off x="2221675" y="2708277"/>
              <a:ext cx="7930326"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dirty="0">
                  <a:latin typeface="Meiryo UI" panose="020B0604030504040204" pitchFamily="50" charset="-128"/>
                  <a:ea typeface="Meiryo UI" panose="020B0604030504040204" pitchFamily="50" charset="-128"/>
                </a:rPr>
                <a:t>担当者が退職等で不在のため、メールが確認できない</a:t>
              </a:r>
              <a:endParaRPr lang="en-US" altLang="ja-JP" sz="2000" spc="130" dirty="0">
                <a:latin typeface="Meiryo UI" panose="020B0604030504040204" pitchFamily="50" charset="-128"/>
                <a:ea typeface="Meiryo UI" panose="020B0604030504040204" pitchFamily="50" charset="-128"/>
              </a:endParaRPr>
            </a:p>
          </p:txBody>
        </p:sp>
        <p:sp>
          <p:nvSpPr>
            <p:cNvPr id="6" name="Text Box 6">
              <a:extLst>
                <a:ext uri="{FF2B5EF4-FFF2-40B4-BE49-F238E27FC236}">
                  <a16:creationId xmlns:a16="http://schemas.microsoft.com/office/drawing/2014/main" id="{4B4C2554-3813-CBC3-3096-5B1FFCEB731E}"/>
                </a:ext>
              </a:extLst>
            </p:cNvPr>
            <p:cNvSpPr txBox="1">
              <a:spLocks noChangeAspect="1" noChangeArrowheads="1"/>
            </p:cNvSpPr>
            <p:nvPr/>
          </p:nvSpPr>
          <p:spPr bwMode="gray">
            <a:xfrm>
              <a:off x="539749" y="2708274"/>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a:solidFill>
                    <a:schemeClr val="bg1"/>
                  </a:solidFill>
                  <a:latin typeface="Meiryo UI" panose="020B0604030504040204" pitchFamily="50" charset="-128"/>
                  <a:ea typeface="Meiryo UI" panose="020B0604030504040204" pitchFamily="50" charset="-128"/>
                </a:rPr>
                <a:t>対応方法</a:t>
              </a:r>
              <a:r>
                <a:rPr lang="en-US" altLang="ja-JP" sz="1800" b="1">
                  <a:solidFill>
                    <a:schemeClr val="bg1"/>
                  </a:solidFill>
                  <a:latin typeface="Meiryo UI" panose="020B0604030504040204" pitchFamily="50" charset="-128"/>
                  <a:ea typeface="Meiryo UI" panose="020B0604030504040204" pitchFamily="50" charset="-128"/>
                </a:rPr>
                <a:t>3</a:t>
              </a:r>
            </a:p>
          </p:txBody>
        </p:sp>
      </p:grpSp>
      <p:sp>
        <p:nvSpPr>
          <p:cNvPr id="24" name="テキスト ボックス 23">
            <a:extLst>
              <a:ext uri="{FF2B5EF4-FFF2-40B4-BE49-F238E27FC236}">
                <a16:creationId xmlns:a16="http://schemas.microsoft.com/office/drawing/2014/main" id="{0D4DE62B-7173-630F-3051-6C88138B7FBF}"/>
              </a:ext>
            </a:extLst>
          </p:cNvPr>
          <p:cNvSpPr txBox="1"/>
          <p:nvPr/>
        </p:nvSpPr>
        <p:spPr>
          <a:xfrm>
            <a:off x="0" y="1099795"/>
            <a:ext cx="9829800" cy="4358116"/>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申請時のメールアドレスを持つ担当者様が退職や異動等で不在となり、「</a:t>
            </a:r>
            <a:r>
              <a:rPr lang="en-US" altLang="ja-JP" sz="1400" dirty="0">
                <a:latin typeface="Meiryo UI"/>
                <a:ea typeface="Meiryo UI"/>
              </a:rPr>
              <a:t>G-MIS</a:t>
            </a:r>
            <a:r>
              <a:rPr lang="ja-JP" altLang="en-US" sz="1400" dirty="0">
                <a:latin typeface="Meiryo UI"/>
                <a:ea typeface="Meiryo UI"/>
              </a:rPr>
              <a:t>利用案内メール」が届いているかを確認できない場合、都道府県窓口に問合せていただき、 「</a:t>
            </a:r>
            <a:r>
              <a:rPr lang="en-US" altLang="ja-JP" sz="1400" dirty="0">
                <a:latin typeface="Meiryo UI"/>
                <a:ea typeface="Meiryo UI"/>
              </a:rPr>
              <a:t>G-MIS</a:t>
            </a:r>
            <a:r>
              <a:rPr lang="ja-JP" altLang="en-US" sz="1400" dirty="0">
                <a:latin typeface="Meiryo UI"/>
                <a:ea typeface="Meiryo UI"/>
              </a:rPr>
              <a:t>利用案内メール」が「不達」となっているか、「送信完了」となっているかをご確認いただくようお願いいたします。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上記の結果、メールが「不達」となっている場合には、もう一度新しいメールアドレスでの「新規ユーザ登録申請」を行っていただく必要がございます。「送信完了」の場合には、以下の情報を都道府県窓口に連絡し、</a:t>
            </a:r>
            <a:r>
              <a:rPr lang="ja-JP" altLang="en-US" sz="1400" b="1" dirty="0">
                <a:solidFill>
                  <a:srgbClr val="FF0000"/>
                </a:solidFill>
                <a:latin typeface="Meiryo UI"/>
                <a:ea typeface="Meiryo UI"/>
              </a:rPr>
              <a:t>メールアドレスの変更依頼</a:t>
            </a:r>
            <a:r>
              <a:rPr lang="ja-JP" altLang="en-US" sz="1400" dirty="0">
                <a:latin typeface="Meiryo UI"/>
                <a:ea typeface="Meiryo UI"/>
              </a:rPr>
              <a:t>を行っていただくようお願いします。</a:t>
            </a:r>
            <a:endParaRPr lang="en-US" altLang="ja-JP" sz="1400" dirty="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dirty="0">
                <a:latin typeface="Meiryo UI"/>
                <a:ea typeface="Meiryo UI"/>
              </a:rPr>
              <a:t>報告機関名</a:t>
            </a:r>
            <a:endParaRPr lang="en-US" altLang="ja-JP" sz="1400" dirty="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dirty="0" smtClean="0">
                <a:latin typeface="Meiryo UI"/>
                <a:ea typeface="Meiryo UI"/>
              </a:rPr>
              <a:t>変更前</a:t>
            </a:r>
            <a:r>
              <a:rPr lang="ja-JP" altLang="en-US" sz="1400" dirty="0">
                <a:latin typeface="Meiryo UI"/>
                <a:ea typeface="Meiryo UI"/>
              </a:rPr>
              <a:t>メールアドレス</a:t>
            </a:r>
            <a:endParaRPr lang="en-US" altLang="ja-JP" sz="1400" dirty="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dirty="0">
                <a:latin typeface="Meiryo UI"/>
                <a:ea typeface="Meiryo UI"/>
              </a:rPr>
              <a:t>変更後メールアドレス</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また、 「</a:t>
            </a:r>
            <a:r>
              <a:rPr lang="en-US" altLang="ja-JP" sz="1400" dirty="0">
                <a:latin typeface="Meiryo UI"/>
                <a:ea typeface="Meiryo UI"/>
              </a:rPr>
              <a:t>G-MIS</a:t>
            </a:r>
            <a:r>
              <a:rPr lang="ja-JP" altLang="en-US" sz="1400" dirty="0">
                <a:latin typeface="Meiryo UI"/>
                <a:ea typeface="Meiryo UI"/>
              </a:rPr>
              <a:t>利用案内メール」が届いているようだが、閲覧権限を持つ方がいらっしゃらないためメールを見ることができないという場合にも、以下の情報を都道府県窓口に連絡し、</a:t>
            </a:r>
            <a:r>
              <a:rPr lang="ja-JP" altLang="en-US" sz="1400" b="1" dirty="0">
                <a:solidFill>
                  <a:srgbClr val="FF0000"/>
                </a:solidFill>
                <a:latin typeface="Meiryo UI"/>
                <a:ea typeface="Meiryo UI"/>
              </a:rPr>
              <a:t>メールアドレスの変更依頼</a:t>
            </a:r>
            <a:r>
              <a:rPr lang="ja-JP" altLang="en-US" sz="1400" dirty="0">
                <a:latin typeface="Meiryo UI"/>
                <a:ea typeface="Meiryo UI"/>
              </a:rPr>
              <a:t>を行っていただくようお願いします。</a:t>
            </a:r>
            <a:endParaRPr lang="en-US" altLang="ja-JP" sz="1400" dirty="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dirty="0">
                <a:latin typeface="Meiryo UI"/>
                <a:ea typeface="Meiryo UI"/>
              </a:rPr>
              <a:t>報告</a:t>
            </a:r>
            <a:r>
              <a:rPr lang="ja-JP" altLang="en-US" sz="1400" dirty="0" smtClean="0">
                <a:latin typeface="Meiryo UI"/>
                <a:ea typeface="Meiryo UI"/>
              </a:rPr>
              <a:t>機関名</a:t>
            </a:r>
            <a:endParaRPr lang="en-US" altLang="ja-JP" sz="1400" dirty="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dirty="0">
                <a:latin typeface="Meiryo UI"/>
                <a:ea typeface="Meiryo UI"/>
              </a:rPr>
              <a:t>変更前メールアドレス</a:t>
            </a:r>
            <a:endParaRPr lang="en-US" altLang="ja-JP" sz="1400" dirty="0">
              <a:latin typeface="Meiryo UI"/>
              <a:ea typeface="Meiryo UI"/>
            </a:endParaRPr>
          </a:p>
          <a:p>
            <a:pPr marL="742950" lvl="1" indent="-285750" fontAlgn="base">
              <a:lnSpc>
                <a:spcPct val="110000"/>
              </a:lnSpc>
              <a:buClr>
                <a:schemeClr val="tx1"/>
              </a:buClr>
              <a:buFont typeface="Wingdings" panose="05000000000000000000" pitchFamily="2" charset="2"/>
              <a:buChar char="l"/>
            </a:pPr>
            <a:r>
              <a:rPr lang="ja-JP" altLang="en-US" sz="1400" dirty="0">
                <a:latin typeface="Meiryo UI"/>
                <a:ea typeface="Meiryo UI"/>
              </a:rPr>
              <a:t>変更後メールアドレス</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都道府県窓口へ連絡してから通常１</a:t>
            </a:r>
            <a:r>
              <a:rPr lang="en-US" altLang="ja-JP" sz="1400" dirty="0">
                <a:latin typeface="Meiryo UI"/>
                <a:ea typeface="Meiryo UI"/>
              </a:rPr>
              <a:t>~</a:t>
            </a:r>
            <a:r>
              <a:rPr lang="ja-JP" altLang="en-US" sz="1400" dirty="0">
                <a:latin typeface="Meiryo UI"/>
                <a:ea typeface="Meiryo UI"/>
              </a:rPr>
              <a:t>２週間後、都道府県窓口からメールアドレスの変更が完了した</a:t>
            </a:r>
            <a:r>
              <a:rPr lang="en-US" altLang="ja-JP" sz="1400" dirty="0">
                <a:latin typeface="Meiryo UI"/>
                <a:ea typeface="Meiryo UI"/>
              </a:rPr>
              <a:t/>
            </a:r>
            <a:br>
              <a:rPr lang="en-US" altLang="ja-JP" sz="1400" dirty="0">
                <a:latin typeface="Meiryo UI"/>
                <a:ea typeface="Meiryo UI"/>
              </a:rPr>
            </a:br>
            <a:r>
              <a:rPr lang="ja-JP" altLang="en-US" sz="1400" dirty="0">
                <a:latin typeface="Meiryo UI"/>
                <a:ea typeface="Meiryo UI"/>
              </a:rPr>
              <a:t>旨の連絡があります。その際、「ログイン</a:t>
            </a:r>
            <a:r>
              <a:rPr lang="en-US" altLang="ja-JP" sz="1400" dirty="0">
                <a:latin typeface="Meiryo UI"/>
                <a:ea typeface="Meiryo UI"/>
              </a:rPr>
              <a:t>ID</a:t>
            </a:r>
            <a:r>
              <a:rPr lang="ja-JP" altLang="en-US" sz="1400" dirty="0">
                <a:latin typeface="Meiryo UI"/>
                <a:ea typeface="Meiryo UI"/>
              </a:rPr>
              <a:t>」をお知らせしますので、 </a:t>
            </a:r>
            <a:r>
              <a:rPr lang="en-US" altLang="ja-JP" sz="1400" dirty="0">
                <a:latin typeface="Meiryo UI"/>
                <a:ea typeface="Meiryo UI"/>
              </a:rPr>
              <a:t/>
            </a:r>
            <a:br>
              <a:rPr lang="en-US" altLang="ja-JP" sz="1400" dirty="0">
                <a:latin typeface="Meiryo UI"/>
                <a:ea typeface="Meiryo UI"/>
              </a:rPr>
            </a:br>
            <a:r>
              <a:rPr lang="ja-JP" altLang="en-US" sz="1400" dirty="0">
                <a:latin typeface="Meiryo UI"/>
                <a:ea typeface="Meiryo UI"/>
              </a:rPr>
              <a:t>G-MISのログイン画面（URL：</a:t>
            </a:r>
            <a:r>
              <a:rPr lang="en-US" altLang="ja-JP" sz="1400" u="sng" dirty="0">
                <a:solidFill>
                  <a:srgbClr val="3C82F5"/>
                </a:solidFill>
                <a:latin typeface="Meiryo UI"/>
                <a:ea typeface="Meiryo UI"/>
              </a:rPr>
              <a:t>https://www.med-login.mhlw.go.jp/</a:t>
            </a:r>
            <a:r>
              <a:rPr lang="ja-JP" altLang="en-US" sz="1400" dirty="0">
                <a:latin typeface="Meiryo UI"/>
                <a:ea typeface="Meiryo UI"/>
              </a:rPr>
              <a:t>）から</a:t>
            </a:r>
            <a:r>
              <a:rPr lang="en-US" altLang="ja-JP" sz="1400" dirty="0">
                <a:latin typeface="Meiryo UI"/>
                <a:ea typeface="Meiryo UI"/>
              </a:rPr>
              <a:t/>
            </a:r>
            <a:br>
              <a:rPr lang="en-US" altLang="ja-JP" sz="1400" dirty="0">
                <a:latin typeface="Meiryo UI"/>
                <a:ea typeface="Meiryo UI"/>
              </a:rPr>
            </a:br>
            <a:r>
              <a:rPr lang="ja-JP" altLang="en-US" sz="1400" dirty="0">
                <a:latin typeface="Meiryo UI"/>
                <a:ea typeface="Meiryo UI"/>
              </a:rPr>
              <a:t>「パスワードをお忘れですか？」のリンクを押し、パスワードリセットを実施していただくようお願いします。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p:txBody>
      </p:sp>
      <p:sp>
        <p:nvSpPr>
          <p:cNvPr id="2" name="スライド番号プレースホルダー 1">
            <a:extLst>
              <a:ext uri="{FF2B5EF4-FFF2-40B4-BE49-F238E27FC236}">
                <a16:creationId xmlns:a16="http://schemas.microsoft.com/office/drawing/2014/main" id="{AA746F85-FE8D-0607-946C-CFAF5F097325}"/>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16</a:t>
            </a:fld>
            <a:endParaRPr lang="ja-JP" altLang="en-US"/>
          </a:p>
        </p:txBody>
      </p:sp>
      <p:pic>
        <p:nvPicPr>
          <p:cNvPr id="3" name="図 2">
            <a:extLst>
              <a:ext uri="{FF2B5EF4-FFF2-40B4-BE49-F238E27FC236}">
                <a16:creationId xmlns:a16="http://schemas.microsoft.com/office/drawing/2014/main" id="{5E857592-7722-8612-6792-FCBB94564A99}"/>
              </a:ext>
            </a:extLst>
          </p:cNvPr>
          <p:cNvPicPr>
            <a:picLocks noChangeAspect="1"/>
          </p:cNvPicPr>
          <p:nvPr/>
        </p:nvPicPr>
        <p:blipFill>
          <a:blip r:embed="rId4"/>
          <a:stretch>
            <a:fillRect/>
          </a:stretch>
        </p:blipFill>
        <p:spPr>
          <a:xfrm>
            <a:off x="7924253" y="4787052"/>
            <a:ext cx="1491167" cy="1491167"/>
          </a:xfrm>
          <a:prstGeom prst="rect">
            <a:avLst/>
          </a:prstGeom>
        </p:spPr>
      </p:pic>
      <p:sp>
        <p:nvSpPr>
          <p:cNvPr id="7" name="テキスト ボックス 6">
            <a:extLst>
              <a:ext uri="{FF2B5EF4-FFF2-40B4-BE49-F238E27FC236}">
                <a16:creationId xmlns:a16="http://schemas.microsoft.com/office/drawing/2014/main" id="{14C21489-DAE2-0F40-EF5B-8B9C2D7E0C75}"/>
              </a:ext>
            </a:extLst>
          </p:cNvPr>
          <p:cNvSpPr txBox="1"/>
          <p:nvPr/>
        </p:nvSpPr>
        <p:spPr>
          <a:xfrm>
            <a:off x="7869645" y="6337671"/>
            <a:ext cx="1635691" cy="246221"/>
          </a:xfrm>
          <a:prstGeom prst="rect">
            <a:avLst/>
          </a:prstGeom>
          <a:noFill/>
        </p:spPr>
        <p:txBody>
          <a:bodyPr wrap="square" rtlCol="0">
            <a:spAutoFit/>
          </a:bodyPr>
          <a:lstStyle/>
          <a:p>
            <a:pPr algn="ct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ログイン画面</a:t>
            </a:r>
          </a:p>
        </p:txBody>
      </p:sp>
    </p:spTree>
    <p:custDataLst>
      <p:tags r:id="rId1"/>
    </p:custDataLst>
    <p:extLst>
      <p:ext uri="{BB962C8B-B14F-4D97-AF65-F5344CB8AC3E}">
        <p14:creationId xmlns:p14="http://schemas.microsoft.com/office/powerpoint/2010/main" val="3911636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a:ea typeface="Meiryo UI"/>
              </a:rPr>
              <a:t>対応方法</a:t>
            </a:r>
            <a:r>
              <a:rPr kumimoji="1" lang="en-US" altLang="ja-JP" sz="2000" b="0" i="0" u="none" strike="noStrike" kern="1200" cap="none" spc="0" normalizeH="0" baseline="0" noProof="0" dirty="0">
                <a:ln>
                  <a:noFill/>
                </a:ln>
                <a:solidFill>
                  <a:srgbClr val="FFFFFF"/>
                </a:solidFill>
                <a:effectLst/>
                <a:uLnTx/>
                <a:uFillTx/>
                <a:latin typeface="Meiryo UI"/>
                <a:ea typeface="Meiryo UI"/>
              </a:rPr>
              <a:t>4</a:t>
            </a:r>
            <a:r>
              <a:rPr kumimoji="1" lang="ja-JP" altLang="en-US" sz="2000" b="0" i="0" u="none" strike="noStrike" kern="1200" cap="none" spc="0" normalizeH="0" baseline="0" noProof="0" dirty="0">
                <a:ln>
                  <a:noFill/>
                </a:ln>
                <a:solidFill>
                  <a:srgbClr val="FFFFFF"/>
                </a:solidFill>
                <a:effectLst/>
                <a:uLnTx/>
                <a:uFillTx/>
                <a:latin typeface="Meiryo UI"/>
                <a:ea typeface="Meiryo UI"/>
              </a:rPr>
              <a:t>（メールにある</a:t>
            </a:r>
            <a:r>
              <a:rPr kumimoji="1" lang="en-US" altLang="ja-JP" sz="2000" b="0" i="0" u="none" strike="noStrike" kern="1200" cap="none" spc="0" normalizeH="0" baseline="0" noProof="0" dirty="0">
                <a:ln>
                  <a:noFill/>
                </a:ln>
                <a:solidFill>
                  <a:srgbClr val="FFFFFF"/>
                </a:solidFill>
                <a:effectLst/>
                <a:uLnTx/>
                <a:uFillTx/>
                <a:latin typeface="Meiryo UI"/>
                <a:ea typeface="Meiryo UI"/>
              </a:rPr>
              <a:t>URL</a:t>
            </a:r>
            <a:r>
              <a:rPr kumimoji="1" lang="ja-JP" altLang="en-US" sz="2000" b="0" i="0" u="none" strike="noStrike" kern="1200" cap="none" spc="0" normalizeH="0" baseline="0" noProof="0" dirty="0">
                <a:ln>
                  <a:noFill/>
                </a:ln>
                <a:solidFill>
                  <a:srgbClr val="FFFFFF"/>
                </a:solidFill>
                <a:effectLst/>
                <a:uLnTx/>
                <a:uFillTx/>
                <a:latin typeface="Meiryo UI"/>
                <a:ea typeface="Meiryo UI"/>
              </a:rPr>
              <a:t>にアクセスできない）</a:t>
            </a:r>
          </a:p>
        </p:txBody>
      </p:sp>
      <p:grpSp>
        <p:nvGrpSpPr>
          <p:cNvPr id="4" name="グループ化 3">
            <a:extLst>
              <a:ext uri="{FF2B5EF4-FFF2-40B4-BE49-F238E27FC236}">
                <a16:creationId xmlns:a16="http://schemas.microsoft.com/office/drawing/2014/main" id="{EAACCF0C-6456-6CD4-AA54-3DBEBDA7889B}"/>
              </a:ext>
            </a:extLst>
          </p:cNvPr>
          <p:cNvGrpSpPr/>
          <p:nvPr/>
        </p:nvGrpSpPr>
        <p:grpSpPr>
          <a:xfrm>
            <a:off x="108774" y="518041"/>
            <a:ext cx="9612252" cy="504003"/>
            <a:chOff x="539749" y="2708274"/>
            <a:chExt cx="9612252" cy="504003"/>
          </a:xfrm>
        </p:grpSpPr>
        <p:sp>
          <p:nvSpPr>
            <p:cNvPr id="5" name="Rectangle 5">
              <a:extLst>
                <a:ext uri="{FF2B5EF4-FFF2-40B4-BE49-F238E27FC236}">
                  <a16:creationId xmlns:a16="http://schemas.microsoft.com/office/drawing/2014/main" id="{817924A2-DE08-3805-3C55-3399156DAF90}"/>
                </a:ext>
              </a:extLst>
            </p:cNvPr>
            <p:cNvSpPr>
              <a:spLocks noChangeArrowheads="1"/>
            </p:cNvSpPr>
            <p:nvPr/>
          </p:nvSpPr>
          <p:spPr bwMode="gray">
            <a:xfrm>
              <a:off x="2221675" y="2708277"/>
              <a:ext cx="7930326"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メールにある</a:t>
              </a:r>
              <a:r>
                <a:rPr lang="en-US" altLang="ja-JP" sz="2000" spc="130">
                  <a:latin typeface="Meiryo UI" panose="020B0604030504040204" pitchFamily="50" charset="-128"/>
                  <a:ea typeface="Meiryo UI" panose="020B0604030504040204" pitchFamily="50" charset="-128"/>
                </a:rPr>
                <a:t>URL</a:t>
              </a:r>
              <a:r>
                <a:rPr lang="ja-JP" altLang="en-US" sz="2000" spc="130">
                  <a:latin typeface="Meiryo UI" panose="020B0604030504040204" pitchFamily="50" charset="-128"/>
                  <a:ea typeface="Meiryo UI" panose="020B0604030504040204" pitchFamily="50" charset="-128"/>
                </a:rPr>
                <a:t>にアクセスできない</a:t>
              </a:r>
              <a:endParaRPr lang="en-US" altLang="ja-JP" sz="2000" spc="130">
                <a:latin typeface="Meiryo UI" panose="020B0604030504040204" pitchFamily="50" charset="-128"/>
                <a:ea typeface="Meiryo UI" panose="020B0604030504040204" pitchFamily="50" charset="-128"/>
              </a:endParaRPr>
            </a:p>
          </p:txBody>
        </p:sp>
        <p:sp>
          <p:nvSpPr>
            <p:cNvPr id="6" name="Text Box 6">
              <a:extLst>
                <a:ext uri="{FF2B5EF4-FFF2-40B4-BE49-F238E27FC236}">
                  <a16:creationId xmlns:a16="http://schemas.microsoft.com/office/drawing/2014/main" id="{4B4C2554-3813-CBC3-3096-5B1FFCEB731E}"/>
                </a:ext>
              </a:extLst>
            </p:cNvPr>
            <p:cNvSpPr txBox="1">
              <a:spLocks noChangeAspect="1" noChangeArrowheads="1"/>
            </p:cNvSpPr>
            <p:nvPr/>
          </p:nvSpPr>
          <p:spPr bwMode="gray">
            <a:xfrm>
              <a:off x="539749" y="2708274"/>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dirty="0">
                  <a:solidFill>
                    <a:schemeClr val="bg1"/>
                  </a:solidFill>
                  <a:latin typeface="Meiryo UI" panose="020B0604030504040204" pitchFamily="50" charset="-128"/>
                  <a:ea typeface="Meiryo UI" panose="020B0604030504040204" pitchFamily="50" charset="-128"/>
                </a:rPr>
                <a:t>対応方法</a:t>
              </a:r>
              <a:r>
                <a:rPr lang="en-US" altLang="ja-JP" sz="1800" b="1" dirty="0">
                  <a:solidFill>
                    <a:schemeClr val="bg1"/>
                  </a:solidFill>
                  <a:latin typeface="Meiryo UI" panose="020B0604030504040204" pitchFamily="50" charset="-128"/>
                  <a:ea typeface="Meiryo UI" panose="020B0604030504040204" pitchFamily="50" charset="-128"/>
                </a:rPr>
                <a:t>4</a:t>
              </a:r>
            </a:p>
          </p:txBody>
        </p:sp>
      </p:grpSp>
      <p:sp>
        <p:nvSpPr>
          <p:cNvPr id="24" name="テキスト ボックス 23">
            <a:extLst>
              <a:ext uri="{FF2B5EF4-FFF2-40B4-BE49-F238E27FC236}">
                <a16:creationId xmlns:a16="http://schemas.microsoft.com/office/drawing/2014/main" id="{0D4DE62B-7173-630F-3051-6C88138B7FBF}"/>
              </a:ext>
            </a:extLst>
          </p:cNvPr>
          <p:cNvSpPr txBox="1"/>
          <p:nvPr/>
        </p:nvSpPr>
        <p:spPr>
          <a:xfrm>
            <a:off x="0" y="1099795"/>
            <a:ext cx="9829800" cy="101668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「このサイトにアクセスできません」というメッセージが出た場合、以下の理由などが考えられます。</a:t>
            </a:r>
            <a:endParaRPr lang="en-US" altLang="ja-JP" sz="1400" dirty="0">
              <a:latin typeface="Meiryo UI"/>
              <a:ea typeface="Meiryo UI"/>
            </a:endParaRPr>
          </a:p>
          <a:p>
            <a:pPr marL="800100" lvl="1" indent="-342900" fontAlgn="base">
              <a:lnSpc>
                <a:spcPct val="110000"/>
              </a:lnSpc>
              <a:buClr>
                <a:schemeClr val="tx1"/>
              </a:buClr>
              <a:buFont typeface="+mj-ea"/>
              <a:buAutoNum type="circleNumDbPlain"/>
            </a:pPr>
            <a:r>
              <a:rPr lang="ja-JP" altLang="en-US" sz="1400" dirty="0">
                <a:latin typeface="Meiryo UI"/>
                <a:ea typeface="Meiryo UI"/>
              </a:rPr>
              <a:t>ブラウザのキャッシュが溜まっている</a:t>
            </a:r>
            <a:endParaRPr lang="en-US" altLang="ja-JP" sz="1400" dirty="0">
              <a:latin typeface="Meiryo UI"/>
              <a:ea typeface="Meiryo UI"/>
            </a:endParaRPr>
          </a:p>
          <a:p>
            <a:pPr marL="800100" lvl="1" indent="-342900" fontAlgn="base">
              <a:lnSpc>
                <a:spcPct val="110000"/>
              </a:lnSpc>
              <a:buClr>
                <a:schemeClr val="tx1"/>
              </a:buClr>
              <a:buFont typeface="+mj-ea"/>
              <a:buAutoNum type="circleNumDbPlain"/>
            </a:pPr>
            <a:r>
              <a:rPr lang="ja-JP" altLang="en-US" sz="1400" dirty="0">
                <a:latin typeface="Meiryo UI"/>
                <a:ea typeface="Meiryo UI"/>
              </a:rPr>
              <a:t>サイトにフィルターがかかっている</a:t>
            </a:r>
            <a:endParaRPr lang="en-US" altLang="ja-JP" sz="1400" dirty="0">
              <a:latin typeface="Meiryo UI"/>
              <a:ea typeface="Meiryo UI"/>
            </a:endParaRPr>
          </a:p>
          <a:p>
            <a:pPr marL="800100" lvl="1" indent="-342900" fontAlgn="base">
              <a:lnSpc>
                <a:spcPct val="110000"/>
              </a:lnSpc>
              <a:buClr>
                <a:schemeClr val="tx1"/>
              </a:buClr>
              <a:buFont typeface="+mj-ea"/>
              <a:buAutoNum type="circleNumDbPlain"/>
            </a:pPr>
            <a:r>
              <a:rPr lang="ja-JP" altLang="en-US" sz="1400" dirty="0">
                <a:latin typeface="Meiryo UI"/>
                <a:ea typeface="Meiryo UI"/>
              </a:rPr>
              <a:t>サーバーがメンテナンス中などで利用できない状態にある</a:t>
            </a:r>
            <a:endParaRPr lang="en-US" altLang="ja-JP" sz="1400" dirty="0">
              <a:latin typeface="Meiryo UI"/>
              <a:ea typeface="Meiryo UI"/>
            </a:endParaRPr>
          </a:p>
        </p:txBody>
      </p:sp>
      <p:sp>
        <p:nvSpPr>
          <p:cNvPr id="26" name="正方形/長方形 25">
            <a:extLst>
              <a:ext uri="{FF2B5EF4-FFF2-40B4-BE49-F238E27FC236}">
                <a16:creationId xmlns:a16="http://schemas.microsoft.com/office/drawing/2014/main" id="{E98BC0D7-2F24-BF98-2D3A-74CD752FF6F2}"/>
              </a:ext>
            </a:extLst>
          </p:cNvPr>
          <p:cNvSpPr/>
          <p:nvPr/>
        </p:nvSpPr>
        <p:spPr>
          <a:xfrm>
            <a:off x="423275" y="2282236"/>
            <a:ext cx="2807178"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a:solidFill>
                  <a:schemeClr val="tx1"/>
                </a:solidFill>
                <a:latin typeface="Meiryo UI" panose="020B0604030504040204" pitchFamily="50" charset="-128"/>
                <a:ea typeface="Meiryo UI" panose="020B0604030504040204" pitchFamily="50" charset="-128"/>
              </a:rPr>
              <a:t>①ブラウザのキャッシュが溜まっている</a:t>
            </a:r>
          </a:p>
        </p:txBody>
      </p:sp>
      <p:sp>
        <p:nvSpPr>
          <p:cNvPr id="27" name="四角形: 角を丸くする 26">
            <a:extLst>
              <a:ext uri="{FF2B5EF4-FFF2-40B4-BE49-F238E27FC236}">
                <a16:creationId xmlns:a16="http://schemas.microsoft.com/office/drawing/2014/main" id="{DD2543FC-2125-0632-2356-3AF5100ED6ED}"/>
              </a:ext>
            </a:extLst>
          </p:cNvPr>
          <p:cNvSpPr/>
          <p:nvPr/>
        </p:nvSpPr>
        <p:spPr>
          <a:xfrm>
            <a:off x="435264" y="2902163"/>
            <a:ext cx="2807178" cy="739958"/>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400">
                <a:solidFill>
                  <a:schemeClr val="tx1"/>
                </a:solidFill>
                <a:latin typeface="Meiryo UI" panose="020B0604030504040204" pitchFamily="50" charset="-128"/>
                <a:ea typeface="Meiryo UI" panose="020B0604030504040204" pitchFamily="50" charset="-128"/>
              </a:rPr>
              <a:t>ブラウザの「キャッシュクリア」を行ってください。</a:t>
            </a:r>
          </a:p>
        </p:txBody>
      </p:sp>
      <p:sp>
        <p:nvSpPr>
          <p:cNvPr id="28" name="テキスト ボックス 27">
            <a:extLst>
              <a:ext uri="{FF2B5EF4-FFF2-40B4-BE49-F238E27FC236}">
                <a16:creationId xmlns:a16="http://schemas.microsoft.com/office/drawing/2014/main" id="{3A8A053A-21E7-A26C-2A37-CBDD8E8F68A8}"/>
              </a:ext>
            </a:extLst>
          </p:cNvPr>
          <p:cNvSpPr txBox="1"/>
          <p:nvPr/>
        </p:nvSpPr>
        <p:spPr>
          <a:xfrm>
            <a:off x="323522" y="3932432"/>
            <a:ext cx="2906931" cy="478336"/>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200">
                <a:latin typeface="Meiryo UI"/>
                <a:ea typeface="Meiryo UI"/>
              </a:rPr>
              <a:t>※</a:t>
            </a:r>
            <a:r>
              <a:rPr lang="ja-JP" altLang="en-US" sz="1200">
                <a:latin typeface="Meiryo UI"/>
                <a:ea typeface="Meiryo UI"/>
              </a:rPr>
              <a:t>キャッシュクリアの方法はブラウザごとに異なります。ブラウザのマニュアル等を参照ください。</a:t>
            </a:r>
            <a:endParaRPr lang="en-US" altLang="ja-JP" sz="1200">
              <a:latin typeface="Meiryo UI"/>
              <a:ea typeface="Meiryo UI"/>
            </a:endParaRPr>
          </a:p>
        </p:txBody>
      </p:sp>
      <p:grpSp>
        <p:nvGrpSpPr>
          <p:cNvPr id="41" name="グループ化 40">
            <a:extLst>
              <a:ext uri="{FF2B5EF4-FFF2-40B4-BE49-F238E27FC236}">
                <a16:creationId xmlns:a16="http://schemas.microsoft.com/office/drawing/2014/main" id="{509AEF44-66EB-1E7B-F4EC-A2F05CDAA4C9}"/>
              </a:ext>
            </a:extLst>
          </p:cNvPr>
          <p:cNvGrpSpPr/>
          <p:nvPr/>
        </p:nvGrpSpPr>
        <p:grpSpPr>
          <a:xfrm>
            <a:off x="280823" y="4428937"/>
            <a:ext cx="5373743" cy="1887685"/>
            <a:chOff x="280823" y="4787752"/>
            <a:chExt cx="5373743" cy="1887685"/>
          </a:xfrm>
        </p:grpSpPr>
        <p:sp>
          <p:nvSpPr>
            <p:cNvPr id="35" name="正方形/長方形 34">
              <a:extLst>
                <a:ext uri="{FF2B5EF4-FFF2-40B4-BE49-F238E27FC236}">
                  <a16:creationId xmlns:a16="http://schemas.microsoft.com/office/drawing/2014/main" id="{D88630F0-C168-BBC5-6551-E86AC43A365B}"/>
                </a:ext>
              </a:extLst>
            </p:cNvPr>
            <p:cNvSpPr/>
            <p:nvPr/>
          </p:nvSpPr>
          <p:spPr>
            <a:xfrm>
              <a:off x="280823" y="4787752"/>
              <a:ext cx="5373743" cy="188768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pic>
          <p:nvPicPr>
            <p:cNvPr id="32" name="図 31">
              <a:extLst>
                <a:ext uri="{FF2B5EF4-FFF2-40B4-BE49-F238E27FC236}">
                  <a16:creationId xmlns:a16="http://schemas.microsoft.com/office/drawing/2014/main" id="{1AC5FDF2-2079-C717-C8B8-49B62A05DA1C}"/>
                </a:ext>
              </a:extLst>
            </p:cNvPr>
            <p:cNvPicPr>
              <a:picLocks noChangeAspect="1"/>
            </p:cNvPicPr>
            <p:nvPr/>
          </p:nvPicPr>
          <p:blipFill>
            <a:blip r:embed="rId4"/>
            <a:stretch>
              <a:fillRect/>
            </a:stretch>
          </p:blipFill>
          <p:spPr>
            <a:xfrm>
              <a:off x="391840" y="5589274"/>
              <a:ext cx="1727951" cy="1015735"/>
            </a:xfrm>
            <a:prstGeom prst="rect">
              <a:avLst/>
            </a:prstGeom>
          </p:spPr>
        </p:pic>
        <p:pic>
          <p:nvPicPr>
            <p:cNvPr id="34" name="図 33">
              <a:extLst>
                <a:ext uri="{FF2B5EF4-FFF2-40B4-BE49-F238E27FC236}">
                  <a16:creationId xmlns:a16="http://schemas.microsoft.com/office/drawing/2014/main" id="{39ED10B4-C188-535D-DD29-984337F66B9B}"/>
                </a:ext>
              </a:extLst>
            </p:cNvPr>
            <p:cNvPicPr>
              <a:picLocks noChangeAspect="1"/>
            </p:cNvPicPr>
            <p:nvPr/>
          </p:nvPicPr>
          <p:blipFill>
            <a:blip r:embed="rId5"/>
            <a:stretch>
              <a:fillRect/>
            </a:stretch>
          </p:blipFill>
          <p:spPr>
            <a:xfrm>
              <a:off x="2382686" y="5809398"/>
              <a:ext cx="3171895" cy="712212"/>
            </a:xfrm>
            <a:prstGeom prst="rect">
              <a:avLst/>
            </a:prstGeom>
          </p:spPr>
        </p:pic>
        <p:sp>
          <p:nvSpPr>
            <p:cNvPr id="36" name="テキスト ボックス 35">
              <a:extLst>
                <a:ext uri="{FF2B5EF4-FFF2-40B4-BE49-F238E27FC236}">
                  <a16:creationId xmlns:a16="http://schemas.microsoft.com/office/drawing/2014/main" id="{1705A134-E1AA-73F6-1F59-34CAB0CE64D0}"/>
                </a:ext>
              </a:extLst>
            </p:cNvPr>
            <p:cNvSpPr txBox="1"/>
            <p:nvPr/>
          </p:nvSpPr>
          <p:spPr>
            <a:xfrm>
              <a:off x="280823" y="4815657"/>
              <a:ext cx="4741013" cy="681469"/>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200">
                  <a:latin typeface="Meiryo UI"/>
                  <a:ea typeface="Meiryo UI"/>
                </a:rPr>
                <a:t>【Edge</a:t>
              </a:r>
              <a:r>
                <a:rPr lang="ja-JP" altLang="en-US" sz="1200">
                  <a:latin typeface="Meiryo UI"/>
                  <a:ea typeface="Meiryo UI"/>
                </a:rPr>
                <a:t>の場合の例</a:t>
              </a:r>
              <a:r>
                <a:rPr lang="en-US" altLang="ja-JP" sz="1200">
                  <a:latin typeface="Meiryo UI"/>
                  <a:ea typeface="Meiryo UI"/>
                </a:rPr>
                <a:t>】</a:t>
              </a:r>
            </a:p>
            <a:p>
              <a:pPr fontAlgn="base">
                <a:lnSpc>
                  <a:spcPct val="110000"/>
                </a:lnSpc>
                <a:buClr>
                  <a:schemeClr val="tx1"/>
                </a:buClr>
              </a:pPr>
              <a:r>
                <a:rPr lang="ja-JP" altLang="en-US" sz="1200">
                  <a:latin typeface="Meiryo UI"/>
                  <a:ea typeface="Meiryo UI"/>
                </a:rPr>
                <a:t>・「設定」→「プライバシー、検索、サービス」</a:t>
              </a:r>
              <a:endParaRPr lang="en-US" altLang="ja-JP" sz="1200">
                <a:latin typeface="Meiryo UI"/>
                <a:ea typeface="Meiryo UI"/>
              </a:endParaRPr>
            </a:p>
            <a:p>
              <a:pPr fontAlgn="base">
                <a:lnSpc>
                  <a:spcPct val="110000"/>
                </a:lnSpc>
                <a:buClr>
                  <a:schemeClr val="tx1"/>
                </a:buClr>
              </a:pPr>
              <a:r>
                <a:rPr lang="ja-JP" altLang="en-US" sz="1200">
                  <a:latin typeface="Meiryo UI"/>
                  <a:ea typeface="Meiryo UI"/>
                </a:rPr>
                <a:t>・「閲覧データのクリア」→「クリアするデータの選択」でクリアを行ってください。</a:t>
              </a:r>
              <a:endParaRPr lang="en-US" altLang="ja-JP" sz="1200">
                <a:latin typeface="Meiryo UI"/>
                <a:ea typeface="Meiryo UI"/>
              </a:endParaRPr>
            </a:p>
          </p:txBody>
        </p:sp>
      </p:grpSp>
      <p:cxnSp>
        <p:nvCxnSpPr>
          <p:cNvPr id="38" name="直線矢印コネクタ 37">
            <a:extLst>
              <a:ext uri="{FF2B5EF4-FFF2-40B4-BE49-F238E27FC236}">
                <a16:creationId xmlns:a16="http://schemas.microsoft.com/office/drawing/2014/main" id="{A39E2952-C9B6-770E-2DDA-5FE687FC07D9}"/>
              </a:ext>
            </a:extLst>
          </p:cNvPr>
          <p:cNvCxnSpPr>
            <a:stCxn id="26" idx="2"/>
            <a:endCxn id="27" idx="0"/>
          </p:cNvCxnSpPr>
          <p:nvPr/>
        </p:nvCxnSpPr>
        <p:spPr bwMode="gray">
          <a:xfrm>
            <a:off x="1826864" y="2713490"/>
            <a:ext cx="11989" cy="188673"/>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正方形/長方形 42">
            <a:extLst>
              <a:ext uri="{FF2B5EF4-FFF2-40B4-BE49-F238E27FC236}">
                <a16:creationId xmlns:a16="http://schemas.microsoft.com/office/drawing/2014/main" id="{646DC93F-E5B3-8B69-18D9-5489B7BBF7E8}"/>
              </a:ext>
            </a:extLst>
          </p:cNvPr>
          <p:cNvSpPr/>
          <p:nvPr/>
        </p:nvSpPr>
        <p:spPr>
          <a:xfrm>
            <a:off x="3747798" y="2282236"/>
            <a:ext cx="2807178"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a:solidFill>
                  <a:schemeClr val="tx1"/>
                </a:solidFill>
                <a:latin typeface="Meiryo UI" panose="020B0604030504040204" pitchFamily="50" charset="-128"/>
                <a:ea typeface="Meiryo UI" panose="020B0604030504040204" pitchFamily="50" charset="-128"/>
              </a:rPr>
              <a:t>②</a:t>
            </a:r>
            <a:r>
              <a:rPr kumimoji="1" lang="ja-JP" altLang="en-US" sz="1200">
                <a:solidFill>
                  <a:schemeClr val="tx1"/>
                </a:solidFill>
                <a:latin typeface="Meiryo UI" panose="020B0604030504040204" pitchFamily="50" charset="-128"/>
                <a:ea typeface="Meiryo UI" panose="020B0604030504040204" pitchFamily="50" charset="-128"/>
              </a:rPr>
              <a:t>サイトにフィルターがかかっている</a:t>
            </a:r>
          </a:p>
        </p:txBody>
      </p:sp>
      <p:sp>
        <p:nvSpPr>
          <p:cNvPr id="46" name="四角形: 角を丸くする 45">
            <a:extLst>
              <a:ext uri="{FF2B5EF4-FFF2-40B4-BE49-F238E27FC236}">
                <a16:creationId xmlns:a16="http://schemas.microsoft.com/office/drawing/2014/main" id="{CE0A2750-F892-FEBF-9992-9405E7B57678}"/>
              </a:ext>
            </a:extLst>
          </p:cNvPr>
          <p:cNvSpPr/>
          <p:nvPr/>
        </p:nvSpPr>
        <p:spPr>
          <a:xfrm>
            <a:off x="3762707" y="2906518"/>
            <a:ext cx="2792268" cy="1206059"/>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400" dirty="0">
                <a:solidFill>
                  <a:schemeClr val="tx1"/>
                </a:solidFill>
                <a:latin typeface="Meiryo UI" panose="020B0604030504040204" pitchFamily="50" charset="-128"/>
                <a:ea typeface="Meiryo UI" panose="020B0604030504040204" pitchFamily="50" charset="-128"/>
              </a:rPr>
              <a:t>以下のサイトをホワイトリストに入れていただくよう情報システム管理者へ依頼してください。</a:t>
            </a:r>
            <a:endParaRPr lang="ja-JP" altLang="en-US" sz="1800" b="0" i="0" u="none" strike="noStrike" baseline="0" dirty="0">
              <a:solidFill>
                <a:srgbClr val="000000"/>
              </a:solidFill>
              <a:latin typeface="Meiryo UI" panose="020B0604030504040204" pitchFamily="50" charset="-128"/>
              <a:ea typeface="Meiryo UI" panose="020B0604030504040204" pitchFamily="50" charset="-128"/>
            </a:endParaRPr>
          </a:p>
          <a:p>
            <a:r>
              <a:rPr lang="en-US" altLang="ja-JP" sz="1200" b="0" i="0" u="none" strike="noStrike" baseline="0" dirty="0">
                <a:solidFill>
                  <a:srgbClr val="0000FF"/>
                </a:solidFill>
                <a:latin typeface="Meiryo UI" panose="020B0604030504040204" pitchFamily="50" charset="-128"/>
                <a:ea typeface="Meiryo UI" panose="020B0604030504040204" pitchFamily="50" charset="-128"/>
              </a:rPr>
              <a:t>https://www.g-mis.mhlw.go.jp/</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47" name="直線矢印コネクタ 46">
            <a:extLst>
              <a:ext uri="{FF2B5EF4-FFF2-40B4-BE49-F238E27FC236}">
                <a16:creationId xmlns:a16="http://schemas.microsoft.com/office/drawing/2014/main" id="{537CF6BC-EC81-5FB0-10E1-C902231246B7}"/>
              </a:ext>
            </a:extLst>
          </p:cNvPr>
          <p:cNvCxnSpPr>
            <a:cxnSpLocks/>
            <a:stCxn id="43" idx="2"/>
            <a:endCxn id="46" idx="0"/>
          </p:cNvCxnSpPr>
          <p:nvPr/>
        </p:nvCxnSpPr>
        <p:spPr bwMode="gray">
          <a:xfrm>
            <a:off x="5151387" y="2713490"/>
            <a:ext cx="7454" cy="193028"/>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正方形/長方形 52">
            <a:extLst>
              <a:ext uri="{FF2B5EF4-FFF2-40B4-BE49-F238E27FC236}">
                <a16:creationId xmlns:a16="http://schemas.microsoft.com/office/drawing/2014/main" id="{64908D5D-3455-0D31-8A64-2D4CB1B9ADF3}"/>
              </a:ext>
            </a:extLst>
          </p:cNvPr>
          <p:cNvSpPr/>
          <p:nvPr/>
        </p:nvSpPr>
        <p:spPr>
          <a:xfrm>
            <a:off x="6913848" y="2282236"/>
            <a:ext cx="2807178"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a:solidFill>
                  <a:schemeClr val="tx1"/>
                </a:solidFill>
                <a:latin typeface="Meiryo UI" panose="020B0604030504040204" pitchFamily="50" charset="-128"/>
                <a:ea typeface="Meiryo UI" panose="020B0604030504040204" pitchFamily="50" charset="-128"/>
              </a:rPr>
              <a:t>③サーバーがメンテナンス中などで利用できない状態にある</a:t>
            </a:r>
          </a:p>
        </p:txBody>
      </p:sp>
      <p:sp>
        <p:nvSpPr>
          <p:cNvPr id="54" name="四角形: 角を丸くする 53">
            <a:extLst>
              <a:ext uri="{FF2B5EF4-FFF2-40B4-BE49-F238E27FC236}">
                <a16:creationId xmlns:a16="http://schemas.microsoft.com/office/drawing/2014/main" id="{6BAAD223-D267-C198-9DDD-3D4B15EE1AF1}"/>
              </a:ext>
            </a:extLst>
          </p:cNvPr>
          <p:cNvSpPr/>
          <p:nvPr/>
        </p:nvSpPr>
        <p:spPr>
          <a:xfrm>
            <a:off x="6909332" y="2934134"/>
            <a:ext cx="2807178" cy="739958"/>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400">
                <a:solidFill>
                  <a:schemeClr val="tx1"/>
                </a:solidFill>
                <a:latin typeface="Meiryo UI" panose="020B0604030504040204" pitchFamily="50" charset="-128"/>
                <a:ea typeface="Meiryo UI" panose="020B0604030504040204" pitchFamily="50" charset="-128"/>
              </a:rPr>
              <a:t>しばらく待ってから、アクセスいただくようお願いします。</a:t>
            </a:r>
          </a:p>
        </p:txBody>
      </p:sp>
      <p:cxnSp>
        <p:nvCxnSpPr>
          <p:cNvPr id="55" name="直線矢印コネクタ 54">
            <a:extLst>
              <a:ext uri="{FF2B5EF4-FFF2-40B4-BE49-F238E27FC236}">
                <a16:creationId xmlns:a16="http://schemas.microsoft.com/office/drawing/2014/main" id="{783207DC-835E-463E-FC7F-93FD1409FACD}"/>
              </a:ext>
            </a:extLst>
          </p:cNvPr>
          <p:cNvCxnSpPr>
            <a:stCxn id="53" idx="2"/>
            <a:endCxn id="54" idx="0"/>
          </p:cNvCxnSpPr>
          <p:nvPr/>
        </p:nvCxnSpPr>
        <p:spPr bwMode="gray">
          <a:xfrm flipH="1">
            <a:off x="8312921" y="2713490"/>
            <a:ext cx="4516" cy="220644"/>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スライド番号プレースホルダー 1">
            <a:extLst>
              <a:ext uri="{FF2B5EF4-FFF2-40B4-BE49-F238E27FC236}">
                <a16:creationId xmlns:a16="http://schemas.microsoft.com/office/drawing/2014/main" id="{AA746F85-FE8D-0607-946C-CFAF5F097325}"/>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17</a:t>
            </a:fld>
            <a:endParaRPr lang="ja-JP" altLang="en-US"/>
          </a:p>
        </p:txBody>
      </p:sp>
    </p:spTree>
    <p:custDataLst>
      <p:tags r:id="rId1"/>
    </p:custDataLst>
    <p:extLst>
      <p:ext uri="{BB962C8B-B14F-4D97-AF65-F5344CB8AC3E}">
        <p14:creationId xmlns:p14="http://schemas.microsoft.com/office/powerpoint/2010/main" val="68791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対応方法</a:t>
            </a:r>
            <a:r>
              <a:rPr lang="en-US" altLang="ja-JP" sz="2000" b="0" dirty="0">
                <a:solidFill>
                  <a:srgbClr val="FFFFFF"/>
                </a:solidFill>
                <a:latin typeface="Meiryo UI" panose="020B0604030504040204" pitchFamily="50" charset="-128"/>
                <a:ea typeface="Meiryo UI" panose="020B0604030504040204" pitchFamily="50" charset="-128"/>
              </a:rPr>
              <a:t>5</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（メールが届いて</a:t>
            </a:r>
            <a:r>
              <a:rPr kumimoji="1" lang="ja-JP" altLang="en-US" sz="2000" b="0" i="0" u="none" strike="noStrike" kern="1200" cap="none" spc="0" normalizeH="0" baseline="0" noProof="0" dirty="0" smtClean="0">
                <a:ln>
                  <a:noFill/>
                </a:ln>
                <a:solidFill>
                  <a:srgbClr val="FFFFFF"/>
                </a:solidFill>
                <a:effectLst/>
                <a:uLnTx/>
                <a:uFillTx/>
                <a:latin typeface="Meiryo UI" panose="020B0604030504040204" pitchFamily="50" charset="-128"/>
                <a:ea typeface="Meiryo UI" panose="020B0604030504040204" pitchFamily="50" charset="-128"/>
                <a:cs typeface="+mj-cs"/>
              </a:rPr>
              <a:t>いない又は紛失した場合</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sp>
        <p:nvSpPr>
          <p:cNvPr id="2" name="テキスト ボックス 1">
            <a:extLst>
              <a:ext uri="{FF2B5EF4-FFF2-40B4-BE49-F238E27FC236}">
                <a16:creationId xmlns:a16="http://schemas.microsoft.com/office/drawing/2014/main" id="{8CC392B0-9466-093F-767E-2D45E1012438}"/>
              </a:ext>
            </a:extLst>
          </p:cNvPr>
          <p:cNvSpPr txBox="1"/>
          <p:nvPr/>
        </p:nvSpPr>
        <p:spPr>
          <a:xfrm>
            <a:off x="108774" y="1115888"/>
            <a:ext cx="9829800" cy="329321"/>
          </a:xfrm>
          <a:prstGeom prst="rect">
            <a:avLst/>
          </a:prstGeom>
          <a:noFill/>
        </p:spPr>
        <p:txBody>
          <a:bodyPr wrap="square" lIns="91440" tIns="45720" rIns="91440" bIns="45720" anchor="t">
            <a:spAutoFit/>
          </a:bodyPr>
          <a:lstStyle/>
          <a:p>
            <a:pPr fontAlgn="base">
              <a:lnSpc>
                <a:spcPct val="110000"/>
              </a:lnSpc>
              <a:buClr>
                <a:schemeClr val="tx1"/>
              </a:buClr>
            </a:pPr>
            <a:r>
              <a:rPr lang="ja-JP" altLang="en-US" sz="1400" dirty="0" smtClean="0">
                <a:latin typeface="Meiryo UI"/>
                <a:ea typeface="Meiryo UI"/>
              </a:rPr>
              <a:t>〇　この場合、申請</a:t>
            </a:r>
            <a:r>
              <a:rPr lang="ja-JP" altLang="en-US" sz="1400" dirty="0">
                <a:latin typeface="Meiryo UI"/>
                <a:ea typeface="Meiryo UI"/>
              </a:rPr>
              <a:t>時のメールアドレスが間違って</a:t>
            </a:r>
            <a:r>
              <a:rPr lang="ja-JP" sz="1400" dirty="0">
                <a:latin typeface="Meiryo UI"/>
                <a:ea typeface="Meiryo UI"/>
              </a:rPr>
              <a:t>いる、又は無効になって</a:t>
            </a:r>
            <a:r>
              <a:rPr lang="ja-JP" altLang="en-US" sz="1400" dirty="0">
                <a:latin typeface="Meiryo UI"/>
                <a:ea typeface="Meiryo UI"/>
              </a:rPr>
              <a:t>おり、メールが送信エラーとなって</a:t>
            </a:r>
            <a:r>
              <a:rPr lang="ja-JP" altLang="en-US" sz="1400" dirty="0" smtClean="0">
                <a:latin typeface="Meiryo UI"/>
                <a:ea typeface="Meiryo UI"/>
              </a:rPr>
              <a:t>いることが理由として考えられます。</a:t>
            </a:r>
            <a:endParaRPr lang="en-US" altLang="ja-JP" sz="1400" dirty="0">
              <a:latin typeface="Meiryo UI"/>
              <a:ea typeface="Meiryo UI"/>
            </a:endParaRPr>
          </a:p>
        </p:txBody>
      </p:sp>
      <p:grpSp>
        <p:nvGrpSpPr>
          <p:cNvPr id="3" name="グループ化 2">
            <a:extLst>
              <a:ext uri="{FF2B5EF4-FFF2-40B4-BE49-F238E27FC236}">
                <a16:creationId xmlns:a16="http://schemas.microsoft.com/office/drawing/2014/main" id="{0CBD5F2E-D899-4D5A-AC2E-50D2FF1CBF7E}"/>
              </a:ext>
            </a:extLst>
          </p:cNvPr>
          <p:cNvGrpSpPr/>
          <p:nvPr/>
        </p:nvGrpSpPr>
        <p:grpSpPr>
          <a:xfrm>
            <a:off x="108774" y="518041"/>
            <a:ext cx="9612252" cy="504003"/>
            <a:chOff x="539749" y="2708274"/>
            <a:chExt cx="9612252" cy="504003"/>
          </a:xfrm>
        </p:grpSpPr>
        <p:sp>
          <p:nvSpPr>
            <p:cNvPr id="4" name="Rectangle 5">
              <a:extLst>
                <a:ext uri="{FF2B5EF4-FFF2-40B4-BE49-F238E27FC236}">
                  <a16:creationId xmlns:a16="http://schemas.microsoft.com/office/drawing/2014/main" id="{FC52EB21-65AA-7092-3C1A-EADA6D08809B}"/>
                </a:ext>
              </a:extLst>
            </p:cNvPr>
            <p:cNvSpPr>
              <a:spLocks noChangeArrowheads="1"/>
            </p:cNvSpPr>
            <p:nvPr/>
          </p:nvSpPr>
          <p:spPr bwMode="gray">
            <a:xfrm>
              <a:off x="2221675" y="2708277"/>
              <a:ext cx="7930326"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pc="130" dirty="0" smtClean="0">
                  <a:latin typeface="Meiryo UI" panose="020B0604030504040204" pitchFamily="50" charset="-128"/>
                  <a:ea typeface="Meiryo UI" panose="020B0604030504040204" pitchFamily="50" charset="-128"/>
                </a:rPr>
                <a:t>メールボックスの容量もあり、迷惑フォルダにもない。</a:t>
              </a:r>
              <a:endParaRPr lang="en-US" altLang="ja-JP" spc="130" dirty="0">
                <a:latin typeface="Meiryo UI" panose="020B0604030504040204" pitchFamily="50" charset="-128"/>
                <a:ea typeface="Meiryo UI" panose="020B0604030504040204" pitchFamily="50" charset="-128"/>
              </a:endParaRPr>
            </a:p>
          </p:txBody>
        </p:sp>
        <p:sp>
          <p:nvSpPr>
            <p:cNvPr id="5" name="Text Box 6">
              <a:extLst>
                <a:ext uri="{FF2B5EF4-FFF2-40B4-BE49-F238E27FC236}">
                  <a16:creationId xmlns:a16="http://schemas.microsoft.com/office/drawing/2014/main" id="{1FCB5630-30BD-6CC8-5770-4948FE527531}"/>
                </a:ext>
              </a:extLst>
            </p:cNvPr>
            <p:cNvSpPr txBox="1">
              <a:spLocks noChangeAspect="1" noChangeArrowheads="1"/>
            </p:cNvSpPr>
            <p:nvPr/>
          </p:nvSpPr>
          <p:spPr bwMode="gray">
            <a:xfrm>
              <a:off x="539749" y="2708274"/>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dirty="0">
                  <a:solidFill>
                    <a:schemeClr val="bg1"/>
                  </a:solidFill>
                  <a:latin typeface="Meiryo UI" panose="020B0604030504040204" pitchFamily="50" charset="-128"/>
                  <a:ea typeface="Meiryo UI" panose="020B0604030504040204" pitchFamily="50" charset="-128"/>
                </a:rPr>
                <a:t>対応方法</a:t>
              </a:r>
              <a:r>
                <a:rPr lang="en-US" altLang="ja-JP" sz="1800" b="1" dirty="0">
                  <a:solidFill>
                    <a:schemeClr val="bg1"/>
                  </a:solidFill>
                  <a:latin typeface="Meiryo UI" panose="020B0604030504040204" pitchFamily="50" charset="-128"/>
                  <a:ea typeface="Meiryo UI" panose="020B0604030504040204" pitchFamily="50" charset="-128"/>
                </a:rPr>
                <a:t>5</a:t>
              </a:r>
            </a:p>
          </p:txBody>
        </p:sp>
      </p:grpSp>
      <p:sp>
        <p:nvSpPr>
          <p:cNvPr id="6" name="正方形/長方形 5">
            <a:extLst>
              <a:ext uri="{FF2B5EF4-FFF2-40B4-BE49-F238E27FC236}">
                <a16:creationId xmlns:a16="http://schemas.microsoft.com/office/drawing/2014/main" id="{8F753BF1-4C7C-6D9C-FFA0-C18F0373795F}"/>
              </a:ext>
            </a:extLst>
          </p:cNvPr>
          <p:cNvSpPr/>
          <p:nvPr/>
        </p:nvSpPr>
        <p:spPr>
          <a:xfrm>
            <a:off x="3629914" y="1490929"/>
            <a:ext cx="2773763" cy="558648"/>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a:ea typeface="Meiryo UI"/>
              </a:rPr>
              <a:t>①申請時のメールアドレスが間違って</a:t>
            </a:r>
            <a:r>
              <a:rPr lang="ja-JP" altLang="en-US" sz="1200" dirty="0">
                <a:solidFill>
                  <a:schemeClr val="tx1"/>
                </a:solidFill>
                <a:latin typeface="Meiryo UI"/>
                <a:ea typeface="Meiryo UI"/>
              </a:rPr>
              <a:t>いる、又は無効になって</a:t>
            </a:r>
            <a:r>
              <a:rPr kumimoji="1" lang="ja-JP" altLang="en-US" sz="1200" dirty="0">
                <a:solidFill>
                  <a:schemeClr val="tx1"/>
                </a:solidFill>
                <a:latin typeface="Meiryo UI"/>
                <a:ea typeface="Meiryo UI"/>
              </a:rPr>
              <a:t>おり、</a:t>
            </a:r>
            <a:r>
              <a:rPr lang="ja-JP" altLang="en-US" sz="1200" dirty="0">
                <a:solidFill>
                  <a:schemeClr val="tx1"/>
                </a:solidFill>
                <a:latin typeface="Meiryo UI"/>
                <a:ea typeface="Meiryo UI"/>
              </a:rPr>
              <a:t>「</a:t>
            </a:r>
            <a:r>
              <a:rPr kumimoji="1" lang="ja-JP" altLang="en-US" sz="1200" dirty="0">
                <a:solidFill>
                  <a:schemeClr val="tx1"/>
                </a:solidFill>
                <a:latin typeface="Meiryo UI"/>
                <a:ea typeface="Meiryo UI"/>
              </a:rPr>
              <a:t>メールが送信エラー</a:t>
            </a:r>
            <a:r>
              <a:rPr lang="ja-JP" altLang="en-US" sz="1200" dirty="0">
                <a:solidFill>
                  <a:schemeClr val="tx1"/>
                </a:solidFill>
                <a:latin typeface="Meiryo UI"/>
                <a:ea typeface="Meiryo UI"/>
              </a:rPr>
              <a:t>」</a:t>
            </a:r>
            <a:r>
              <a:rPr kumimoji="1" lang="ja-JP" altLang="en-US" sz="1200" dirty="0">
                <a:solidFill>
                  <a:schemeClr val="tx1"/>
                </a:solidFill>
                <a:latin typeface="Meiryo UI"/>
                <a:ea typeface="Meiryo UI"/>
              </a:rPr>
              <a:t>となって</a:t>
            </a:r>
            <a:r>
              <a:rPr kumimoji="1" lang="ja-JP" altLang="en-US" sz="1200" dirty="0" smtClean="0">
                <a:solidFill>
                  <a:schemeClr val="tx1"/>
                </a:solidFill>
                <a:latin typeface="Meiryo UI"/>
                <a:ea typeface="Meiryo UI"/>
              </a:rPr>
              <a:t>いる。</a:t>
            </a:r>
            <a:endParaRPr kumimoji="1" lang="ja-JP" altLang="en-US" sz="1200" dirty="0">
              <a:solidFill>
                <a:schemeClr val="tx1"/>
              </a:solidFill>
              <a:latin typeface="Meiryo UI"/>
              <a:ea typeface="Meiryo UI"/>
            </a:endParaRPr>
          </a:p>
        </p:txBody>
      </p:sp>
      <p:sp>
        <p:nvSpPr>
          <p:cNvPr id="10" name="四角形: 角を丸くする 9">
            <a:extLst>
              <a:ext uri="{FF2B5EF4-FFF2-40B4-BE49-F238E27FC236}">
                <a16:creationId xmlns:a16="http://schemas.microsoft.com/office/drawing/2014/main" id="{4A3FCE9A-E09C-7289-A1C7-258E5515FBBE}"/>
              </a:ext>
            </a:extLst>
          </p:cNvPr>
          <p:cNvSpPr/>
          <p:nvPr/>
        </p:nvSpPr>
        <p:spPr>
          <a:xfrm>
            <a:off x="3629914" y="2247541"/>
            <a:ext cx="2776636" cy="120250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dirty="0">
                <a:solidFill>
                  <a:schemeClr val="tx1"/>
                </a:solidFill>
                <a:latin typeface="Meiryo UI"/>
                <a:ea typeface="Meiryo UI"/>
              </a:rPr>
              <a:t>まずは、都道府県の窓口にお問い合せください。</a:t>
            </a:r>
            <a:r>
              <a:rPr lang="ja-JP" sz="1200" dirty="0">
                <a:solidFill>
                  <a:schemeClr val="tx1"/>
                </a:solidFill>
                <a:latin typeface="Meiryo UI"/>
                <a:ea typeface="Meiryo UI"/>
              </a:rPr>
              <a:t> </a:t>
            </a:r>
            <a:endParaRPr lang="ja-JP" altLang="en-US" dirty="0">
              <a:solidFill>
                <a:schemeClr val="tx1"/>
              </a:solidFill>
            </a:endParaRPr>
          </a:p>
          <a:p>
            <a:r>
              <a:rPr lang="ja-JP" sz="1200" dirty="0">
                <a:solidFill>
                  <a:schemeClr val="tx1"/>
                </a:solidFill>
                <a:latin typeface="Meiryo UI"/>
                <a:ea typeface="Meiryo UI"/>
              </a:rPr>
              <a:t>「</a:t>
            </a:r>
            <a:r>
              <a:rPr lang="en-US" altLang="ja-JP" sz="1200" dirty="0">
                <a:solidFill>
                  <a:schemeClr val="tx1"/>
                </a:solidFill>
                <a:ea typeface="+mn-lt"/>
              </a:rPr>
              <a:t>G-MIS</a:t>
            </a:r>
            <a:r>
              <a:rPr lang="ja-JP" sz="1200" dirty="0">
                <a:solidFill>
                  <a:schemeClr val="tx1"/>
                </a:solidFill>
                <a:latin typeface="Meiryo UI"/>
                <a:ea typeface="Meiryo UI"/>
              </a:rPr>
              <a:t>利用案内メール」が「不達」となっているか、「送信完了」となっているかをご確認いただくようお願いいたします。</a:t>
            </a:r>
            <a:endParaRPr lang="ja-JP" dirty="0">
              <a:solidFill>
                <a:schemeClr val="tx1"/>
              </a:solidFill>
            </a:endParaRPr>
          </a:p>
        </p:txBody>
      </p:sp>
      <p:cxnSp>
        <p:nvCxnSpPr>
          <p:cNvPr id="12" name="直線矢印コネクタ 11">
            <a:extLst>
              <a:ext uri="{FF2B5EF4-FFF2-40B4-BE49-F238E27FC236}">
                <a16:creationId xmlns:a16="http://schemas.microsoft.com/office/drawing/2014/main" id="{37A44B5F-A2D7-2748-EF5A-4ACAC107382D}"/>
              </a:ext>
            </a:extLst>
          </p:cNvPr>
          <p:cNvCxnSpPr>
            <a:cxnSpLocks/>
            <a:stCxn id="6" idx="2"/>
            <a:endCxn id="10" idx="0"/>
          </p:cNvCxnSpPr>
          <p:nvPr/>
        </p:nvCxnSpPr>
        <p:spPr bwMode="gray">
          <a:xfrm>
            <a:off x="5016796" y="2049577"/>
            <a:ext cx="1436" cy="197964"/>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四角形: 角を丸くする 20">
            <a:extLst>
              <a:ext uri="{FF2B5EF4-FFF2-40B4-BE49-F238E27FC236}">
                <a16:creationId xmlns:a16="http://schemas.microsoft.com/office/drawing/2014/main" id="{AD8E100E-BC35-9664-90B0-7A03AB56BBF5}"/>
              </a:ext>
            </a:extLst>
          </p:cNvPr>
          <p:cNvSpPr/>
          <p:nvPr/>
        </p:nvSpPr>
        <p:spPr>
          <a:xfrm>
            <a:off x="5957577" y="4206661"/>
            <a:ext cx="3395429" cy="2438194"/>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a:ea typeface="Meiryo UI"/>
              </a:rPr>
              <a:t>申請時の</a:t>
            </a:r>
            <a:r>
              <a:rPr kumimoji="1" lang="ja-JP" altLang="en-US" sz="1200" dirty="0" smtClean="0">
                <a:solidFill>
                  <a:schemeClr val="tx1"/>
                </a:solidFill>
                <a:latin typeface="Meiryo UI"/>
                <a:ea typeface="Meiryo UI"/>
              </a:rPr>
              <a:t>メールアドレスが</a:t>
            </a:r>
            <a:r>
              <a:rPr kumimoji="1" lang="ja-JP" altLang="en-US" sz="1200" dirty="0">
                <a:solidFill>
                  <a:schemeClr val="tx1"/>
                </a:solidFill>
                <a:latin typeface="Meiryo UI"/>
                <a:ea typeface="Meiryo UI"/>
              </a:rPr>
              <a:t>間違っていた場合</a:t>
            </a:r>
            <a:r>
              <a:rPr lang="ja-JP" altLang="en-US" sz="1200" dirty="0">
                <a:solidFill>
                  <a:schemeClr val="tx1"/>
                </a:solidFill>
                <a:latin typeface="Meiryo UI"/>
                <a:ea typeface="Meiryo UI"/>
              </a:rPr>
              <a:t>等においては</a:t>
            </a:r>
            <a:r>
              <a:rPr kumimoji="1" lang="ja-JP" altLang="en-US" sz="1200" dirty="0">
                <a:solidFill>
                  <a:schemeClr val="tx1"/>
                </a:solidFill>
                <a:latin typeface="Meiryo UI"/>
                <a:ea typeface="Meiryo UI"/>
              </a:rPr>
              <a:t>、</a:t>
            </a:r>
            <a:r>
              <a:rPr lang="ja-JP" altLang="en-US" sz="1200" b="1" dirty="0">
                <a:solidFill>
                  <a:srgbClr val="FF0000"/>
                </a:solidFill>
                <a:latin typeface="Meiryo UI"/>
                <a:ea typeface="Meiryo UI"/>
              </a:rPr>
              <a:t>もう一度「新規ユーザ登録申請」を実施する</a:t>
            </a:r>
            <a:r>
              <a:rPr lang="ja-JP" altLang="en-US" sz="1200" dirty="0">
                <a:solidFill>
                  <a:schemeClr val="tx1"/>
                </a:solidFill>
                <a:latin typeface="Meiryo UI"/>
                <a:ea typeface="Meiryo UI"/>
              </a:rPr>
              <a:t>必要がございます。</a:t>
            </a:r>
            <a:endParaRPr lang="en-US" altLang="ja-JP" sz="1200" dirty="0">
              <a:solidFill>
                <a:schemeClr val="tx1"/>
              </a:solidFill>
              <a:latin typeface="Meiryo UI"/>
              <a:ea typeface="Meiryo UI"/>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以下の</a:t>
            </a:r>
            <a:r>
              <a:rPr kumimoji="1" lang="en-US" altLang="ja-JP" sz="1200" dirty="0">
                <a:solidFill>
                  <a:schemeClr val="tx1"/>
                </a:solidFill>
                <a:latin typeface="Meiryo UI" panose="020B0604030504040204" pitchFamily="50" charset="-128"/>
                <a:ea typeface="Meiryo UI" panose="020B0604030504040204" pitchFamily="50" charset="-128"/>
              </a:rPr>
              <a:t>URL</a:t>
            </a:r>
            <a:r>
              <a:rPr kumimoji="1" lang="ja-JP" altLang="en-US" sz="1200" dirty="0">
                <a:solidFill>
                  <a:schemeClr val="tx1"/>
                </a:solidFill>
                <a:latin typeface="Meiryo UI" panose="020B0604030504040204" pitchFamily="50" charset="-128"/>
                <a:ea typeface="Meiryo UI" panose="020B0604030504040204" pitchFamily="50" charset="-128"/>
              </a:rPr>
              <a:t>から「新規ユーザ登録申請」を再度実施してください。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b="1" i="0" dirty="0">
                <a:solidFill>
                  <a:srgbClr val="231815"/>
                </a:solidFill>
                <a:effectLst/>
                <a:latin typeface="Meiryo UI" panose="020B0604030504040204" pitchFamily="50" charset="-128"/>
                <a:ea typeface="Meiryo UI" panose="020B0604030504040204" pitchFamily="50" charset="-128"/>
                <a:hlinkClick r:id="" action="ppaction://noaction"/>
              </a:rPr>
              <a:t>https://www.g-mis.mhlw.go.jp/user-Registration-Form</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13" name="コネクタ: カギ線 12">
            <a:extLst>
              <a:ext uri="{FF2B5EF4-FFF2-40B4-BE49-F238E27FC236}">
                <a16:creationId xmlns:a16="http://schemas.microsoft.com/office/drawing/2014/main" id="{D61968C8-1975-7E42-4715-0D030FD5D5C9}"/>
              </a:ext>
            </a:extLst>
          </p:cNvPr>
          <p:cNvCxnSpPr>
            <a:cxnSpLocks/>
            <a:stCxn id="10" idx="2"/>
            <a:endCxn id="21" idx="0"/>
          </p:cNvCxnSpPr>
          <p:nvPr/>
        </p:nvCxnSpPr>
        <p:spPr bwMode="gray">
          <a:xfrm rot="16200000" flipH="1">
            <a:off x="5958456" y="2509824"/>
            <a:ext cx="756613" cy="2637060"/>
          </a:xfrm>
          <a:prstGeom prst="bentConnector3">
            <a:avLst>
              <a:gd name="adj1" fmla="val 72444"/>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スライド番号プレースホルダー 6">
            <a:extLst>
              <a:ext uri="{FF2B5EF4-FFF2-40B4-BE49-F238E27FC236}">
                <a16:creationId xmlns:a16="http://schemas.microsoft.com/office/drawing/2014/main" id="{FED56FD2-81AB-3B20-BEB4-9B855F2EC57A}"/>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18</a:t>
            </a:fld>
            <a:endParaRPr lang="ja-JP" altLang="en-US"/>
          </a:p>
        </p:txBody>
      </p:sp>
      <p:sp>
        <p:nvSpPr>
          <p:cNvPr id="8" name="テキスト ボックス 7">
            <a:extLst>
              <a:ext uri="{FF2B5EF4-FFF2-40B4-BE49-F238E27FC236}">
                <a16:creationId xmlns:a16="http://schemas.microsoft.com/office/drawing/2014/main" id="{4A997E00-18C6-7D5E-8E76-328CF2A6928A}"/>
              </a:ext>
            </a:extLst>
          </p:cNvPr>
          <p:cNvSpPr txBox="1"/>
          <p:nvPr/>
        </p:nvSpPr>
        <p:spPr>
          <a:xfrm>
            <a:off x="5662854" y="3714646"/>
            <a:ext cx="160961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solidFill>
                  <a:prstClr val="black"/>
                </a:solidFill>
                <a:latin typeface="Meiryo UI"/>
                <a:ea typeface="Meiryo UI"/>
                <a:cs typeface="Meiryo UI" panose="020B0604030504040204" pitchFamily="50" charset="-128"/>
              </a:rPr>
              <a:t>「不達」だった場合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フローチャート: 判断 15">
            <a:extLst>
              <a:ext uri="{FF2B5EF4-FFF2-40B4-BE49-F238E27FC236}">
                <a16:creationId xmlns:a16="http://schemas.microsoft.com/office/drawing/2014/main" id="{CE2BE832-77C0-C602-E166-BD178E9566A4}"/>
              </a:ext>
            </a:extLst>
          </p:cNvPr>
          <p:cNvSpPr/>
          <p:nvPr/>
        </p:nvSpPr>
        <p:spPr>
          <a:xfrm>
            <a:off x="4753559" y="3868535"/>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22" name="Text Box 6">
            <a:extLst>
              <a:ext uri="{FF2B5EF4-FFF2-40B4-BE49-F238E27FC236}">
                <a16:creationId xmlns:a16="http://schemas.microsoft.com/office/drawing/2014/main" id="{0A5577D5-0A98-C636-E62F-7655AED29A61}"/>
              </a:ext>
            </a:extLst>
          </p:cNvPr>
          <p:cNvSpPr txBox="1">
            <a:spLocks noChangeAspect="1" noChangeArrowheads="1"/>
          </p:cNvSpPr>
          <p:nvPr/>
        </p:nvSpPr>
        <p:spPr bwMode="gray">
          <a:xfrm>
            <a:off x="3107891" y="4921758"/>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dirty="0">
                <a:solidFill>
                  <a:schemeClr val="bg1"/>
                </a:solidFill>
                <a:latin typeface="Meiryo UI" panose="020B0604030504040204" pitchFamily="50" charset="-128"/>
                <a:ea typeface="Meiryo UI" panose="020B0604030504040204" pitchFamily="50" charset="-128"/>
              </a:rPr>
              <a:t>対応方法</a:t>
            </a:r>
            <a:r>
              <a:rPr lang="en-US" altLang="ja-JP" sz="1800" b="1" dirty="0">
                <a:solidFill>
                  <a:schemeClr val="bg1"/>
                </a:solidFill>
                <a:latin typeface="Meiryo UI" panose="020B0604030504040204" pitchFamily="50" charset="-128"/>
                <a:ea typeface="Meiryo UI" panose="020B0604030504040204" pitchFamily="50" charset="-128"/>
              </a:rPr>
              <a:t>3</a:t>
            </a:r>
          </a:p>
        </p:txBody>
      </p:sp>
      <p:sp>
        <p:nvSpPr>
          <p:cNvPr id="25" name="テキスト ボックス 24">
            <a:extLst>
              <a:ext uri="{FF2B5EF4-FFF2-40B4-BE49-F238E27FC236}">
                <a16:creationId xmlns:a16="http://schemas.microsoft.com/office/drawing/2014/main" id="{9F4A5161-2558-3690-1468-134B0CC10787}"/>
              </a:ext>
            </a:extLst>
          </p:cNvPr>
          <p:cNvSpPr txBox="1"/>
          <p:nvPr/>
        </p:nvSpPr>
        <p:spPr>
          <a:xfrm>
            <a:off x="3407180" y="3627839"/>
            <a:ext cx="160961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solidFill>
                  <a:prstClr val="black"/>
                </a:solidFill>
                <a:latin typeface="Meiryo UI"/>
                <a:ea typeface="Meiryo UI"/>
                <a:cs typeface="Meiryo UI" panose="020B0604030504040204" pitchFamily="50" charset="-128"/>
              </a:rPr>
              <a:t>「送信完了」だった場合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四角形: 角を丸くする 9">
            <a:extLst>
              <a:ext uri="{FF2B5EF4-FFF2-40B4-BE49-F238E27FC236}">
                <a16:creationId xmlns:a16="http://schemas.microsoft.com/office/drawing/2014/main" id="{4A3FCE9A-E09C-7289-A1C7-258E5515FBBE}"/>
              </a:ext>
            </a:extLst>
          </p:cNvPr>
          <p:cNvSpPr/>
          <p:nvPr/>
        </p:nvSpPr>
        <p:spPr>
          <a:xfrm>
            <a:off x="1383864" y="3660336"/>
            <a:ext cx="2083665" cy="678301"/>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spc="130" dirty="0">
                <a:latin typeface="Meiryo UI" panose="020B0604030504040204" pitchFamily="50" charset="-128"/>
                <a:ea typeface="Meiryo UI" panose="020B0604030504040204" pitchFamily="50" charset="-128"/>
              </a:rPr>
              <a:t>担当者が退職等で不在のため、メールが</a:t>
            </a:r>
            <a:r>
              <a:rPr lang="ja-JP" altLang="en-US" sz="1200" spc="130" dirty="0" smtClean="0">
                <a:latin typeface="Meiryo UI" panose="020B0604030504040204" pitchFamily="50" charset="-128"/>
                <a:ea typeface="Meiryo UI" panose="020B0604030504040204" pitchFamily="50" charset="-128"/>
              </a:rPr>
              <a:t>確認できない又はメールを紛失してしまった。</a:t>
            </a:r>
            <a:endParaRPr lang="en-US" altLang="ja-JP" sz="1200" spc="130" dirty="0">
              <a:latin typeface="Meiryo UI" panose="020B0604030504040204" pitchFamily="50" charset="-128"/>
              <a:ea typeface="Meiryo UI" panose="020B0604030504040204" pitchFamily="50" charset="-128"/>
            </a:endParaRPr>
          </a:p>
        </p:txBody>
      </p:sp>
      <p:cxnSp>
        <p:nvCxnSpPr>
          <p:cNvPr id="34" name="コネクタ: カギ線 12">
            <a:extLst>
              <a:ext uri="{FF2B5EF4-FFF2-40B4-BE49-F238E27FC236}">
                <a16:creationId xmlns:a16="http://schemas.microsoft.com/office/drawing/2014/main" id="{D61968C8-1975-7E42-4715-0D030FD5D5C9}"/>
              </a:ext>
            </a:extLst>
          </p:cNvPr>
          <p:cNvCxnSpPr>
            <a:cxnSpLocks/>
            <a:stCxn id="16" idx="1"/>
            <a:endCxn id="31" idx="3"/>
          </p:cNvCxnSpPr>
          <p:nvPr/>
        </p:nvCxnSpPr>
        <p:spPr bwMode="gray">
          <a:xfrm flipH="1">
            <a:off x="3467529" y="3991646"/>
            <a:ext cx="1286030" cy="7841"/>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2">
            <a:extLst>
              <a:ext uri="{FF2B5EF4-FFF2-40B4-BE49-F238E27FC236}">
                <a16:creationId xmlns:a16="http://schemas.microsoft.com/office/drawing/2014/main" id="{D61968C8-1975-7E42-4715-0D030FD5D5C9}"/>
              </a:ext>
            </a:extLst>
          </p:cNvPr>
          <p:cNvCxnSpPr>
            <a:cxnSpLocks/>
            <a:stCxn id="31" idx="2"/>
            <a:endCxn id="22" idx="0"/>
          </p:cNvCxnSpPr>
          <p:nvPr/>
        </p:nvCxnSpPr>
        <p:spPr bwMode="gray">
          <a:xfrm rot="16200000" flipH="1">
            <a:off x="2871903" y="3892431"/>
            <a:ext cx="583121" cy="1475532"/>
          </a:xfrm>
          <a:prstGeom prst="bentConnector3">
            <a:avLst>
              <a:gd name="adj1" fmla="val 50000"/>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四角形: 角を丸くする 9">
            <a:extLst>
              <a:ext uri="{FF2B5EF4-FFF2-40B4-BE49-F238E27FC236}">
                <a16:creationId xmlns:a16="http://schemas.microsoft.com/office/drawing/2014/main" id="{4A3FCE9A-E09C-7289-A1C7-258E5515FBBE}"/>
              </a:ext>
            </a:extLst>
          </p:cNvPr>
          <p:cNvSpPr/>
          <p:nvPr/>
        </p:nvSpPr>
        <p:spPr>
          <a:xfrm>
            <a:off x="108774" y="4832342"/>
            <a:ext cx="2132418" cy="188196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spc="130" dirty="0">
                <a:latin typeface="Meiryo UI" panose="020B0604030504040204" pitchFamily="50" charset="-128"/>
                <a:ea typeface="Meiryo UI" panose="020B0604030504040204" pitchFamily="50" charset="-128"/>
              </a:rPr>
              <a:t>都道府県窓口に「ログイン</a:t>
            </a:r>
            <a:r>
              <a:rPr lang="en-US" altLang="ja-JP" sz="1200" spc="130" dirty="0">
                <a:latin typeface="Meiryo UI" panose="020B0604030504040204" pitchFamily="50" charset="-128"/>
                <a:ea typeface="Meiryo UI" panose="020B0604030504040204" pitchFamily="50" charset="-128"/>
              </a:rPr>
              <a:t>ID</a:t>
            </a:r>
            <a:r>
              <a:rPr lang="ja-JP" altLang="en-US" sz="1200" spc="130" dirty="0">
                <a:latin typeface="Meiryo UI" panose="020B0604030504040204" pitchFamily="50" charset="-128"/>
                <a:ea typeface="Meiryo UI" panose="020B0604030504040204" pitchFamily="50" charset="-128"/>
              </a:rPr>
              <a:t>」をご確認の上、「パスワードのリセット」をお願いします。パスワードのリセット方法は、ログイン画面におきまして、「パスワードをお忘れですか？」のリンクを押していただくようお願いします。</a:t>
            </a:r>
          </a:p>
        </p:txBody>
      </p:sp>
      <p:cxnSp>
        <p:nvCxnSpPr>
          <p:cNvPr id="55" name="コネクタ: カギ線 12">
            <a:extLst>
              <a:ext uri="{FF2B5EF4-FFF2-40B4-BE49-F238E27FC236}">
                <a16:creationId xmlns:a16="http://schemas.microsoft.com/office/drawing/2014/main" id="{D61968C8-1975-7E42-4715-0D030FD5D5C9}"/>
              </a:ext>
            </a:extLst>
          </p:cNvPr>
          <p:cNvCxnSpPr>
            <a:cxnSpLocks/>
            <a:endCxn id="47" idx="0"/>
          </p:cNvCxnSpPr>
          <p:nvPr/>
        </p:nvCxnSpPr>
        <p:spPr bwMode="gray">
          <a:xfrm rot="10800000" flipV="1">
            <a:off x="1174983" y="4650376"/>
            <a:ext cx="1250716" cy="181966"/>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テキスト ボックス 66">
            <a:extLst>
              <a:ext uri="{FF2B5EF4-FFF2-40B4-BE49-F238E27FC236}">
                <a16:creationId xmlns:a16="http://schemas.microsoft.com/office/drawing/2014/main" id="{9F4A5161-2558-3690-1468-134B0CC10787}"/>
              </a:ext>
            </a:extLst>
          </p:cNvPr>
          <p:cNvSpPr txBox="1"/>
          <p:nvPr/>
        </p:nvSpPr>
        <p:spPr>
          <a:xfrm>
            <a:off x="2721834" y="4349459"/>
            <a:ext cx="243010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smtClean="0">
                <a:solidFill>
                  <a:prstClr val="black"/>
                </a:solidFill>
                <a:latin typeface="Meiryo UI"/>
                <a:ea typeface="Meiryo UI"/>
                <a:cs typeface="Meiryo UI" panose="020B0604030504040204" pitchFamily="50" charset="-128"/>
              </a:rPr>
              <a:t>担当者不在で</a:t>
            </a:r>
            <a:r>
              <a:rPr lang="ja-JP" altLang="en-US" sz="1200" dirty="0" smtClean="0">
                <a:solidFill>
                  <a:prstClr val="black"/>
                </a:solidFill>
                <a:latin typeface="Meiryo UI"/>
                <a:ea typeface="Meiryo UI"/>
                <a:cs typeface="Meiryo UI" panose="020B0604030504040204" pitchFamily="50" charset="-128"/>
              </a:rPr>
              <a:t>メールを確認できない</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a:extLst>
              <a:ext uri="{FF2B5EF4-FFF2-40B4-BE49-F238E27FC236}">
                <a16:creationId xmlns:a16="http://schemas.microsoft.com/office/drawing/2014/main" id="{9F4A5161-2558-3690-1468-134B0CC10787}"/>
              </a:ext>
            </a:extLst>
          </p:cNvPr>
          <p:cNvSpPr txBox="1"/>
          <p:nvPr/>
        </p:nvSpPr>
        <p:spPr>
          <a:xfrm>
            <a:off x="964469" y="4353198"/>
            <a:ext cx="12767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smtClean="0">
                <a:solidFill>
                  <a:prstClr val="black"/>
                </a:solidFill>
                <a:latin typeface="Meiryo UI"/>
                <a:ea typeface="Meiryo UI"/>
                <a:cs typeface="Meiryo UI" panose="020B0604030504040204" pitchFamily="50" charset="-128"/>
              </a:rPr>
              <a:t>メールを紛失した</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7" name="図 86"/>
          <p:cNvPicPr>
            <a:picLocks noChangeAspect="1"/>
          </p:cNvPicPr>
          <p:nvPr/>
        </p:nvPicPr>
        <p:blipFill>
          <a:blip r:embed="rId4"/>
          <a:stretch>
            <a:fillRect/>
          </a:stretch>
        </p:blipFill>
        <p:spPr>
          <a:xfrm>
            <a:off x="2172539" y="4515963"/>
            <a:ext cx="536494" cy="256054"/>
          </a:xfrm>
          <a:prstGeom prst="rect">
            <a:avLst/>
          </a:prstGeom>
        </p:spPr>
      </p:pic>
    </p:spTree>
    <p:custDataLst>
      <p:tags r:id="rId1"/>
    </p:custDataLst>
    <p:extLst>
      <p:ext uri="{BB962C8B-B14F-4D97-AF65-F5344CB8AC3E}">
        <p14:creationId xmlns:p14="http://schemas.microsoft.com/office/powerpoint/2010/main" val="35967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正方形/長方形 182">
            <a:extLst>
              <a:ext uri="{FF2B5EF4-FFF2-40B4-BE49-F238E27FC236}">
                <a16:creationId xmlns:a16="http://schemas.microsoft.com/office/drawing/2014/main" id="{FBBF8D9C-0618-400D-B993-A064EE0053C1}"/>
              </a:ext>
            </a:extLst>
          </p:cNvPr>
          <p:cNvSpPr/>
          <p:nvPr/>
        </p:nvSpPr>
        <p:spPr>
          <a:xfrm>
            <a:off x="75336" y="5268308"/>
            <a:ext cx="3727085" cy="1579149"/>
          </a:xfrm>
          <a:prstGeom prst="rect">
            <a:avLst/>
          </a:prstGeom>
          <a:solidFill>
            <a:srgbClr val="E9ED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58" name="正方形/長方形 257">
            <a:extLst>
              <a:ext uri="{FF2B5EF4-FFF2-40B4-BE49-F238E27FC236}">
                <a16:creationId xmlns:a16="http://schemas.microsoft.com/office/drawing/2014/main" id="{0FA097B3-A704-4334-98A1-4CAC0257D217}"/>
              </a:ext>
            </a:extLst>
          </p:cNvPr>
          <p:cNvSpPr/>
          <p:nvPr/>
        </p:nvSpPr>
        <p:spPr>
          <a:xfrm>
            <a:off x="2003505" y="5521865"/>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薬局</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259" name="Group 28">
            <a:extLst>
              <a:ext uri="{FF2B5EF4-FFF2-40B4-BE49-F238E27FC236}">
                <a16:creationId xmlns:a16="http://schemas.microsoft.com/office/drawing/2014/main" id="{FA92C493-DF6D-4B05-BA18-4F41A6C11103}"/>
              </a:ext>
            </a:extLst>
          </p:cNvPr>
          <p:cNvGrpSpPr>
            <a:grpSpLocks/>
          </p:cNvGrpSpPr>
          <p:nvPr/>
        </p:nvGrpSpPr>
        <p:grpSpPr bwMode="auto">
          <a:xfrm>
            <a:off x="3145429" y="6097811"/>
            <a:ext cx="389731" cy="380258"/>
            <a:chOff x="4027" y="3008"/>
            <a:chExt cx="576" cy="562"/>
          </a:xfrm>
        </p:grpSpPr>
        <p:sp>
          <p:nvSpPr>
            <p:cNvPr id="260" name="Freeform 29">
              <a:extLst>
                <a:ext uri="{FF2B5EF4-FFF2-40B4-BE49-F238E27FC236}">
                  <a16:creationId xmlns:a16="http://schemas.microsoft.com/office/drawing/2014/main" id="{CD22F479-7BA9-46BF-ACA1-0B62CE248766}"/>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61" name="Rectangle 30">
              <a:extLst>
                <a:ext uri="{FF2B5EF4-FFF2-40B4-BE49-F238E27FC236}">
                  <a16:creationId xmlns:a16="http://schemas.microsoft.com/office/drawing/2014/main" id="{6C4C4E5B-0FE1-407A-B3DB-8DB8C7C63902}"/>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262" name="Group 31">
              <a:extLst>
                <a:ext uri="{FF2B5EF4-FFF2-40B4-BE49-F238E27FC236}">
                  <a16:creationId xmlns:a16="http://schemas.microsoft.com/office/drawing/2014/main" id="{4DB2534A-566A-4D58-8ADD-4160DE83154F}"/>
                </a:ext>
              </a:extLst>
            </p:cNvPr>
            <p:cNvGrpSpPr>
              <a:grpSpLocks/>
            </p:cNvGrpSpPr>
            <p:nvPr/>
          </p:nvGrpSpPr>
          <p:grpSpPr bwMode="auto">
            <a:xfrm>
              <a:off x="4027" y="3008"/>
              <a:ext cx="399" cy="520"/>
              <a:chOff x="4027" y="3008"/>
              <a:chExt cx="399" cy="520"/>
            </a:xfrm>
          </p:grpSpPr>
          <p:sp>
            <p:nvSpPr>
              <p:cNvPr id="263" name="Oval 32">
                <a:extLst>
                  <a:ext uri="{FF2B5EF4-FFF2-40B4-BE49-F238E27FC236}">
                    <a16:creationId xmlns:a16="http://schemas.microsoft.com/office/drawing/2014/main" id="{E83472E2-781A-45FE-922A-30E137608F18}"/>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64" name="Freeform 33">
                <a:extLst>
                  <a:ext uri="{FF2B5EF4-FFF2-40B4-BE49-F238E27FC236}">
                    <a16:creationId xmlns:a16="http://schemas.microsoft.com/office/drawing/2014/main" id="{7D20AA18-9C03-4196-A30E-62172D4B507C}"/>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269" name="四角形: 角を丸くする 268">
            <a:extLst>
              <a:ext uri="{FF2B5EF4-FFF2-40B4-BE49-F238E27FC236}">
                <a16:creationId xmlns:a16="http://schemas.microsoft.com/office/drawing/2014/main" id="{9378F1D4-9CB1-4167-B3F3-DFDC0B5F3173}"/>
              </a:ext>
            </a:extLst>
          </p:cNvPr>
          <p:cNvSpPr/>
          <p:nvPr/>
        </p:nvSpPr>
        <p:spPr>
          <a:xfrm>
            <a:off x="3072861" y="5832774"/>
            <a:ext cx="521844" cy="180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報告</a:t>
            </a:r>
          </a:p>
        </p:txBody>
      </p:sp>
      <p:grpSp>
        <p:nvGrpSpPr>
          <p:cNvPr id="285" name="Group 2">
            <a:extLst>
              <a:ext uri="{FF2B5EF4-FFF2-40B4-BE49-F238E27FC236}">
                <a16:creationId xmlns:a16="http://schemas.microsoft.com/office/drawing/2014/main" id="{C7B8DE39-830E-48B6-827F-4CE6FC5D8367}"/>
              </a:ext>
            </a:extLst>
          </p:cNvPr>
          <p:cNvGrpSpPr>
            <a:grpSpLocks/>
          </p:cNvGrpSpPr>
          <p:nvPr/>
        </p:nvGrpSpPr>
        <p:grpSpPr bwMode="auto">
          <a:xfrm>
            <a:off x="2024825" y="5906136"/>
            <a:ext cx="947252" cy="522793"/>
            <a:chOff x="4828" y="2296"/>
            <a:chExt cx="1339" cy="739"/>
          </a:xfrm>
        </p:grpSpPr>
        <p:grpSp>
          <p:nvGrpSpPr>
            <p:cNvPr id="286" name="Group 3">
              <a:extLst>
                <a:ext uri="{FF2B5EF4-FFF2-40B4-BE49-F238E27FC236}">
                  <a16:creationId xmlns:a16="http://schemas.microsoft.com/office/drawing/2014/main" id="{08FC6FB0-5ABE-4A4D-84EB-0A7F0AD7CA24}"/>
                </a:ext>
              </a:extLst>
            </p:cNvPr>
            <p:cNvGrpSpPr>
              <a:grpSpLocks/>
            </p:cNvGrpSpPr>
            <p:nvPr/>
          </p:nvGrpSpPr>
          <p:grpSpPr bwMode="auto">
            <a:xfrm>
              <a:off x="4828" y="2296"/>
              <a:ext cx="1339" cy="739"/>
              <a:chOff x="2213" y="2568"/>
              <a:chExt cx="1339" cy="739"/>
            </a:xfrm>
          </p:grpSpPr>
          <p:sp>
            <p:nvSpPr>
              <p:cNvPr id="288" name="Rectangle 4">
                <a:extLst>
                  <a:ext uri="{FF2B5EF4-FFF2-40B4-BE49-F238E27FC236}">
                    <a16:creationId xmlns:a16="http://schemas.microsoft.com/office/drawing/2014/main" id="{5C74E2BB-15A5-4F97-A302-71203842151C}"/>
                  </a:ext>
                </a:extLst>
              </p:cNvPr>
              <p:cNvSpPr>
                <a:spLocks noChangeAspect="1" noChangeArrowheads="1"/>
              </p:cNvSpPr>
              <p:nvPr/>
            </p:nvSpPr>
            <p:spPr bwMode="gray">
              <a:xfrm>
                <a:off x="2213" y="2802"/>
                <a:ext cx="493"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9" name="Rectangle 5">
                <a:extLst>
                  <a:ext uri="{FF2B5EF4-FFF2-40B4-BE49-F238E27FC236}">
                    <a16:creationId xmlns:a16="http://schemas.microsoft.com/office/drawing/2014/main" id="{D5E0B740-5B04-48D8-B935-02876FC85C53}"/>
                  </a:ext>
                </a:extLst>
              </p:cNvPr>
              <p:cNvSpPr>
                <a:spLocks noChangeAspect="1" noChangeArrowheads="1"/>
              </p:cNvSpPr>
              <p:nvPr/>
            </p:nvSpPr>
            <p:spPr bwMode="gray">
              <a:xfrm>
                <a:off x="3058" y="2802"/>
                <a:ext cx="494"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0" name="Rectangle 6">
                <a:extLst>
                  <a:ext uri="{FF2B5EF4-FFF2-40B4-BE49-F238E27FC236}">
                    <a16:creationId xmlns:a16="http://schemas.microsoft.com/office/drawing/2014/main" id="{A335E4A9-6063-4187-943E-560A3E9BDE8E}"/>
                  </a:ext>
                </a:extLst>
              </p:cNvPr>
              <p:cNvSpPr>
                <a:spLocks noChangeAspect="1" noChangeArrowheads="1"/>
              </p:cNvSpPr>
              <p:nvPr/>
            </p:nvSpPr>
            <p:spPr bwMode="gray">
              <a:xfrm>
                <a:off x="2725" y="2568"/>
                <a:ext cx="314" cy="73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1" name="Rectangle 7">
                <a:extLst>
                  <a:ext uri="{FF2B5EF4-FFF2-40B4-BE49-F238E27FC236}">
                    <a16:creationId xmlns:a16="http://schemas.microsoft.com/office/drawing/2014/main" id="{3011F0DA-ED59-4286-82A2-61BC28FB3610}"/>
                  </a:ext>
                </a:extLst>
              </p:cNvPr>
              <p:cNvSpPr>
                <a:spLocks noChangeAspect="1" noChangeArrowheads="1"/>
              </p:cNvSpPr>
              <p:nvPr/>
            </p:nvSpPr>
            <p:spPr bwMode="gray">
              <a:xfrm>
                <a:off x="2272" y="2872"/>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2" name="Rectangle 8">
                <a:extLst>
                  <a:ext uri="{FF2B5EF4-FFF2-40B4-BE49-F238E27FC236}">
                    <a16:creationId xmlns:a16="http://schemas.microsoft.com/office/drawing/2014/main" id="{766DE4D5-F20B-48D9-9343-1BB0FD40E111}"/>
                  </a:ext>
                </a:extLst>
              </p:cNvPr>
              <p:cNvSpPr>
                <a:spLocks noChangeAspect="1" noChangeArrowheads="1"/>
              </p:cNvSpPr>
              <p:nvPr/>
            </p:nvSpPr>
            <p:spPr bwMode="gray">
              <a:xfrm>
                <a:off x="236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3" name="Rectangle 9">
                <a:extLst>
                  <a:ext uri="{FF2B5EF4-FFF2-40B4-BE49-F238E27FC236}">
                    <a16:creationId xmlns:a16="http://schemas.microsoft.com/office/drawing/2014/main" id="{ED00A98E-6F33-48A0-9C3F-EEB25CE2109A}"/>
                  </a:ext>
                </a:extLst>
              </p:cNvPr>
              <p:cNvSpPr>
                <a:spLocks noChangeAspect="1" noChangeArrowheads="1"/>
              </p:cNvSpPr>
              <p:nvPr/>
            </p:nvSpPr>
            <p:spPr bwMode="gray">
              <a:xfrm>
                <a:off x="2272" y="2955"/>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4" name="Rectangle 10">
                <a:extLst>
                  <a:ext uri="{FF2B5EF4-FFF2-40B4-BE49-F238E27FC236}">
                    <a16:creationId xmlns:a16="http://schemas.microsoft.com/office/drawing/2014/main" id="{DB6F4B21-F8FF-494E-ABA9-C5D7485D15BD}"/>
                  </a:ext>
                </a:extLst>
              </p:cNvPr>
              <p:cNvSpPr>
                <a:spLocks noChangeAspect="1" noChangeArrowheads="1"/>
              </p:cNvSpPr>
              <p:nvPr/>
            </p:nvSpPr>
            <p:spPr bwMode="gray">
              <a:xfrm>
                <a:off x="236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5" name="Rectangle 11">
                <a:extLst>
                  <a:ext uri="{FF2B5EF4-FFF2-40B4-BE49-F238E27FC236}">
                    <a16:creationId xmlns:a16="http://schemas.microsoft.com/office/drawing/2014/main" id="{0FA061F0-3BE3-41E9-9FDE-6B58D8836DF0}"/>
                  </a:ext>
                </a:extLst>
              </p:cNvPr>
              <p:cNvSpPr>
                <a:spLocks noChangeAspect="1" noChangeArrowheads="1"/>
              </p:cNvSpPr>
              <p:nvPr/>
            </p:nvSpPr>
            <p:spPr bwMode="gray">
              <a:xfrm>
                <a:off x="248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6" name="Rectangle 12">
                <a:extLst>
                  <a:ext uri="{FF2B5EF4-FFF2-40B4-BE49-F238E27FC236}">
                    <a16:creationId xmlns:a16="http://schemas.microsoft.com/office/drawing/2014/main" id="{B4CB319A-921C-4061-BEC1-B102A1F3C057}"/>
                  </a:ext>
                </a:extLst>
              </p:cNvPr>
              <p:cNvSpPr>
                <a:spLocks noChangeAspect="1" noChangeArrowheads="1"/>
              </p:cNvSpPr>
              <p:nvPr/>
            </p:nvSpPr>
            <p:spPr bwMode="gray">
              <a:xfrm>
                <a:off x="257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7" name="Rectangle 13">
                <a:extLst>
                  <a:ext uri="{FF2B5EF4-FFF2-40B4-BE49-F238E27FC236}">
                    <a16:creationId xmlns:a16="http://schemas.microsoft.com/office/drawing/2014/main" id="{472DAFDD-C39D-4A4D-AACB-5527AB49D582}"/>
                  </a:ext>
                </a:extLst>
              </p:cNvPr>
              <p:cNvSpPr>
                <a:spLocks noChangeAspect="1" noChangeArrowheads="1"/>
              </p:cNvSpPr>
              <p:nvPr/>
            </p:nvSpPr>
            <p:spPr bwMode="gray">
              <a:xfrm>
                <a:off x="248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8" name="Rectangle 14">
                <a:extLst>
                  <a:ext uri="{FF2B5EF4-FFF2-40B4-BE49-F238E27FC236}">
                    <a16:creationId xmlns:a16="http://schemas.microsoft.com/office/drawing/2014/main" id="{29892D17-3108-486C-8D9A-F2FFBD208193}"/>
                  </a:ext>
                </a:extLst>
              </p:cNvPr>
              <p:cNvSpPr>
                <a:spLocks noChangeAspect="1" noChangeArrowheads="1"/>
              </p:cNvSpPr>
              <p:nvPr/>
            </p:nvSpPr>
            <p:spPr bwMode="gray">
              <a:xfrm>
                <a:off x="257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9" name="Rectangle 15">
                <a:extLst>
                  <a:ext uri="{FF2B5EF4-FFF2-40B4-BE49-F238E27FC236}">
                    <a16:creationId xmlns:a16="http://schemas.microsoft.com/office/drawing/2014/main" id="{E8E52181-A666-409D-B620-CCDC7B3FF332}"/>
                  </a:ext>
                </a:extLst>
              </p:cNvPr>
              <p:cNvSpPr>
                <a:spLocks noChangeAspect="1" noChangeArrowheads="1"/>
              </p:cNvSpPr>
              <p:nvPr/>
            </p:nvSpPr>
            <p:spPr bwMode="gray">
              <a:xfrm>
                <a:off x="2272" y="309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0" name="Rectangle 16">
                <a:extLst>
                  <a:ext uri="{FF2B5EF4-FFF2-40B4-BE49-F238E27FC236}">
                    <a16:creationId xmlns:a16="http://schemas.microsoft.com/office/drawing/2014/main" id="{0BD3882F-7CB1-48CE-B47D-BCC5D7AAE65B}"/>
                  </a:ext>
                </a:extLst>
              </p:cNvPr>
              <p:cNvSpPr>
                <a:spLocks noChangeAspect="1" noChangeArrowheads="1"/>
              </p:cNvSpPr>
              <p:nvPr/>
            </p:nvSpPr>
            <p:spPr bwMode="gray">
              <a:xfrm>
                <a:off x="236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1" name="Rectangle 17">
                <a:extLst>
                  <a:ext uri="{FF2B5EF4-FFF2-40B4-BE49-F238E27FC236}">
                    <a16:creationId xmlns:a16="http://schemas.microsoft.com/office/drawing/2014/main" id="{5FC592D3-C057-44CB-B63F-BBA7C1E17C26}"/>
                  </a:ext>
                </a:extLst>
              </p:cNvPr>
              <p:cNvSpPr>
                <a:spLocks noChangeAspect="1" noChangeArrowheads="1"/>
              </p:cNvSpPr>
              <p:nvPr/>
            </p:nvSpPr>
            <p:spPr bwMode="gray">
              <a:xfrm>
                <a:off x="2272" y="317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2" name="Rectangle 18">
                <a:extLst>
                  <a:ext uri="{FF2B5EF4-FFF2-40B4-BE49-F238E27FC236}">
                    <a16:creationId xmlns:a16="http://schemas.microsoft.com/office/drawing/2014/main" id="{44B93B22-E1FB-49E8-A848-BB05D80CC0BD}"/>
                  </a:ext>
                </a:extLst>
              </p:cNvPr>
              <p:cNvSpPr>
                <a:spLocks noChangeAspect="1" noChangeArrowheads="1"/>
              </p:cNvSpPr>
              <p:nvPr/>
            </p:nvSpPr>
            <p:spPr bwMode="gray">
              <a:xfrm>
                <a:off x="236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3" name="Rectangle 19">
                <a:extLst>
                  <a:ext uri="{FF2B5EF4-FFF2-40B4-BE49-F238E27FC236}">
                    <a16:creationId xmlns:a16="http://schemas.microsoft.com/office/drawing/2014/main" id="{449457C6-01DB-4643-A4EC-ABFA07234BB9}"/>
                  </a:ext>
                </a:extLst>
              </p:cNvPr>
              <p:cNvSpPr>
                <a:spLocks noChangeAspect="1" noChangeArrowheads="1"/>
              </p:cNvSpPr>
              <p:nvPr/>
            </p:nvSpPr>
            <p:spPr bwMode="gray">
              <a:xfrm>
                <a:off x="248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4" name="Rectangle 20">
                <a:extLst>
                  <a:ext uri="{FF2B5EF4-FFF2-40B4-BE49-F238E27FC236}">
                    <a16:creationId xmlns:a16="http://schemas.microsoft.com/office/drawing/2014/main" id="{BA6CD78C-B2AD-4FB5-AD47-36A57D03EA17}"/>
                  </a:ext>
                </a:extLst>
              </p:cNvPr>
              <p:cNvSpPr>
                <a:spLocks noChangeAspect="1" noChangeArrowheads="1"/>
              </p:cNvSpPr>
              <p:nvPr/>
            </p:nvSpPr>
            <p:spPr bwMode="gray">
              <a:xfrm>
                <a:off x="257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5" name="Rectangle 21">
                <a:extLst>
                  <a:ext uri="{FF2B5EF4-FFF2-40B4-BE49-F238E27FC236}">
                    <a16:creationId xmlns:a16="http://schemas.microsoft.com/office/drawing/2014/main" id="{166C4980-AC9B-482E-A3F0-4247654B0161}"/>
                  </a:ext>
                </a:extLst>
              </p:cNvPr>
              <p:cNvSpPr>
                <a:spLocks noChangeAspect="1" noChangeArrowheads="1"/>
              </p:cNvSpPr>
              <p:nvPr/>
            </p:nvSpPr>
            <p:spPr bwMode="gray">
              <a:xfrm>
                <a:off x="248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6" name="Rectangle 22">
                <a:extLst>
                  <a:ext uri="{FF2B5EF4-FFF2-40B4-BE49-F238E27FC236}">
                    <a16:creationId xmlns:a16="http://schemas.microsoft.com/office/drawing/2014/main" id="{88BD38D6-3FB9-42B9-96AC-AFA576DDD60B}"/>
                  </a:ext>
                </a:extLst>
              </p:cNvPr>
              <p:cNvSpPr>
                <a:spLocks noChangeAspect="1" noChangeArrowheads="1"/>
              </p:cNvSpPr>
              <p:nvPr/>
            </p:nvSpPr>
            <p:spPr bwMode="gray">
              <a:xfrm>
                <a:off x="257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7" name="Rectangle 23">
                <a:extLst>
                  <a:ext uri="{FF2B5EF4-FFF2-40B4-BE49-F238E27FC236}">
                    <a16:creationId xmlns:a16="http://schemas.microsoft.com/office/drawing/2014/main" id="{5952833C-96F2-4AA9-99E9-1DBD99C28127}"/>
                  </a:ext>
                </a:extLst>
              </p:cNvPr>
              <p:cNvSpPr>
                <a:spLocks noChangeAspect="1" noChangeArrowheads="1"/>
              </p:cNvSpPr>
              <p:nvPr/>
            </p:nvSpPr>
            <p:spPr bwMode="gray">
              <a:xfrm>
                <a:off x="3122"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 name="Rectangle 24">
                <a:extLst>
                  <a:ext uri="{FF2B5EF4-FFF2-40B4-BE49-F238E27FC236}">
                    <a16:creationId xmlns:a16="http://schemas.microsoft.com/office/drawing/2014/main" id="{4D7D4AE3-E9E6-44CD-9A01-573E74EBBA9F}"/>
                  </a:ext>
                </a:extLst>
              </p:cNvPr>
              <p:cNvSpPr>
                <a:spLocks noChangeAspect="1" noChangeArrowheads="1"/>
              </p:cNvSpPr>
              <p:nvPr/>
            </p:nvSpPr>
            <p:spPr bwMode="gray">
              <a:xfrm>
                <a:off x="3214"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9" name="Rectangle 25">
                <a:extLst>
                  <a:ext uri="{FF2B5EF4-FFF2-40B4-BE49-F238E27FC236}">
                    <a16:creationId xmlns:a16="http://schemas.microsoft.com/office/drawing/2014/main" id="{00F0EE68-ACD5-436A-9212-FD26B174EA00}"/>
                  </a:ext>
                </a:extLst>
              </p:cNvPr>
              <p:cNvSpPr>
                <a:spLocks noChangeAspect="1" noChangeArrowheads="1"/>
              </p:cNvSpPr>
              <p:nvPr/>
            </p:nvSpPr>
            <p:spPr bwMode="gray">
              <a:xfrm>
                <a:off x="3122"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0" name="Rectangle 26">
                <a:extLst>
                  <a:ext uri="{FF2B5EF4-FFF2-40B4-BE49-F238E27FC236}">
                    <a16:creationId xmlns:a16="http://schemas.microsoft.com/office/drawing/2014/main" id="{52C463A0-090D-4D98-B0DE-DF8BECF319A8}"/>
                  </a:ext>
                </a:extLst>
              </p:cNvPr>
              <p:cNvSpPr>
                <a:spLocks noChangeAspect="1" noChangeArrowheads="1"/>
              </p:cNvSpPr>
              <p:nvPr/>
            </p:nvSpPr>
            <p:spPr bwMode="gray">
              <a:xfrm>
                <a:off x="3214"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1" name="Rectangle 27">
                <a:extLst>
                  <a:ext uri="{FF2B5EF4-FFF2-40B4-BE49-F238E27FC236}">
                    <a16:creationId xmlns:a16="http://schemas.microsoft.com/office/drawing/2014/main" id="{91A9457B-EE09-42B2-A65D-628947485DBB}"/>
                  </a:ext>
                </a:extLst>
              </p:cNvPr>
              <p:cNvSpPr>
                <a:spLocks noChangeAspect="1" noChangeArrowheads="1"/>
              </p:cNvSpPr>
              <p:nvPr/>
            </p:nvSpPr>
            <p:spPr bwMode="gray">
              <a:xfrm>
                <a:off x="333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2" name="Rectangle 28">
                <a:extLst>
                  <a:ext uri="{FF2B5EF4-FFF2-40B4-BE49-F238E27FC236}">
                    <a16:creationId xmlns:a16="http://schemas.microsoft.com/office/drawing/2014/main" id="{699F23B9-C61B-49B9-8D13-1CFFC0DCA51A}"/>
                  </a:ext>
                </a:extLst>
              </p:cNvPr>
              <p:cNvSpPr>
                <a:spLocks noChangeAspect="1" noChangeArrowheads="1"/>
              </p:cNvSpPr>
              <p:nvPr/>
            </p:nvSpPr>
            <p:spPr bwMode="gray">
              <a:xfrm>
                <a:off x="342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3" name="Rectangle 29">
                <a:extLst>
                  <a:ext uri="{FF2B5EF4-FFF2-40B4-BE49-F238E27FC236}">
                    <a16:creationId xmlns:a16="http://schemas.microsoft.com/office/drawing/2014/main" id="{B5CA69CF-21BE-432E-B490-9209F4DB022C}"/>
                  </a:ext>
                </a:extLst>
              </p:cNvPr>
              <p:cNvSpPr>
                <a:spLocks noChangeAspect="1" noChangeArrowheads="1"/>
              </p:cNvSpPr>
              <p:nvPr/>
            </p:nvSpPr>
            <p:spPr bwMode="gray">
              <a:xfrm>
                <a:off x="333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4" name="Rectangle 30">
                <a:extLst>
                  <a:ext uri="{FF2B5EF4-FFF2-40B4-BE49-F238E27FC236}">
                    <a16:creationId xmlns:a16="http://schemas.microsoft.com/office/drawing/2014/main" id="{5C3FF687-B457-4B7A-9FA0-7776D19E2F0F}"/>
                  </a:ext>
                </a:extLst>
              </p:cNvPr>
              <p:cNvSpPr>
                <a:spLocks noChangeAspect="1" noChangeArrowheads="1"/>
              </p:cNvSpPr>
              <p:nvPr/>
            </p:nvSpPr>
            <p:spPr bwMode="gray">
              <a:xfrm>
                <a:off x="342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5" name="Rectangle 31">
                <a:extLst>
                  <a:ext uri="{FF2B5EF4-FFF2-40B4-BE49-F238E27FC236}">
                    <a16:creationId xmlns:a16="http://schemas.microsoft.com/office/drawing/2014/main" id="{31733494-40C9-4C0D-9D3D-1048FD09E058}"/>
                  </a:ext>
                </a:extLst>
              </p:cNvPr>
              <p:cNvSpPr>
                <a:spLocks noChangeAspect="1" noChangeArrowheads="1"/>
              </p:cNvSpPr>
              <p:nvPr/>
            </p:nvSpPr>
            <p:spPr bwMode="gray">
              <a:xfrm>
                <a:off x="3122"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6" name="Rectangle 32">
                <a:extLst>
                  <a:ext uri="{FF2B5EF4-FFF2-40B4-BE49-F238E27FC236}">
                    <a16:creationId xmlns:a16="http://schemas.microsoft.com/office/drawing/2014/main" id="{FE49CD41-3513-47EB-A958-E59B37FB6A4F}"/>
                  </a:ext>
                </a:extLst>
              </p:cNvPr>
              <p:cNvSpPr>
                <a:spLocks noChangeAspect="1" noChangeArrowheads="1"/>
              </p:cNvSpPr>
              <p:nvPr/>
            </p:nvSpPr>
            <p:spPr bwMode="gray">
              <a:xfrm>
                <a:off x="3214"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7" name="Rectangle 33">
                <a:extLst>
                  <a:ext uri="{FF2B5EF4-FFF2-40B4-BE49-F238E27FC236}">
                    <a16:creationId xmlns:a16="http://schemas.microsoft.com/office/drawing/2014/main" id="{2DCE701B-4086-4466-8E8D-BD8F3D1F7190}"/>
                  </a:ext>
                </a:extLst>
              </p:cNvPr>
              <p:cNvSpPr>
                <a:spLocks noChangeAspect="1" noChangeArrowheads="1"/>
              </p:cNvSpPr>
              <p:nvPr/>
            </p:nvSpPr>
            <p:spPr bwMode="gray">
              <a:xfrm>
                <a:off x="3122"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8" name="Rectangle 34">
                <a:extLst>
                  <a:ext uri="{FF2B5EF4-FFF2-40B4-BE49-F238E27FC236}">
                    <a16:creationId xmlns:a16="http://schemas.microsoft.com/office/drawing/2014/main" id="{256446C0-E358-41AF-8CB2-B804D7146E0A}"/>
                  </a:ext>
                </a:extLst>
              </p:cNvPr>
              <p:cNvSpPr>
                <a:spLocks noChangeAspect="1" noChangeArrowheads="1"/>
              </p:cNvSpPr>
              <p:nvPr/>
            </p:nvSpPr>
            <p:spPr bwMode="gray">
              <a:xfrm>
                <a:off x="3214"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9" name="Rectangle 35">
                <a:extLst>
                  <a:ext uri="{FF2B5EF4-FFF2-40B4-BE49-F238E27FC236}">
                    <a16:creationId xmlns:a16="http://schemas.microsoft.com/office/drawing/2014/main" id="{94F601C2-2794-4A5A-B237-8EF02A8E8CE0}"/>
                  </a:ext>
                </a:extLst>
              </p:cNvPr>
              <p:cNvSpPr>
                <a:spLocks noChangeAspect="1" noChangeArrowheads="1"/>
              </p:cNvSpPr>
              <p:nvPr/>
            </p:nvSpPr>
            <p:spPr bwMode="gray">
              <a:xfrm>
                <a:off x="333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0" name="Rectangle 36">
                <a:extLst>
                  <a:ext uri="{FF2B5EF4-FFF2-40B4-BE49-F238E27FC236}">
                    <a16:creationId xmlns:a16="http://schemas.microsoft.com/office/drawing/2014/main" id="{F76E3B0E-255E-4DBF-938A-4C81CB82C476}"/>
                  </a:ext>
                </a:extLst>
              </p:cNvPr>
              <p:cNvSpPr>
                <a:spLocks noChangeAspect="1" noChangeArrowheads="1"/>
              </p:cNvSpPr>
              <p:nvPr/>
            </p:nvSpPr>
            <p:spPr bwMode="gray">
              <a:xfrm>
                <a:off x="342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1" name="Rectangle 37">
                <a:extLst>
                  <a:ext uri="{FF2B5EF4-FFF2-40B4-BE49-F238E27FC236}">
                    <a16:creationId xmlns:a16="http://schemas.microsoft.com/office/drawing/2014/main" id="{83149E10-6D92-4203-BEAC-E1A9A0B22ACD}"/>
                  </a:ext>
                </a:extLst>
              </p:cNvPr>
              <p:cNvSpPr>
                <a:spLocks noChangeAspect="1" noChangeArrowheads="1"/>
              </p:cNvSpPr>
              <p:nvPr/>
            </p:nvSpPr>
            <p:spPr bwMode="gray">
              <a:xfrm>
                <a:off x="333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 name="Rectangle 38">
                <a:extLst>
                  <a:ext uri="{FF2B5EF4-FFF2-40B4-BE49-F238E27FC236}">
                    <a16:creationId xmlns:a16="http://schemas.microsoft.com/office/drawing/2014/main" id="{88B52AAE-5310-4938-AED6-369ECBDADCA4}"/>
                  </a:ext>
                </a:extLst>
              </p:cNvPr>
              <p:cNvSpPr>
                <a:spLocks noChangeAspect="1" noChangeArrowheads="1"/>
              </p:cNvSpPr>
              <p:nvPr/>
            </p:nvSpPr>
            <p:spPr bwMode="gray">
              <a:xfrm>
                <a:off x="342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3" name="Freeform 39">
                <a:extLst>
                  <a:ext uri="{FF2B5EF4-FFF2-40B4-BE49-F238E27FC236}">
                    <a16:creationId xmlns:a16="http://schemas.microsoft.com/office/drawing/2014/main" id="{6C34DD1A-DA06-4A95-8C9D-757E13A9B740}"/>
                  </a:ext>
                </a:extLst>
              </p:cNvPr>
              <p:cNvSpPr>
                <a:spLocks noChangeAspect="1"/>
              </p:cNvSpPr>
              <p:nvPr/>
            </p:nvSpPr>
            <p:spPr bwMode="gray">
              <a:xfrm>
                <a:off x="2777" y="3083"/>
                <a:ext cx="208" cy="224"/>
              </a:xfrm>
              <a:custGeom>
                <a:avLst/>
                <a:gdLst>
                  <a:gd name="T0" fmla="*/ 88 w 88"/>
                  <a:gd name="T1" fmla="*/ 95 h 95"/>
                  <a:gd name="T2" fmla="*/ 88 w 88"/>
                  <a:gd name="T3" fmla="*/ 26 h 95"/>
                  <a:gd name="T4" fmla="*/ 61 w 88"/>
                  <a:gd name="T5" fmla="*/ 0 h 95"/>
                  <a:gd name="T6" fmla="*/ 27 w 88"/>
                  <a:gd name="T7" fmla="*/ 0 h 95"/>
                  <a:gd name="T8" fmla="*/ 0 w 88"/>
                  <a:gd name="T9" fmla="*/ 26 h 95"/>
                  <a:gd name="T10" fmla="*/ 0 w 88"/>
                  <a:gd name="T11" fmla="*/ 95 h 95"/>
                  <a:gd name="T12" fmla="*/ 88 w 8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8" h="95">
                    <a:moveTo>
                      <a:pt x="88" y="95"/>
                    </a:moveTo>
                    <a:cubicBezTo>
                      <a:pt x="88" y="26"/>
                      <a:pt x="88" y="26"/>
                      <a:pt x="88" y="26"/>
                    </a:cubicBezTo>
                    <a:cubicBezTo>
                      <a:pt x="88" y="11"/>
                      <a:pt x="76" y="0"/>
                      <a:pt x="61" y="0"/>
                    </a:cubicBezTo>
                    <a:cubicBezTo>
                      <a:pt x="27" y="0"/>
                      <a:pt x="27" y="0"/>
                      <a:pt x="27" y="0"/>
                    </a:cubicBezTo>
                    <a:cubicBezTo>
                      <a:pt x="12" y="0"/>
                      <a:pt x="0" y="11"/>
                      <a:pt x="0" y="26"/>
                    </a:cubicBezTo>
                    <a:cubicBezTo>
                      <a:pt x="0" y="95"/>
                      <a:pt x="0" y="95"/>
                      <a:pt x="0" y="95"/>
                    </a:cubicBezTo>
                    <a:lnTo>
                      <a:pt x="88"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287" name="Freeform 40">
              <a:extLst>
                <a:ext uri="{FF2B5EF4-FFF2-40B4-BE49-F238E27FC236}">
                  <a16:creationId xmlns:a16="http://schemas.microsoft.com/office/drawing/2014/main" id="{9679612E-1FEB-4821-AC85-D40176986700}"/>
                </a:ext>
              </a:extLst>
            </p:cNvPr>
            <p:cNvSpPr>
              <a:spLocks noChangeAspect="1"/>
            </p:cNvSpPr>
            <p:nvPr/>
          </p:nvSpPr>
          <p:spPr bwMode="gray">
            <a:xfrm>
              <a:off x="5409" y="2348"/>
              <a:ext cx="177" cy="17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1E1E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8" name="グループ化 7">
            <a:extLst>
              <a:ext uri="{FF2B5EF4-FFF2-40B4-BE49-F238E27FC236}">
                <a16:creationId xmlns:a16="http://schemas.microsoft.com/office/drawing/2014/main" id="{8B64434C-0FCB-492E-9FF2-6A1A356F032A}"/>
              </a:ext>
            </a:extLst>
          </p:cNvPr>
          <p:cNvGrpSpPr/>
          <p:nvPr/>
        </p:nvGrpSpPr>
        <p:grpSpPr>
          <a:xfrm>
            <a:off x="156025" y="5517681"/>
            <a:ext cx="1742400" cy="1117144"/>
            <a:chOff x="822828" y="5315561"/>
            <a:chExt cx="1742400" cy="1117144"/>
          </a:xfrm>
        </p:grpSpPr>
        <p:sp>
          <p:nvSpPr>
            <p:cNvPr id="257" name="正方形/長方形 256">
              <a:extLst>
                <a:ext uri="{FF2B5EF4-FFF2-40B4-BE49-F238E27FC236}">
                  <a16:creationId xmlns:a16="http://schemas.microsoft.com/office/drawing/2014/main" id="{E1CDF82C-1D88-4564-80AC-F9F67D9FA56A}"/>
                </a:ext>
              </a:extLst>
            </p:cNvPr>
            <p:cNvSpPr/>
            <p:nvPr/>
          </p:nvSpPr>
          <p:spPr>
            <a:xfrm>
              <a:off x="822828" y="5315561"/>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都道府県</a:t>
              </a:r>
            </a:p>
          </p:txBody>
        </p:sp>
        <p:sp>
          <p:nvSpPr>
            <p:cNvPr id="274" name="四角形: 角を丸くする 273">
              <a:extLst>
                <a:ext uri="{FF2B5EF4-FFF2-40B4-BE49-F238E27FC236}">
                  <a16:creationId xmlns:a16="http://schemas.microsoft.com/office/drawing/2014/main" id="{388C6D41-F2CD-44B4-B7B9-30A01148E852}"/>
                </a:ext>
              </a:extLst>
            </p:cNvPr>
            <p:cNvSpPr/>
            <p:nvPr/>
          </p:nvSpPr>
          <p:spPr>
            <a:xfrm>
              <a:off x="2029965" y="5535077"/>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確認</a:t>
              </a:r>
            </a:p>
          </p:txBody>
        </p:sp>
        <p:sp>
          <p:nvSpPr>
            <p:cNvPr id="275" name="四角形: 角を丸くする 274">
              <a:extLst>
                <a:ext uri="{FF2B5EF4-FFF2-40B4-BE49-F238E27FC236}">
                  <a16:creationId xmlns:a16="http://schemas.microsoft.com/office/drawing/2014/main" id="{F017987F-C23C-450A-BE3D-E70B1EFCCCA6}"/>
                </a:ext>
              </a:extLst>
            </p:cNvPr>
            <p:cNvSpPr/>
            <p:nvPr/>
          </p:nvSpPr>
          <p:spPr>
            <a:xfrm>
              <a:off x="2029965" y="5752996"/>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公表</a:t>
              </a:r>
            </a:p>
          </p:txBody>
        </p:sp>
        <p:grpSp>
          <p:nvGrpSpPr>
            <p:cNvPr id="279" name="Group 28">
              <a:extLst>
                <a:ext uri="{FF2B5EF4-FFF2-40B4-BE49-F238E27FC236}">
                  <a16:creationId xmlns:a16="http://schemas.microsoft.com/office/drawing/2014/main" id="{09222DA9-5208-4582-A749-7375517F863D}"/>
                </a:ext>
              </a:extLst>
            </p:cNvPr>
            <p:cNvGrpSpPr>
              <a:grpSpLocks/>
            </p:cNvGrpSpPr>
            <p:nvPr/>
          </p:nvGrpSpPr>
          <p:grpSpPr bwMode="auto">
            <a:xfrm>
              <a:off x="2078226" y="5944672"/>
              <a:ext cx="389731" cy="380258"/>
              <a:chOff x="4027" y="3008"/>
              <a:chExt cx="576" cy="562"/>
            </a:xfrm>
          </p:grpSpPr>
          <p:sp>
            <p:nvSpPr>
              <p:cNvPr id="280" name="Freeform 29">
                <a:extLst>
                  <a:ext uri="{FF2B5EF4-FFF2-40B4-BE49-F238E27FC236}">
                    <a16:creationId xmlns:a16="http://schemas.microsoft.com/office/drawing/2014/main" id="{C206AE7C-B7EB-4A72-BD39-6A1D00045D28}"/>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1" name="Rectangle 30">
                <a:extLst>
                  <a:ext uri="{FF2B5EF4-FFF2-40B4-BE49-F238E27FC236}">
                    <a16:creationId xmlns:a16="http://schemas.microsoft.com/office/drawing/2014/main" id="{B3C51137-1B85-4BDD-9326-AD4A8A76E151}"/>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282" name="Group 31">
                <a:extLst>
                  <a:ext uri="{FF2B5EF4-FFF2-40B4-BE49-F238E27FC236}">
                    <a16:creationId xmlns:a16="http://schemas.microsoft.com/office/drawing/2014/main" id="{BFAC5DC9-0841-43C1-B9D6-83FADA12A934}"/>
                  </a:ext>
                </a:extLst>
              </p:cNvPr>
              <p:cNvGrpSpPr>
                <a:grpSpLocks/>
              </p:cNvGrpSpPr>
              <p:nvPr/>
            </p:nvGrpSpPr>
            <p:grpSpPr bwMode="auto">
              <a:xfrm>
                <a:off x="4027" y="3008"/>
                <a:ext cx="399" cy="520"/>
                <a:chOff x="4027" y="3008"/>
                <a:chExt cx="399" cy="520"/>
              </a:xfrm>
            </p:grpSpPr>
            <p:sp>
              <p:nvSpPr>
                <p:cNvPr id="283" name="Oval 32">
                  <a:extLst>
                    <a:ext uri="{FF2B5EF4-FFF2-40B4-BE49-F238E27FC236}">
                      <a16:creationId xmlns:a16="http://schemas.microsoft.com/office/drawing/2014/main" id="{1B519564-4DEF-4FD6-B097-129B098F0379}"/>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4" name="Freeform 33">
                  <a:extLst>
                    <a:ext uri="{FF2B5EF4-FFF2-40B4-BE49-F238E27FC236}">
                      <a16:creationId xmlns:a16="http://schemas.microsoft.com/office/drawing/2014/main" id="{1936CA97-E8DC-464B-85D1-FA1742B8024F}"/>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grpSp>
          <p:nvGrpSpPr>
            <p:cNvPr id="324" name="Group 80">
              <a:extLst>
                <a:ext uri="{FF2B5EF4-FFF2-40B4-BE49-F238E27FC236}">
                  <a16:creationId xmlns:a16="http://schemas.microsoft.com/office/drawing/2014/main" id="{0488DC42-1E03-48F5-9453-15A2ECE22308}"/>
                </a:ext>
              </a:extLst>
            </p:cNvPr>
            <p:cNvGrpSpPr>
              <a:grpSpLocks noChangeAspect="1"/>
            </p:cNvGrpSpPr>
            <p:nvPr/>
          </p:nvGrpSpPr>
          <p:grpSpPr bwMode="auto">
            <a:xfrm>
              <a:off x="903438" y="5668233"/>
              <a:ext cx="893812" cy="586752"/>
              <a:chOff x="3927" y="4296"/>
              <a:chExt cx="1339" cy="879"/>
            </a:xfrm>
          </p:grpSpPr>
          <p:sp>
            <p:nvSpPr>
              <p:cNvPr id="325" name="Rectangle 81">
                <a:extLst>
                  <a:ext uri="{FF2B5EF4-FFF2-40B4-BE49-F238E27FC236}">
                    <a16:creationId xmlns:a16="http://schemas.microsoft.com/office/drawing/2014/main" id="{79E554C5-0005-4A66-A653-180A47CF02E2}"/>
                  </a:ext>
                </a:extLst>
              </p:cNvPr>
              <p:cNvSpPr>
                <a:spLocks noChangeAspect="1" noChangeArrowheads="1"/>
              </p:cNvSpPr>
              <p:nvPr/>
            </p:nvSpPr>
            <p:spPr bwMode="gray">
              <a:xfrm>
                <a:off x="3927" y="4669"/>
                <a:ext cx="493"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6" name="Rectangle 82">
                <a:extLst>
                  <a:ext uri="{FF2B5EF4-FFF2-40B4-BE49-F238E27FC236}">
                    <a16:creationId xmlns:a16="http://schemas.microsoft.com/office/drawing/2014/main" id="{795E851F-39A1-4251-9750-B5D767784322}"/>
                  </a:ext>
                </a:extLst>
              </p:cNvPr>
              <p:cNvSpPr>
                <a:spLocks noChangeAspect="1" noChangeArrowheads="1"/>
              </p:cNvSpPr>
              <p:nvPr/>
            </p:nvSpPr>
            <p:spPr bwMode="gray">
              <a:xfrm>
                <a:off x="4772" y="4669"/>
                <a:ext cx="494"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7" name="Freeform 83">
                <a:extLst>
                  <a:ext uri="{FF2B5EF4-FFF2-40B4-BE49-F238E27FC236}">
                    <a16:creationId xmlns:a16="http://schemas.microsoft.com/office/drawing/2014/main" id="{0B742A20-2194-4541-8FDF-BE2BD3222D84}"/>
                  </a:ext>
                </a:extLst>
              </p:cNvPr>
              <p:cNvSpPr>
                <a:spLocks noChangeAspect="1"/>
              </p:cNvSpPr>
              <p:nvPr/>
            </p:nvSpPr>
            <p:spPr bwMode="gray">
              <a:xfrm>
                <a:off x="4439" y="4296"/>
                <a:ext cx="314" cy="879"/>
              </a:xfrm>
              <a:custGeom>
                <a:avLst/>
                <a:gdLst>
                  <a:gd name="T0" fmla="*/ 168 w 314"/>
                  <a:gd name="T1" fmla="*/ 140 h 879"/>
                  <a:gd name="T2" fmla="*/ 168 w 314"/>
                  <a:gd name="T3" fmla="*/ 83 h 879"/>
                  <a:gd name="T4" fmla="*/ 269 w 314"/>
                  <a:gd name="T5" fmla="*/ 83 h 879"/>
                  <a:gd name="T6" fmla="*/ 269 w 314"/>
                  <a:gd name="T7" fmla="*/ 0 h 879"/>
                  <a:gd name="T8" fmla="*/ 147 w 314"/>
                  <a:gd name="T9" fmla="*/ 0 h 879"/>
                  <a:gd name="T10" fmla="*/ 147 w 314"/>
                  <a:gd name="T11" fmla="*/ 140 h 879"/>
                  <a:gd name="T12" fmla="*/ 0 w 314"/>
                  <a:gd name="T13" fmla="*/ 140 h 879"/>
                  <a:gd name="T14" fmla="*/ 0 w 314"/>
                  <a:gd name="T15" fmla="*/ 879 h 879"/>
                  <a:gd name="T16" fmla="*/ 314 w 314"/>
                  <a:gd name="T17" fmla="*/ 879 h 879"/>
                  <a:gd name="T18" fmla="*/ 314 w 314"/>
                  <a:gd name="T19" fmla="*/ 140 h 879"/>
                  <a:gd name="T20" fmla="*/ 168 w 314"/>
                  <a:gd name="T21" fmla="*/ 1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879">
                    <a:moveTo>
                      <a:pt x="168" y="140"/>
                    </a:moveTo>
                    <a:lnTo>
                      <a:pt x="168" y="83"/>
                    </a:lnTo>
                    <a:lnTo>
                      <a:pt x="269" y="83"/>
                    </a:lnTo>
                    <a:lnTo>
                      <a:pt x="269" y="0"/>
                    </a:lnTo>
                    <a:lnTo>
                      <a:pt x="147" y="0"/>
                    </a:lnTo>
                    <a:lnTo>
                      <a:pt x="147" y="140"/>
                    </a:lnTo>
                    <a:lnTo>
                      <a:pt x="0" y="140"/>
                    </a:lnTo>
                    <a:lnTo>
                      <a:pt x="0" y="879"/>
                    </a:lnTo>
                    <a:lnTo>
                      <a:pt x="314" y="879"/>
                    </a:lnTo>
                    <a:lnTo>
                      <a:pt x="314" y="140"/>
                    </a:lnTo>
                    <a:lnTo>
                      <a:pt x="168" y="14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8" name="Rectangle 84">
                <a:extLst>
                  <a:ext uri="{FF2B5EF4-FFF2-40B4-BE49-F238E27FC236}">
                    <a16:creationId xmlns:a16="http://schemas.microsoft.com/office/drawing/2014/main" id="{67B3F6F6-AE18-49CD-99E0-434AD48E4189}"/>
                  </a:ext>
                </a:extLst>
              </p:cNvPr>
              <p:cNvSpPr>
                <a:spLocks noChangeAspect="1" noChangeArrowheads="1"/>
              </p:cNvSpPr>
              <p:nvPr/>
            </p:nvSpPr>
            <p:spPr bwMode="gray">
              <a:xfrm>
                <a:off x="3986"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9" name="Rectangle 85">
                <a:extLst>
                  <a:ext uri="{FF2B5EF4-FFF2-40B4-BE49-F238E27FC236}">
                    <a16:creationId xmlns:a16="http://schemas.microsoft.com/office/drawing/2014/main" id="{F1FE5173-2AD8-496A-8F5E-B39A8F03CA8D}"/>
                  </a:ext>
                </a:extLst>
              </p:cNvPr>
              <p:cNvSpPr>
                <a:spLocks noChangeAspect="1" noChangeArrowheads="1"/>
              </p:cNvSpPr>
              <p:nvPr/>
            </p:nvSpPr>
            <p:spPr bwMode="gray">
              <a:xfrm>
                <a:off x="407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0" name="Rectangle 86">
                <a:extLst>
                  <a:ext uri="{FF2B5EF4-FFF2-40B4-BE49-F238E27FC236}">
                    <a16:creationId xmlns:a16="http://schemas.microsoft.com/office/drawing/2014/main" id="{EAC63D9D-5D15-4AD9-85F3-8CAFFA498DB7}"/>
                  </a:ext>
                </a:extLst>
              </p:cNvPr>
              <p:cNvSpPr>
                <a:spLocks noChangeAspect="1" noChangeArrowheads="1"/>
              </p:cNvSpPr>
              <p:nvPr/>
            </p:nvSpPr>
            <p:spPr bwMode="gray">
              <a:xfrm>
                <a:off x="3986"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1" name="Rectangle 87">
                <a:extLst>
                  <a:ext uri="{FF2B5EF4-FFF2-40B4-BE49-F238E27FC236}">
                    <a16:creationId xmlns:a16="http://schemas.microsoft.com/office/drawing/2014/main" id="{BE64D6AC-B33A-4DF4-83EB-B8B08D4ED9BA}"/>
                  </a:ext>
                </a:extLst>
              </p:cNvPr>
              <p:cNvSpPr>
                <a:spLocks noChangeAspect="1" noChangeArrowheads="1"/>
              </p:cNvSpPr>
              <p:nvPr/>
            </p:nvSpPr>
            <p:spPr bwMode="gray">
              <a:xfrm>
                <a:off x="407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2" name="Rectangle 88">
                <a:extLst>
                  <a:ext uri="{FF2B5EF4-FFF2-40B4-BE49-F238E27FC236}">
                    <a16:creationId xmlns:a16="http://schemas.microsoft.com/office/drawing/2014/main" id="{F5964D33-C509-44AC-A80A-DD487149F49F}"/>
                  </a:ext>
                </a:extLst>
              </p:cNvPr>
              <p:cNvSpPr>
                <a:spLocks noChangeAspect="1" noChangeArrowheads="1"/>
              </p:cNvSpPr>
              <p:nvPr/>
            </p:nvSpPr>
            <p:spPr bwMode="gray">
              <a:xfrm>
                <a:off x="419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3" name="Rectangle 89">
                <a:extLst>
                  <a:ext uri="{FF2B5EF4-FFF2-40B4-BE49-F238E27FC236}">
                    <a16:creationId xmlns:a16="http://schemas.microsoft.com/office/drawing/2014/main" id="{B1C34CD3-BC6A-448B-A253-403ADBBFB5B0}"/>
                  </a:ext>
                </a:extLst>
              </p:cNvPr>
              <p:cNvSpPr>
                <a:spLocks noChangeAspect="1" noChangeArrowheads="1"/>
              </p:cNvSpPr>
              <p:nvPr/>
            </p:nvSpPr>
            <p:spPr bwMode="gray">
              <a:xfrm>
                <a:off x="4290" y="4740"/>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4" name="Rectangle 90">
                <a:extLst>
                  <a:ext uri="{FF2B5EF4-FFF2-40B4-BE49-F238E27FC236}">
                    <a16:creationId xmlns:a16="http://schemas.microsoft.com/office/drawing/2014/main" id="{0D58EAF8-EE8E-4350-8A65-7D678B7863B4}"/>
                  </a:ext>
                </a:extLst>
              </p:cNvPr>
              <p:cNvSpPr>
                <a:spLocks noChangeAspect="1" noChangeArrowheads="1"/>
              </p:cNvSpPr>
              <p:nvPr/>
            </p:nvSpPr>
            <p:spPr bwMode="gray">
              <a:xfrm>
                <a:off x="419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5" name="Rectangle 91">
                <a:extLst>
                  <a:ext uri="{FF2B5EF4-FFF2-40B4-BE49-F238E27FC236}">
                    <a16:creationId xmlns:a16="http://schemas.microsoft.com/office/drawing/2014/main" id="{F50BE623-10E3-434E-8C30-E776A4D7444D}"/>
                  </a:ext>
                </a:extLst>
              </p:cNvPr>
              <p:cNvSpPr>
                <a:spLocks noChangeAspect="1" noChangeArrowheads="1"/>
              </p:cNvSpPr>
              <p:nvPr/>
            </p:nvSpPr>
            <p:spPr bwMode="gray">
              <a:xfrm>
                <a:off x="4290" y="4823"/>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6" name="Rectangle 92">
                <a:extLst>
                  <a:ext uri="{FF2B5EF4-FFF2-40B4-BE49-F238E27FC236}">
                    <a16:creationId xmlns:a16="http://schemas.microsoft.com/office/drawing/2014/main" id="{EF8B6430-7F37-48E2-883D-4CBE50C7B6C8}"/>
                  </a:ext>
                </a:extLst>
              </p:cNvPr>
              <p:cNvSpPr>
                <a:spLocks noChangeAspect="1" noChangeArrowheads="1"/>
              </p:cNvSpPr>
              <p:nvPr/>
            </p:nvSpPr>
            <p:spPr bwMode="gray">
              <a:xfrm>
                <a:off x="3986"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7" name="Rectangle 93">
                <a:extLst>
                  <a:ext uri="{FF2B5EF4-FFF2-40B4-BE49-F238E27FC236}">
                    <a16:creationId xmlns:a16="http://schemas.microsoft.com/office/drawing/2014/main" id="{3C130879-7AC9-4847-B61A-10F1724A233A}"/>
                  </a:ext>
                </a:extLst>
              </p:cNvPr>
              <p:cNvSpPr>
                <a:spLocks noChangeAspect="1" noChangeArrowheads="1"/>
              </p:cNvSpPr>
              <p:nvPr/>
            </p:nvSpPr>
            <p:spPr bwMode="gray">
              <a:xfrm>
                <a:off x="407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8" name="Rectangle 94">
                <a:extLst>
                  <a:ext uri="{FF2B5EF4-FFF2-40B4-BE49-F238E27FC236}">
                    <a16:creationId xmlns:a16="http://schemas.microsoft.com/office/drawing/2014/main" id="{BB111654-4C22-4C8B-8111-87A19D25D9C5}"/>
                  </a:ext>
                </a:extLst>
              </p:cNvPr>
              <p:cNvSpPr>
                <a:spLocks noChangeAspect="1" noChangeArrowheads="1"/>
              </p:cNvSpPr>
              <p:nvPr/>
            </p:nvSpPr>
            <p:spPr bwMode="gray">
              <a:xfrm>
                <a:off x="3986"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9" name="Rectangle 95">
                <a:extLst>
                  <a:ext uri="{FF2B5EF4-FFF2-40B4-BE49-F238E27FC236}">
                    <a16:creationId xmlns:a16="http://schemas.microsoft.com/office/drawing/2014/main" id="{6F718679-95AB-4FE5-8060-CA31E26BB55B}"/>
                  </a:ext>
                </a:extLst>
              </p:cNvPr>
              <p:cNvSpPr>
                <a:spLocks noChangeAspect="1" noChangeArrowheads="1"/>
              </p:cNvSpPr>
              <p:nvPr/>
            </p:nvSpPr>
            <p:spPr bwMode="gray">
              <a:xfrm>
                <a:off x="407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0" name="Rectangle 96">
                <a:extLst>
                  <a:ext uri="{FF2B5EF4-FFF2-40B4-BE49-F238E27FC236}">
                    <a16:creationId xmlns:a16="http://schemas.microsoft.com/office/drawing/2014/main" id="{2F35BC6B-CA80-442A-8F1F-DBE29E6AADF1}"/>
                  </a:ext>
                </a:extLst>
              </p:cNvPr>
              <p:cNvSpPr>
                <a:spLocks noChangeAspect="1" noChangeArrowheads="1"/>
              </p:cNvSpPr>
              <p:nvPr/>
            </p:nvSpPr>
            <p:spPr bwMode="gray">
              <a:xfrm>
                <a:off x="419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1" name="Rectangle 97">
                <a:extLst>
                  <a:ext uri="{FF2B5EF4-FFF2-40B4-BE49-F238E27FC236}">
                    <a16:creationId xmlns:a16="http://schemas.microsoft.com/office/drawing/2014/main" id="{D8AE34F5-A464-4225-B579-CE33E757D927}"/>
                  </a:ext>
                </a:extLst>
              </p:cNvPr>
              <p:cNvSpPr>
                <a:spLocks noChangeAspect="1" noChangeArrowheads="1"/>
              </p:cNvSpPr>
              <p:nvPr/>
            </p:nvSpPr>
            <p:spPr bwMode="gray">
              <a:xfrm>
                <a:off x="4290" y="4965"/>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2" name="Rectangle 98">
                <a:extLst>
                  <a:ext uri="{FF2B5EF4-FFF2-40B4-BE49-F238E27FC236}">
                    <a16:creationId xmlns:a16="http://schemas.microsoft.com/office/drawing/2014/main" id="{209A7073-3F6C-4195-864A-1FDF3D9C1C6B}"/>
                  </a:ext>
                </a:extLst>
              </p:cNvPr>
              <p:cNvSpPr>
                <a:spLocks noChangeAspect="1" noChangeArrowheads="1"/>
              </p:cNvSpPr>
              <p:nvPr/>
            </p:nvSpPr>
            <p:spPr bwMode="gray">
              <a:xfrm>
                <a:off x="419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3" name="Rectangle 99">
                <a:extLst>
                  <a:ext uri="{FF2B5EF4-FFF2-40B4-BE49-F238E27FC236}">
                    <a16:creationId xmlns:a16="http://schemas.microsoft.com/office/drawing/2014/main" id="{B393EB80-2700-4B45-87FA-41028E79C9EE}"/>
                  </a:ext>
                </a:extLst>
              </p:cNvPr>
              <p:cNvSpPr>
                <a:spLocks noChangeAspect="1" noChangeArrowheads="1"/>
              </p:cNvSpPr>
              <p:nvPr/>
            </p:nvSpPr>
            <p:spPr bwMode="gray">
              <a:xfrm>
                <a:off x="4290" y="5047"/>
                <a:ext cx="74"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4" name="Rectangle 100">
                <a:extLst>
                  <a:ext uri="{FF2B5EF4-FFF2-40B4-BE49-F238E27FC236}">
                    <a16:creationId xmlns:a16="http://schemas.microsoft.com/office/drawing/2014/main" id="{B19120AF-5091-4DFA-BCFD-2F3D11E222AD}"/>
                  </a:ext>
                </a:extLst>
              </p:cNvPr>
              <p:cNvSpPr>
                <a:spLocks noChangeAspect="1" noChangeArrowheads="1"/>
              </p:cNvSpPr>
              <p:nvPr/>
            </p:nvSpPr>
            <p:spPr bwMode="gray">
              <a:xfrm>
                <a:off x="4838"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5" name="Rectangle 101">
                <a:extLst>
                  <a:ext uri="{FF2B5EF4-FFF2-40B4-BE49-F238E27FC236}">
                    <a16:creationId xmlns:a16="http://schemas.microsoft.com/office/drawing/2014/main" id="{07B61357-B5B9-47B8-BB95-7F2B4D163F81}"/>
                  </a:ext>
                </a:extLst>
              </p:cNvPr>
              <p:cNvSpPr>
                <a:spLocks noChangeAspect="1" noChangeArrowheads="1"/>
              </p:cNvSpPr>
              <p:nvPr/>
            </p:nvSpPr>
            <p:spPr bwMode="gray">
              <a:xfrm>
                <a:off x="4930"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6" name="Rectangle 102">
                <a:extLst>
                  <a:ext uri="{FF2B5EF4-FFF2-40B4-BE49-F238E27FC236}">
                    <a16:creationId xmlns:a16="http://schemas.microsoft.com/office/drawing/2014/main" id="{589FE165-2932-4B1D-88B6-24B5BE714112}"/>
                  </a:ext>
                </a:extLst>
              </p:cNvPr>
              <p:cNvSpPr>
                <a:spLocks noChangeAspect="1" noChangeArrowheads="1"/>
              </p:cNvSpPr>
              <p:nvPr/>
            </p:nvSpPr>
            <p:spPr bwMode="gray">
              <a:xfrm>
                <a:off x="4838"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7" name="Rectangle 103">
                <a:extLst>
                  <a:ext uri="{FF2B5EF4-FFF2-40B4-BE49-F238E27FC236}">
                    <a16:creationId xmlns:a16="http://schemas.microsoft.com/office/drawing/2014/main" id="{B30F1E14-582D-4114-939C-4A9F29903E0C}"/>
                  </a:ext>
                </a:extLst>
              </p:cNvPr>
              <p:cNvSpPr>
                <a:spLocks noChangeAspect="1" noChangeArrowheads="1"/>
              </p:cNvSpPr>
              <p:nvPr/>
            </p:nvSpPr>
            <p:spPr bwMode="gray">
              <a:xfrm>
                <a:off x="4930"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8" name="Rectangle 104">
                <a:extLst>
                  <a:ext uri="{FF2B5EF4-FFF2-40B4-BE49-F238E27FC236}">
                    <a16:creationId xmlns:a16="http://schemas.microsoft.com/office/drawing/2014/main" id="{2A101D00-B9E5-4F8C-82FB-35905D73028C}"/>
                  </a:ext>
                </a:extLst>
              </p:cNvPr>
              <p:cNvSpPr>
                <a:spLocks noChangeAspect="1" noChangeArrowheads="1"/>
              </p:cNvSpPr>
              <p:nvPr/>
            </p:nvSpPr>
            <p:spPr bwMode="gray">
              <a:xfrm>
                <a:off x="5051"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9" name="Rectangle 105">
                <a:extLst>
                  <a:ext uri="{FF2B5EF4-FFF2-40B4-BE49-F238E27FC236}">
                    <a16:creationId xmlns:a16="http://schemas.microsoft.com/office/drawing/2014/main" id="{F300F614-224F-467E-ADAF-B327CA8266DF}"/>
                  </a:ext>
                </a:extLst>
              </p:cNvPr>
              <p:cNvSpPr>
                <a:spLocks noChangeAspect="1" noChangeArrowheads="1"/>
              </p:cNvSpPr>
              <p:nvPr/>
            </p:nvSpPr>
            <p:spPr bwMode="gray">
              <a:xfrm>
                <a:off x="5143"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0" name="Rectangle 106">
                <a:extLst>
                  <a:ext uri="{FF2B5EF4-FFF2-40B4-BE49-F238E27FC236}">
                    <a16:creationId xmlns:a16="http://schemas.microsoft.com/office/drawing/2014/main" id="{7DA4C9DA-230C-4AE4-9E14-C795FCDA762C}"/>
                  </a:ext>
                </a:extLst>
              </p:cNvPr>
              <p:cNvSpPr>
                <a:spLocks noChangeAspect="1" noChangeArrowheads="1"/>
              </p:cNvSpPr>
              <p:nvPr/>
            </p:nvSpPr>
            <p:spPr bwMode="gray">
              <a:xfrm>
                <a:off x="5051"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1" name="Rectangle 107">
                <a:extLst>
                  <a:ext uri="{FF2B5EF4-FFF2-40B4-BE49-F238E27FC236}">
                    <a16:creationId xmlns:a16="http://schemas.microsoft.com/office/drawing/2014/main" id="{0C73F382-73A9-4A2E-AB9D-0839861D3A13}"/>
                  </a:ext>
                </a:extLst>
              </p:cNvPr>
              <p:cNvSpPr>
                <a:spLocks noChangeAspect="1" noChangeArrowheads="1"/>
              </p:cNvSpPr>
              <p:nvPr/>
            </p:nvSpPr>
            <p:spPr bwMode="gray">
              <a:xfrm>
                <a:off x="5143"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2" name="Rectangle 108">
                <a:extLst>
                  <a:ext uri="{FF2B5EF4-FFF2-40B4-BE49-F238E27FC236}">
                    <a16:creationId xmlns:a16="http://schemas.microsoft.com/office/drawing/2014/main" id="{3CFCA1FA-6C34-4F50-8930-55CF1629BAE1}"/>
                  </a:ext>
                </a:extLst>
              </p:cNvPr>
              <p:cNvSpPr>
                <a:spLocks noChangeAspect="1" noChangeArrowheads="1"/>
              </p:cNvSpPr>
              <p:nvPr/>
            </p:nvSpPr>
            <p:spPr bwMode="gray">
              <a:xfrm>
                <a:off x="4838"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3" name="Rectangle 109">
                <a:extLst>
                  <a:ext uri="{FF2B5EF4-FFF2-40B4-BE49-F238E27FC236}">
                    <a16:creationId xmlns:a16="http://schemas.microsoft.com/office/drawing/2014/main" id="{39B54262-D067-49B5-BD35-B17E2E1F6284}"/>
                  </a:ext>
                </a:extLst>
              </p:cNvPr>
              <p:cNvSpPr>
                <a:spLocks noChangeAspect="1" noChangeArrowheads="1"/>
              </p:cNvSpPr>
              <p:nvPr/>
            </p:nvSpPr>
            <p:spPr bwMode="gray">
              <a:xfrm>
                <a:off x="4930"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4" name="Rectangle 110">
                <a:extLst>
                  <a:ext uri="{FF2B5EF4-FFF2-40B4-BE49-F238E27FC236}">
                    <a16:creationId xmlns:a16="http://schemas.microsoft.com/office/drawing/2014/main" id="{C7BD0014-8165-42D4-BCED-915DF7555EB2}"/>
                  </a:ext>
                </a:extLst>
              </p:cNvPr>
              <p:cNvSpPr>
                <a:spLocks noChangeAspect="1" noChangeArrowheads="1"/>
              </p:cNvSpPr>
              <p:nvPr/>
            </p:nvSpPr>
            <p:spPr bwMode="gray">
              <a:xfrm>
                <a:off x="4838"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5" name="Rectangle 111">
                <a:extLst>
                  <a:ext uri="{FF2B5EF4-FFF2-40B4-BE49-F238E27FC236}">
                    <a16:creationId xmlns:a16="http://schemas.microsoft.com/office/drawing/2014/main" id="{C930D741-A795-4017-B6C9-145FF7D1B2C0}"/>
                  </a:ext>
                </a:extLst>
              </p:cNvPr>
              <p:cNvSpPr>
                <a:spLocks noChangeAspect="1" noChangeArrowheads="1"/>
              </p:cNvSpPr>
              <p:nvPr/>
            </p:nvSpPr>
            <p:spPr bwMode="gray">
              <a:xfrm>
                <a:off x="4930"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6" name="Rectangle 112">
                <a:extLst>
                  <a:ext uri="{FF2B5EF4-FFF2-40B4-BE49-F238E27FC236}">
                    <a16:creationId xmlns:a16="http://schemas.microsoft.com/office/drawing/2014/main" id="{4AE2DC8F-73FD-442E-8BB0-47CF30169411}"/>
                  </a:ext>
                </a:extLst>
              </p:cNvPr>
              <p:cNvSpPr>
                <a:spLocks noChangeAspect="1" noChangeArrowheads="1"/>
              </p:cNvSpPr>
              <p:nvPr/>
            </p:nvSpPr>
            <p:spPr bwMode="gray">
              <a:xfrm>
                <a:off x="5051"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7" name="Rectangle 113">
                <a:extLst>
                  <a:ext uri="{FF2B5EF4-FFF2-40B4-BE49-F238E27FC236}">
                    <a16:creationId xmlns:a16="http://schemas.microsoft.com/office/drawing/2014/main" id="{DFC78E54-B708-46C6-9C3F-E3A9657FF794}"/>
                  </a:ext>
                </a:extLst>
              </p:cNvPr>
              <p:cNvSpPr>
                <a:spLocks noChangeAspect="1" noChangeArrowheads="1"/>
              </p:cNvSpPr>
              <p:nvPr/>
            </p:nvSpPr>
            <p:spPr bwMode="gray">
              <a:xfrm>
                <a:off x="5143"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8" name="Rectangle 114">
                <a:extLst>
                  <a:ext uri="{FF2B5EF4-FFF2-40B4-BE49-F238E27FC236}">
                    <a16:creationId xmlns:a16="http://schemas.microsoft.com/office/drawing/2014/main" id="{B8202C91-09BD-469B-9850-FB0A7C6CF5B4}"/>
                  </a:ext>
                </a:extLst>
              </p:cNvPr>
              <p:cNvSpPr>
                <a:spLocks noChangeAspect="1" noChangeArrowheads="1"/>
              </p:cNvSpPr>
              <p:nvPr/>
            </p:nvSpPr>
            <p:spPr bwMode="gray">
              <a:xfrm>
                <a:off x="5051"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9" name="Rectangle 115">
                <a:extLst>
                  <a:ext uri="{FF2B5EF4-FFF2-40B4-BE49-F238E27FC236}">
                    <a16:creationId xmlns:a16="http://schemas.microsoft.com/office/drawing/2014/main" id="{2476172F-60C2-44D8-A93E-FCE0D7596BB5}"/>
                  </a:ext>
                </a:extLst>
              </p:cNvPr>
              <p:cNvSpPr>
                <a:spLocks noChangeAspect="1" noChangeArrowheads="1"/>
              </p:cNvSpPr>
              <p:nvPr/>
            </p:nvSpPr>
            <p:spPr bwMode="gray">
              <a:xfrm>
                <a:off x="5143"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60" name="Rectangle 116">
                <a:extLst>
                  <a:ext uri="{FF2B5EF4-FFF2-40B4-BE49-F238E27FC236}">
                    <a16:creationId xmlns:a16="http://schemas.microsoft.com/office/drawing/2014/main" id="{E5D03615-8ACD-4DC1-A7DC-3170D2262480}"/>
                  </a:ext>
                </a:extLst>
              </p:cNvPr>
              <p:cNvSpPr>
                <a:spLocks noChangeAspect="1" noChangeArrowheads="1"/>
              </p:cNvSpPr>
              <p:nvPr/>
            </p:nvSpPr>
            <p:spPr bwMode="gray">
              <a:xfrm>
                <a:off x="4543" y="4523"/>
                <a:ext cx="106" cy="71"/>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61" name="Freeform 117">
                <a:extLst>
                  <a:ext uri="{FF2B5EF4-FFF2-40B4-BE49-F238E27FC236}">
                    <a16:creationId xmlns:a16="http://schemas.microsoft.com/office/drawing/2014/main" id="{88BC3727-22F7-4AFA-A6B7-92CDD4FD5F87}"/>
                  </a:ext>
                </a:extLst>
              </p:cNvPr>
              <p:cNvSpPr>
                <a:spLocks noChangeAspect="1"/>
              </p:cNvSpPr>
              <p:nvPr/>
            </p:nvSpPr>
            <p:spPr bwMode="gray">
              <a:xfrm>
                <a:off x="4493" y="4951"/>
                <a:ext cx="206" cy="224"/>
              </a:xfrm>
              <a:custGeom>
                <a:avLst/>
                <a:gdLst>
                  <a:gd name="T0" fmla="*/ 87 w 87"/>
                  <a:gd name="T1" fmla="*/ 95 h 95"/>
                  <a:gd name="T2" fmla="*/ 87 w 87"/>
                  <a:gd name="T3" fmla="*/ 26 h 95"/>
                  <a:gd name="T4" fmla="*/ 61 w 87"/>
                  <a:gd name="T5" fmla="*/ 0 h 95"/>
                  <a:gd name="T6" fmla="*/ 26 w 87"/>
                  <a:gd name="T7" fmla="*/ 0 h 95"/>
                  <a:gd name="T8" fmla="*/ 0 w 87"/>
                  <a:gd name="T9" fmla="*/ 26 h 95"/>
                  <a:gd name="T10" fmla="*/ 0 w 87"/>
                  <a:gd name="T11" fmla="*/ 95 h 95"/>
                  <a:gd name="T12" fmla="*/ 87 w 87"/>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7" h="95">
                    <a:moveTo>
                      <a:pt x="87" y="95"/>
                    </a:moveTo>
                    <a:cubicBezTo>
                      <a:pt x="87" y="26"/>
                      <a:pt x="87" y="26"/>
                      <a:pt x="87" y="26"/>
                    </a:cubicBezTo>
                    <a:cubicBezTo>
                      <a:pt x="87" y="11"/>
                      <a:pt x="76" y="0"/>
                      <a:pt x="61" y="0"/>
                    </a:cubicBezTo>
                    <a:cubicBezTo>
                      <a:pt x="26" y="0"/>
                      <a:pt x="26" y="0"/>
                      <a:pt x="26" y="0"/>
                    </a:cubicBezTo>
                    <a:cubicBezTo>
                      <a:pt x="12" y="0"/>
                      <a:pt x="0" y="11"/>
                      <a:pt x="0" y="26"/>
                    </a:cubicBezTo>
                    <a:cubicBezTo>
                      <a:pt x="0" y="95"/>
                      <a:pt x="0" y="95"/>
                      <a:pt x="0" y="95"/>
                    </a:cubicBezTo>
                    <a:lnTo>
                      <a:pt x="87"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187" name="四角形: 角を丸くする 186">
            <a:extLst>
              <a:ext uri="{FF2B5EF4-FFF2-40B4-BE49-F238E27FC236}">
                <a16:creationId xmlns:a16="http://schemas.microsoft.com/office/drawing/2014/main" id="{D7027054-DCE0-4928-B51A-94795D3E9999}"/>
              </a:ext>
            </a:extLst>
          </p:cNvPr>
          <p:cNvSpPr/>
          <p:nvPr/>
        </p:nvSpPr>
        <p:spPr>
          <a:xfrm>
            <a:off x="3125852" y="5206539"/>
            <a:ext cx="832738" cy="341694"/>
          </a:xfrm>
          <a:prstGeom prst="roundRect">
            <a:avLst/>
          </a:prstGeom>
          <a:no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p>
        </p:txBody>
      </p:sp>
      <p:sp>
        <p:nvSpPr>
          <p:cNvPr id="3" name="テキスト プレースホルダー 2">
            <a:extLst>
              <a:ext uri="{FF2B5EF4-FFF2-40B4-BE49-F238E27FC236}">
                <a16:creationId xmlns:a16="http://schemas.microsoft.com/office/drawing/2014/main" id="{54502352-D0CC-401C-B734-14E548838749}"/>
              </a:ext>
            </a:extLst>
          </p:cNvPr>
          <p:cNvSpPr>
            <a:spLocks noGrp="1"/>
          </p:cNvSpPr>
          <p:nvPr>
            <p:ph type="body" sz="quarter" idx="10"/>
          </p:nvPr>
        </p:nvSpPr>
        <p:spPr>
          <a:xfrm>
            <a:off x="200472" y="436765"/>
            <a:ext cx="9578063" cy="1050544"/>
          </a:xfrm>
          <a:ln>
            <a:noFill/>
          </a:ln>
        </p:spPr>
        <p:txBody>
          <a:bodyPr/>
          <a:lstStyle/>
          <a:p>
            <a:pPr marL="285750" indent="-285750" fontAlgn="base">
              <a:lnSpc>
                <a:spcPct val="110000"/>
              </a:lnSpc>
              <a:buClr>
                <a:schemeClr val="tx1"/>
              </a:buClr>
              <a:buFont typeface="Meiryo UI" panose="020B0604030504040204" pitchFamily="50" charset="-128"/>
              <a:buChar char="○"/>
            </a:pPr>
            <a:r>
              <a:rPr lang="ja-JP" altLang="en-US" sz="1400" dirty="0" smtClean="0">
                <a:solidFill>
                  <a:srgbClr val="000000"/>
                </a:solidFill>
                <a:latin typeface="Meiryo UI" panose="020B0604030504040204" pitchFamily="50" charset="-128"/>
                <a:ea typeface="Meiryo UI" panose="020B0604030504040204" pitchFamily="50" charset="-128"/>
              </a:rPr>
              <a:t>薬局</a:t>
            </a:r>
            <a:r>
              <a:rPr lang="ja-JP" altLang="en-US" sz="1400" dirty="0">
                <a:solidFill>
                  <a:srgbClr val="000000"/>
                </a:solidFill>
                <a:latin typeface="Meiryo UI" panose="020B0604030504040204" pitchFamily="50" charset="-128"/>
                <a:ea typeface="Meiryo UI" panose="020B0604030504040204" pitchFamily="50" charset="-128"/>
              </a:rPr>
              <a:t>機能情報提供制度は、</a:t>
            </a:r>
            <a:r>
              <a:rPr lang="ja-JP" altLang="ja-JP" sz="1400" dirty="0">
                <a:solidFill>
                  <a:srgbClr val="000000"/>
                </a:solidFill>
                <a:latin typeface="Meiryo UI" panose="020B0604030504040204" pitchFamily="50" charset="-128"/>
                <a:ea typeface="Meiryo UI" panose="020B0604030504040204" pitchFamily="50" charset="-128"/>
              </a:rPr>
              <a:t>医療機関等情報支援システム</a:t>
            </a:r>
            <a:r>
              <a:rPr lang="ja-JP" altLang="en-US" sz="1400" dirty="0">
                <a:solidFill>
                  <a:srgbClr val="000000"/>
                </a:solidFill>
                <a:latin typeface="Meiryo UI" panose="020B0604030504040204" pitchFamily="50" charset="-128"/>
                <a:ea typeface="Meiryo UI" panose="020B0604030504040204" pitchFamily="50" charset="-128"/>
              </a:rPr>
              <a:t>（以下「</a:t>
            </a:r>
            <a:r>
              <a:rPr lang="en-US" altLang="ja-JP" sz="1400" dirty="0">
                <a:solidFill>
                  <a:srgbClr val="000000"/>
                </a:solidFill>
                <a:latin typeface="Meiryo UI" panose="020B0604030504040204" pitchFamily="50" charset="-128"/>
                <a:ea typeface="Meiryo UI" panose="020B0604030504040204" pitchFamily="50" charset="-128"/>
              </a:rPr>
              <a:t>G-MIS</a:t>
            </a:r>
            <a:r>
              <a:rPr lang="ja-JP" altLang="en-US" sz="1400" dirty="0">
                <a:solidFill>
                  <a:srgbClr val="000000"/>
                </a:solidFill>
                <a:latin typeface="Meiryo UI" panose="020B0604030504040204" pitchFamily="50" charset="-128"/>
                <a:ea typeface="Meiryo UI" panose="020B0604030504040204" pitchFamily="50" charset="-128"/>
              </a:rPr>
              <a:t>」という。）及び全国統一的な情報提供システム（以下「医療情報ネット」という。）を活用し、都道府県が実施主体として運用される。</a:t>
            </a:r>
            <a:endParaRPr lang="en-US" altLang="ja-JP" sz="1400" dirty="0">
              <a:solidFill>
                <a:srgbClr val="000000"/>
              </a:solidFill>
              <a:latin typeface="Meiryo UI" panose="020B0604030504040204" pitchFamily="50" charset="-128"/>
              <a:ea typeface="Meiryo UI" panose="020B0604030504040204" pitchFamily="50" charset="-128"/>
            </a:endParaRPr>
          </a:p>
          <a:p>
            <a:pPr marL="285750" indent="-285750" fontAlgn="base">
              <a:lnSpc>
                <a:spcPct val="110000"/>
              </a:lnSpc>
              <a:buClr>
                <a:schemeClr val="tx1"/>
              </a:buClr>
              <a:buFont typeface="Meiryo UI" panose="020B0604030504040204" pitchFamily="50" charset="-128"/>
              <a:buChar char="○"/>
            </a:pPr>
            <a:r>
              <a:rPr lang="ja-JP" altLang="en-US" sz="1400" dirty="0" smtClean="0">
                <a:solidFill>
                  <a:srgbClr val="000000"/>
                </a:solidFill>
                <a:latin typeface="Meiryo UI" panose="020B0604030504040204" pitchFamily="50" charset="-128"/>
                <a:ea typeface="Meiryo UI" panose="020B0604030504040204" pitchFamily="50" charset="-128"/>
              </a:rPr>
              <a:t>薬局</a:t>
            </a:r>
            <a:r>
              <a:rPr lang="ja-JP" altLang="en-US" sz="1400" dirty="0">
                <a:solidFill>
                  <a:srgbClr val="000000"/>
                </a:solidFill>
                <a:latin typeface="Meiryo UI" panose="020B0604030504040204" pitchFamily="50" charset="-128"/>
                <a:ea typeface="Meiryo UI" panose="020B0604030504040204" pitchFamily="50" charset="-128"/>
              </a:rPr>
              <a:t>は、</a:t>
            </a:r>
            <a:r>
              <a:rPr lang="en-US" altLang="ja-JP" sz="1400" dirty="0">
                <a:solidFill>
                  <a:srgbClr val="000000"/>
                </a:solidFill>
                <a:latin typeface="Meiryo UI" panose="020B0604030504040204" pitchFamily="50" charset="-128"/>
                <a:ea typeface="Meiryo UI" panose="020B0604030504040204" pitchFamily="50" charset="-128"/>
              </a:rPr>
              <a:t>G-MIS</a:t>
            </a:r>
            <a:r>
              <a:rPr lang="ja-JP" altLang="en-US" sz="1400" dirty="0">
                <a:solidFill>
                  <a:srgbClr val="000000"/>
                </a:solidFill>
                <a:latin typeface="Meiryo UI" panose="020B0604030504040204" pitchFamily="50" charset="-128"/>
                <a:ea typeface="Meiryo UI" panose="020B0604030504040204" pitchFamily="50" charset="-128"/>
              </a:rPr>
              <a:t>を経由する方法等の都道府県知事の定める方法により</a:t>
            </a:r>
            <a:r>
              <a:rPr lang="ja-JP" altLang="en-US" sz="1400" dirty="0" smtClean="0">
                <a:solidFill>
                  <a:srgbClr val="000000"/>
                </a:solidFill>
                <a:latin typeface="Meiryo UI" panose="020B0604030504040204" pitchFamily="50" charset="-128"/>
                <a:ea typeface="Meiryo UI" panose="020B0604030504040204" pitchFamily="50" charset="-128"/>
              </a:rPr>
              <a:t>、薬局</a:t>
            </a:r>
            <a:r>
              <a:rPr lang="ja-JP" altLang="en-US" sz="1400" dirty="0">
                <a:solidFill>
                  <a:srgbClr val="000000"/>
                </a:solidFill>
                <a:latin typeface="Meiryo UI" panose="020B0604030504040204" pitchFamily="50" charset="-128"/>
                <a:ea typeface="Meiryo UI" panose="020B0604030504040204" pitchFamily="50" charset="-128"/>
              </a:rPr>
              <a:t>機能情報について、年１回以上報告する。</a:t>
            </a:r>
            <a:endParaRPr lang="en-US" altLang="ja-JP" sz="1400" dirty="0">
              <a:solidFill>
                <a:srgbClr val="000000"/>
              </a:solidFill>
              <a:latin typeface="Meiryo UI" panose="020B0604030504040204" pitchFamily="50" charset="-128"/>
              <a:ea typeface="Meiryo UI" panose="020B0604030504040204" pitchFamily="50" charset="-128"/>
            </a:endParaRPr>
          </a:p>
          <a:p>
            <a:pPr marL="285750" indent="-285750" fontAlgn="base">
              <a:lnSpc>
                <a:spcPct val="110000"/>
              </a:lnSpc>
              <a:buClr>
                <a:schemeClr val="tx1"/>
              </a:buClr>
              <a:buFont typeface="Meiryo UI" panose="020B0604030504040204" pitchFamily="50" charset="-128"/>
              <a:buChar char="○"/>
            </a:pPr>
            <a:r>
              <a:rPr lang="ja-JP" altLang="en-US" sz="1400" dirty="0">
                <a:solidFill>
                  <a:srgbClr val="000000"/>
                </a:solidFill>
                <a:latin typeface="Meiryo UI" panose="020B0604030504040204" pitchFamily="50" charset="-128"/>
                <a:ea typeface="Meiryo UI" panose="020B0604030504040204" pitchFamily="50" charset="-128"/>
              </a:rPr>
              <a:t>都道府県は</a:t>
            </a:r>
            <a:r>
              <a:rPr lang="ja-JP" altLang="ja-JP" sz="1400" dirty="0">
                <a:solidFill>
                  <a:srgbClr val="000000"/>
                </a:solidFill>
                <a:latin typeface="Meiryo UI" panose="020B0604030504040204" pitchFamily="50" charset="-128"/>
                <a:ea typeface="Meiryo UI" panose="020B0604030504040204" pitchFamily="50" charset="-128"/>
              </a:rPr>
              <a:t>医療情報ネットを活用して、</a:t>
            </a:r>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薬局</a:t>
            </a:r>
            <a:r>
              <a:rPr lang="ja-JP" altLang="ja-JP" sz="1400" dirty="0">
                <a:solidFill>
                  <a:srgbClr val="000000"/>
                </a:solidFill>
                <a:latin typeface="Meiryo UI" panose="020B0604030504040204" pitchFamily="50" charset="-128"/>
                <a:ea typeface="Meiryo UI" panose="020B0604030504040204" pitchFamily="50" charset="-128"/>
              </a:rPr>
              <a:t>から報告</a:t>
            </a:r>
            <a:r>
              <a:rPr lang="ja-JP" altLang="ja-JP" sz="1400" dirty="0" smtClean="0">
                <a:solidFill>
                  <a:srgbClr val="000000"/>
                </a:solidFill>
                <a:latin typeface="Meiryo UI" panose="020B0604030504040204" pitchFamily="50" charset="-128"/>
                <a:ea typeface="Meiryo UI" panose="020B0604030504040204" pitchFamily="50" charset="-128"/>
              </a:rPr>
              <a:t>された</a:t>
            </a:r>
            <a:r>
              <a:rPr lang="ja-JP" altLang="en-US" sz="1400" dirty="0" smtClean="0">
                <a:solidFill>
                  <a:srgbClr val="000000"/>
                </a:solidFill>
                <a:latin typeface="Meiryo UI" panose="020B0604030504040204" pitchFamily="50" charset="-128"/>
                <a:ea typeface="Meiryo UI" panose="020B0604030504040204" pitchFamily="50" charset="-128"/>
              </a:rPr>
              <a:t>薬局</a:t>
            </a:r>
            <a:r>
              <a:rPr lang="ja-JP" altLang="ja-JP" sz="1400" dirty="0">
                <a:solidFill>
                  <a:srgbClr val="000000"/>
                </a:solidFill>
                <a:latin typeface="Meiryo UI" panose="020B0604030504040204" pitchFamily="50" charset="-128"/>
                <a:ea typeface="Meiryo UI" panose="020B0604030504040204" pitchFamily="50" charset="-128"/>
              </a:rPr>
              <a:t>機能情報を公表し、住民・患者への情報提供を行う</a:t>
            </a:r>
            <a:r>
              <a:rPr lang="ja-JP" altLang="en-US" sz="1400" dirty="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D5DE9416-31BC-4FBB-8365-8D828C3750E8}"/>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215"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薬局</a:t>
            </a:r>
            <a:r>
              <a:rPr kumimoji="1" lang="ja-JP" altLang="en-US" sz="2215"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rPr>
              <a:t>機能情報提供制度</a:t>
            </a:r>
            <a:endParaRPr kumimoji="1" lang="en-US" altLang="ja-JP" sz="2215"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256" name="四角形: 角を丸くする 255">
            <a:extLst>
              <a:ext uri="{FF2B5EF4-FFF2-40B4-BE49-F238E27FC236}">
                <a16:creationId xmlns:a16="http://schemas.microsoft.com/office/drawing/2014/main" id="{A36CEDC6-3D90-4039-9DFA-3D1428E13C62}"/>
              </a:ext>
            </a:extLst>
          </p:cNvPr>
          <p:cNvSpPr/>
          <p:nvPr/>
        </p:nvSpPr>
        <p:spPr>
          <a:xfrm>
            <a:off x="1281256" y="1953082"/>
            <a:ext cx="7309852" cy="1889003"/>
          </a:xfrm>
          <a:prstGeom prst="roundRect">
            <a:avLst>
              <a:gd name="adj" fmla="val 90"/>
            </a:avLst>
          </a:prstGeom>
          <a:solidFill>
            <a:srgbClr val="F6E8C2"/>
          </a:solidFill>
          <a:ln w="285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268" name="コネクタ: カギ線 267">
            <a:extLst>
              <a:ext uri="{FF2B5EF4-FFF2-40B4-BE49-F238E27FC236}">
                <a16:creationId xmlns:a16="http://schemas.microsoft.com/office/drawing/2014/main" id="{E23177AE-9880-4856-9A58-BE5719E97097}"/>
              </a:ext>
            </a:extLst>
          </p:cNvPr>
          <p:cNvCxnSpPr>
            <a:cxnSpLocks/>
            <a:stCxn id="257" idx="0"/>
            <a:endCxn id="258" idx="0"/>
          </p:cNvCxnSpPr>
          <p:nvPr/>
        </p:nvCxnSpPr>
        <p:spPr>
          <a:xfrm rot="16200000" flipH="1">
            <a:off x="1948873" y="4596033"/>
            <a:ext cx="4184" cy="1847480"/>
          </a:xfrm>
          <a:prstGeom prst="bentConnector3">
            <a:avLst>
              <a:gd name="adj1" fmla="val -6146630"/>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3" name="コネクタ: カギ線 272">
            <a:extLst>
              <a:ext uri="{FF2B5EF4-FFF2-40B4-BE49-F238E27FC236}">
                <a16:creationId xmlns:a16="http://schemas.microsoft.com/office/drawing/2014/main" id="{905C092B-3148-4C07-8836-8A2D66B78F6B}"/>
              </a:ext>
            </a:extLst>
          </p:cNvPr>
          <p:cNvCxnSpPr>
            <a:cxnSpLocks/>
            <a:stCxn id="154" idx="0"/>
            <a:endCxn id="195" idx="0"/>
          </p:cNvCxnSpPr>
          <p:nvPr/>
        </p:nvCxnSpPr>
        <p:spPr>
          <a:xfrm rot="16200000" flipV="1">
            <a:off x="6695662" y="3505726"/>
            <a:ext cx="1144874" cy="2887403"/>
          </a:xfrm>
          <a:prstGeom prst="bentConnector2">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7" name="テキスト ボックス 386">
            <a:extLst>
              <a:ext uri="{FF2B5EF4-FFF2-40B4-BE49-F238E27FC236}">
                <a16:creationId xmlns:a16="http://schemas.microsoft.com/office/drawing/2014/main" id="{8F185514-A66A-4FD3-BECB-6F12C0701353}"/>
              </a:ext>
            </a:extLst>
          </p:cNvPr>
          <p:cNvSpPr txBox="1"/>
          <p:nvPr/>
        </p:nvSpPr>
        <p:spPr>
          <a:xfrm>
            <a:off x="104487" y="4067835"/>
            <a:ext cx="3884333" cy="369332"/>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薬局</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は</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G-MIS</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を経由する方法等を</a:t>
            </a: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用いて薬局</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機能情報を都道府県に報告</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88" name="吹き出し: 四角形 387">
            <a:extLst>
              <a:ext uri="{FF2B5EF4-FFF2-40B4-BE49-F238E27FC236}">
                <a16:creationId xmlns:a16="http://schemas.microsoft.com/office/drawing/2014/main" id="{7FCC0D7D-A5AC-4F08-B6F4-A8B4419CC69B}"/>
              </a:ext>
            </a:extLst>
          </p:cNvPr>
          <p:cNvSpPr/>
          <p:nvPr/>
        </p:nvSpPr>
        <p:spPr>
          <a:xfrm>
            <a:off x="6265378" y="2449816"/>
            <a:ext cx="2127939" cy="709174"/>
          </a:xfrm>
          <a:prstGeom prst="wedgeRectCallout">
            <a:avLst>
              <a:gd name="adj1" fmla="val -79389"/>
              <a:gd name="adj2" fmla="val -16923"/>
            </a:avLst>
          </a:prstGeom>
          <a:solidFill>
            <a:srgbClr val="CFCF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89" name="フローチャート: 内部記憶 388">
            <a:extLst>
              <a:ext uri="{FF2B5EF4-FFF2-40B4-BE49-F238E27FC236}">
                <a16:creationId xmlns:a16="http://schemas.microsoft.com/office/drawing/2014/main" id="{B646BB33-34A7-4A14-8E23-FED63BF5AE22}"/>
              </a:ext>
            </a:extLst>
          </p:cNvPr>
          <p:cNvSpPr/>
          <p:nvPr/>
        </p:nvSpPr>
        <p:spPr>
          <a:xfrm>
            <a:off x="6382223" y="2520056"/>
            <a:ext cx="710911" cy="546778"/>
          </a:xfrm>
          <a:prstGeom prst="flowChartInternalStorag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データ</a:t>
            </a:r>
          </a:p>
        </p:txBody>
      </p:sp>
      <p:sp>
        <p:nvSpPr>
          <p:cNvPr id="390" name="フローチャート: 内部記憶 389">
            <a:extLst>
              <a:ext uri="{FF2B5EF4-FFF2-40B4-BE49-F238E27FC236}">
                <a16:creationId xmlns:a16="http://schemas.microsoft.com/office/drawing/2014/main" id="{677667CF-6933-4C5B-BFF2-B4649215033D}"/>
              </a:ext>
            </a:extLst>
          </p:cNvPr>
          <p:cNvSpPr/>
          <p:nvPr/>
        </p:nvSpPr>
        <p:spPr>
          <a:xfrm>
            <a:off x="7163792" y="2520056"/>
            <a:ext cx="710911" cy="546778"/>
          </a:xfrm>
          <a:prstGeom prst="flowChartInternalStorag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B</a:t>
            </a: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データ</a:t>
            </a:r>
          </a:p>
        </p:txBody>
      </p:sp>
      <p:sp>
        <p:nvSpPr>
          <p:cNvPr id="391" name="テキスト ボックス 390">
            <a:extLst>
              <a:ext uri="{FF2B5EF4-FFF2-40B4-BE49-F238E27FC236}">
                <a16:creationId xmlns:a16="http://schemas.microsoft.com/office/drawing/2014/main" id="{959DE5B6-0055-4511-91A0-6087AA5A429B}"/>
              </a:ext>
            </a:extLst>
          </p:cNvPr>
          <p:cNvSpPr txBox="1"/>
          <p:nvPr/>
        </p:nvSpPr>
        <p:spPr>
          <a:xfrm>
            <a:off x="7928140" y="2655910"/>
            <a:ext cx="536473" cy="2769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392" name="テキスト ボックス 391">
            <a:extLst>
              <a:ext uri="{FF2B5EF4-FFF2-40B4-BE49-F238E27FC236}">
                <a16:creationId xmlns:a16="http://schemas.microsoft.com/office/drawing/2014/main" id="{2CB49E42-BED7-4FF2-A576-E032DAC5DDB2}"/>
              </a:ext>
            </a:extLst>
          </p:cNvPr>
          <p:cNvSpPr txBox="1"/>
          <p:nvPr/>
        </p:nvSpPr>
        <p:spPr>
          <a:xfrm>
            <a:off x="6251488" y="3166633"/>
            <a:ext cx="2304292" cy="215444"/>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全都道府県のデータを格納</a:t>
            </a:r>
          </a:p>
        </p:txBody>
      </p:sp>
      <p:sp>
        <p:nvSpPr>
          <p:cNvPr id="398" name="吹き出し: 四角形 397">
            <a:extLst>
              <a:ext uri="{FF2B5EF4-FFF2-40B4-BE49-F238E27FC236}">
                <a16:creationId xmlns:a16="http://schemas.microsoft.com/office/drawing/2014/main" id="{F3AEA120-8F9B-475E-9A22-8C5B6EF1801C}"/>
              </a:ext>
            </a:extLst>
          </p:cNvPr>
          <p:cNvSpPr/>
          <p:nvPr/>
        </p:nvSpPr>
        <p:spPr>
          <a:xfrm>
            <a:off x="1421407" y="2106768"/>
            <a:ext cx="2127939" cy="1387955"/>
          </a:xfrm>
          <a:prstGeom prst="wedgeRectCallout">
            <a:avLst>
              <a:gd name="adj1" fmla="val 63904"/>
              <a:gd name="adj2" fmla="val 35470"/>
            </a:avLst>
          </a:prstGeom>
          <a:solidFill>
            <a:srgbClr val="CFCF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99" name="テキスト ボックス 398">
            <a:extLst>
              <a:ext uri="{FF2B5EF4-FFF2-40B4-BE49-F238E27FC236}">
                <a16:creationId xmlns:a16="http://schemas.microsoft.com/office/drawing/2014/main" id="{2DAB0778-8852-4274-83ED-E5409E47BC3E}"/>
              </a:ext>
            </a:extLst>
          </p:cNvPr>
          <p:cNvSpPr txBox="1"/>
          <p:nvPr/>
        </p:nvSpPr>
        <p:spPr>
          <a:xfrm>
            <a:off x="1471736" y="3502973"/>
            <a:ext cx="2304292" cy="215444"/>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各都道府県のページを設定</a:t>
            </a:r>
          </a:p>
        </p:txBody>
      </p:sp>
      <p:sp>
        <p:nvSpPr>
          <p:cNvPr id="400" name="テキスト ボックス 399">
            <a:extLst>
              <a:ext uri="{FF2B5EF4-FFF2-40B4-BE49-F238E27FC236}">
                <a16:creationId xmlns:a16="http://schemas.microsoft.com/office/drawing/2014/main" id="{E66146D7-68C7-4B96-ABF1-B1EEF351D7CC}"/>
              </a:ext>
            </a:extLst>
          </p:cNvPr>
          <p:cNvSpPr txBox="1"/>
          <p:nvPr/>
        </p:nvSpPr>
        <p:spPr>
          <a:xfrm>
            <a:off x="3141745" y="2957728"/>
            <a:ext cx="536473" cy="2769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402" name="四角形: 角を丸くする 401">
            <a:extLst>
              <a:ext uri="{FF2B5EF4-FFF2-40B4-BE49-F238E27FC236}">
                <a16:creationId xmlns:a16="http://schemas.microsoft.com/office/drawing/2014/main" id="{81F301A9-9A75-437C-8545-3AC7CF868AD6}"/>
              </a:ext>
            </a:extLst>
          </p:cNvPr>
          <p:cNvSpPr/>
          <p:nvPr/>
        </p:nvSpPr>
        <p:spPr>
          <a:xfrm>
            <a:off x="7339980" y="1939217"/>
            <a:ext cx="1296296" cy="307619"/>
          </a:xfrm>
          <a:prstGeom prst="roundRect">
            <a:avLst/>
          </a:prstGeom>
          <a:no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厚生労働省</a:t>
            </a:r>
          </a:p>
        </p:txBody>
      </p:sp>
      <p:grpSp>
        <p:nvGrpSpPr>
          <p:cNvPr id="149" name="グループ化 148">
            <a:extLst>
              <a:ext uri="{FF2B5EF4-FFF2-40B4-BE49-F238E27FC236}">
                <a16:creationId xmlns:a16="http://schemas.microsoft.com/office/drawing/2014/main" id="{55A3AA15-7CE8-43B6-BAC9-EFC42DA121B5}"/>
              </a:ext>
            </a:extLst>
          </p:cNvPr>
          <p:cNvGrpSpPr/>
          <p:nvPr/>
        </p:nvGrpSpPr>
        <p:grpSpPr>
          <a:xfrm>
            <a:off x="4184065" y="2432122"/>
            <a:ext cx="1479177" cy="522397"/>
            <a:chOff x="2667363" y="2989821"/>
            <a:chExt cx="1468563" cy="551740"/>
          </a:xfrm>
        </p:grpSpPr>
        <p:sp>
          <p:nvSpPr>
            <p:cNvPr id="150" name="フローチャート: 磁気ディスク 149">
              <a:extLst>
                <a:ext uri="{FF2B5EF4-FFF2-40B4-BE49-F238E27FC236}">
                  <a16:creationId xmlns:a16="http://schemas.microsoft.com/office/drawing/2014/main" id="{F493942C-CF5A-47C7-BBD8-11BB8CC9D7F9}"/>
                </a:ext>
              </a:extLst>
            </p:cNvPr>
            <p:cNvSpPr/>
            <p:nvPr/>
          </p:nvSpPr>
          <p:spPr>
            <a:xfrm>
              <a:off x="2667363" y="2989821"/>
              <a:ext cx="1468563" cy="551740"/>
            </a:xfrm>
            <a:prstGeom prst="flowChartMagneticDisk">
              <a:avLst/>
            </a:prstGeom>
            <a:solidFill>
              <a:srgbClr val="3E5E84"/>
            </a:solidFill>
            <a:ln w="9525" cap="flat" cmpd="sng" algn="ctr">
              <a:solidFill>
                <a:srgbClr val="5C5C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データ</a:t>
              </a:r>
              <a:endParaRPr kumimoji="1" lang="en-US" altLang="ja-JP" sz="1400" b="1" i="0" u="none" strike="noStrike" kern="1200" cap="none" spc="0" normalizeH="0" baseline="3000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 name="正方形/長方形 150">
              <a:extLst>
                <a:ext uri="{FF2B5EF4-FFF2-40B4-BE49-F238E27FC236}">
                  <a16:creationId xmlns:a16="http://schemas.microsoft.com/office/drawing/2014/main" id="{616DBD6A-A726-4664-8FFD-4AAE5082E80E}"/>
                </a:ext>
              </a:extLst>
            </p:cNvPr>
            <p:cNvSpPr/>
            <p:nvPr/>
          </p:nvSpPr>
          <p:spPr>
            <a:xfrm>
              <a:off x="2745673" y="3108949"/>
              <a:ext cx="1064597" cy="268178"/>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sp>
        <p:nvSpPr>
          <p:cNvPr id="152" name="正方形/長方形 151">
            <a:extLst>
              <a:ext uri="{FF2B5EF4-FFF2-40B4-BE49-F238E27FC236}">
                <a16:creationId xmlns:a16="http://schemas.microsoft.com/office/drawing/2014/main" id="{ADE5246E-9EC2-4211-B1C2-4BBD32801B6C}"/>
              </a:ext>
            </a:extLst>
          </p:cNvPr>
          <p:cNvSpPr/>
          <p:nvPr/>
        </p:nvSpPr>
        <p:spPr>
          <a:xfrm>
            <a:off x="3888116" y="3227470"/>
            <a:ext cx="2058144" cy="530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医療情報ネット</a:t>
            </a:r>
            <a:endParaRPr kumimoji="1" lang="en-US" altLang="ja-JP"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3" name="直線コネクタ 152">
            <a:extLst>
              <a:ext uri="{FF2B5EF4-FFF2-40B4-BE49-F238E27FC236}">
                <a16:creationId xmlns:a16="http://schemas.microsoft.com/office/drawing/2014/main" id="{E7BEBED0-814E-4559-8AFE-C92FFD2895C2}"/>
              </a:ext>
            </a:extLst>
          </p:cNvPr>
          <p:cNvCxnSpPr>
            <a:cxnSpLocks/>
            <a:stCxn id="152" idx="0"/>
            <a:endCxn id="150" idx="3"/>
          </p:cNvCxnSpPr>
          <p:nvPr/>
        </p:nvCxnSpPr>
        <p:spPr bwMode="gray">
          <a:xfrm flipV="1">
            <a:off x="4917188" y="2954519"/>
            <a:ext cx="6466" cy="272951"/>
          </a:xfrm>
          <a:prstGeom prst="line">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正方形/長方形 153">
            <a:extLst>
              <a:ext uri="{FF2B5EF4-FFF2-40B4-BE49-F238E27FC236}">
                <a16:creationId xmlns:a16="http://schemas.microsoft.com/office/drawing/2014/main" id="{3FFDAE63-793C-47A5-9ADD-28C14DFA3C85}"/>
              </a:ext>
            </a:extLst>
          </p:cNvPr>
          <p:cNvSpPr/>
          <p:nvPr/>
        </p:nvSpPr>
        <p:spPr>
          <a:xfrm>
            <a:off x="7645064" y="5521865"/>
            <a:ext cx="2133471" cy="11096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住民・患者</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157" name="Group 238">
            <a:extLst>
              <a:ext uri="{FF2B5EF4-FFF2-40B4-BE49-F238E27FC236}">
                <a16:creationId xmlns:a16="http://schemas.microsoft.com/office/drawing/2014/main" id="{2CC3148B-10BD-410A-A336-F018ACC5C5D8}"/>
              </a:ext>
            </a:extLst>
          </p:cNvPr>
          <p:cNvGrpSpPr>
            <a:grpSpLocks noChangeAspect="1"/>
          </p:cNvGrpSpPr>
          <p:nvPr/>
        </p:nvGrpSpPr>
        <p:grpSpPr bwMode="auto">
          <a:xfrm>
            <a:off x="7857145" y="6278331"/>
            <a:ext cx="294548" cy="160663"/>
            <a:chOff x="2051" y="-356"/>
            <a:chExt cx="2137" cy="1167"/>
          </a:xfrm>
        </p:grpSpPr>
        <p:sp>
          <p:nvSpPr>
            <p:cNvPr id="161" name="Freeform 239">
              <a:extLst>
                <a:ext uri="{FF2B5EF4-FFF2-40B4-BE49-F238E27FC236}">
                  <a16:creationId xmlns:a16="http://schemas.microsoft.com/office/drawing/2014/main" id="{B2602220-81E4-423E-9F50-F24233AD4032}"/>
                </a:ext>
              </a:extLst>
            </p:cNvPr>
            <p:cNvSpPr>
              <a:spLocks noChangeAspect="1"/>
            </p:cNvSpPr>
            <p:nvPr/>
          </p:nvSpPr>
          <p:spPr bwMode="gray">
            <a:xfrm>
              <a:off x="2051" y="-356"/>
              <a:ext cx="2137" cy="1167"/>
            </a:xfrm>
            <a:custGeom>
              <a:avLst/>
              <a:gdLst>
                <a:gd name="T0" fmla="*/ 905 w 905"/>
                <a:gd name="T1" fmla="*/ 164 h 494"/>
                <a:gd name="T2" fmla="*/ 744 w 905"/>
                <a:gd name="T3" fmla="*/ 0 h 494"/>
                <a:gd name="T4" fmla="*/ 161 w 905"/>
                <a:gd name="T5" fmla="*/ 0 h 494"/>
                <a:gd name="T6" fmla="*/ 0 w 905"/>
                <a:gd name="T7" fmla="*/ 164 h 494"/>
                <a:gd name="T8" fmla="*/ 0 w 905"/>
                <a:gd name="T9" fmla="*/ 494 h 494"/>
                <a:gd name="T10" fmla="*/ 153 w 905"/>
                <a:gd name="T11" fmla="*/ 494 h 494"/>
                <a:gd name="T12" fmla="*/ 155 w 905"/>
                <a:gd name="T13" fmla="*/ 286 h 494"/>
                <a:gd name="T14" fmla="*/ 165 w 905"/>
                <a:gd name="T15" fmla="*/ 286 h 494"/>
                <a:gd name="T16" fmla="*/ 164 w 905"/>
                <a:gd name="T17" fmla="*/ 494 h 494"/>
                <a:gd name="T18" fmla="*/ 740 w 905"/>
                <a:gd name="T19" fmla="*/ 494 h 494"/>
                <a:gd name="T20" fmla="*/ 740 w 905"/>
                <a:gd name="T21" fmla="*/ 286 h 494"/>
                <a:gd name="T22" fmla="*/ 749 w 905"/>
                <a:gd name="T23" fmla="*/ 286 h 494"/>
                <a:gd name="T24" fmla="*/ 752 w 905"/>
                <a:gd name="T25" fmla="*/ 494 h 494"/>
                <a:gd name="T26" fmla="*/ 905 w 905"/>
                <a:gd name="T27" fmla="*/ 494 h 494"/>
                <a:gd name="T28" fmla="*/ 905 w 905"/>
                <a:gd name="T29" fmla="*/ 16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5" h="494">
                  <a:moveTo>
                    <a:pt x="905" y="164"/>
                  </a:moveTo>
                  <a:cubicBezTo>
                    <a:pt x="905" y="79"/>
                    <a:pt x="830" y="0"/>
                    <a:pt x="744" y="0"/>
                  </a:cubicBezTo>
                  <a:cubicBezTo>
                    <a:pt x="743" y="0"/>
                    <a:pt x="162" y="0"/>
                    <a:pt x="161" y="0"/>
                  </a:cubicBezTo>
                  <a:cubicBezTo>
                    <a:pt x="73" y="0"/>
                    <a:pt x="0" y="81"/>
                    <a:pt x="0" y="164"/>
                  </a:cubicBezTo>
                  <a:cubicBezTo>
                    <a:pt x="0" y="494"/>
                    <a:pt x="0" y="494"/>
                    <a:pt x="0" y="494"/>
                  </a:cubicBezTo>
                  <a:cubicBezTo>
                    <a:pt x="153" y="494"/>
                    <a:pt x="153" y="494"/>
                    <a:pt x="153" y="494"/>
                  </a:cubicBezTo>
                  <a:cubicBezTo>
                    <a:pt x="155" y="286"/>
                    <a:pt x="155" y="286"/>
                    <a:pt x="155" y="286"/>
                  </a:cubicBezTo>
                  <a:cubicBezTo>
                    <a:pt x="165" y="286"/>
                    <a:pt x="165" y="286"/>
                    <a:pt x="165" y="286"/>
                  </a:cubicBezTo>
                  <a:cubicBezTo>
                    <a:pt x="165" y="286"/>
                    <a:pt x="164" y="373"/>
                    <a:pt x="164" y="494"/>
                  </a:cubicBezTo>
                  <a:cubicBezTo>
                    <a:pt x="740" y="494"/>
                    <a:pt x="740" y="494"/>
                    <a:pt x="740" y="494"/>
                  </a:cubicBezTo>
                  <a:cubicBezTo>
                    <a:pt x="740" y="373"/>
                    <a:pt x="740" y="286"/>
                    <a:pt x="740" y="286"/>
                  </a:cubicBezTo>
                  <a:cubicBezTo>
                    <a:pt x="749" y="286"/>
                    <a:pt x="749" y="286"/>
                    <a:pt x="749" y="286"/>
                  </a:cubicBezTo>
                  <a:cubicBezTo>
                    <a:pt x="752" y="494"/>
                    <a:pt x="752" y="494"/>
                    <a:pt x="752" y="494"/>
                  </a:cubicBezTo>
                  <a:cubicBezTo>
                    <a:pt x="905" y="494"/>
                    <a:pt x="905" y="494"/>
                    <a:pt x="905" y="494"/>
                  </a:cubicBezTo>
                  <a:lnTo>
                    <a:pt x="905" y="164"/>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2" name="Rectangle 240">
              <a:extLst>
                <a:ext uri="{FF2B5EF4-FFF2-40B4-BE49-F238E27FC236}">
                  <a16:creationId xmlns:a16="http://schemas.microsoft.com/office/drawing/2014/main" id="{E68CCE98-9D70-448C-AFD4-173B6DEBF941}"/>
                </a:ext>
              </a:extLst>
            </p:cNvPr>
            <p:cNvSpPr>
              <a:spLocks noChangeAspect="1" noChangeArrowheads="1"/>
            </p:cNvSpPr>
            <p:nvPr/>
          </p:nvSpPr>
          <p:spPr bwMode="gray">
            <a:xfrm>
              <a:off x="2807" y="-309"/>
              <a:ext cx="626" cy="112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3" name="Freeform 241">
              <a:extLst>
                <a:ext uri="{FF2B5EF4-FFF2-40B4-BE49-F238E27FC236}">
                  <a16:creationId xmlns:a16="http://schemas.microsoft.com/office/drawing/2014/main" id="{BA327315-6167-4745-8E44-BF8F03EC5B37}"/>
                </a:ext>
              </a:extLst>
            </p:cNvPr>
            <p:cNvSpPr>
              <a:spLocks noChangeAspect="1"/>
            </p:cNvSpPr>
            <p:nvPr/>
          </p:nvSpPr>
          <p:spPr bwMode="gray">
            <a:xfrm>
              <a:off x="2804" y="-309"/>
              <a:ext cx="633" cy="341"/>
            </a:xfrm>
            <a:custGeom>
              <a:avLst/>
              <a:gdLst>
                <a:gd name="T0" fmla="*/ 633 w 633"/>
                <a:gd name="T1" fmla="*/ 0 h 341"/>
                <a:gd name="T2" fmla="*/ 0 w 633"/>
                <a:gd name="T3" fmla="*/ 0 h 341"/>
                <a:gd name="T4" fmla="*/ 3 w 633"/>
                <a:gd name="T5" fmla="*/ 319 h 341"/>
                <a:gd name="T6" fmla="*/ 314 w 633"/>
                <a:gd name="T7" fmla="*/ 15 h 341"/>
                <a:gd name="T8" fmla="*/ 629 w 633"/>
                <a:gd name="T9" fmla="*/ 341 h 341"/>
                <a:gd name="T10" fmla="*/ 633 w 633"/>
                <a:gd name="T11" fmla="*/ 0 h 341"/>
              </a:gdLst>
              <a:ahLst/>
              <a:cxnLst>
                <a:cxn ang="0">
                  <a:pos x="T0" y="T1"/>
                </a:cxn>
                <a:cxn ang="0">
                  <a:pos x="T2" y="T3"/>
                </a:cxn>
                <a:cxn ang="0">
                  <a:pos x="T4" y="T5"/>
                </a:cxn>
                <a:cxn ang="0">
                  <a:pos x="T6" y="T7"/>
                </a:cxn>
                <a:cxn ang="0">
                  <a:pos x="T8" y="T9"/>
                </a:cxn>
                <a:cxn ang="0">
                  <a:pos x="T10" y="T11"/>
                </a:cxn>
              </a:cxnLst>
              <a:rect l="0" t="0" r="r" b="b"/>
              <a:pathLst>
                <a:path w="633" h="341">
                  <a:moveTo>
                    <a:pt x="633" y="0"/>
                  </a:moveTo>
                  <a:lnTo>
                    <a:pt x="0" y="0"/>
                  </a:lnTo>
                  <a:lnTo>
                    <a:pt x="3" y="319"/>
                  </a:lnTo>
                  <a:lnTo>
                    <a:pt x="314" y="15"/>
                  </a:lnTo>
                  <a:lnTo>
                    <a:pt x="629" y="341"/>
                  </a:lnTo>
                  <a:lnTo>
                    <a:pt x="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58" name="Group 242">
            <a:extLst>
              <a:ext uri="{FF2B5EF4-FFF2-40B4-BE49-F238E27FC236}">
                <a16:creationId xmlns:a16="http://schemas.microsoft.com/office/drawing/2014/main" id="{7831983D-C0F0-4948-8C1B-D3A6CFFB055D}"/>
              </a:ext>
            </a:extLst>
          </p:cNvPr>
          <p:cNvGrpSpPr>
            <a:grpSpLocks/>
          </p:cNvGrpSpPr>
          <p:nvPr/>
        </p:nvGrpSpPr>
        <p:grpSpPr bwMode="auto">
          <a:xfrm>
            <a:off x="7912322" y="6086023"/>
            <a:ext cx="184194" cy="174457"/>
            <a:chOff x="1038" y="2709"/>
            <a:chExt cx="266" cy="252"/>
          </a:xfrm>
        </p:grpSpPr>
        <p:sp>
          <p:nvSpPr>
            <p:cNvPr id="159" name="Freeform 243">
              <a:extLst>
                <a:ext uri="{FF2B5EF4-FFF2-40B4-BE49-F238E27FC236}">
                  <a16:creationId xmlns:a16="http://schemas.microsoft.com/office/drawing/2014/main" id="{998AFBD6-019A-40A8-975E-DD13938D896F}"/>
                </a:ext>
              </a:extLst>
            </p:cNvPr>
            <p:cNvSpPr>
              <a:spLocks/>
            </p:cNvSpPr>
            <p:nvPr/>
          </p:nvSpPr>
          <p:spPr bwMode="gray">
            <a:xfrm>
              <a:off x="1038" y="2709"/>
              <a:ext cx="266" cy="252"/>
            </a:xfrm>
            <a:custGeom>
              <a:avLst/>
              <a:gdLst>
                <a:gd name="T0" fmla="*/ 113 w 113"/>
                <a:gd name="T1" fmla="*/ 49 h 107"/>
                <a:gd name="T2" fmla="*/ 98 w 113"/>
                <a:gd name="T3" fmla="*/ 33 h 107"/>
                <a:gd name="T4" fmla="*/ 78 w 113"/>
                <a:gd name="T5" fmla="*/ 16 h 107"/>
                <a:gd name="T6" fmla="*/ 75 w 113"/>
                <a:gd name="T7" fmla="*/ 16 h 107"/>
                <a:gd name="T8" fmla="*/ 57 w 113"/>
                <a:gd name="T9" fmla="*/ 0 h 107"/>
                <a:gd name="T10" fmla="*/ 38 w 113"/>
                <a:gd name="T11" fmla="*/ 15 h 107"/>
                <a:gd name="T12" fmla="*/ 38 w 113"/>
                <a:gd name="T13" fmla="*/ 15 h 107"/>
                <a:gd name="T14" fmla="*/ 26 w 113"/>
                <a:gd name="T15" fmla="*/ 9 h 107"/>
                <a:gd name="T16" fmla="*/ 11 w 113"/>
                <a:gd name="T17" fmla="*/ 25 h 107"/>
                <a:gd name="T18" fmla="*/ 14 w 113"/>
                <a:gd name="T19" fmla="*/ 34 h 107"/>
                <a:gd name="T20" fmla="*/ 0 w 113"/>
                <a:gd name="T21" fmla="*/ 48 h 107"/>
                <a:gd name="T22" fmla="*/ 9 w 113"/>
                <a:gd name="T23" fmla="*/ 62 h 107"/>
                <a:gd name="T24" fmla="*/ 4 w 113"/>
                <a:gd name="T25" fmla="*/ 73 h 107"/>
                <a:gd name="T26" fmla="*/ 18 w 113"/>
                <a:gd name="T27" fmla="*/ 87 h 107"/>
                <a:gd name="T28" fmla="*/ 20 w 113"/>
                <a:gd name="T29" fmla="*/ 87 h 107"/>
                <a:gd name="T30" fmla="*/ 56 w 113"/>
                <a:gd name="T31" fmla="*/ 107 h 107"/>
                <a:gd name="T32" fmla="*/ 94 w 113"/>
                <a:gd name="T33" fmla="*/ 81 h 107"/>
                <a:gd name="T34" fmla="*/ 95 w 113"/>
                <a:gd name="T35" fmla="*/ 81 h 107"/>
                <a:gd name="T36" fmla="*/ 109 w 113"/>
                <a:gd name="T37" fmla="*/ 67 h 107"/>
                <a:gd name="T38" fmla="*/ 108 w 113"/>
                <a:gd name="T39" fmla="*/ 61 h 107"/>
                <a:gd name="T40" fmla="*/ 113 w 113"/>
                <a:gd name="T41" fmla="*/ 4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07">
                  <a:moveTo>
                    <a:pt x="113" y="49"/>
                  </a:moveTo>
                  <a:cubicBezTo>
                    <a:pt x="113" y="40"/>
                    <a:pt x="106" y="33"/>
                    <a:pt x="98" y="33"/>
                  </a:cubicBezTo>
                  <a:cubicBezTo>
                    <a:pt x="98" y="23"/>
                    <a:pt x="89" y="16"/>
                    <a:pt x="78" y="16"/>
                  </a:cubicBezTo>
                  <a:cubicBezTo>
                    <a:pt x="77" y="16"/>
                    <a:pt x="76" y="16"/>
                    <a:pt x="75" y="16"/>
                  </a:cubicBezTo>
                  <a:cubicBezTo>
                    <a:pt x="74" y="7"/>
                    <a:pt x="66" y="0"/>
                    <a:pt x="57" y="0"/>
                  </a:cubicBezTo>
                  <a:cubicBezTo>
                    <a:pt x="48" y="0"/>
                    <a:pt x="40" y="6"/>
                    <a:pt x="38" y="15"/>
                  </a:cubicBezTo>
                  <a:cubicBezTo>
                    <a:pt x="38" y="15"/>
                    <a:pt x="38" y="15"/>
                    <a:pt x="38" y="15"/>
                  </a:cubicBezTo>
                  <a:cubicBezTo>
                    <a:pt x="35" y="11"/>
                    <a:pt x="31" y="9"/>
                    <a:pt x="26" y="9"/>
                  </a:cubicBezTo>
                  <a:cubicBezTo>
                    <a:pt x="18" y="9"/>
                    <a:pt x="11" y="16"/>
                    <a:pt x="11" y="25"/>
                  </a:cubicBezTo>
                  <a:cubicBezTo>
                    <a:pt x="11" y="28"/>
                    <a:pt x="12" y="31"/>
                    <a:pt x="14" y="34"/>
                  </a:cubicBezTo>
                  <a:cubicBezTo>
                    <a:pt x="6" y="34"/>
                    <a:pt x="0" y="41"/>
                    <a:pt x="0" y="48"/>
                  </a:cubicBezTo>
                  <a:cubicBezTo>
                    <a:pt x="0" y="55"/>
                    <a:pt x="4" y="60"/>
                    <a:pt x="9" y="62"/>
                  </a:cubicBezTo>
                  <a:cubicBezTo>
                    <a:pt x="6" y="65"/>
                    <a:pt x="4" y="68"/>
                    <a:pt x="4" y="73"/>
                  </a:cubicBezTo>
                  <a:cubicBezTo>
                    <a:pt x="4" y="80"/>
                    <a:pt x="10" y="87"/>
                    <a:pt x="18" y="87"/>
                  </a:cubicBezTo>
                  <a:cubicBezTo>
                    <a:pt x="19" y="87"/>
                    <a:pt x="19" y="87"/>
                    <a:pt x="20" y="87"/>
                  </a:cubicBezTo>
                  <a:cubicBezTo>
                    <a:pt x="27" y="99"/>
                    <a:pt x="40" y="107"/>
                    <a:pt x="56" y="107"/>
                  </a:cubicBezTo>
                  <a:cubicBezTo>
                    <a:pt x="73" y="107"/>
                    <a:pt x="88" y="97"/>
                    <a:pt x="94" y="81"/>
                  </a:cubicBezTo>
                  <a:cubicBezTo>
                    <a:pt x="95" y="81"/>
                    <a:pt x="95" y="81"/>
                    <a:pt x="95" y="81"/>
                  </a:cubicBezTo>
                  <a:cubicBezTo>
                    <a:pt x="103" y="81"/>
                    <a:pt x="109" y="75"/>
                    <a:pt x="109" y="67"/>
                  </a:cubicBezTo>
                  <a:cubicBezTo>
                    <a:pt x="109" y="64"/>
                    <a:pt x="109" y="62"/>
                    <a:pt x="108" y="61"/>
                  </a:cubicBezTo>
                  <a:cubicBezTo>
                    <a:pt x="111" y="58"/>
                    <a:pt x="113" y="53"/>
                    <a:pt x="113" y="49"/>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0" name="Freeform 244">
              <a:extLst>
                <a:ext uri="{FF2B5EF4-FFF2-40B4-BE49-F238E27FC236}">
                  <a16:creationId xmlns:a16="http://schemas.microsoft.com/office/drawing/2014/main" id="{DA2614CD-BB79-41E7-BD73-8068E0BA9353}"/>
                </a:ext>
              </a:extLst>
            </p:cNvPr>
            <p:cNvSpPr>
              <a:spLocks noEditPoints="1"/>
            </p:cNvSpPr>
            <p:nvPr/>
          </p:nvSpPr>
          <p:spPr bwMode="gray">
            <a:xfrm>
              <a:off x="1078" y="2782"/>
              <a:ext cx="179" cy="170"/>
            </a:xfrm>
            <a:custGeom>
              <a:avLst/>
              <a:gdLst>
                <a:gd name="T0" fmla="*/ 18 w 76"/>
                <a:gd name="T1" fmla="*/ 38 h 72"/>
                <a:gd name="T2" fmla="*/ 13 w 76"/>
                <a:gd name="T3" fmla="*/ 33 h 72"/>
                <a:gd name="T4" fmla="*/ 18 w 76"/>
                <a:gd name="T5" fmla="*/ 28 h 72"/>
                <a:gd name="T6" fmla="*/ 23 w 76"/>
                <a:gd name="T7" fmla="*/ 33 h 72"/>
                <a:gd name="T8" fmla="*/ 18 w 76"/>
                <a:gd name="T9" fmla="*/ 38 h 72"/>
                <a:gd name="T10" fmla="*/ 57 w 76"/>
                <a:gd name="T11" fmla="*/ 38 h 72"/>
                <a:gd name="T12" fmla="*/ 52 w 76"/>
                <a:gd name="T13" fmla="*/ 33 h 72"/>
                <a:gd name="T14" fmla="*/ 57 w 76"/>
                <a:gd name="T15" fmla="*/ 28 h 72"/>
                <a:gd name="T16" fmla="*/ 62 w 76"/>
                <a:gd name="T17" fmla="*/ 33 h 72"/>
                <a:gd name="T18" fmla="*/ 57 w 76"/>
                <a:gd name="T19" fmla="*/ 38 h 72"/>
                <a:gd name="T20" fmla="*/ 74 w 76"/>
                <a:gd name="T21" fmla="*/ 24 h 72"/>
                <a:gd name="T22" fmla="*/ 25 w 76"/>
                <a:gd name="T23" fmla="*/ 0 h 72"/>
                <a:gd name="T24" fmla="*/ 3 w 76"/>
                <a:gd name="T25" fmla="*/ 24 h 72"/>
                <a:gd name="T26" fmla="*/ 2 w 76"/>
                <a:gd name="T27" fmla="*/ 34 h 72"/>
                <a:gd name="T28" fmla="*/ 39 w 76"/>
                <a:gd name="T29" fmla="*/ 72 h 72"/>
                <a:gd name="T30" fmla="*/ 39 w 76"/>
                <a:gd name="T31" fmla="*/ 72 h 72"/>
                <a:gd name="T32" fmla="*/ 39 w 76"/>
                <a:gd name="T33" fmla="*/ 72 h 72"/>
                <a:gd name="T34" fmla="*/ 76 w 76"/>
                <a:gd name="T35" fmla="*/ 35 h 72"/>
                <a:gd name="T36" fmla="*/ 74 w 76"/>
                <a:gd name="T37"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72">
                  <a:moveTo>
                    <a:pt x="18" y="38"/>
                  </a:moveTo>
                  <a:cubicBezTo>
                    <a:pt x="15" y="38"/>
                    <a:pt x="13" y="35"/>
                    <a:pt x="13" y="33"/>
                  </a:cubicBezTo>
                  <a:cubicBezTo>
                    <a:pt x="13" y="30"/>
                    <a:pt x="15" y="28"/>
                    <a:pt x="18" y="28"/>
                  </a:cubicBezTo>
                  <a:cubicBezTo>
                    <a:pt x="21" y="28"/>
                    <a:pt x="23" y="30"/>
                    <a:pt x="23" y="33"/>
                  </a:cubicBezTo>
                  <a:cubicBezTo>
                    <a:pt x="23" y="35"/>
                    <a:pt x="21" y="38"/>
                    <a:pt x="18" y="38"/>
                  </a:cubicBezTo>
                  <a:close/>
                  <a:moveTo>
                    <a:pt x="57" y="38"/>
                  </a:moveTo>
                  <a:cubicBezTo>
                    <a:pt x="55" y="38"/>
                    <a:pt x="52" y="35"/>
                    <a:pt x="52" y="33"/>
                  </a:cubicBezTo>
                  <a:cubicBezTo>
                    <a:pt x="52" y="30"/>
                    <a:pt x="55" y="28"/>
                    <a:pt x="57" y="28"/>
                  </a:cubicBezTo>
                  <a:cubicBezTo>
                    <a:pt x="60" y="28"/>
                    <a:pt x="62" y="30"/>
                    <a:pt x="62" y="33"/>
                  </a:cubicBezTo>
                  <a:cubicBezTo>
                    <a:pt x="62" y="35"/>
                    <a:pt x="60" y="38"/>
                    <a:pt x="57" y="38"/>
                  </a:cubicBezTo>
                  <a:close/>
                  <a:moveTo>
                    <a:pt x="74" y="24"/>
                  </a:moveTo>
                  <a:cubicBezTo>
                    <a:pt x="53" y="20"/>
                    <a:pt x="34" y="14"/>
                    <a:pt x="25" y="0"/>
                  </a:cubicBezTo>
                  <a:cubicBezTo>
                    <a:pt x="19" y="14"/>
                    <a:pt x="12" y="19"/>
                    <a:pt x="3" y="24"/>
                  </a:cubicBezTo>
                  <a:cubicBezTo>
                    <a:pt x="3" y="25"/>
                    <a:pt x="2" y="32"/>
                    <a:pt x="2" y="34"/>
                  </a:cubicBezTo>
                  <a:cubicBezTo>
                    <a:pt x="0" y="55"/>
                    <a:pt x="18" y="72"/>
                    <a:pt x="39" y="72"/>
                  </a:cubicBezTo>
                  <a:cubicBezTo>
                    <a:pt x="39" y="72"/>
                    <a:pt x="39" y="72"/>
                    <a:pt x="39" y="72"/>
                  </a:cubicBezTo>
                  <a:cubicBezTo>
                    <a:pt x="39" y="72"/>
                    <a:pt x="39" y="72"/>
                    <a:pt x="39" y="72"/>
                  </a:cubicBezTo>
                  <a:cubicBezTo>
                    <a:pt x="60" y="72"/>
                    <a:pt x="76" y="55"/>
                    <a:pt x="76" y="35"/>
                  </a:cubicBezTo>
                  <a:cubicBezTo>
                    <a:pt x="76" y="26"/>
                    <a:pt x="74" y="25"/>
                    <a:pt x="74" y="24"/>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65" name="Group 218">
            <a:extLst>
              <a:ext uri="{FF2B5EF4-FFF2-40B4-BE49-F238E27FC236}">
                <a16:creationId xmlns:a16="http://schemas.microsoft.com/office/drawing/2014/main" id="{41E90BF4-D8AB-4DC1-87DD-D2B47EF9C736}"/>
              </a:ext>
            </a:extLst>
          </p:cNvPr>
          <p:cNvGrpSpPr>
            <a:grpSpLocks noChangeAspect="1"/>
          </p:cNvGrpSpPr>
          <p:nvPr/>
        </p:nvGrpSpPr>
        <p:grpSpPr bwMode="auto">
          <a:xfrm>
            <a:off x="8189824" y="6220401"/>
            <a:ext cx="359372" cy="226198"/>
            <a:chOff x="1999" y="-509"/>
            <a:chExt cx="2150" cy="1354"/>
          </a:xfrm>
        </p:grpSpPr>
        <p:sp>
          <p:nvSpPr>
            <p:cNvPr id="172" name="Freeform 219">
              <a:extLst>
                <a:ext uri="{FF2B5EF4-FFF2-40B4-BE49-F238E27FC236}">
                  <a16:creationId xmlns:a16="http://schemas.microsoft.com/office/drawing/2014/main" id="{25264FFD-0695-47B0-AB85-6CCBC774ABCF}"/>
                </a:ext>
              </a:extLst>
            </p:cNvPr>
            <p:cNvSpPr>
              <a:spLocks noChangeAspect="1"/>
            </p:cNvSpPr>
            <p:nvPr/>
          </p:nvSpPr>
          <p:spPr bwMode="gray">
            <a:xfrm>
              <a:off x="1999" y="-509"/>
              <a:ext cx="2150" cy="1354"/>
            </a:xfrm>
            <a:custGeom>
              <a:avLst/>
              <a:gdLst>
                <a:gd name="T0" fmla="*/ 641 w 910"/>
                <a:gd name="T1" fmla="*/ 0 h 573"/>
                <a:gd name="T2" fmla="*/ 285 w 910"/>
                <a:gd name="T3" fmla="*/ 0 h 573"/>
                <a:gd name="T4" fmla="*/ 0 w 910"/>
                <a:gd name="T5" fmla="*/ 303 h 573"/>
                <a:gd name="T6" fmla="*/ 0 w 910"/>
                <a:gd name="T7" fmla="*/ 573 h 573"/>
                <a:gd name="T8" fmla="*/ 170 w 910"/>
                <a:gd name="T9" fmla="*/ 573 h 573"/>
                <a:gd name="T10" fmla="*/ 170 w 910"/>
                <a:gd name="T11" fmla="*/ 291 h 573"/>
                <a:gd name="T12" fmla="*/ 191 w 910"/>
                <a:gd name="T13" fmla="*/ 291 h 573"/>
                <a:gd name="T14" fmla="*/ 193 w 910"/>
                <a:gd name="T15" fmla="*/ 573 h 573"/>
                <a:gd name="T16" fmla="*/ 718 w 910"/>
                <a:gd name="T17" fmla="*/ 573 h 573"/>
                <a:gd name="T18" fmla="*/ 719 w 910"/>
                <a:gd name="T19" fmla="*/ 291 h 573"/>
                <a:gd name="T20" fmla="*/ 741 w 910"/>
                <a:gd name="T21" fmla="*/ 291 h 573"/>
                <a:gd name="T22" fmla="*/ 741 w 910"/>
                <a:gd name="T23" fmla="*/ 573 h 573"/>
                <a:gd name="T24" fmla="*/ 910 w 910"/>
                <a:gd name="T25" fmla="*/ 573 h 573"/>
                <a:gd name="T26" fmla="*/ 910 w 910"/>
                <a:gd name="T27" fmla="*/ 303 h 573"/>
                <a:gd name="T28" fmla="*/ 641 w 910"/>
                <a:gd name="T2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0" h="573">
                  <a:moveTo>
                    <a:pt x="641" y="0"/>
                  </a:moveTo>
                  <a:cubicBezTo>
                    <a:pt x="574" y="0"/>
                    <a:pt x="354" y="0"/>
                    <a:pt x="285" y="0"/>
                  </a:cubicBezTo>
                  <a:cubicBezTo>
                    <a:pt x="161" y="0"/>
                    <a:pt x="0" y="123"/>
                    <a:pt x="0" y="303"/>
                  </a:cubicBezTo>
                  <a:cubicBezTo>
                    <a:pt x="0" y="317"/>
                    <a:pt x="0" y="430"/>
                    <a:pt x="0" y="573"/>
                  </a:cubicBezTo>
                  <a:cubicBezTo>
                    <a:pt x="170" y="573"/>
                    <a:pt x="170" y="573"/>
                    <a:pt x="170" y="573"/>
                  </a:cubicBezTo>
                  <a:cubicBezTo>
                    <a:pt x="170" y="415"/>
                    <a:pt x="170" y="291"/>
                    <a:pt x="170" y="291"/>
                  </a:cubicBezTo>
                  <a:cubicBezTo>
                    <a:pt x="191" y="291"/>
                    <a:pt x="191" y="291"/>
                    <a:pt x="191" y="291"/>
                  </a:cubicBezTo>
                  <a:cubicBezTo>
                    <a:pt x="191" y="291"/>
                    <a:pt x="192" y="399"/>
                    <a:pt x="193" y="573"/>
                  </a:cubicBezTo>
                  <a:cubicBezTo>
                    <a:pt x="718" y="573"/>
                    <a:pt x="718" y="573"/>
                    <a:pt x="718" y="573"/>
                  </a:cubicBezTo>
                  <a:cubicBezTo>
                    <a:pt x="718" y="398"/>
                    <a:pt x="719" y="291"/>
                    <a:pt x="719" y="291"/>
                  </a:cubicBezTo>
                  <a:cubicBezTo>
                    <a:pt x="741" y="291"/>
                    <a:pt x="741" y="291"/>
                    <a:pt x="741" y="291"/>
                  </a:cubicBezTo>
                  <a:cubicBezTo>
                    <a:pt x="741" y="291"/>
                    <a:pt x="741" y="415"/>
                    <a:pt x="741" y="573"/>
                  </a:cubicBezTo>
                  <a:cubicBezTo>
                    <a:pt x="910" y="573"/>
                    <a:pt x="910" y="573"/>
                    <a:pt x="910" y="573"/>
                  </a:cubicBezTo>
                  <a:cubicBezTo>
                    <a:pt x="910" y="431"/>
                    <a:pt x="910" y="318"/>
                    <a:pt x="910" y="303"/>
                  </a:cubicBezTo>
                  <a:cubicBezTo>
                    <a:pt x="910" y="133"/>
                    <a:pt x="751" y="0"/>
                    <a:pt x="641" y="0"/>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3" name="Freeform 220">
              <a:extLst>
                <a:ext uri="{FF2B5EF4-FFF2-40B4-BE49-F238E27FC236}">
                  <a16:creationId xmlns:a16="http://schemas.microsoft.com/office/drawing/2014/main" id="{20D03869-E5E3-4A6F-B71D-00E5B4B04292}"/>
                </a:ext>
              </a:extLst>
            </p:cNvPr>
            <p:cNvSpPr>
              <a:spLocks noChangeAspect="1"/>
            </p:cNvSpPr>
            <p:nvPr/>
          </p:nvSpPr>
          <p:spPr bwMode="gray">
            <a:xfrm>
              <a:off x="2651" y="-509"/>
              <a:ext cx="841" cy="392"/>
            </a:xfrm>
            <a:custGeom>
              <a:avLst/>
              <a:gdLst>
                <a:gd name="T0" fmla="*/ 841 w 841"/>
                <a:gd name="T1" fmla="*/ 0 h 392"/>
                <a:gd name="T2" fmla="*/ 0 w 841"/>
                <a:gd name="T3" fmla="*/ 0 h 392"/>
                <a:gd name="T4" fmla="*/ 5 w 841"/>
                <a:gd name="T5" fmla="*/ 392 h 392"/>
                <a:gd name="T6" fmla="*/ 418 w 841"/>
                <a:gd name="T7" fmla="*/ 177 h 392"/>
                <a:gd name="T8" fmla="*/ 834 w 841"/>
                <a:gd name="T9" fmla="*/ 392 h 392"/>
                <a:gd name="T10" fmla="*/ 841 w 841"/>
                <a:gd name="T11" fmla="*/ 0 h 392"/>
              </a:gdLst>
              <a:ahLst/>
              <a:cxnLst>
                <a:cxn ang="0">
                  <a:pos x="T0" y="T1"/>
                </a:cxn>
                <a:cxn ang="0">
                  <a:pos x="T2" y="T3"/>
                </a:cxn>
                <a:cxn ang="0">
                  <a:pos x="T4" y="T5"/>
                </a:cxn>
                <a:cxn ang="0">
                  <a:pos x="T6" y="T7"/>
                </a:cxn>
                <a:cxn ang="0">
                  <a:pos x="T8" y="T9"/>
                </a:cxn>
                <a:cxn ang="0">
                  <a:pos x="T10" y="T11"/>
                </a:cxn>
              </a:cxnLst>
              <a:rect l="0" t="0" r="r" b="b"/>
              <a:pathLst>
                <a:path w="841" h="392">
                  <a:moveTo>
                    <a:pt x="841" y="0"/>
                  </a:moveTo>
                  <a:lnTo>
                    <a:pt x="0" y="0"/>
                  </a:lnTo>
                  <a:lnTo>
                    <a:pt x="5" y="392"/>
                  </a:lnTo>
                  <a:lnTo>
                    <a:pt x="418" y="177"/>
                  </a:lnTo>
                  <a:lnTo>
                    <a:pt x="834" y="392"/>
                  </a:lnTo>
                  <a:lnTo>
                    <a:pt x="84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4" name="Oval 221">
              <a:extLst>
                <a:ext uri="{FF2B5EF4-FFF2-40B4-BE49-F238E27FC236}">
                  <a16:creationId xmlns:a16="http://schemas.microsoft.com/office/drawing/2014/main" id="{B08A07C4-A42E-487D-B797-1D5BBDC374E7}"/>
                </a:ext>
              </a:extLst>
            </p:cNvPr>
            <p:cNvSpPr>
              <a:spLocks noChangeAspect="1" noChangeArrowheads="1"/>
            </p:cNvSpPr>
            <p:nvPr/>
          </p:nvSpPr>
          <p:spPr bwMode="gray">
            <a:xfrm>
              <a:off x="3036" y="35"/>
              <a:ext cx="107" cy="103"/>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5" name="Oval 222">
              <a:extLst>
                <a:ext uri="{FF2B5EF4-FFF2-40B4-BE49-F238E27FC236}">
                  <a16:creationId xmlns:a16="http://schemas.microsoft.com/office/drawing/2014/main" id="{C2473B51-A2E5-4968-8092-7CF700668354}"/>
                </a:ext>
              </a:extLst>
            </p:cNvPr>
            <p:cNvSpPr>
              <a:spLocks noChangeAspect="1" noChangeArrowheads="1"/>
            </p:cNvSpPr>
            <p:nvPr/>
          </p:nvSpPr>
          <p:spPr bwMode="gray">
            <a:xfrm>
              <a:off x="3036" y="389"/>
              <a:ext cx="107" cy="106"/>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66" name="Group 223">
            <a:extLst>
              <a:ext uri="{FF2B5EF4-FFF2-40B4-BE49-F238E27FC236}">
                <a16:creationId xmlns:a16="http://schemas.microsoft.com/office/drawing/2014/main" id="{D7BC1922-D693-47FF-9060-6BA025AE4B40}"/>
              </a:ext>
            </a:extLst>
          </p:cNvPr>
          <p:cNvGrpSpPr>
            <a:grpSpLocks noChangeAspect="1"/>
          </p:cNvGrpSpPr>
          <p:nvPr/>
        </p:nvGrpSpPr>
        <p:grpSpPr bwMode="auto">
          <a:xfrm>
            <a:off x="8286766" y="6078415"/>
            <a:ext cx="172342" cy="179196"/>
            <a:chOff x="2580" y="-1357"/>
            <a:chExt cx="1030" cy="1073"/>
          </a:xfrm>
        </p:grpSpPr>
        <p:sp>
          <p:nvSpPr>
            <p:cNvPr id="167" name="Freeform 224">
              <a:extLst>
                <a:ext uri="{FF2B5EF4-FFF2-40B4-BE49-F238E27FC236}">
                  <a16:creationId xmlns:a16="http://schemas.microsoft.com/office/drawing/2014/main" id="{5030CF15-D35D-4E2A-B681-50AEC3428E0C}"/>
                </a:ext>
              </a:extLst>
            </p:cNvPr>
            <p:cNvSpPr>
              <a:spLocks noChangeAspect="1"/>
            </p:cNvSpPr>
            <p:nvPr/>
          </p:nvSpPr>
          <p:spPr bwMode="gray">
            <a:xfrm>
              <a:off x="2580" y="-1357"/>
              <a:ext cx="1030" cy="1073"/>
            </a:xfrm>
            <a:custGeom>
              <a:avLst/>
              <a:gdLst>
                <a:gd name="T0" fmla="*/ 415 w 436"/>
                <a:gd name="T1" fmla="*/ 113 h 454"/>
                <a:gd name="T2" fmla="*/ 333 w 436"/>
                <a:gd name="T3" fmla="*/ 69 h 454"/>
                <a:gd name="T4" fmla="*/ 330 w 436"/>
                <a:gd name="T5" fmla="*/ 59 h 454"/>
                <a:gd name="T6" fmla="*/ 78 w 436"/>
                <a:gd name="T7" fmla="*/ 65 h 454"/>
                <a:gd name="T8" fmla="*/ 19 w 436"/>
                <a:gd name="T9" fmla="*/ 158 h 454"/>
                <a:gd name="T10" fmla="*/ 0 w 436"/>
                <a:gd name="T11" fmla="*/ 245 h 454"/>
                <a:gd name="T12" fmla="*/ 209 w 436"/>
                <a:gd name="T13" fmla="*/ 454 h 454"/>
                <a:gd name="T14" fmla="*/ 418 w 436"/>
                <a:gd name="T15" fmla="*/ 245 h 454"/>
                <a:gd name="T16" fmla="*/ 415 w 436"/>
                <a:gd name="T17" fmla="*/ 209 h 454"/>
                <a:gd name="T18" fmla="*/ 415 w 436"/>
                <a:gd name="T19" fmla="*/ 11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54">
                  <a:moveTo>
                    <a:pt x="415" y="113"/>
                  </a:moveTo>
                  <a:cubicBezTo>
                    <a:pt x="399" y="84"/>
                    <a:pt x="361" y="47"/>
                    <a:pt x="333" y="69"/>
                  </a:cubicBezTo>
                  <a:cubicBezTo>
                    <a:pt x="333" y="66"/>
                    <a:pt x="332" y="63"/>
                    <a:pt x="330" y="59"/>
                  </a:cubicBezTo>
                  <a:cubicBezTo>
                    <a:pt x="307" y="0"/>
                    <a:pt x="152" y="8"/>
                    <a:pt x="78" y="65"/>
                  </a:cubicBezTo>
                  <a:cubicBezTo>
                    <a:pt x="40" y="95"/>
                    <a:pt x="23" y="138"/>
                    <a:pt x="19" y="158"/>
                  </a:cubicBezTo>
                  <a:cubicBezTo>
                    <a:pt x="7" y="185"/>
                    <a:pt x="0" y="214"/>
                    <a:pt x="0" y="245"/>
                  </a:cubicBezTo>
                  <a:cubicBezTo>
                    <a:pt x="0" y="360"/>
                    <a:pt x="94" y="454"/>
                    <a:pt x="209" y="454"/>
                  </a:cubicBezTo>
                  <a:cubicBezTo>
                    <a:pt x="325" y="454"/>
                    <a:pt x="418" y="360"/>
                    <a:pt x="418" y="245"/>
                  </a:cubicBezTo>
                  <a:cubicBezTo>
                    <a:pt x="418" y="233"/>
                    <a:pt x="417" y="221"/>
                    <a:pt x="415" y="209"/>
                  </a:cubicBezTo>
                  <a:cubicBezTo>
                    <a:pt x="436" y="167"/>
                    <a:pt x="431" y="142"/>
                    <a:pt x="415" y="113"/>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8" name="Freeform 225">
              <a:extLst>
                <a:ext uri="{FF2B5EF4-FFF2-40B4-BE49-F238E27FC236}">
                  <a16:creationId xmlns:a16="http://schemas.microsoft.com/office/drawing/2014/main" id="{D8F41420-C1EC-4913-BC95-13122D575590}"/>
                </a:ext>
              </a:extLst>
            </p:cNvPr>
            <p:cNvSpPr>
              <a:spLocks noChangeAspect="1" noEditPoints="1"/>
            </p:cNvSpPr>
            <p:nvPr/>
          </p:nvSpPr>
          <p:spPr bwMode="gray">
            <a:xfrm>
              <a:off x="2639" y="-1184"/>
              <a:ext cx="870" cy="841"/>
            </a:xfrm>
            <a:custGeom>
              <a:avLst/>
              <a:gdLst>
                <a:gd name="T0" fmla="*/ 295 w 368"/>
                <a:gd name="T1" fmla="*/ 25 h 356"/>
                <a:gd name="T2" fmla="*/ 43 w 368"/>
                <a:gd name="T3" fmla="*/ 55 h 356"/>
                <a:gd name="T4" fmla="*/ 0 w 368"/>
                <a:gd name="T5" fmla="*/ 172 h 356"/>
                <a:gd name="T6" fmla="*/ 184 w 368"/>
                <a:gd name="T7" fmla="*/ 356 h 356"/>
                <a:gd name="T8" fmla="*/ 368 w 368"/>
                <a:gd name="T9" fmla="*/ 172 h 356"/>
                <a:gd name="T10" fmla="*/ 355 w 368"/>
                <a:gd name="T11" fmla="*/ 103 h 356"/>
                <a:gd name="T12" fmla="*/ 304 w 368"/>
                <a:gd name="T13" fmla="*/ 33 h 356"/>
                <a:gd name="T14" fmla="*/ 295 w 368"/>
                <a:gd name="T15" fmla="*/ 25 h 356"/>
                <a:gd name="T16" fmla="*/ 86 w 368"/>
                <a:gd name="T17" fmla="*/ 239 h 356"/>
                <a:gd name="T18" fmla="*/ 62 w 368"/>
                <a:gd name="T19" fmla="*/ 215 h 356"/>
                <a:gd name="T20" fmla="*/ 86 w 368"/>
                <a:gd name="T21" fmla="*/ 190 h 356"/>
                <a:gd name="T22" fmla="*/ 111 w 368"/>
                <a:gd name="T23" fmla="*/ 215 h 356"/>
                <a:gd name="T24" fmla="*/ 86 w 368"/>
                <a:gd name="T25" fmla="*/ 239 h 356"/>
                <a:gd name="T26" fmla="*/ 283 w 368"/>
                <a:gd name="T27" fmla="*/ 239 h 356"/>
                <a:gd name="T28" fmla="*/ 259 w 368"/>
                <a:gd name="T29" fmla="*/ 215 h 356"/>
                <a:gd name="T30" fmla="*/ 283 w 368"/>
                <a:gd name="T31" fmla="*/ 190 h 356"/>
                <a:gd name="T32" fmla="*/ 308 w 368"/>
                <a:gd name="T33" fmla="*/ 215 h 356"/>
                <a:gd name="T34" fmla="*/ 283 w 368"/>
                <a:gd name="T35" fmla="*/ 23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56">
                  <a:moveTo>
                    <a:pt x="295" y="25"/>
                  </a:moveTo>
                  <a:cubicBezTo>
                    <a:pt x="254" y="37"/>
                    <a:pt x="140" y="0"/>
                    <a:pt x="43" y="55"/>
                  </a:cubicBezTo>
                  <a:cubicBezTo>
                    <a:pt x="16" y="87"/>
                    <a:pt x="0" y="127"/>
                    <a:pt x="0" y="172"/>
                  </a:cubicBezTo>
                  <a:cubicBezTo>
                    <a:pt x="1" y="274"/>
                    <a:pt x="83" y="356"/>
                    <a:pt x="184" y="356"/>
                  </a:cubicBezTo>
                  <a:cubicBezTo>
                    <a:pt x="286" y="356"/>
                    <a:pt x="368" y="274"/>
                    <a:pt x="368" y="172"/>
                  </a:cubicBezTo>
                  <a:cubicBezTo>
                    <a:pt x="368" y="148"/>
                    <a:pt x="363" y="124"/>
                    <a:pt x="355" y="103"/>
                  </a:cubicBezTo>
                  <a:cubicBezTo>
                    <a:pt x="335" y="80"/>
                    <a:pt x="314" y="54"/>
                    <a:pt x="304" y="33"/>
                  </a:cubicBezTo>
                  <a:cubicBezTo>
                    <a:pt x="301" y="30"/>
                    <a:pt x="298" y="28"/>
                    <a:pt x="295" y="25"/>
                  </a:cubicBezTo>
                  <a:close/>
                  <a:moveTo>
                    <a:pt x="86" y="239"/>
                  </a:moveTo>
                  <a:cubicBezTo>
                    <a:pt x="73" y="239"/>
                    <a:pt x="62" y="228"/>
                    <a:pt x="62" y="215"/>
                  </a:cubicBezTo>
                  <a:cubicBezTo>
                    <a:pt x="62" y="201"/>
                    <a:pt x="73" y="190"/>
                    <a:pt x="86" y="190"/>
                  </a:cubicBezTo>
                  <a:cubicBezTo>
                    <a:pt x="100" y="190"/>
                    <a:pt x="111" y="201"/>
                    <a:pt x="111" y="215"/>
                  </a:cubicBezTo>
                  <a:cubicBezTo>
                    <a:pt x="111" y="228"/>
                    <a:pt x="100" y="239"/>
                    <a:pt x="86" y="239"/>
                  </a:cubicBezTo>
                  <a:close/>
                  <a:moveTo>
                    <a:pt x="283" y="239"/>
                  </a:moveTo>
                  <a:cubicBezTo>
                    <a:pt x="270" y="239"/>
                    <a:pt x="259" y="228"/>
                    <a:pt x="259" y="215"/>
                  </a:cubicBezTo>
                  <a:cubicBezTo>
                    <a:pt x="259" y="201"/>
                    <a:pt x="270" y="190"/>
                    <a:pt x="283" y="190"/>
                  </a:cubicBezTo>
                  <a:cubicBezTo>
                    <a:pt x="297" y="190"/>
                    <a:pt x="308" y="201"/>
                    <a:pt x="308" y="215"/>
                  </a:cubicBezTo>
                  <a:cubicBezTo>
                    <a:pt x="308" y="228"/>
                    <a:pt x="297" y="239"/>
                    <a:pt x="283" y="239"/>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9" name="Freeform 226">
              <a:extLst>
                <a:ext uri="{FF2B5EF4-FFF2-40B4-BE49-F238E27FC236}">
                  <a16:creationId xmlns:a16="http://schemas.microsoft.com/office/drawing/2014/main" id="{BAD25A9E-31D9-479F-9D8E-A9CF84ED080F}"/>
                </a:ext>
              </a:extLst>
            </p:cNvPr>
            <p:cNvSpPr>
              <a:spLocks noChangeAspect="1"/>
            </p:cNvSpPr>
            <p:nvPr/>
          </p:nvSpPr>
          <p:spPr bwMode="gray">
            <a:xfrm>
              <a:off x="3095" y="-1286"/>
              <a:ext cx="251" cy="132"/>
            </a:xfrm>
            <a:custGeom>
              <a:avLst/>
              <a:gdLst>
                <a:gd name="T0" fmla="*/ 64 w 106"/>
                <a:gd name="T1" fmla="*/ 52 h 56"/>
                <a:gd name="T2" fmla="*/ 0 w 106"/>
                <a:gd name="T3" fmla="*/ 6 h 56"/>
                <a:gd name="T4" fmla="*/ 96 w 106"/>
                <a:gd name="T5" fmla="*/ 49 h 56"/>
                <a:gd name="T6" fmla="*/ 64 w 106"/>
                <a:gd name="T7" fmla="*/ 52 h 56"/>
              </a:gdLst>
              <a:ahLst/>
              <a:cxnLst>
                <a:cxn ang="0">
                  <a:pos x="T0" y="T1"/>
                </a:cxn>
                <a:cxn ang="0">
                  <a:pos x="T2" y="T3"/>
                </a:cxn>
                <a:cxn ang="0">
                  <a:pos x="T4" y="T5"/>
                </a:cxn>
                <a:cxn ang="0">
                  <a:pos x="T6" y="T7"/>
                </a:cxn>
              </a:cxnLst>
              <a:rect l="0" t="0" r="r" b="b"/>
              <a:pathLst>
                <a:path w="106" h="56">
                  <a:moveTo>
                    <a:pt x="64" y="52"/>
                  </a:moveTo>
                  <a:cubicBezTo>
                    <a:pt x="48" y="50"/>
                    <a:pt x="22" y="3"/>
                    <a:pt x="0" y="6"/>
                  </a:cubicBezTo>
                  <a:cubicBezTo>
                    <a:pt x="51" y="0"/>
                    <a:pt x="106" y="24"/>
                    <a:pt x="96" y="49"/>
                  </a:cubicBezTo>
                  <a:cubicBezTo>
                    <a:pt x="91" y="56"/>
                    <a:pt x="79" y="54"/>
                    <a:pt x="64" y="52"/>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0" name="Freeform 227">
              <a:extLst>
                <a:ext uri="{FF2B5EF4-FFF2-40B4-BE49-F238E27FC236}">
                  <a16:creationId xmlns:a16="http://schemas.microsoft.com/office/drawing/2014/main" id="{AC659D2F-B275-4FD2-8740-1BF9D6BB2277}"/>
                </a:ext>
              </a:extLst>
            </p:cNvPr>
            <p:cNvSpPr>
              <a:spLocks noChangeAspect="1"/>
            </p:cNvSpPr>
            <p:nvPr/>
          </p:nvSpPr>
          <p:spPr bwMode="gray">
            <a:xfrm>
              <a:off x="2800" y="-1243"/>
              <a:ext cx="281" cy="106"/>
            </a:xfrm>
            <a:custGeom>
              <a:avLst/>
              <a:gdLst>
                <a:gd name="T0" fmla="*/ 119 w 119"/>
                <a:gd name="T1" fmla="*/ 30 h 45"/>
                <a:gd name="T2" fmla="*/ 0 w 119"/>
                <a:gd name="T3" fmla="*/ 45 h 45"/>
                <a:gd name="T4" fmla="*/ 58 w 119"/>
                <a:gd name="T5" fmla="*/ 6 h 45"/>
                <a:gd name="T6" fmla="*/ 119 w 119"/>
                <a:gd name="T7" fmla="*/ 30 h 45"/>
              </a:gdLst>
              <a:ahLst/>
              <a:cxnLst>
                <a:cxn ang="0">
                  <a:pos x="T0" y="T1"/>
                </a:cxn>
                <a:cxn ang="0">
                  <a:pos x="T2" y="T3"/>
                </a:cxn>
                <a:cxn ang="0">
                  <a:pos x="T4" y="T5"/>
                </a:cxn>
                <a:cxn ang="0">
                  <a:pos x="T6" y="T7"/>
                </a:cxn>
              </a:cxnLst>
              <a:rect l="0" t="0" r="r" b="b"/>
              <a:pathLst>
                <a:path w="119" h="45">
                  <a:moveTo>
                    <a:pt x="119" y="30"/>
                  </a:moveTo>
                  <a:cubicBezTo>
                    <a:pt x="70" y="25"/>
                    <a:pt x="25" y="35"/>
                    <a:pt x="0" y="45"/>
                  </a:cubicBezTo>
                  <a:cubicBezTo>
                    <a:pt x="14" y="24"/>
                    <a:pt x="31" y="13"/>
                    <a:pt x="58" y="6"/>
                  </a:cubicBezTo>
                  <a:cubicBezTo>
                    <a:pt x="79" y="0"/>
                    <a:pt x="104" y="26"/>
                    <a:pt x="119" y="30"/>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1" name="Freeform 228">
              <a:extLst>
                <a:ext uri="{FF2B5EF4-FFF2-40B4-BE49-F238E27FC236}">
                  <a16:creationId xmlns:a16="http://schemas.microsoft.com/office/drawing/2014/main" id="{87860DE7-3BAB-4095-AAE1-9EC69387CDBB}"/>
                </a:ext>
              </a:extLst>
            </p:cNvPr>
            <p:cNvSpPr>
              <a:spLocks noChangeAspect="1"/>
            </p:cNvSpPr>
            <p:nvPr/>
          </p:nvSpPr>
          <p:spPr bwMode="gray">
            <a:xfrm>
              <a:off x="3409" y="-1196"/>
              <a:ext cx="170" cy="255"/>
            </a:xfrm>
            <a:custGeom>
              <a:avLst/>
              <a:gdLst>
                <a:gd name="T0" fmla="*/ 55 w 72"/>
                <a:gd name="T1" fmla="*/ 108 h 108"/>
                <a:gd name="T2" fmla="*/ 0 w 72"/>
                <a:gd name="T3" fmla="*/ 24 h 108"/>
                <a:gd name="T4" fmla="*/ 55 w 72"/>
                <a:gd name="T5" fmla="*/ 108 h 108"/>
              </a:gdLst>
              <a:ahLst/>
              <a:cxnLst>
                <a:cxn ang="0">
                  <a:pos x="T0" y="T1"/>
                </a:cxn>
                <a:cxn ang="0">
                  <a:pos x="T2" y="T3"/>
                </a:cxn>
                <a:cxn ang="0">
                  <a:pos x="T4" y="T5"/>
                </a:cxn>
              </a:cxnLst>
              <a:rect l="0" t="0" r="r" b="b"/>
              <a:pathLst>
                <a:path w="72" h="108">
                  <a:moveTo>
                    <a:pt x="55" y="108"/>
                  </a:moveTo>
                  <a:cubicBezTo>
                    <a:pt x="72" y="65"/>
                    <a:pt x="11" y="0"/>
                    <a:pt x="0" y="24"/>
                  </a:cubicBezTo>
                  <a:cubicBezTo>
                    <a:pt x="2" y="40"/>
                    <a:pt x="33" y="78"/>
                    <a:pt x="55" y="108"/>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pic>
        <p:nvPicPr>
          <p:cNvPr id="176" name="グラフィックス 175" descr="スマートフォン">
            <a:extLst>
              <a:ext uri="{FF2B5EF4-FFF2-40B4-BE49-F238E27FC236}">
                <a16:creationId xmlns:a16="http://schemas.microsoft.com/office/drawing/2014/main" id="{7EA192A3-571B-4553-B6EF-EFC5626EC3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856739" y="6122124"/>
            <a:ext cx="296379" cy="296379"/>
          </a:xfrm>
          <a:prstGeom prst="rect">
            <a:avLst/>
          </a:prstGeom>
        </p:spPr>
      </p:pic>
      <p:pic>
        <p:nvPicPr>
          <p:cNvPr id="177" name="グラフィックス 176" descr="インターネット">
            <a:extLst>
              <a:ext uri="{FF2B5EF4-FFF2-40B4-BE49-F238E27FC236}">
                <a16:creationId xmlns:a16="http://schemas.microsoft.com/office/drawing/2014/main" id="{9910B894-7CC9-4819-8E91-3633BA4E3F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278002" y="5832644"/>
            <a:ext cx="320936" cy="320936"/>
          </a:xfrm>
          <a:prstGeom prst="rect">
            <a:avLst/>
          </a:prstGeom>
        </p:spPr>
      </p:pic>
      <p:pic>
        <p:nvPicPr>
          <p:cNvPr id="178" name="グラフィックス 177" descr="コンピューター">
            <a:extLst>
              <a:ext uri="{FF2B5EF4-FFF2-40B4-BE49-F238E27FC236}">
                <a16:creationId xmlns:a16="http://schemas.microsoft.com/office/drawing/2014/main" id="{307584B3-9F3D-4D72-9CA1-D459597641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286774" y="6112317"/>
            <a:ext cx="314942" cy="314942"/>
          </a:xfrm>
          <a:prstGeom prst="rect">
            <a:avLst/>
          </a:prstGeom>
        </p:spPr>
      </p:pic>
      <p:pic>
        <p:nvPicPr>
          <p:cNvPr id="179" name="グラフィックス 178" descr="タブレット">
            <a:extLst>
              <a:ext uri="{FF2B5EF4-FFF2-40B4-BE49-F238E27FC236}">
                <a16:creationId xmlns:a16="http://schemas.microsoft.com/office/drawing/2014/main" id="{9064CBB7-4EA0-4702-80E2-129D0778AF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854643" y="5843577"/>
            <a:ext cx="299070" cy="299070"/>
          </a:xfrm>
          <a:prstGeom prst="rect">
            <a:avLst/>
          </a:prstGeom>
        </p:spPr>
      </p:pic>
      <p:grpSp>
        <p:nvGrpSpPr>
          <p:cNvPr id="7" name="グループ化 6">
            <a:extLst>
              <a:ext uri="{FF2B5EF4-FFF2-40B4-BE49-F238E27FC236}">
                <a16:creationId xmlns:a16="http://schemas.microsoft.com/office/drawing/2014/main" id="{3FA2EDD4-D131-423F-B32F-954083E7CA8B}"/>
              </a:ext>
            </a:extLst>
          </p:cNvPr>
          <p:cNvGrpSpPr/>
          <p:nvPr/>
        </p:nvGrpSpPr>
        <p:grpSpPr>
          <a:xfrm>
            <a:off x="1416226" y="2658277"/>
            <a:ext cx="914400" cy="914400"/>
            <a:chOff x="1416226" y="1938336"/>
            <a:chExt cx="914400" cy="914400"/>
          </a:xfrm>
        </p:grpSpPr>
        <p:pic>
          <p:nvPicPr>
            <p:cNvPr id="4" name="グラフィックス 3" descr="ブラウザー ウィンドウ">
              <a:extLst>
                <a:ext uri="{FF2B5EF4-FFF2-40B4-BE49-F238E27FC236}">
                  <a16:creationId xmlns:a16="http://schemas.microsoft.com/office/drawing/2014/main" id="{F61CEF5D-BB2D-4F01-A039-CFA2CEF4887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416226" y="1938336"/>
              <a:ext cx="914400" cy="914400"/>
            </a:xfrm>
            <a:prstGeom prst="rect">
              <a:avLst/>
            </a:prstGeom>
          </p:spPr>
        </p:pic>
        <p:sp>
          <p:nvSpPr>
            <p:cNvPr id="6" name="正方形/長方形 5">
              <a:extLst>
                <a:ext uri="{FF2B5EF4-FFF2-40B4-BE49-F238E27FC236}">
                  <a16:creationId xmlns:a16="http://schemas.microsoft.com/office/drawing/2014/main" id="{67CA7B63-72D8-4200-8149-6211175F1E4E}"/>
                </a:ext>
              </a:extLst>
            </p:cNvPr>
            <p:cNvSpPr/>
            <p:nvPr/>
          </p:nvSpPr>
          <p:spPr>
            <a:xfrm>
              <a:off x="1529927" y="2219312"/>
              <a:ext cx="684406" cy="43384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ページ</a:t>
              </a:r>
            </a:p>
          </p:txBody>
        </p:sp>
      </p:grpSp>
      <p:grpSp>
        <p:nvGrpSpPr>
          <p:cNvPr id="184" name="グループ化 183">
            <a:extLst>
              <a:ext uri="{FF2B5EF4-FFF2-40B4-BE49-F238E27FC236}">
                <a16:creationId xmlns:a16="http://schemas.microsoft.com/office/drawing/2014/main" id="{B63B9F56-57F3-40DF-8FBE-8D55911F2290}"/>
              </a:ext>
            </a:extLst>
          </p:cNvPr>
          <p:cNvGrpSpPr/>
          <p:nvPr/>
        </p:nvGrpSpPr>
        <p:grpSpPr>
          <a:xfrm>
            <a:off x="2221117" y="2658277"/>
            <a:ext cx="914400" cy="914400"/>
            <a:chOff x="1416226" y="1938336"/>
            <a:chExt cx="914400" cy="914400"/>
          </a:xfrm>
        </p:grpSpPr>
        <p:pic>
          <p:nvPicPr>
            <p:cNvPr id="185" name="グラフィックス 184" descr="ブラウザー ウィンドウ">
              <a:extLst>
                <a:ext uri="{FF2B5EF4-FFF2-40B4-BE49-F238E27FC236}">
                  <a16:creationId xmlns:a16="http://schemas.microsoft.com/office/drawing/2014/main" id="{403B2E72-681C-43CA-8390-AB246793590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416226" y="1938336"/>
              <a:ext cx="914400" cy="914400"/>
            </a:xfrm>
            <a:prstGeom prst="rect">
              <a:avLst/>
            </a:prstGeom>
          </p:spPr>
        </p:pic>
        <p:sp>
          <p:nvSpPr>
            <p:cNvPr id="186" name="正方形/長方形 185">
              <a:extLst>
                <a:ext uri="{FF2B5EF4-FFF2-40B4-BE49-F238E27FC236}">
                  <a16:creationId xmlns:a16="http://schemas.microsoft.com/office/drawing/2014/main" id="{D796CFE0-80F7-4016-9B19-034EA0FB8CC2}"/>
                </a:ext>
              </a:extLst>
            </p:cNvPr>
            <p:cNvSpPr/>
            <p:nvPr/>
          </p:nvSpPr>
          <p:spPr>
            <a:xfrm>
              <a:off x="1529927" y="2219312"/>
              <a:ext cx="684406" cy="43384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ページ</a:t>
              </a:r>
            </a:p>
          </p:txBody>
        </p:sp>
      </p:grpSp>
      <p:grpSp>
        <p:nvGrpSpPr>
          <p:cNvPr id="190" name="グループ化 189">
            <a:extLst>
              <a:ext uri="{FF2B5EF4-FFF2-40B4-BE49-F238E27FC236}">
                <a16:creationId xmlns:a16="http://schemas.microsoft.com/office/drawing/2014/main" id="{A65984CF-0EA7-438A-9E47-31458A7F37F9}"/>
              </a:ext>
            </a:extLst>
          </p:cNvPr>
          <p:cNvGrpSpPr/>
          <p:nvPr/>
        </p:nvGrpSpPr>
        <p:grpSpPr>
          <a:xfrm>
            <a:off x="1904697" y="2038626"/>
            <a:ext cx="1243000" cy="914400"/>
            <a:chOff x="1416226" y="1938336"/>
            <a:chExt cx="914400" cy="914400"/>
          </a:xfrm>
        </p:grpSpPr>
        <p:pic>
          <p:nvPicPr>
            <p:cNvPr id="191" name="グラフィックス 190" descr="ブラウザー ウィンドウ">
              <a:extLst>
                <a:ext uri="{FF2B5EF4-FFF2-40B4-BE49-F238E27FC236}">
                  <a16:creationId xmlns:a16="http://schemas.microsoft.com/office/drawing/2014/main" id="{AF31A950-B073-4F87-82CF-7A946BE020F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416226" y="1938336"/>
              <a:ext cx="914400" cy="914400"/>
            </a:xfrm>
            <a:prstGeom prst="rect">
              <a:avLst/>
            </a:prstGeom>
          </p:spPr>
        </p:pic>
        <p:sp>
          <p:nvSpPr>
            <p:cNvPr id="192" name="正方形/長方形 191">
              <a:extLst>
                <a:ext uri="{FF2B5EF4-FFF2-40B4-BE49-F238E27FC236}">
                  <a16:creationId xmlns:a16="http://schemas.microsoft.com/office/drawing/2014/main" id="{77E600FB-64E5-4FFE-B54D-7BD8B11C1D25}"/>
                </a:ext>
              </a:extLst>
            </p:cNvPr>
            <p:cNvSpPr/>
            <p:nvPr/>
          </p:nvSpPr>
          <p:spPr>
            <a:xfrm>
              <a:off x="1529927" y="2219312"/>
              <a:ext cx="684406" cy="43384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全国統一</a:t>
              </a: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ページ</a:t>
              </a:r>
            </a:p>
          </p:txBody>
        </p:sp>
      </p:grpSp>
      <p:sp>
        <p:nvSpPr>
          <p:cNvPr id="194" name="テキスト ボックス 193">
            <a:extLst>
              <a:ext uri="{FF2B5EF4-FFF2-40B4-BE49-F238E27FC236}">
                <a16:creationId xmlns:a16="http://schemas.microsoft.com/office/drawing/2014/main" id="{5A65D995-82CA-413F-8764-683FD29146C7}"/>
              </a:ext>
            </a:extLst>
          </p:cNvPr>
          <p:cNvSpPr txBox="1"/>
          <p:nvPr/>
        </p:nvSpPr>
        <p:spPr>
          <a:xfrm>
            <a:off x="7482486" y="4132430"/>
            <a:ext cx="2317918" cy="184666"/>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医療情報ネットから検索</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181" name="直線コネクタ 180">
            <a:extLst>
              <a:ext uri="{FF2B5EF4-FFF2-40B4-BE49-F238E27FC236}">
                <a16:creationId xmlns:a16="http://schemas.microsoft.com/office/drawing/2014/main" id="{D238F7AC-E958-44C6-804A-FCAEAD189975}"/>
              </a:ext>
            </a:extLst>
          </p:cNvPr>
          <p:cNvCxnSpPr>
            <a:cxnSpLocks/>
            <a:stCxn id="195" idx="3"/>
            <a:endCxn id="152" idx="2"/>
          </p:cNvCxnSpPr>
          <p:nvPr/>
        </p:nvCxnSpPr>
        <p:spPr>
          <a:xfrm flipV="1">
            <a:off x="4897964" y="3757591"/>
            <a:ext cx="19224" cy="327279"/>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6" name="正方形/長方形 395">
            <a:extLst>
              <a:ext uri="{FF2B5EF4-FFF2-40B4-BE49-F238E27FC236}">
                <a16:creationId xmlns:a16="http://schemas.microsoft.com/office/drawing/2014/main" id="{9BB7527D-A495-493E-976C-ECAB42C07ACF}"/>
              </a:ext>
            </a:extLst>
          </p:cNvPr>
          <p:cNvSpPr/>
          <p:nvPr/>
        </p:nvSpPr>
        <p:spPr>
          <a:xfrm>
            <a:off x="3857952" y="5238971"/>
            <a:ext cx="3742940" cy="1603846"/>
          </a:xfrm>
          <a:prstGeom prst="rect">
            <a:avLst/>
          </a:prstGeom>
          <a:solidFill>
            <a:srgbClr val="E9ED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51" name="正方形/長方形 450">
            <a:extLst>
              <a:ext uri="{FF2B5EF4-FFF2-40B4-BE49-F238E27FC236}">
                <a16:creationId xmlns:a16="http://schemas.microsoft.com/office/drawing/2014/main" id="{68C38BD1-6E29-49B2-85B9-CEF357143777}"/>
              </a:ext>
            </a:extLst>
          </p:cNvPr>
          <p:cNvSpPr/>
          <p:nvPr/>
        </p:nvSpPr>
        <p:spPr>
          <a:xfrm>
            <a:off x="5786120" y="5517225"/>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薬局</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452" name="Group 28">
            <a:extLst>
              <a:ext uri="{FF2B5EF4-FFF2-40B4-BE49-F238E27FC236}">
                <a16:creationId xmlns:a16="http://schemas.microsoft.com/office/drawing/2014/main" id="{B033C9A3-3CE0-452C-865E-D0349BD63040}"/>
              </a:ext>
            </a:extLst>
          </p:cNvPr>
          <p:cNvGrpSpPr>
            <a:grpSpLocks/>
          </p:cNvGrpSpPr>
          <p:nvPr/>
        </p:nvGrpSpPr>
        <p:grpSpPr bwMode="auto">
          <a:xfrm>
            <a:off x="6928044" y="6093171"/>
            <a:ext cx="389731" cy="380258"/>
            <a:chOff x="4027" y="3008"/>
            <a:chExt cx="576" cy="562"/>
          </a:xfrm>
        </p:grpSpPr>
        <p:sp>
          <p:nvSpPr>
            <p:cNvPr id="493" name="Freeform 29">
              <a:extLst>
                <a:ext uri="{FF2B5EF4-FFF2-40B4-BE49-F238E27FC236}">
                  <a16:creationId xmlns:a16="http://schemas.microsoft.com/office/drawing/2014/main" id="{EBB36D81-0DFB-46C1-8E2B-1D0F65E8FD82}"/>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4" name="Rectangle 30">
              <a:extLst>
                <a:ext uri="{FF2B5EF4-FFF2-40B4-BE49-F238E27FC236}">
                  <a16:creationId xmlns:a16="http://schemas.microsoft.com/office/drawing/2014/main" id="{0C750A67-70B1-47A2-97DE-D262DDF577A5}"/>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495" name="Group 31">
              <a:extLst>
                <a:ext uri="{FF2B5EF4-FFF2-40B4-BE49-F238E27FC236}">
                  <a16:creationId xmlns:a16="http://schemas.microsoft.com/office/drawing/2014/main" id="{16013786-CFD8-4B4B-B73A-04B980B565A1}"/>
                </a:ext>
              </a:extLst>
            </p:cNvPr>
            <p:cNvGrpSpPr>
              <a:grpSpLocks/>
            </p:cNvGrpSpPr>
            <p:nvPr/>
          </p:nvGrpSpPr>
          <p:grpSpPr bwMode="auto">
            <a:xfrm>
              <a:off x="4027" y="3008"/>
              <a:ext cx="399" cy="520"/>
              <a:chOff x="4027" y="3008"/>
              <a:chExt cx="399" cy="520"/>
            </a:xfrm>
          </p:grpSpPr>
          <p:sp>
            <p:nvSpPr>
              <p:cNvPr id="496" name="Oval 32">
                <a:extLst>
                  <a:ext uri="{FF2B5EF4-FFF2-40B4-BE49-F238E27FC236}">
                    <a16:creationId xmlns:a16="http://schemas.microsoft.com/office/drawing/2014/main" id="{3B5B75C6-62F6-49CB-BADE-752DAEC07CB8}"/>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7" name="Freeform 33">
                <a:extLst>
                  <a:ext uri="{FF2B5EF4-FFF2-40B4-BE49-F238E27FC236}">
                    <a16:creationId xmlns:a16="http://schemas.microsoft.com/office/drawing/2014/main" id="{32438E2E-9658-4139-A940-17365900C967}"/>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453" name="四角形: 角を丸くする 452">
            <a:extLst>
              <a:ext uri="{FF2B5EF4-FFF2-40B4-BE49-F238E27FC236}">
                <a16:creationId xmlns:a16="http://schemas.microsoft.com/office/drawing/2014/main" id="{8246F7E3-791D-491D-B375-82DEEBCD47A0}"/>
              </a:ext>
            </a:extLst>
          </p:cNvPr>
          <p:cNvSpPr/>
          <p:nvPr/>
        </p:nvSpPr>
        <p:spPr>
          <a:xfrm>
            <a:off x="6855476" y="5828134"/>
            <a:ext cx="521844" cy="180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報告</a:t>
            </a:r>
          </a:p>
        </p:txBody>
      </p:sp>
      <p:grpSp>
        <p:nvGrpSpPr>
          <p:cNvPr id="454" name="Group 2">
            <a:extLst>
              <a:ext uri="{FF2B5EF4-FFF2-40B4-BE49-F238E27FC236}">
                <a16:creationId xmlns:a16="http://schemas.microsoft.com/office/drawing/2014/main" id="{56E84469-FEF6-4258-8BBF-8D71BB840023}"/>
              </a:ext>
            </a:extLst>
          </p:cNvPr>
          <p:cNvGrpSpPr>
            <a:grpSpLocks/>
          </p:cNvGrpSpPr>
          <p:nvPr/>
        </p:nvGrpSpPr>
        <p:grpSpPr bwMode="auto">
          <a:xfrm>
            <a:off x="5807440" y="5901496"/>
            <a:ext cx="947252" cy="522793"/>
            <a:chOff x="4828" y="2296"/>
            <a:chExt cx="1339" cy="739"/>
          </a:xfrm>
        </p:grpSpPr>
        <p:grpSp>
          <p:nvGrpSpPr>
            <p:cNvPr id="455" name="Group 3">
              <a:extLst>
                <a:ext uri="{FF2B5EF4-FFF2-40B4-BE49-F238E27FC236}">
                  <a16:creationId xmlns:a16="http://schemas.microsoft.com/office/drawing/2014/main" id="{3D7E2802-1C29-40FC-8D23-33D5751D7898}"/>
                </a:ext>
              </a:extLst>
            </p:cNvPr>
            <p:cNvGrpSpPr>
              <a:grpSpLocks/>
            </p:cNvGrpSpPr>
            <p:nvPr/>
          </p:nvGrpSpPr>
          <p:grpSpPr bwMode="auto">
            <a:xfrm>
              <a:off x="4828" y="2296"/>
              <a:ext cx="1339" cy="739"/>
              <a:chOff x="2213" y="2568"/>
              <a:chExt cx="1339" cy="739"/>
            </a:xfrm>
          </p:grpSpPr>
          <p:sp>
            <p:nvSpPr>
              <p:cNvPr id="457" name="Rectangle 4">
                <a:extLst>
                  <a:ext uri="{FF2B5EF4-FFF2-40B4-BE49-F238E27FC236}">
                    <a16:creationId xmlns:a16="http://schemas.microsoft.com/office/drawing/2014/main" id="{515587A6-2121-402D-9C72-4857BE42E7A6}"/>
                  </a:ext>
                </a:extLst>
              </p:cNvPr>
              <p:cNvSpPr>
                <a:spLocks noChangeAspect="1" noChangeArrowheads="1"/>
              </p:cNvSpPr>
              <p:nvPr/>
            </p:nvSpPr>
            <p:spPr bwMode="gray">
              <a:xfrm>
                <a:off x="2213" y="2802"/>
                <a:ext cx="493"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8" name="Rectangle 5">
                <a:extLst>
                  <a:ext uri="{FF2B5EF4-FFF2-40B4-BE49-F238E27FC236}">
                    <a16:creationId xmlns:a16="http://schemas.microsoft.com/office/drawing/2014/main" id="{35026B67-2211-44EB-AA34-3F6EB55D7907}"/>
                  </a:ext>
                </a:extLst>
              </p:cNvPr>
              <p:cNvSpPr>
                <a:spLocks noChangeAspect="1" noChangeArrowheads="1"/>
              </p:cNvSpPr>
              <p:nvPr/>
            </p:nvSpPr>
            <p:spPr bwMode="gray">
              <a:xfrm>
                <a:off x="3058" y="2802"/>
                <a:ext cx="494"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9" name="Rectangle 6">
                <a:extLst>
                  <a:ext uri="{FF2B5EF4-FFF2-40B4-BE49-F238E27FC236}">
                    <a16:creationId xmlns:a16="http://schemas.microsoft.com/office/drawing/2014/main" id="{46EB9001-CBBA-460E-9731-E87C5082D43E}"/>
                  </a:ext>
                </a:extLst>
              </p:cNvPr>
              <p:cNvSpPr>
                <a:spLocks noChangeAspect="1" noChangeArrowheads="1"/>
              </p:cNvSpPr>
              <p:nvPr/>
            </p:nvSpPr>
            <p:spPr bwMode="gray">
              <a:xfrm>
                <a:off x="2725" y="2568"/>
                <a:ext cx="314" cy="73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0" name="Rectangle 7">
                <a:extLst>
                  <a:ext uri="{FF2B5EF4-FFF2-40B4-BE49-F238E27FC236}">
                    <a16:creationId xmlns:a16="http://schemas.microsoft.com/office/drawing/2014/main" id="{C3C83674-F1C9-466A-A55C-7274C6048642}"/>
                  </a:ext>
                </a:extLst>
              </p:cNvPr>
              <p:cNvSpPr>
                <a:spLocks noChangeAspect="1" noChangeArrowheads="1"/>
              </p:cNvSpPr>
              <p:nvPr/>
            </p:nvSpPr>
            <p:spPr bwMode="gray">
              <a:xfrm>
                <a:off x="2272" y="2872"/>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1" name="Rectangle 8">
                <a:extLst>
                  <a:ext uri="{FF2B5EF4-FFF2-40B4-BE49-F238E27FC236}">
                    <a16:creationId xmlns:a16="http://schemas.microsoft.com/office/drawing/2014/main" id="{42C238DC-2C3F-4359-8968-40E8946A8D27}"/>
                  </a:ext>
                </a:extLst>
              </p:cNvPr>
              <p:cNvSpPr>
                <a:spLocks noChangeAspect="1" noChangeArrowheads="1"/>
              </p:cNvSpPr>
              <p:nvPr/>
            </p:nvSpPr>
            <p:spPr bwMode="gray">
              <a:xfrm>
                <a:off x="236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2" name="Rectangle 9">
                <a:extLst>
                  <a:ext uri="{FF2B5EF4-FFF2-40B4-BE49-F238E27FC236}">
                    <a16:creationId xmlns:a16="http://schemas.microsoft.com/office/drawing/2014/main" id="{2CA3ED11-62E6-4F83-8DFC-478DC565C920}"/>
                  </a:ext>
                </a:extLst>
              </p:cNvPr>
              <p:cNvSpPr>
                <a:spLocks noChangeAspect="1" noChangeArrowheads="1"/>
              </p:cNvSpPr>
              <p:nvPr/>
            </p:nvSpPr>
            <p:spPr bwMode="gray">
              <a:xfrm>
                <a:off x="2272" y="2955"/>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3" name="Rectangle 10">
                <a:extLst>
                  <a:ext uri="{FF2B5EF4-FFF2-40B4-BE49-F238E27FC236}">
                    <a16:creationId xmlns:a16="http://schemas.microsoft.com/office/drawing/2014/main" id="{A7E5B86C-90BD-4FB3-ACA0-3982DCC620CB}"/>
                  </a:ext>
                </a:extLst>
              </p:cNvPr>
              <p:cNvSpPr>
                <a:spLocks noChangeAspect="1" noChangeArrowheads="1"/>
              </p:cNvSpPr>
              <p:nvPr/>
            </p:nvSpPr>
            <p:spPr bwMode="gray">
              <a:xfrm>
                <a:off x="236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4" name="Rectangle 11">
                <a:extLst>
                  <a:ext uri="{FF2B5EF4-FFF2-40B4-BE49-F238E27FC236}">
                    <a16:creationId xmlns:a16="http://schemas.microsoft.com/office/drawing/2014/main" id="{E516F89E-901D-4840-A6AB-ABF9FB74A677}"/>
                  </a:ext>
                </a:extLst>
              </p:cNvPr>
              <p:cNvSpPr>
                <a:spLocks noChangeAspect="1" noChangeArrowheads="1"/>
              </p:cNvSpPr>
              <p:nvPr/>
            </p:nvSpPr>
            <p:spPr bwMode="gray">
              <a:xfrm>
                <a:off x="248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5" name="Rectangle 12">
                <a:extLst>
                  <a:ext uri="{FF2B5EF4-FFF2-40B4-BE49-F238E27FC236}">
                    <a16:creationId xmlns:a16="http://schemas.microsoft.com/office/drawing/2014/main" id="{6DB4A4C9-4279-4399-B5ED-F305A4D046CE}"/>
                  </a:ext>
                </a:extLst>
              </p:cNvPr>
              <p:cNvSpPr>
                <a:spLocks noChangeAspect="1" noChangeArrowheads="1"/>
              </p:cNvSpPr>
              <p:nvPr/>
            </p:nvSpPr>
            <p:spPr bwMode="gray">
              <a:xfrm>
                <a:off x="257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6" name="Rectangle 13">
                <a:extLst>
                  <a:ext uri="{FF2B5EF4-FFF2-40B4-BE49-F238E27FC236}">
                    <a16:creationId xmlns:a16="http://schemas.microsoft.com/office/drawing/2014/main" id="{5A5FFC0E-7937-42BF-9B1B-67EC1BB84ED3}"/>
                  </a:ext>
                </a:extLst>
              </p:cNvPr>
              <p:cNvSpPr>
                <a:spLocks noChangeAspect="1" noChangeArrowheads="1"/>
              </p:cNvSpPr>
              <p:nvPr/>
            </p:nvSpPr>
            <p:spPr bwMode="gray">
              <a:xfrm>
                <a:off x="248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7" name="Rectangle 14">
                <a:extLst>
                  <a:ext uri="{FF2B5EF4-FFF2-40B4-BE49-F238E27FC236}">
                    <a16:creationId xmlns:a16="http://schemas.microsoft.com/office/drawing/2014/main" id="{82371F57-0E8E-4FDA-914D-1957B44C3D2B}"/>
                  </a:ext>
                </a:extLst>
              </p:cNvPr>
              <p:cNvSpPr>
                <a:spLocks noChangeAspect="1" noChangeArrowheads="1"/>
              </p:cNvSpPr>
              <p:nvPr/>
            </p:nvSpPr>
            <p:spPr bwMode="gray">
              <a:xfrm>
                <a:off x="257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8" name="Rectangle 15">
                <a:extLst>
                  <a:ext uri="{FF2B5EF4-FFF2-40B4-BE49-F238E27FC236}">
                    <a16:creationId xmlns:a16="http://schemas.microsoft.com/office/drawing/2014/main" id="{7B3370C7-8A04-4F90-91CC-997327F35FE5}"/>
                  </a:ext>
                </a:extLst>
              </p:cNvPr>
              <p:cNvSpPr>
                <a:spLocks noChangeAspect="1" noChangeArrowheads="1"/>
              </p:cNvSpPr>
              <p:nvPr/>
            </p:nvSpPr>
            <p:spPr bwMode="gray">
              <a:xfrm>
                <a:off x="2272" y="309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9" name="Rectangle 16">
                <a:extLst>
                  <a:ext uri="{FF2B5EF4-FFF2-40B4-BE49-F238E27FC236}">
                    <a16:creationId xmlns:a16="http://schemas.microsoft.com/office/drawing/2014/main" id="{98CEADF5-9B2A-45C9-AEDE-2AD543C02D27}"/>
                  </a:ext>
                </a:extLst>
              </p:cNvPr>
              <p:cNvSpPr>
                <a:spLocks noChangeAspect="1" noChangeArrowheads="1"/>
              </p:cNvSpPr>
              <p:nvPr/>
            </p:nvSpPr>
            <p:spPr bwMode="gray">
              <a:xfrm>
                <a:off x="236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0" name="Rectangle 17">
                <a:extLst>
                  <a:ext uri="{FF2B5EF4-FFF2-40B4-BE49-F238E27FC236}">
                    <a16:creationId xmlns:a16="http://schemas.microsoft.com/office/drawing/2014/main" id="{7C0976C6-91CA-44B3-B351-2C480E9EC405}"/>
                  </a:ext>
                </a:extLst>
              </p:cNvPr>
              <p:cNvSpPr>
                <a:spLocks noChangeAspect="1" noChangeArrowheads="1"/>
              </p:cNvSpPr>
              <p:nvPr/>
            </p:nvSpPr>
            <p:spPr bwMode="gray">
              <a:xfrm>
                <a:off x="2272" y="317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1" name="Rectangle 18">
                <a:extLst>
                  <a:ext uri="{FF2B5EF4-FFF2-40B4-BE49-F238E27FC236}">
                    <a16:creationId xmlns:a16="http://schemas.microsoft.com/office/drawing/2014/main" id="{20ED9042-9114-4572-9536-993683CE9CA2}"/>
                  </a:ext>
                </a:extLst>
              </p:cNvPr>
              <p:cNvSpPr>
                <a:spLocks noChangeAspect="1" noChangeArrowheads="1"/>
              </p:cNvSpPr>
              <p:nvPr/>
            </p:nvSpPr>
            <p:spPr bwMode="gray">
              <a:xfrm>
                <a:off x="236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2" name="Rectangle 19">
                <a:extLst>
                  <a:ext uri="{FF2B5EF4-FFF2-40B4-BE49-F238E27FC236}">
                    <a16:creationId xmlns:a16="http://schemas.microsoft.com/office/drawing/2014/main" id="{D1A8A6BD-33AD-476E-98A2-524ECDDC8929}"/>
                  </a:ext>
                </a:extLst>
              </p:cNvPr>
              <p:cNvSpPr>
                <a:spLocks noChangeAspect="1" noChangeArrowheads="1"/>
              </p:cNvSpPr>
              <p:nvPr/>
            </p:nvSpPr>
            <p:spPr bwMode="gray">
              <a:xfrm>
                <a:off x="248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3" name="Rectangle 20">
                <a:extLst>
                  <a:ext uri="{FF2B5EF4-FFF2-40B4-BE49-F238E27FC236}">
                    <a16:creationId xmlns:a16="http://schemas.microsoft.com/office/drawing/2014/main" id="{0C09AB79-5506-4D55-BA59-C04B91DE62EC}"/>
                  </a:ext>
                </a:extLst>
              </p:cNvPr>
              <p:cNvSpPr>
                <a:spLocks noChangeAspect="1" noChangeArrowheads="1"/>
              </p:cNvSpPr>
              <p:nvPr/>
            </p:nvSpPr>
            <p:spPr bwMode="gray">
              <a:xfrm>
                <a:off x="257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4" name="Rectangle 21">
                <a:extLst>
                  <a:ext uri="{FF2B5EF4-FFF2-40B4-BE49-F238E27FC236}">
                    <a16:creationId xmlns:a16="http://schemas.microsoft.com/office/drawing/2014/main" id="{EC2402C0-240C-4671-AB7A-5007C6798B42}"/>
                  </a:ext>
                </a:extLst>
              </p:cNvPr>
              <p:cNvSpPr>
                <a:spLocks noChangeAspect="1" noChangeArrowheads="1"/>
              </p:cNvSpPr>
              <p:nvPr/>
            </p:nvSpPr>
            <p:spPr bwMode="gray">
              <a:xfrm>
                <a:off x="248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5" name="Rectangle 22">
                <a:extLst>
                  <a:ext uri="{FF2B5EF4-FFF2-40B4-BE49-F238E27FC236}">
                    <a16:creationId xmlns:a16="http://schemas.microsoft.com/office/drawing/2014/main" id="{A42E393B-1808-4AE1-B8F2-D1C1702CCFD9}"/>
                  </a:ext>
                </a:extLst>
              </p:cNvPr>
              <p:cNvSpPr>
                <a:spLocks noChangeAspect="1" noChangeArrowheads="1"/>
              </p:cNvSpPr>
              <p:nvPr/>
            </p:nvSpPr>
            <p:spPr bwMode="gray">
              <a:xfrm>
                <a:off x="257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6" name="Rectangle 23">
                <a:extLst>
                  <a:ext uri="{FF2B5EF4-FFF2-40B4-BE49-F238E27FC236}">
                    <a16:creationId xmlns:a16="http://schemas.microsoft.com/office/drawing/2014/main" id="{44B61C0D-F600-431B-A909-7C426AD651CB}"/>
                  </a:ext>
                </a:extLst>
              </p:cNvPr>
              <p:cNvSpPr>
                <a:spLocks noChangeAspect="1" noChangeArrowheads="1"/>
              </p:cNvSpPr>
              <p:nvPr/>
            </p:nvSpPr>
            <p:spPr bwMode="gray">
              <a:xfrm>
                <a:off x="3122"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7" name="Rectangle 24">
                <a:extLst>
                  <a:ext uri="{FF2B5EF4-FFF2-40B4-BE49-F238E27FC236}">
                    <a16:creationId xmlns:a16="http://schemas.microsoft.com/office/drawing/2014/main" id="{08D0CB36-4A77-40E4-98D7-64DBE73F2EC8}"/>
                  </a:ext>
                </a:extLst>
              </p:cNvPr>
              <p:cNvSpPr>
                <a:spLocks noChangeAspect="1" noChangeArrowheads="1"/>
              </p:cNvSpPr>
              <p:nvPr/>
            </p:nvSpPr>
            <p:spPr bwMode="gray">
              <a:xfrm>
                <a:off x="3214"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8" name="Rectangle 25">
                <a:extLst>
                  <a:ext uri="{FF2B5EF4-FFF2-40B4-BE49-F238E27FC236}">
                    <a16:creationId xmlns:a16="http://schemas.microsoft.com/office/drawing/2014/main" id="{E5F24308-6CB3-4555-B511-347F5AE70A87}"/>
                  </a:ext>
                </a:extLst>
              </p:cNvPr>
              <p:cNvSpPr>
                <a:spLocks noChangeAspect="1" noChangeArrowheads="1"/>
              </p:cNvSpPr>
              <p:nvPr/>
            </p:nvSpPr>
            <p:spPr bwMode="gray">
              <a:xfrm>
                <a:off x="3122"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9" name="Rectangle 26">
                <a:extLst>
                  <a:ext uri="{FF2B5EF4-FFF2-40B4-BE49-F238E27FC236}">
                    <a16:creationId xmlns:a16="http://schemas.microsoft.com/office/drawing/2014/main" id="{1263515F-9E25-4642-9564-FCE19C4502DC}"/>
                  </a:ext>
                </a:extLst>
              </p:cNvPr>
              <p:cNvSpPr>
                <a:spLocks noChangeAspect="1" noChangeArrowheads="1"/>
              </p:cNvSpPr>
              <p:nvPr/>
            </p:nvSpPr>
            <p:spPr bwMode="gray">
              <a:xfrm>
                <a:off x="3214"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0" name="Rectangle 27">
                <a:extLst>
                  <a:ext uri="{FF2B5EF4-FFF2-40B4-BE49-F238E27FC236}">
                    <a16:creationId xmlns:a16="http://schemas.microsoft.com/office/drawing/2014/main" id="{9A91B7E6-863D-4F72-A09B-4998F41749E9}"/>
                  </a:ext>
                </a:extLst>
              </p:cNvPr>
              <p:cNvSpPr>
                <a:spLocks noChangeAspect="1" noChangeArrowheads="1"/>
              </p:cNvSpPr>
              <p:nvPr/>
            </p:nvSpPr>
            <p:spPr bwMode="gray">
              <a:xfrm>
                <a:off x="333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1" name="Rectangle 28">
                <a:extLst>
                  <a:ext uri="{FF2B5EF4-FFF2-40B4-BE49-F238E27FC236}">
                    <a16:creationId xmlns:a16="http://schemas.microsoft.com/office/drawing/2014/main" id="{52F0C5FF-2799-461A-B85D-65A3F811B951}"/>
                  </a:ext>
                </a:extLst>
              </p:cNvPr>
              <p:cNvSpPr>
                <a:spLocks noChangeAspect="1" noChangeArrowheads="1"/>
              </p:cNvSpPr>
              <p:nvPr/>
            </p:nvSpPr>
            <p:spPr bwMode="gray">
              <a:xfrm>
                <a:off x="342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2" name="Rectangle 29">
                <a:extLst>
                  <a:ext uri="{FF2B5EF4-FFF2-40B4-BE49-F238E27FC236}">
                    <a16:creationId xmlns:a16="http://schemas.microsoft.com/office/drawing/2014/main" id="{2745FD7F-39ED-4D32-997C-1038AD8FCE7C}"/>
                  </a:ext>
                </a:extLst>
              </p:cNvPr>
              <p:cNvSpPr>
                <a:spLocks noChangeAspect="1" noChangeArrowheads="1"/>
              </p:cNvSpPr>
              <p:nvPr/>
            </p:nvSpPr>
            <p:spPr bwMode="gray">
              <a:xfrm>
                <a:off x="333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3" name="Rectangle 30">
                <a:extLst>
                  <a:ext uri="{FF2B5EF4-FFF2-40B4-BE49-F238E27FC236}">
                    <a16:creationId xmlns:a16="http://schemas.microsoft.com/office/drawing/2014/main" id="{F5BB0E0F-DB92-453A-93EA-DFE7090CB3EF}"/>
                  </a:ext>
                </a:extLst>
              </p:cNvPr>
              <p:cNvSpPr>
                <a:spLocks noChangeAspect="1" noChangeArrowheads="1"/>
              </p:cNvSpPr>
              <p:nvPr/>
            </p:nvSpPr>
            <p:spPr bwMode="gray">
              <a:xfrm>
                <a:off x="342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4" name="Rectangle 31">
                <a:extLst>
                  <a:ext uri="{FF2B5EF4-FFF2-40B4-BE49-F238E27FC236}">
                    <a16:creationId xmlns:a16="http://schemas.microsoft.com/office/drawing/2014/main" id="{00560ED8-A76B-4F81-B9A0-DBDE85C77C08}"/>
                  </a:ext>
                </a:extLst>
              </p:cNvPr>
              <p:cNvSpPr>
                <a:spLocks noChangeAspect="1" noChangeArrowheads="1"/>
              </p:cNvSpPr>
              <p:nvPr/>
            </p:nvSpPr>
            <p:spPr bwMode="gray">
              <a:xfrm>
                <a:off x="3122"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5" name="Rectangle 32">
                <a:extLst>
                  <a:ext uri="{FF2B5EF4-FFF2-40B4-BE49-F238E27FC236}">
                    <a16:creationId xmlns:a16="http://schemas.microsoft.com/office/drawing/2014/main" id="{C0A903D9-CA9F-4794-B014-7FE1B25482B0}"/>
                  </a:ext>
                </a:extLst>
              </p:cNvPr>
              <p:cNvSpPr>
                <a:spLocks noChangeAspect="1" noChangeArrowheads="1"/>
              </p:cNvSpPr>
              <p:nvPr/>
            </p:nvSpPr>
            <p:spPr bwMode="gray">
              <a:xfrm>
                <a:off x="3214"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6" name="Rectangle 33">
                <a:extLst>
                  <a:ext uri="{FF2B5EF4-FFF2-40B4-BE49-F238E27FC236}">
                    <a16:creationId xmlns:a16="http://schemas.microsoft.com/office/drawing/2014/main" id="{E6DDED6A-3F8D-4531-B4FD-307D52B72BE2}"/>
                  </a:ext>
                </a:extLst>
              </p:cNvPr>
              <p:cNvSpPr>
                <a:spLocks noChangeAspect="1" noChangeArrowheads="1"/>
              </p:cNvSpPr>
              <p:nvPr/>
            </p:nvSpPr>
            <p:spPr bwMode="gray">
              <a:xfrm>
                <a:off x="3122"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7" name="Rectangle 34">
                <a:extLst>
                  <a:ext uri="{FF2B5EF4-FFF2-40B4-BE49-F238E27FC236}">
                    <a16:creationId xmlns:a16="http://schemas.microsoft.com/office/drawing/2014/main" id="{DEBBE741-66CE-4C1D-9318-5E5092381A39}"/>
                  </a:ext>
                </a:extLst>
              </p:cNvPr>
              <p:cNvSpPr>
                <a:spLocks noChangeAspect="1" noChangeArrowheads="1"/>
              </p:cNvSpPr>
              <p:nvPr/>
            </p:nvSpPr>
            <p:spPr bwMode="gray">
              <a:xfrm>
                <a:off x="3214"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8" name="Rectangle 35">
                <a:extLst>
                  <a:ext uri="{FF2B5EF4-FFF2-40B4-BE49-F238E27FC236}">
                    <a16:creationId xmlns:a16="http://schemas.microsoft.com/office/drawing/2014/main" id="{5AB6F2B2-180C-410F-A247-5EB46849667F}"/>
                  </a:ext>
                </a:extLst>
              </p:cNvPr>
              <p:cNvSpPr>
                <a:spLocks noChangeAspect="1" noChangeArrowheads="1"/>
              </p:cNvSpPr>
              <p:nvPr/>
            </p:nvSpPr>
            <p:spPr bwMode="gray">
              <a:xfrm>
                <a:off x="333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9" name="Rectangle 36">
                <a:extLst>
                  <a:ext uri="{FF2B5EF4-FFF2-40B4-BE49-F238E27FC236}">
                    <a16:creationId xmlns:a16="http://schemas.microsoft.com/office/drawing/2014/main" id="{4A1CECA2-6998-4E77-9AA3-7A6C7BC504F6}"/>
                  </a:ext>
                </a:extLst>
              </p:cNvPr>
              <p:cNvSpPr>
                <a:spLocks noChangeAspect="1" noChangeArrowheads="1"/>
              </p:cNvSpPr>
              <p:nvPr/>
            </p:nvSpPr>
            <p:spPr bwMode="gray">
              <a:xfrm>
                <a:off x="342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0" name="Rectangle 37">
                <a:extLst>
                  <a:ext uri="{FF2B5EF4-FFF2-40B4-BE49-F238E27FC236}">
                    <a16:creationId xmlns:a16="http://schemas.microsoft.com/office/drawing/2014/main" id="{E1D783C1-CFA8-4494-8E97-7F8EE4C70456}"/>
                  </a:ext>
                </a:extLst>
              </p:cNvPr>
              <p:cNvSpPr>
                <a:spLocks noChangeAspect="1" noChangeArrowheads="1"/>
              </p:cNvSpPr>
              <p:nvPr/>
            </p:nvSpPr>
            <p:spPr bwMode="gray">
              <a:xfrm>
                <a:off x="333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1" name="Rectangle 38">
                <a:extLst>
                  <a:ext uri="{FF2B5EF4-FFF2-40B4-BE49-F238E27FC236}">
                    <a16:creationId xmlns:a16="http://schemas.microsoft.com/office/drawing/2014/main" id="{EFC78A69-D104-426E-A8A5-1E378D749393}"/>
                  </a:ext>
                </a:extLst>
              </p:cNvPr>
              <p:cNvSpPr>
                <a:spLocks noChangeAspect="1" noChangeArrowheads="1"/>
              </p:cNvSpPr>
              <p:nvPr/>
            </p:nvSpPr>
            <p:spPr bwMode="gray">
              <a:xfrm>
                <a:off x="342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2" name="Freeform 39">
                <a:extLst>
                  <a:ext uri="{FF2B5EF4-FFF2-40B4-BE49-F238E27FC236}">
                    <a16:creationId xmlns:a16="http://schemas.microsoft.com/office/drawing/2014/main" id="{5267DAD5-1599-47F0-93DA-2BB5986797BD}"/>
                  </a:ext>
                </a:extLst>
              </p:cNvPr>
              <p:cNvSpPr>
                <a:spLocks noChangeAspect="1"/>
              </p:cNvSpPr>
              <p:nvPr/>
            </p:nvSpPr>
            <p:spPr bwMode="gray">
              <a:xfrm>
                <a:off x="2777" y="3083"/>
                <a:ext cx="208" cy="224"/>
              </a:xfrm>
              <a:custGeom>
                <a:avLst/>
                <a:gdLst>
                  <a:gd name="T0" fmla="*/ 88 w 88"/>
                  <a:gd name="T1" fmla="*/ 95 h 95"/>
                  <a:gd name="T2" fmla="*/ 88 w 88"/>
                  <a:gd name="T3" fmla="*/ 26 h 95"/>
                  <a:gd name="T4" fmla="*/ 61 w 88"/>
                  <a:gd name="T5" fmla="*/ 0 h 95"/>
                  <a:gd name="T6" fmla="*/ 27 w 88"/>
                  <a:gd name="T7" fmla="*/ 0 h 95"/>
                  <a:gd name="T8" fmla="*/ 0 w 88"/>
                  <a:gd name="T9" fmla="*/ 26 h 95"/>
                  <a:gd name="T10" fmla="*/ 0 w 88"/>
                  <a:gd name="T11" fmla="*/ 95 h 95"/>
                  <a:gd name="T12" fmla="*/ 88 w 8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8" h="95">
                    <a:moveTo>
                      <a:pt x="88" y="95"/>
                    </a:moveTo>
                    <a:cubicBezTo>
                      <a:pt x="88" y="26"/>
                      <a:pt x="88" y="26"/>
                      <a:pt x="88" y="26"/>
                    </a:cubicBezTo>
                    <a:cubicBezTo>
                      <a:pt x="88" y="11"/>
                      <a:pt x="76" y="0"/>
                      <a:pt x="61" y="0"/>
                    </a:cubicBezTo>
                    <a:cubicBezTo>
                      <a:pt x="27" y="0"/>
                      <a:pt x="27" y="0"/>
                      <a:pt x="27" y="0"/>
                    </a:cubicBezTo>
                    <a:cubicBezTo>
                      <a:pt x="12" y="0"/>
                      <a:pt x="0" y="11"/>
                      <a:pt x="0" y="26"/>
                    </a:cubicBezTo>
                    <a:cubicBezTo>
                      <a:pt x="0" y="95"/>
                      <a:pt x="0" y="95"/>
                      <a:pt x="0" y="95"/>
                    </a:cubicBezTo>
                    <a:lnTo>
                      <a:pt x="88"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456" name="Freeform 40">
              <a:extLst>
                <a:ext uri="{FF2B5EF4-FFF2-40B4-BE49-F238E27FC236}">
                  <a16:creationId xmlns:a16="http://schemas.microsoft.com/office/drawing/2014/main" id="{AED51EEE-E39A-445E-892F-BAFCD6485A7A}"/>
                </a:ext>
              </a:extLst>
            </p:cNvPr>
            <p:cNvSpPr>
              <a:spLocks noChangeAspect="1"/>
            </p:cNvSpPr>
            <p:nvPr/>
          </p:nvSpPr>
          <p:spPr bwMode="gray">
            <a:xfrm>
              <a:off x="5409" y="2348"/>
              <a:ext cx="177" cy="17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1E1E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404" name="正方形/長方形 403">
            <a:extLst>
              <a:ext uri="{FF2B5EF4-FFF2-40B4-BE49-F238E27FC236}">
                <a16:creationId xmlns:a16="http://schemas.microsoft.com/office/drawing/2014/main" id="{BE9AD4D0-0FD4-424A-94F5-34141882B1F4}"/>
              </a:ext>
            </a:extLst>
          </p:cNvPr>
          <p:cNvSpPr/>
          <p:nvPr/>
        </p:nvSpPr>
        <p:spPr>
          <a:xfrm>
            <a:off x="3938640" y="5513041"/>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都道府県</a:t>
            </a:r>
          </a:p>
        </p:txBody>
      </p:sp>
      <p:sp>
        <p:nvSpPr>
          <p:cNvPr id="405" name="四角形: 角を丸くする 404">
            <a:extLst>
              <a:ext uri="{FF2B5EF4-FFF2-40B4-BE49-F238E27FC236}">
                <a16:creationId xmlns:a16="http://schemas.microsoft.com/office/drawing/2014/main" id="{27493204-A290-4B48-B1C0-6D678EA8C42A}"/>
              </a:ext>
            </a:extLst>
          </p:cNvPr>
          <p:cNvSpPr/>
          <p:nvPr/>
        </p:nvSpPr>
        <p:spPr>
          <a:xfrm>
            <a:off x="5145777" y="5732557"/>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確認</a:t>
            </a:r>
          </a:p>
        </p:txBody>
      </p:sp>
      <p:sp>
        <p:nvSpPr>
          <p:cNvPr id="406" name="四角形: 角を丸くする 405">
            <a:extLst>
              <a:ext uri="{FF2B5EF4-FFF2-40B4-BE49-F238E27FC236}">
                <a16:creationId xmlns:a16="http://schemas.microsoft.com/office/drawing/2014/main" id="{2B7BB0FD-B63F-4D15-A8ED-BC0179A52FAD}"/>
              </a:ext>
            </a:extLst>
          </p:cNvPr>
          <p:cNvSpPr/>
          <p:nvPr/>
        </p:nvSpPr>
        <p:spPr>
          <a:xfrm>
            <a:off x="5145777" y="5950476"/>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公表</a:t>
            </a:r>
          </a:p>
        </p:txBody>
      </p:sp>
      <p:grpSp>
        <p:nvGrpSpPr>
          <p:cNvPr id="407" name="Group 28">
            <a:extLst>
              <a:ext uri="{FF2B5EF4-FFF2-40B4-BE49-F238E27FC236}">
                <a16:creationId xmlns:a16="http://schemas.microsoft.com/office/drawing/2014/main" id="{23B1B756-A0B9-4E2A-953A-D9B86B5DFE11}"/>
              </a:ext>
            </a:extLst>
          </p:cNvPr>
          <p:cNvGrpSpPr>
            <a:grpSpLocks/>
          </p:cNvGrpSpPr>
          <p:nvPr/>
        </p:nvGrpSpPr>
        <p:grpSpPr bwMode="auto">
          <a:xfrm>
            <a:off x="5194038" y="6142152"/>
            <a:ext cx="389731" cy="380258"/>
            <a:chOff x="4027" y="3008"/>
            <a:chExt cx="576" cy="562"/>
          </a:xfrm>
        </p:grpSpPr>
        <p:sp>
          <p:nvSpPr>
            <p:cNvPr id="446" name="Freeform 29">
              <a:extLst>
                <a:ext uri="{FF2B5EF4-FFF2-40B4-BE49-F238E27FC236}">
                  <a16:creationId xmlns:a16="http://schemas.microsoft.com/office/drawing/2014/main" id="{47BD9DF6-C456-48E8-A878-9E72DCDA1184}"/>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7" name="Rectangle 30">
              <a:extLst>
                <a:ext uri="{FF2B5EF4-FFF2-40B4-BE49-F238E27FC236}">
                  <a16:creationId xmlns:a16="http://schemas.microsoft.com/office/drawing/2014/main" id="{AA0001E5-9215-47DA-83B2-4A7F5FD1E065}"/>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448" name="Group 31">
              <a:extLst>
                <a:ext uri="{FF2B5EF4-FFF2-40B4-BE49-F238E27FC236}">
                  <a16:creationId xmlns:a16="http://schemas.microsoft.com/office/drawing/2014/main" id="{8C64499D-5EA0-4BD6-A69A-7124E1BFF7AB}"/>
                </a:ext>
              </a:extLst>
            </p:cNvPr>
            <p:cNvGrpSpPr>
              <a:grpSpLocks/>
            </p:cNvGrpSpPr>
            <p:nvPr/>
          </p:nvGrpSpPr>
          <p:grpSpPr bwMode="auto">
            <a:xfrm>
              <a:off x="4027" y="3008"/>
              <a:ext cx="399" cy="520"/>
              <a:chOff x="4027" y="3008"/>
              <a:chExt cx="399" cy="520"/>
            </a:xfrm>
          </p:grpSpPr>
          <p:sp>
            <p:nvSpPr>
              <p:cNvPr id="449" name="Oval 32">
                <a:extLst>
                  <a:ext uri="{FF2B5EF4-FFF2-40B4-BE49-F238E27FC236}">
                    <a16:creationId xmlns:a16="http://schemas.microsoft.com/office/drawing/2014/main" id="{95DACCDA-5DF8-4BC7-8AFB-A53D3C6D0BB3}"/>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0" name="Freeform 33">
                <a:extLst>
                  <a:ext uri="{FF2B5EF4-FFF2-40B4-BE49-F238E27FC236}">
                    <a16:creationId xmlns:a16="http://schemas.microsoft.com/office/drawing/2014/main" id="{E24EF97D-DC5F-4091-ACAA-7B19362A7DFB}"/>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grpSp>
        <p:nvGrpSpPr>
          <p:cNvPr id="408" name="Group 80">
            <a:extLst>
              <a:ext uri="{FF2B5EF4-FFF2-40B4-BE49-F238E27FC236}">
                <a16:creationId xmlns:a16="http://schemas.microsoft.com/office/drawing/2014/main" id="{7A3B7BD5-15BC-4869-B91F-A5A8AFBE483F}"/>
              </a:ext>
            </a:extLst>
          </p:cNvPr>
          <p:cNvGrpSpPr>
            <a:grpSpLocks noChangeAspect="1"/>
          </p:cNvGrpSpPr>
          <p:nvPr/>
        </p:nvGrpSpPr>
        <p:grpSpPr bwMode="auto">
          <a:xfrm>
            <a:off x="4019250" y="5865713"/>
            <a:ext cx="893812" cy="586752"/>
            <a:chOff x="3927" y="4296"/>
            <a:chExt cx="1339" cy="879"/>
          </a:xfrm>
        </p:grpSpPr>
        <p:sp>
          <p:nvSpPr>
            <p:cNvPr id="409" name="Rectangle 81">
              <a:extLst>
                <a:ext uri="{FF2B5EF4-FFF2-40B4-BE49-F238E27FC236}">
                  <a16:creationId xmlns:a16="http://schemas.microsoft.com/office/drawing/2014/main" id="{BC00BBFC-CB4B-4C57-BC10-1BA5A1CAC92B}"/>
                </a:ext>
              </a:extLst>
            </p:cNvPr>
            <p:cNvSpPr>
              <a:spLocks noChangeAspect="1" noChangeArrowheads="1"/>
            </p:cNvSpPr>
            <p:nvPr/>
          </p:nvSpPr>
          <p:spPr bwMode="gray">
            <a:xfrm>
              <a:off x="3927" y="4669"/>
              <a:ext cx="493"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0" name="Rectangle 82">
              <a:extLst>
                <a:ext uri="{FF2B5EF4-FFF2-40B4-BE49-F238E27FC236}">
                  <a16:creationId xmlns:a16="http://schemas.microsoft.com/office/drawing/2014/main" id="{5500E229-DC96-4851-BA2F-072E512CC382}"/>
                </a:ext>
              </a:extLst>
            </p:cNvPr>
            <p:cNvSpPr>
              <a:spLocks noChangeAspect="1" noChangeArrowheads="1"/>
            </p:cNvSpPr>
            <p:nvPr/>
          </p:nvSpPr>
          <p:spPr bwMode="gray">
            <a:xfrm>
              <a:off x="4772" y="4669"/>
              <a:ext cx="494"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1" name="Freeform 83">
              <a:extLst>
                <a:ext uri="{FF2B5EF4-FFF2-40B4-BE49-F238E27FC236}">
                  <a16:creationId xmlns:a16="http://schemas.microsoft.com/office/drawing/2014/main" id="{582ABF2F-C053-4591-8E54-5704CA453A28}"/>
                </a:ext>
              </a:extLst>
            </p:cNvPr>
            <p:cNvSpPr>
              <a:spLocks noChangeAspect="1"/>
            </p:cNvSpPr>
            <p:nvPr/>
          </p:nvSpPr>
          <p:spPr bwMode="gray">
            <a:xfrm>
              <a:off x="4439" y="4296"/>
              <a:ext cx="314" cy="879"/>
            </a:xfrm>
            <a:custGeom>
              <a:avLst/>
              <a:gdLst>
                <a:gd name="T0" fmla="*/ 168 w 314"/>
                <a:gd name="T1" fmla="*/ 140 h 879"/>
                <a:gd name="T2" fmla="*/ 168 w 314"/>
                <a:gd name="T3" fmla="*/ 83 h 879"/>
                <a:gd name="T4" fmla="*/ 269 w 314"/>
                <a:gd name="T5" fmla="*/ 83 h 879"/>
                <a:gd name="T6" fmla="*/ 269 w 314"/>
                <a:gd name="T7" fmla="*/ 0 h 879"/>
                <a:gd name="T8" fmla="*/ 147 w 314"/>
                <a:gd name="T9" fmla="*/ 0 h 879"/>
                <a:gd name="T10" fmla="*/ 147 w 314"/>
                <a:gd name="T11" fmla="*/ 140 h 879"/>
                <a:gd name="T12" fmla="*/ 0 w 314"/>
                <a:gd name="T13" fmla="*/ 140 h 879"/>
                <a:gd name="T14" fmla="*/ 0 w 314"/>
                <a:gd name="T15" fmla="*/ 879 h 879"/>
                <a:gd name="T16" fmla="*/ 314 w 314"/>
                <a:gd name="T17" fmla="*/ 879 h 879"/>
                <a:gd name="T18" fmla="*/ 314 w 314"/>
                <a:gd name="T19" fmla="*/ 140 h 879"/>
                <a:gd name="T20" fmla="*/ 168 w 314"/>
                <a:gd name="T21" fmla="*/ 1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879">
                  <a:moveTo>
                    <a:pt x="168" y="140"/>
                  </a:moveTo>
                  <a:lnTo>
                    <a:pt x="168" y="83"/>
                  </a:lnTo>
                  <a:lnTo>
                    <a:pt x="269" y="83"/>
                  </a:lnTo>
                  <a:lnTo>
                    <a:pt x="269" y="0"/>
                  </a:lnTo>
                  <a:lnTo>
                    <a:pt x="147" y="0"/>
                  </a:lnTo>
                  <a:lnTo>
                    <a:pt x="147" y="140"/>
                  </a:lnTo>
                  <a:lnTo>
                    <a:pt x="0" y="140"/>
                  </a:lnTo>
                  <a:lnTo>
                    <a:pt x="0" y="879"/>
                  </a:lnTo>
                  <a:lnTo>
                    <a:pt x="314" y="879"/>
                  </a:lnTo>
                  <a:lnTo>
                    <a:pt x="314" y="140"/>
                  </a:lnTo>
                  <a:lnTo>
                    <a:pt x="168" y="14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2" name="Rectangle 84">
              <a:extLst>
                <a:ext uri="{FF2B5EF4-FFF2-40B4-BE49-F238E27FC236}">
                  <a16:creationId xmlns:a16="http://schemas.microsoft.com/office/drawing/2014/main" id="{2405EC7A-F00D-4F60-BD10-A88C531FF7CB}"/>
                </a:ext>
              </a:extLst>
            </p:cNvPr>
            <p:cNvSpPr>
              <a:spLocks noChangeAspect="1" noChangeArrowheads="1"/>
            </p:cNvSpPr>
            <p:nvPr/>
          </p:nvSpPr>
          <p:spPr bwMode="gray">
            <a:xfrm>
              <a:off x="3986"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3" name="Rectangle 85">
              <a:extLst>
                <a:ext uri="{FF2B5EF4-FFF2-40B4-BE49-F238E27FC236}">
                  <a16:creationId xmlns:a16="http://schemas.microsoft.com/office/drawing/2014/main" id="{38E2A1DF-0ECD-43A2-B343-99B54A8BEFFE}"/>
                </a:ext>
              </a:extLst>
            </p:cNvPr>
            <p:cNvSpPr>
              <a:spLocks noChangeAspect="1" noChangeArrowheads="1"/>
            </p:cNvSpPr>
            <p:nvPr/>
          </p:nvSpPr>
          <p:spPr bwMode="gray">
            <a:xfrm>
              <a:off x="407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4" name="Rectangle 86">
              <a:extLst>
                <a:ext uri="{FF2B5EF4-FFF2-40B4-BE49-F238E27FC236}">
                  <a16:creationId xmlns:a16="http://schemas.microsoft.com/office/drawing/2014/main" id="{88875409-A07F-45D3-9370-3EE17EAE116C}"/>
                </a:ext>
              </a:extLst>
            </p:cNvPr>
            <p:cNvSpPr>
              <a:spLocks noChangeAspect="1" noChangeArrowheads="1"/>
            </p:cNvSpPr>
            <p:nvPr/>
          </p:nvSpPr>
          <p:spPr bwMode="gray">
            <a:xfrm>
              <a:off x="3986"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5" name="Rectangle 87">
              <a:extLst>
                <a:ext uri="{FF2B5EF4-FFF2-40B4-BE49-F238E27FC236}">
                  <a16:creationId xmlns:a16="http://schemas.microsoft.com/office/drawing/2014/main" id="{30885646-D580-4E96-B94E-3C54C41E7A94}"/>
                </a:ext>
              </a:extLst>
            </p:cNvPr>
            <p:cNvSpPr>
              <a:spLocks noChangeAspect="1" noChangeArrowheads="1"/>
            </p:cNvSpPr>
            <p:nvPr/>
          </p:nvSpPr>
          <p:spPr bwMode="gray">
            <a:xfrm>
              <a:off x="407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6" name="Rectangle 88">
              <a:extLst>
                <a:ext uri="{FF2B5EF4-FFF2-40B4-BE49-F238E27FC236}">
                  <a16:creationId xmlns:a16="http://schemas.microsoft.com/office/drawing/2014/main" id="{6B003422-C11A-4411-82C6-FEAB2C142FDD}"/>
                </a:ext>
              </a:extLst>
            </p:cNvPr>
            <p:cNvSpPr>
              <a:spLocks noChangeAspect="1" noChangeArrowheads="1"/>
            </p:cNvSpPr>
            <p:nvPr/>
          </p:nvSpPr>
          <p:spPr bwMode="gray">
            <a:xfrm>
              <a:off x="419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7" name="Rectangle 89">
              <a:extLst>
                <a:ext uri="{FF2B5EF4-FFF2-40B4-BE49-F238E27FC236}">
                  <a16:creationId xmlns:a16="http://schemas.microsoft.com/office/drawing/2014/main" id="{0119CFA8-F63D-4C23-B524-30FBD51E7A07}"/>
                </a:ext>
              </a:extLst>
            </p:cNvPr>
            <p:cNvSpPr>
              <a:spLocks noChangeAspect="1" noChangeArrowheads="1"/>
            </p:cNvSpPr>
            <p:nvPr/>
          </p:nvSpPr>
          <p:spPr bwMode="gray">
            <a:xfrm>
              <a:off x="4290" y="4740"/>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8" name="Rectangle 90">
              <a:extLst>
                <a:ext uri="{FF2B5EF4-FFF2-40B4-BE49-F238E27FC236}">
                  <a16:creationId xmlns:a16="http://schemas.microsoft.com/office/drawing/2014/main" id="{836273B6-1E4E-448A-97E3-013F085FF910}"/>
                </a:ext>
              </a:extLst>
            </p:cNvPr>
            <p:cNvSpPr>
              <a:spLocks noChangeAspect="1" noChangeArrowheads="1"/>
            </p:cNvSpPr>
            <p:nvPr/>
          </p:nvSpPr>
          <p:spPr bwMode="gray">
            <a:xfrm>
              <a:off x="419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9" name="Rectangle 91">
              <a:extLst>
                <a:ext uri="{FF2B5EF4-FFF2-40B4-BE49-F238E27FC236}">
                  <a16:creationId xmlns:a16="http://schemas.microsoft.com/office/drawing/2014/main" id="{A2F313FC-CB9F-45DF-AA63-4F5EB6B5E588}"/>
                </a:ext>
              </a:extLst>
            </p:cNvPr>
            <p:cNvSpPr>
              <a:spLocks noChangeAspect="1" noChangeArrowheads="1"/>
            </p:cNvSpPr>
            <p:nvPr/>
          </p:nvSpPr>
          <p:spPr bwMode="gray">
            <a:xfrm>
              <a:off x="4290" y="4823"/>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0" name="Rectangle 92">
              <a:extLst>
                <a:ext uri="{FF2B5EF4-FFF2-40B4-BE49-F238E27FC236}">
                  <a16:creationId xmlns:a16="http://schemas.microsoft.com/office/drawing/2014/main" id="{E9FAAC76-4814-4503-AE15-4FE55F511F6E}"/>
                </a:ext>
              </a:extLst>
            </p:cNvPr>
            <p:cNvSpPr>
              <a:spLocks noChangeAspect="1" noChangeArrowheads="1"/>
            </p:cNvSpPr>
            <p:nvPr/>
          </p:nvSpPr>
          <p:spPr bwMode="gray">
            <a:xfrm>
              <a:off x="3986"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1" name="Rectangle 93">
              <a:extLst>
                <a:ext uri="{FF2B5EF4-FFF2-40B4-BE49-F238E27FC236}">
                  <a16:creationId xmlns:a16="http://schemas.microsoft.com/office/drawing/2014/main" id="{8697A503-ADF2-4569-BE76-467C0A2D8890}"/>
                </a:ext>
              </a:extLst>
            </p:cNvPr>
            <p:cNvSpPr>
              <a:spLocks noChangeAspect="1" noChangeArrowheads="1"/>
            </p:cNvSpPr>
            <p:nvPr/>
          </p:nvSpPr>
          <p:spPr bwMode="gray">
            <a:xfrm>
              <a:off x="407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2" name="Rectangle 94">
              <a:extLst>
                <a:ext uri="{FF2B5EF4-FFF2-40B4-BE49-F238E27FC236}">
                  <a16:creationId xmlns:a16="http://schemas.microsoft.com/office/drawing/2014/main" id="{24A7C816-E68E-4FA3-9957-77AD45D76E4F}"/>
                </a:ext>
              </a:extLst>
            </p:cNvPr>
            <p:cNvSpPr>
              <a:spLocks noChangeAspect="1" noChangeArrowheads="1"/>
            </p:cNvSpPr>
            <p:nvPr/>
          </p:nvSpPr>
          <p:spPr bwMode="gray">
            <a:xfrm>
              <a:off x="3986"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3" name="Rectangle 95">
              <a:extLst>
                <a:ext uri="{FF2B5EF4-FFF2-40B4-BE49-F238E27FC236}">
                  <a16:creationId xmlns:a16="http://schemas.microsoft.com/office/drawing/2014/main" id="{89B67F49-E99C-457A-8004-5BB7FDB714EE}"/>
                </a:ext>
              </a:extLst>
            </p:cNvPr>
            <p:cNvSpPr>
              <a:spLocks noChangeAspect="1" noChangeArrowheads="1"/>
            </p:cNvSpPr>
            <p:nvPr/>
          </p:nvSpPr>
          <p:spPr bwMode="gray">
            <a:xfrm>
              <a:off x="407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4" name="Rectangle 96">
              <a:extLst>
                <a:ext uri="{FF2B5EF4-FFF2-40B4-BE49-F238E27FC236}">
                  <a16:creationId xmlns:a16="http://schemas.microsoft.com/office/drawing/2014/main" id="{49262733-1E9C-4CCA-8B54-ABEB36DCAFC5}"/>
                </a:ext>
              </a:extLst>
            </p:cNvPr>
            <p:cNvSpPr>
              <a:spLocks noChangeAspect="1" noChangeArrowheads="1"/>
            </p:cNvSpPr>
            <p:nvPr/>
          </p:nvSpPr>
          <p:spPr bwMode="gray">
            <a:xfrm>
              <a:off x="419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5" name="Rectangle 97">
              <a:extLst>
                <a:ext uri="{FF2B5EF4-FFF2-40B4-BE49-F238E27FC236}">
                  <a16:creationId xmlns:a16="http://schemas.microsoft.com/office/drawing/2014/main" id="{32A05464-789F-43C3-8EB2-4570A1D387EC}"/>
                </a:ext>
              </a:extLst>
            </p:cNvPr>
            <p:cNvSpPr>
              <a:spLocks noChangeAspect="1" noChangeArrowheads="1"/>
            </p:cNvSpPr>
            <p:nvPr/>
          </p:nvSpPr>
          <p:spPr bwMode="gray">
            <a:xfrm>
              <a:off x="4290" y="4965"/>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6" name="Rectangle 98">
              <a:extLst>
                <a:ext uri="{FF2B5EF4-FFF2-40B4-BE49-F238E27FC236}">
                  <a16:creationId xmlns:a16="http://schemas.microsoft.com/office/drawing/2014/main" id="{E598EDAC-565A-4F7A-84E2-CFA759386734}"/>
                </a:ext>
              </a:extLst>
            </p:cNvPr>
            <p:cNvSpPr>
              <a:spLocks noChangeAspect="1" noChangeArrowheads="1"/>
            </p:cNvSpPr>
            <p:nvPr/>
          </p:nvSpPr>
          <p:spPr bwMode="gray">
            <a:xfrm>
              <a:off x="419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7" name="Rectangle 99">
              <a:extLst>
                <a:ext uri="{FF2B5EF4-FFF2-40B4-BE49-F238E27FC236}">
                  <a16:creationId xmlns:a16="http://schemas.microsoft.com/office/drawing/2014/main" id="{D3A4D891-DBF3-4C2B-966A-80D0E0FA0A9B}"/>
                </a:ext>
              </a:extLst>
            </p:cNvPr>
            <p:cNvSpPr>
              <a:spLocks noChangeAspect="1" noChangeArrowheads="1"/>
            </p:cNvSpPr>
            <p:nvPr/>
          </p:nvSpPr>
          <p:spPr bwMode="gray">
            <a:xfrm>
              <a:off x="4290" y="5047"/>
              <a:ext cx="74"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8" name="Rectangle 100">
              <a:extLst>
                <a:ext uri="{FF2B5EF4-FFF2-40B4-BE49-F238E27FC236}">
                  <a16:creationId xmlns:a16="http://schemas.microsoft.com/office/drawing/2014/main" id="{373F5A96-B831-48EE-9E57-B7A4857F44F2}"/>
                </a:ext>
              </a:extLst>
            </p:cNvPr>
            <p:cNvSpPr>
              <a:spLocks noChangeAspect="1" noChangeArrowheads="1"/>
            </p:cNvSpPr>
            <p:nvPr/>
          </p:nvSpPr>
          <p:spPr bwMode="gray">
            <a:xfrm>
              <a:off x="4838"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9" name="Rectangle 101">
              <a:extLst>
                <a:ext uri="{FF2B5EF4-FFF2-40B4-BE49-F238E27FC236}">
                  <a16:creationId xmlns:a16="http://schemas.microsoft.com/office/drawing/2014/main" id="{316701D8-518A-44F9-801E-A79D6870DE08}"/>
                </a:ext>
              </a:extLst>
            </p:cNvPr>
            <p:cNvSpPr>
              <a:spLocks noChangeAspect="1" noChangeArrowheads="1"/>
            </p:cNvSpPr>
            <p:nvPr/>
          </p:nvSpPr>
          <p:spPr bwMode="gray">
            <a:xfrm>
              <a:off x="4930"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0" name="Rectangle 102">
              <a:extLst>
                <a:ext uri="{FF2B5EF4-FFF2-40B4-BE49-F238E27FC236}">
                  <a16:creationId xmlns:a16="http://schemas.microsoft.com/office/drawing/2014/main" id="{A2D4F4CF-8FFB-48EE-A407-FB6CFA54C052}"/>
                </a:ext>
              </a:extLst>
            </p:cNvPr>
            <p:cNvSpPr>
              <a:spLocks noChangeAspect="1" noChangeArrowheads="1"/>
            </p:cNvSpPr>
            <p:nvPr/>
          </p:nvSpPr>
          <p:spPr bwMode="gray">
            <a:xfrm>
              <a:off x="4838"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1" name="Rectangle 103">
              <a:extLst>
                <a:ext uri="{FF2B5EF4-FFF2-40B4-BE49-F238E27FC236}">
                  <a16:creationId xmlns:a16="http://schemas.microsoft.com/office/drawing/2014/main" id="{D3089F1A-F875-48C8-8693-4E1085E55489}"/>
                </a:ext>
              </a:extLst>
            </p:cNvPr>
            <p:cNvSpPr>
              <a:spLocks noChangeAspect="1" noChangeArrowheads="1"/>
            </p:cNvSpPr>
            <p:nvPr/>
          </p:nvSpPr>
          <p:spPr bwMode="gray">
            <a:xfrm>
              <a:off x="4930"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2" name="Rectangle 104">
              <a:extLst>
                <a:ext uri="{FF2B5EF4-FFF2-40B4-BE49-F238E27FC236}">
                  <a16:creationId xmlns:a16="http://schemas.microsoft.com/office/drawing/2014/main" id="{1CD0CDA6-5BF7-4F5C-B20D-8CD72354DBCE}"/>
                </a:ext>
              </a:extLst>
            </p:cNvPr>
            <p:cNvSpPr>
              <a:spLocks noChangeAspect="1" noChangeArrowheads="1"/>
            </p:cNvSpPr>
            <p:nvPr/>
          </p:nvSpPr>
          <p:spPr bwMode="gray">
            <a:xfrm>
              <a:off x="5051"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3" name="Rectangle 105">
              <a:extLst>
                <a:ext uri="{FF2B5EF4-FFF2-40B4-BE49-F238E27FC236}">
                  <a16:creationId xmlns:a16="http://schemas.microsoft.com/office/drawing/2014/main" id="{20E2B194-6A6B-42D0-B561-4AC6A5861215}"/>
                </a:ext>
              </a:extLst>
            </p:cNvPr>
            <p:cNvSpPr>
              <a:spLocks noChangeAspect="1" noChangeArrowheads="1"/>
            </p:cNvSpPr>
            <p:nvPr/>
          </p:nvSpPr>
          <p:spPr bwMode="gray">
            <a:xfrm>
              <a:off x="5143"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4" name="Rectangle 106">
              <a:extLst>
                <a:ext uri="{FF2B5EF4-FFF2-40B4-BE49-F238E27FC236}">
                  <a16:creationId xmlns:a16="http://schemas.microsoft.com/office/drawing/2014/main" id="{5279FF7C-A737-4A86-8653-39402EC19C60}"/>
                </a:ext>
              </a:extLst>
            </p:cNvPr>
            <p:cNvSpPr>
              <a:spLocks noChangeAspect="1" noChangeArrowheads="1"/>
            </p:cNvSpPr>
            <p:nvPr/>
          </p:nvSpPr>
          <p:spPr bwMode="gray">
            <a:xfrm>
              <a:off x="5051"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5" name="Rectangle 107">
              <a:extLst>
                <a:ext uri="{FF2B5EF4-FFF2-40B4-BE49-F238E27FC236}">
                  <a16:creationId xmlns:a16="http://schemas.microsoft.com/office/drawing/2014/main" id="{D02B260F-1307-4C05-96DC-9FB01E9472C9}"/>
                </a:ext>
              </a:extLst>
            </p:cNvPr>
            <p:cNvSpPr>
              <a:spLocks noChangeAspect="1" noChangeArrowheads="1"/>
            </p:cNvSpPr>
            <p:nvPr/>
          </p:nvSpPr>
          <p:spPr bwMode="gray">
            <a:xfrm>
              <a:off x="5143"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6" name="Rectangle 108">
              <a:extLst>
                <a:ext uri="{FF2B5EF4-FFF2-40B4-BE49-F238E27FC236}">
                  <a16:creationId xmlns:a16="http://schemas.microsoft.com/office/drawing/2014/main" id="{A071C5B7-29C3-4559-88DF-47F9C8BDCAC4}"/>
                </a:ext>
              </a:extLst>
            </p:cNvPr>
            <p:cNvSpPr>
              <a:spLocks noChangeAspect="1" noChangeArrowheads="1"/>
            </p:cNvSpPr>
            <p:nvPr/>
          </p:nvSpPr>
          <p:spPr bwMode="gray">
            <a:xfrm>
              <a:off x="4838"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7" name="Rectangle 109">
              <a:extLst>
                <a:ext uri="{FF2B5EF4-FFF2-40B4-BE49-F238E27FC236}">
                  <a16:creationId xmlns:a16="http://schemas.microsoft.com/office/drawing/2014/main" id="{B5B92E21-8EBF-4B31-BBC6-90B573416CEE}"/>
                </a:ext>
              </a:extLst>
            </p:cNvPr>
            <p:cNvSpPr>
              <a:spLocks noChangeAspect="1" noChangeArrowheads="1"/>
            </p:cNvSpPr>
            <p:nvPr/>
          </p:nvSpPr>
          <p:spPr bwMode="gray">
            <a:xfrm>
              <a:off x="4930"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8" name="Rectangle 110">
              <a:extLst>
                <a:ext uri="{FF2B5EF4-FFF2-40B4-BE49-F238E27FC236}">
                  <a16:creationId xmlns:a16="http://schemas.microsoft.com/office/drawing/2014/main" id="{5E3E76AA-F401-4E3A-AF5B-CA6261FA7163}"/>
                </a:ext>
              </a:extLst>
            </p:cNvPr>
            <p:cNvSpPr>
              <a:spLocks noChangeAspect="1" noChangeArrowheads="1"/>
            </p:cNvSpPr>
            <p:nvPr/>
          </p:nvSpPr>
          <p:spPr bwMode="gray">
            <a:xfrm>
              <a:off x="4838"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9" name="Rectangle 111">
              <a:extLst>
                <a:ext uri="{FF2B5EF4-FFF2-40B4-BE49-F238E27FC236}">
                  <a16:creationId xmlns:a16="http://schemas.microsoft.com/office/drawing/2014/main" id="{B9F63508-F9E3-4063-82AC-087A9D0FF1EB}"/>
                </a:ext>
              </a:extLst>
            </p:cNvPr>
            <p:cNvSpPr>
              <a:spLocks noChangeAspect="1" noChangeArrowheads="1"/>
            </p:cNvSpPr>
            <p:nvPr/>
          </p:nvSpPr>
          <p:spPr bwMode="gray">
            <a:xfrm>
              <a:off x="4930"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0" name="Rectangle 112">
              <a:extLst>
                <a:ext uri="{FF2B5EF4-FFF2-40B4-BE49-F238E27FC236}">
                  <a16:creationId xmlns:a16="http://schemas.microsoft.com/office/drawing/2014/main" id="{DA7B6266-B238-41E4-A0BA-136A584180F5}"/>
                </a:ext>
              </a:extLst>
            </p:cNvPr>
            <p:cNvSpPr>
              <a:spLocks noChangeAspect="1" noChangeArrowheads="1"/>
            </p:cNvSpPr>
            <p:nvPr/>
          </p:nvSpPr>
          <p:spPr bwMode="gray">
            <a:xfrm>
              <a:off x="5051"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1" name="Rectangle 113">
              <a:extLst>
                <a:ext uri="{FF2B5EF4-FFF2-40B4-BE49-F238E27FC236}">
                  <a16:creationId xmlns:a16="http://schemas.microsoft.com/office/drawing/2014/main" id="{0901B020-1EA7-48EC-AE62-F85E3C35E9F6}"/>
                </a:ext>
              </a:extLst>
            </p:cNvPr>
            <p:cNvSpPr>
              <a:spLocks noChangeAspect="1" noChangeArrowheads="1"/>
            </p:cNvSpPr>
            <p:nvPr/>
          </p:nvSpPr>
          <p:spPr bwMode="gray">
            <a:xfrm>
              <a:off x="5143"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2" name="Rectangle 114">
              <a:extLst>
                <a:ext uri="{FF2B5EF4-FFF2-40B4-BE49-F238E27FC236}">
                  <a16:creationId xmlns:a16="http://schemas.microsoft.com/office/drawing/2014/main" id="{37020393-C6F6-4E5F-AE5B-D7563E01D5CF}"/>
                </a:ext>
              </a:extLst>
            </p:cNvPr>
            <p:cNvSpPr>
              <a:spLocks noChangeAspect="1" noChangeArrowheads="1"/>
            </p:cNvSpPr>
            <p:nvPr/>
          </p:nvSpPr>
          <p:spPr bwMode="gray">
            <a:xfrm>
              <a:off x="5051"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3" name="Rectangle 115">
              <a:extLst>
                <a:ext uri="{FF2B5EF4-FFF2-40B4-BE49-F238E27FC236}">
                  <a16:creationId xmlns:a16="http://schemas.microsoft.com/office/drawing/2014/main" id="{B6F5D1DE-B998-4AE7-8D18-903E85A9C2B5}"/>
                </a:ext>
              </a:extLst>
            </p:cNvPr>
            <p:cNvSpPr>
              <a:spLocks noChangeAspect="1" noChangeArrowheads="1"/>
            </p:cNvSpPr>
            <p:nvPr/>
          </p:nvSpPr>
          <p:spPr bwMode="gray">
            <a:xfrm>
              <a:off x="5143"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4" name="Rectangle 116">
              <a:extLst>
                <a:ext uri="{FF2B5EF4-FFF2-40B4-BE49-F238E27FC236}">
                  <a16:creationId xmlns:a16="http://schemas.microsoft.com/office/drawing/2014/main" id="{FD5DA3AB-0498-4A7D-A82D-7F71A5D4C4F6}"/>
                </a:ext>
              </a:extLst>
            </p:cNvPr>
            <p:cNvSpPr>
              <a:spLocks noChangeAspect="1" noChangeArrowheads="1"/>
            </p:cNvSpPr>
            <p:nvPr/>
          </p:nvSpPr>
          <p:spPr bwMode="gray">
            <a:xfrm>
              <a:off x="4543" y="4523"/>
              <a:ext cx="106" cy="71"/>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5" name="Freeform 117">
              <a:extLst>
                <a:ext uri="{FF2B5EF4-FFF2-40B4-BE49-F238E27FC236}">
                  <a16:creationId xmlns:a16="http://schemas.microsoft.com/office/drawing/2014/main" id="{88D8D6B7-F20C-4BE1-BEFF-6B5283548EE5}"/>
                </a:ext>
              </a:extLst>
            </p:cNvPr>
            <p:cNvSpPr>
              <a:spLocks noChangeAspect="1"/>
            </p:cNvSpPr>
            <p:nvPr/>
          </p:nvSpPr>
          <p:spPr bwMode="gray">
            <a:xfrm>
              <a:off x="4493" y="4951"/>
              <a:ext cx="206" cy="224"/>
            </a:xfrm>
            <a:custGeom>
              <a:avLst/>
              <a:gdLst>
                <a:gd name="T0" fmla="*/ 87 w 87"/>
                <a:gd name="T1" fmla="*/ 95 h 95"/>
                <a:gd name="T2" fmla="*/ 87 w 87"/>
                <a:gd name="T3" fmla="*/ 26 h 95"/>
                <a:gd name="T4" fmla="*/ 61 w 87"/>
                <a:gd name="T5" fmla="*/ 0 h 95"/>
                <a:gd name="T6" fmla="*/ 26 w 87"/>
                <a:gd name="T7" fmla="*/ 0 h 95"/>
                <a:gd name="T8" fmla="*/ 0 w 87"/>
                <a:gd name="T9" fmla="*/ 26 h 95"/>
                <a:gd name="T10" fmla="*/ 0 w 87"/>
                <a:gd name="T11" fmla="*/ 95 h 95"/>
                <a:gd name="T12" fmla="*/ 87 w 87"/>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7" h="95">
                  <a:moveTo>
                    <a:pt x="87" y="95"/>
                  </a:moveTo>
                  <a:cubicBezTo>
                    <a:pt x="87" y="26"/>
                    <a:pt x="87" y="26"/>
                    <a:pt x="87" y="26"/>
                  </a:cubicBezTo>
                  <a:cubicBezTo>
                    <a:pt x="87" y="11"/>
                    <a:pt x="76" y="0"/>
                    <a:pt x="61" y="0"/>
                  </a:cubicBezTo>
                  <a:cubicBezTo>
                    <a:pt x="26" y="0"/>
                    <a:pt x="26" y="0"/>
                    <a:pt x="26" y="0"/>
                  </a:cubicBezTo>
                  <a:cubicBezTo>
                    <a:pt x="12" y="0"/>
                    <a:pt x="0" y="11"/>
                    <a:pt x="0" y="26"/>
                  </a:cubicBezTo>
                  <a:cubicBezTo>
                    <a:pt x="0" y="95"/>
                    <a:pt x="0" y="95"/>
                    <a:pt x="0" y="95"/>
                  </a:cubicBezTo>
                  <a:lnTo>
                    <a:pt x="87"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403" name="四角形: 角を丸くする 402">
            <a:extLst>
              <a:ext uri="{FF2B5EF4-FFF2-40B4-BE49-F238E27FC236}">
                <a16:creationId xmlns:a16="http://schemas.microsoft.com/office/drawing/2014/main" id="{8DE1B831-6E60-4F9B-92B1-53C56DF48E15}"/>
              </a:ext>
            </a:extLst>
          </p:cNvPr>
          <p:cNvSpPr/>
          <p:nvPr/>
        </p:nvSpPr>
        <p:spPr>
          <a:xfrm>
            <a:off x="6908467" y="5201899"/>
            <a:ext cx="832738" cy="341694"/>
          </a:xfrm>
          <a:prstGeom prst="roundRect">
            <a:avLst/>
          </a:prstGeom>
          <a:no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B</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p>
        </p:txBody>
      </p:sp>
      <p:cxnSp>
        <p:nvCxnSpPr>
          <p:cNvPr id="270" name="コネクタ: カギ線 269">
            <a:extLst>
              <a:ext uri="{FF2B5EF4-FFF2-40B4-BE49-F238E27FC236}">
                <a16:creationId xmlns:a16="http://schemas.microsoft.com/office/drawing/2014/main" id="{34B40B68-C0FC-4A84-AD1B-994DBCC39E78}"/>
              </a:ext>
            </a:extLst>
          </p:cNvPr>
          <p:cNvCxnSpPr>
            <a:cxnSpLocks/>
            <a:stCxn id="404" idx="0"/>
            <a:endCxn id="451" idx="0"/>
          </p:cNvCxnSpPr>
          <p:nvPr/>
        </p:nvCxnSpPr>
        <p:spPr>
          <a:xfrm rot="16200000" flipH="1">
            <a:off x="5731488" y="4591393"/>
            <a:ext cx="4184" cy="1847480"/>
          </a:xfrm>
          <a:prstGeom prst="bentConnector3">
            <a:avLst>
              <a:gd name="adj1" fmla="val -6374283"/>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5" name="雲 194">
            <a:extLst>
              <a:ext uri="{FF2B5EF4-FFF2-40B4-BE49-F238E27FC236}">
                <a16:creationId xmlns:a16="http://schemas.microsoft.com/office/drawing/2014/main" id="{CF786713-9707-4A7B-B48E-F3E20E62E03C}"/>
              </a:ext>
            </a:extLst>
          </p:cNvPr>
          <p:cNvSpPr/>
          <p:nvPr/>
        </p:nvSpPr>
        <p:spPr>
          <a:xfrm>
            <a:off x="3969984" y="4047152"/>
            <a:ext cx="1855960" cy="659678"/>
          </a:xfrm>
          <a:prstGeom prst="cloud">
            <a:avLst/>
          </a:prstGeom>
          <a:solidFill>
            <a:srgbClr val="F0F0F0"/>
          </a:solidFill>
          <a:ln w="9525" cap="flat" cmpd="sng" algn="ctr">
            <a:solidFill>
              <a:srgbClr val="5C5C5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インターネット</a:t>
            </a:r>
          </a:p>
        </p:txBody>
      </p:sp>
      <p:cxnSp>
        <p:nvCxnSpPr>
          <p:cNvPr id="498" name="コネクタ: カギ線 497">
            <a:extLst>
              <a:ext uri="{FF2B5EF4-FFF2-40B4-BE49-F238E27FC236}">
                <a16:creationId xmlns:a16="http://schemas.microsoft.com/office/drawing/2014/main" id="{0DD7E08D-0CA2-4B50-9174-6FA450FC1619}"/>
              </a:ext>
            </a:extLst>
          </p:cNvPr>
          <p:cNvCxnSpPr>
            <a:cxnSpLocks/>
            <a:stCxn id="183" idx="0"/>
            <a:endCxn id="195" idx="1"/>
          </p:cNvCxnSpPr>
          <p:nvPr/>
        </p:nvCxnSpPr>
        <p:spPr>
          <a:xfrm rot="5400000" flipH="1" flipV="1">
            <a:off x="3137331" y="3507676"/>
            <a:ext cx="562180" cy="2959085"/>
          </a:xfrm>
          <a:prstGeom prst="bentConnector3">
            <a:avLst>
              <a:gd name="adj1" fmla="val 36929"/>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5" name="四角形: 角を丸くする 264">
            <a:extLst>
              <a:ext uri="{FF2B5EF4-FFF2-40B4-BE49-F238E27FC236}">
                <a16:creationId xmlns:a16="http://schemas.microsoft.com/office/drawing/2014/main" id="{F9EBA7CF-CD1B-4C4B-8160-00D9511A6719}"/>
              </a:ext>
            </a:extLst>
          </p:cNvPr>
          <p:cNvSpPr/>
          <p:nvPr/>
        </p:nvSpPr>
        <p:spPr>
          <a:xfrm>
            <a:off x="7795001" y="5814968"/>
            <a:ext cx="789645" cy="199688"/>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検索・閲覧</a:t>
            </a:r>
          </a:p>
        </p:txBody>
      </p:sp>
      <p:cxnSp>
        <p:nvCxnSpPr>
          <p:cNvPr id="266" name="コネクタ: カギ線 265">
            <a:extLst>
              <a:ext uri="{FF2B5EF4-FFF2-40B4-BE49-F238E27FC236}">
                <a16:creationId xmlns:a16="http://schemas.microsoft.com/office/drawing/2014/main" id="{36C6DA88-9F04-4EA8-A495-564F0B52F55C}"/>
              </a:ext>
            </a:extLst>
          </p:cNvPr>
          <p:cNvCxnSpPr>
            <a:cxnSpLocks/>
            <a:stCxn id="396" idx="0"/>
            <a:endCxn id="195" idx="1"/>
          </p:cNvCxnSpPr>
          <p:nvPr/>
        </p:nvCxnSpPr>
        <p:spPr>
          <a:xfrm rot="16200000" flipV="1">
            <a:off x="5047272" y="4556821"/>
            <a:ext cx="532843" cy="831458"/>
          </a:xfrm>
          <a:prstGeom prst="bentConnector3">
            <a:avLst>
              <a:gd name="adj1" fmla="val 31613"/>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5" name="正方形/長方形 254">
            <a:extLst>
              <a:ext uri="{FF2B5EF4-FFF2-40B4-BE49-F238E27FC236}">
                <a16:creationId xmlns:a16="http://schemas.microsoft.com/office/drawing/2014/main" id="{946722D1-6124-4E28-A014-943D62F02405}"/>
              </a:ext>
            </a:extLst>
          </p:cNvPr>
          <p:cNvSpPr/>
          <p:nvPr/>
        </p:nvSpPr>
        <p:spPr>
          <a:xfrm>
            <a:off x="3849669" y="2092679"/>
            <a:ext cx="2096591" cy="33855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G-MIS</a:t>
            </a:r>
          </a:p>
        </p:txBody>
      </p:sp>
      <p:sp>
        <p:nvSpPr>
          <p:cNvPr id="267" name="四角形: 角を丸くする 266">
            <a:extLst>
              <a:ext uri="{FF2B5EF4-FFF2-40B4-BE49-F238E27FC236}">
                <a16:creationId xmlns:a16="http://schemas.microsoft.com/office/drawing/2014/main" id="{94AF01C7-DD60-49A7-9D4B-173F6929F1AB}"/>
              </a:ext>
            </a:extLst>
          </p:cNvPr>
          <p:cNvSpPr/>
          <p:nvPr/>
        </p:nvSpPr>
        <p:spPr>
          <a:xfrm>
            <a:off x="5959935" y="2120623"/>
            <a:ext cx="882841" cy="25907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報告機能</a:t>
            </a:r>
          </a:p>
        </p:txBody>
      </p:sp>
      <p:sp>
        <p:nvSpPr>
          <p:cNvPr id="271" name="四角形: 角を丸くする 270">
            <a:extLst>
              <a:ext uri="{FF2B5EF4-FFF2-40B4-BE49-F238E27FC236}">
                <a16:creationId xmlns:a16="http://schemas.microsoft.com/office/drawing/2014/main" id="{DA6ED1FC-5698-494D-B026-A122AF0617F7}"/>
              </a:ext>
            </a:extLst>
          </p:cNvPr>
          <p:cNvSpPr/>
          <p:nvPr/>
        </p:nvSpPr>
        <p:spPr>
          <a:xfrm>
            <a:off x="5950565" y="3434462"/>
            <a:ext cx="882841" cy="25907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検索機能</a:t>
            </a:r>
          </a:p>
        </p:txBody>
      </p:sp>
      <p:sp>
        <p:nvSpPr>
          <p:cNvPr id="272" name="四角形: 角を丸くする 271">
            <a:extLst>
              <a:ext uri="{FF2B5EF4-FFF2-40B4-BE49-F238E27FC236}">
                <a16:creationId xmlns:a16="http://schemas.microsoft.com/office/drawing/2014/main" id="{645EA64E-ADC2-46E4-B24A-D04A9AD12F66}"/>
              </a:ext>
            </a:extLst>
          </p:cNvPr>
          <p:cNvSpPr/>
          <p:nvPr/>
        </p:nvSpPr>
        <p:spPr>
          <a:xfrm>
            <a:off x="7413797" y="3833378"/>
            <a:ext cx="882841" cy="25907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検索機能</a:t>
            </a:r>
          </a:p>
        </p:txBody>
      </p:sp>
      <p:sp>
        <p:nvSpPr>
          <p:cNvPr id="276" name="四角形: 角を丸くする 275">
            <a:extLst>
              <a:ext uri="{FF2B5EF4-FFF2-40B4-BE49-F238E27FC236}">
                <a16:creationId xmlns:a16="http://schemas.microsoft.com/office/drawing/2014/main" id="{C2AD4D1C-CB7F-45A6-B7F6-C4781EBEBBE5}"/>
              </a:ext>
            </a:extLst>
          </p:cNvPr>
          <p:cNvSpPr/>
          <p:nvPr/>
        </p:nvSpPr>
        <p:spPr>
          <a:xfrm>
            <a:off x="132930" y="3747672"/>
            <a:ext cx="882841" cy="25907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報告機能</a:t>
            </a:r>
          </a:p>
        </p:txBody>
      </p:sp>
      <p:sp>
        <p:nvSpPr>
          <p:cNvPr id="278" name="スライド番号プレースホルダー 3">
            <a:extLst>
              <a:ext uri="{FF2B5EF4-FFF2-40B4-BE49-F238E27FC236}">
                <a16:creationId xmlns:a16="http://schemas.microsoft.com/office/drawing/2014/main" id="{A8B62B5D-FF7E-4724-B7A6-1F682E8ED8BC}"/>
              </a:ext>
            </a:extLst>
          </p:cNvPr>
          <p:cNvSpPr txBox="1">
            <a:spLocks/>
          </p:cNvSpPr>
          <p:nvPr/>
        </p:nvSpPr>
        <p:spPr>
          <a:xfrm>
            <a:off x="7672905" y="657665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スライド番号プレースホルダー 8">
            <a:extLst>
              <a:ext uri="{FF2B5EF4-FFF2-40B4-BE49-F238E27FC236}">
                <a16:creationId xmlns:a16="http://schemas.microsoft.com/office/drawing/2014/main" id="{2F147AA3-A4EB-FB9C-CD6F-D56BACF309FA}"/>
              </a:ext>
            </a:extLst>
          </p:cNvPr>
          <p:cNvSpPr>
            <a:spLocks noGrp="1"/>
          </p:cNvSpPr>
          <p:nvPr>
            <p:ph type="sldNum" sz="quarter" idx="12"/>
          </p:nvPr>
        </p:nvSpPr>
        <p:spPr/>
        <p:txBody>
          <a:bodyPr/>
          <a:lstStyle/>
          <a:p>
            <a:fld id="{D678D6E8-61F4-42B4-8ED0-44B1436A966E}" type="slidenum">
              <a:rPr lang="ja-JP" altLang="en-US" smtClean="0"/>
              <a:pPr/>
              <a:t>1</a:t>
            </a:fld>
            <a:endParaRPr lang="ja-JP" altLang="en-US"/>
          </a:p>
        </p:txBody>
      </p:sp>
    </p:spTree>
    <p:extLst>
      <p:ext uri="{BB962C8B-B14F-4D97-AF65-F5344CB8AC3E}">
        <p14:creationId xmlns:p14="http://schemas.microsoft.com/office/powerpoint/2010/main" val="2930607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3176972"/>
            <a:ext cx="8374154" cy="504056"/>
          </a:xfrm>
        </p:spPr>
        <p:txBody>
          <a:bodyPr>
            <a:noAutofit/>
          </a:bodyPr>
          <a:lstStyle/>
          <a:p>
            <a:pPr algn="ctr"/>
            <a:r>
              <a:rPr lang="ja-JP" altLang="en-US" sz="3200">
                <a:latin typeface="Meiryo UI" panose="020B0604030504040204" pitchFamily="50" charset="-128"/>
                <a:ea typeface="Meiryo UI" panose="020B0604030504040204" pitchFamily="50" charset="-128"/>
                <a:cs typeface="Meiryo UI" panose="020B0604030504040204" pitchFamily="50" charset="-128"/>
              </a:rPr>
              <a:t>よくある質問（</a:t>
            </a:r>
            <a:r>
              <a:rPr lang="en-US" altLang="ja-JP" sz="3200">
                <a:latin typeface="Meiryo UI" panose="020B0604030504040204" pitchFamily="50" charset="-128"/>
                <a:ea typeface="Meiryo UI" panose="020B0604030504040204" pitchFamily="50" charset="-128"/>
                <a:cs typeface="Meiryo UI" panose="020B0604030504040204" pitchFamily="50" charset="-128"/>
              </a:rPr>
              <a:t>FAQ</a:t>
            </a:r>
            <a:r>
              <a:rPr lang="ja-JP" altLang="en-US" sz="3200">
                <a:latin typeface="Meiryo UI" panose="020B0604030504040204" pitchFamily="50" charset="-128"/>
                <a:ea typeface="Meiryo UI" panose="020B0604030504040204" pitchFamily="50" charset="-128"/>
                <a:cs typeface="Meiryo UI" panose="020B0604030504040204" pitchFamily="50" charset="-128"/>
              </a:rPr>
              <a:t>）</a:t>
            </a:r>
            <a:endParaRPr lang="en-US" altLang="ja-JP" sz="3200">
              <a:latin typeface="Meiryo UI" panose="020B0604030504040204" pitchFamily="50" charset="-128"/>
              <a:ea typeface="Meiryo UI" panose="020B0604030504040204" pitchFamily="50" charset="-128"/>
              <a:cs typeface="Meiryo UI" panose="020B0604030504040204" pitchFamily="50" charset="-128"/>
            </a:endParaRPr>
          </a:p>
        </p:txBody>
      </p:sp>
    </p:spTree>
    <p:custDataLst>
      <p:tags r:id="rId1"/>
    </p:custDataLst>
    <p:extLst>
      <p:ext uri="{BB962C8B-B14F-4D97-AF65-F5344CB8AC3E}">
        <p14:creationId xmlns:p14="http://schemas.microsoft.com/office/powerpoint/2010/main" val="73206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2867DA8E-02CA-9738-A9AF-A8C1E8F27B18}"/>
              </a:ext>
            </a:extLst>
          </p:cNvPr>
          <p:cNvSpPr/>
          <p:nvPr/>
        </p:nvSpPr>
        <p:spPr>
          <a:xfrm>
            <a:off x="7364892" y="927356"/>
            <a:ext cx="1543718" cy="1355120"/>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sp>
        <p:nvSpPr>
          <p:cNvPr id="7" name="スライド番号プレースホルダー 2">
            <a:extLst>
              <a:ext uri="{FF2B5EF4-FFF2-40B4-BE49-F238E27FC236}">
                <a16:creationId xmlns:a16="http://schemas.microsoft.com/office/drawing/2014/main" id="{F31CA69D-8B00-4689-AC6A-7624D0A3CDFA}"/>
              </a:ext>
            </a:extLst>
          </p:cNvPr>
          <p:cNvSpPr>
            <a:spLocks noGrp="1"/>
          </p:cNvSpPr>
          <p:nvPr>
            <p:ph type="sldNum" sz="quarter" idx="11"/>
          </p:nvPr>
        </p:nvSpPr>
        <p:spPr>
          <a:xfrm>
            <a:off x="9422009" y="6507128"/>
            <a:ext cx="480060" cy="365125"/>
          </a:xfrm>
        </p:spPr>
        <p:txBody>
          <a:bodyPr/>
          <a:lstStyle/>
          <a:p>
            <a:fld id="{D678D6E8-61F4-42B4-8ED0-44B1436A966E}" type="slidenum">
              <a:rPr lang="ja-JP" altLang="en-US" smtClean="0"/>
              <a:pPr/>
              <a:t>20</a:t>
            </a:fld>
            <a:endParaRPr lang="ja-JP" altLang="en-US"/>
          </a:p>
        </p:txBody>
      </p:sp>
      <p:sp>
        <p:nvSpPr>
          <p:cNvPr id="2" name="テキスト ボックス 1">
            <a:extLst>
              <a:ext uri="{FF2B5EF4-FFF2-40B4-BE49-F238E27FC236}">
                <a16:creationId xmlns:a16="http://schemas.microsoft.com/office/drawing/2014/main" id="{36FCDF74-A5AA-D4BA-4444-7B2A0488216B}"/>
              </a:ext>
            </a:extLst>
          </p:cNvPr>
          <p:cNvSpPr txBox="1"/>
          <p:nvPr/>
        </p:nvSpPr>
        <p:spPr>
          <a:xfrm>
            <a:off x="76200" y="509474"/>
            <a:ext cx="9829800" cy="542713"/>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b="1">
                <a:latin typeface="Meiryo UI"/>
                <a:ea typeface="Meiryo UI"/>
              </a:rPr>
              <a:t>報告機関向けの</a:t>
            </a:r>
            <a:r>
              <a:rPr lang="en-US" altLang="ja-JP" sz="1400" b="1">
                <a:latin typeface="Meiryo UI"/>
                <a:ea typeface="Meiryo UI"/>
              </a:rPr>
              <a:t>FAQ</a:t>
            </a:r>
            <a:r>
              <a:rPr lang="ja-JP" altLang="en-US" sz="1400">
                <a:latin typeface="Meiryo UI"/>
                <a:ea typeface="Meiryo UI"/>
              </a:rPr>
              <a:t>を厚生労働省</a:t>
            </a:r>
            <a:r>
              <a:rPr lang="en-US" altLang="ja-JP" sz="1400">
                <a:latin typeface="Meiryo UI"/>
                <a:ea typeface="Meiryo UI"/>
              </a:rPr>
              <a:t>HP</a:t>
            </a:r>
            <a:r>
              <a:rPr lang="ja-JP" altLang="en-US" sz="1400">
                <a:latin typeface="Meiryo UI"/>
                <a:ea typeface="Meiryo UI"/>
              </a:rPr>
              <a:t>（</a:t>
            </a:r>
            <a:r>
              <a:rPr lang="en-US" altLang="ja-JP" sz="1400">
                <a:latin typeface="Meiryo UI"/>
                <a:ea typeface="Meiryo UI"/>
                <a:hlinkClick r:id="" action="ppaction://noaction"/>
              </a:rPr>
              <a:t>https://www.mhlw.go.jp/content/11121000/001166425.pdf</a:t>
            </a:r>
            <a:r>
              <a:rPr lang="ja-JP" altLang="en-US" sz="1400">
                <a:latin typeface="Meiryo UI"/>
                <a:ea typeface="Meiryo UI"/>
              </a:rPr>
              <a:t> ）に公表しております。ご活用いただきますようお願いいたします。</a:t>
            </a:r>
            <a:endParaRPr lang="en-US" altLang="ja-JP" sz="1400">
              <a:latin typeface="Meiryo UI"/>
              <a:ea typeface="Meiryo UI"/>
            </a:endParaRPr>
          </a:p>
        </p:txBody>
      </p:sp>
      <p:sp>
        <p:nvSpPr>
          <p:cNvPr id="16" name="正方形/長方形 15">
            <a:extLst>
              <a:ext uri="{FF2B5EF4-FFF2-40B4-BE49-F238E27FC236}">
                <a16:creationId xmlns:a16="http://schemas.microsoft.com/office/drawing/2014/main" id="{C8FE9E40-845A-BC71-8BDD-3C81165314C7}"/>
              </a:ext>
            </a:extLst>
          </p:cNvPr>
          <p:cNvSpPr/>
          <p:nvPr/>
        </p:nvSpPr>
        <p:spPr>
          <a:xfrm>
            <a:off x="3266231" y="6226042"/>
            <a:ext cx="1543664" cy="425610"/>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報告機関向け</a:t>
            </a:r>
            <a:r>
              <a:rPr kumimoji="1" lang="en-US" altLang="ja-JP" sz="1200">
                <a:solidFill>
                  <a:schemeClr val="tx1"/>
                </a:solidFill>
                <a:latin typeface="Meiryo UI" panose="020B0604030504040204" pitchFamily="50" charset="-128"/>
                <a:ea typeface="Meiryo UI" panose="020B0604030504040204" pitchFamily="50" charset="-128"/>
              </a:rPr>
              <a:t>FAQ</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8A416CC-788D-76CC-9552-9E48B88B38C8}"/>
              </a:ext>
            </a:extLst>
          </p:cNvPr>
          <p:cNvSpPr txBox="1"/>
          <p:nvPr/>
        </p:nvSpPr>
        <p:spPr>
          <a:xfrm>
            <a:off x="3222455" y="2345950"/>
            <a:ext cx="3149558" cy="276999"/>
          </a:xfrm>
          <a:prstGeom prst="rect">
            <a:avLst/>
          </a:prstGeom>
          <a:noFill/>
        </p:spPr>
        <p:txBody>
          <a:bodyPr wrap="square" rtlCol="0">
            <a:spAutoFit/>
          </a:bodyPr>
          <a:lstStyle/>
          <a:p>
            <a:pPr defTabSz="914400"/>
            <a:r>
              <a:rPr kumimoji="1" lang="en-US" altLang="ja-JP" sz="1200" b="1">
                <a:solidFill>
                  <a:srgbClr val="FF0000"/>
                </a:solidFill>
                <a:latin typeface="Meiryo UI" pitchFamily="50" charset="-128"/>
                <a:ea typeface="Meiryo UI" pitchFamily="50" charset="-128"/>
                <a:cs typeface="Meiryo UI" pitchFamily="50" charset="-128"/>
              </a:rPr>
              <a:t>1-2.</a:t>
            </a:r>
            <a:r>
              <a:rPr kumimoji="1" lang="ja-JP" altLang="en-US" sz="1200" b="1">
                <a:solidFill>
                  <a:srgbClr val="FF0000"/>
                </a:solidFill>
                <a:latin typeface="Meiryo UI" pitchFamily="50" charset="-128"/>
                <a:ea typeface="Meiryo UI" pitchFamily="50" charset="-128"/>
                <a:cs typeface="Meiryo UI" pitchFamily="50" charset="-128"/>
              </a:rPr>
              <a:t>厚生労働省（薬局機能）ホームページ</a:t>
            </a:r>
          </a:p>
        </p:txBody>
      </p:sp>
      <p:sp>
        <p:nvSpPr>
          <p:cNvPr id="24" name="正方形/長方形 23">
            <a:extLst>
              <a:ext uri="{FF2B5EF4-FFF2-40B4-BE49-F238E27FC236}">
                <a16:creationId xmlns:a16="http://schemas.microsoft.com/office/drawing/2014/main" id="{0F44D532-53CC-0F72-5A76-9FD4EF91D7D6}"/>
              </a:ext>
            </a:extLst>
          </p:cNvPr>
          <p:cNvSpPr/>
          <p:nvPr/>
        </p:nvSpPr>
        <p:spPr>
          <a:xfrm>
            <a:off x="3097069" y="2282476"/>
            <a:ext cx="3620802" cy="3787111"/>
          </a:xfrm>
          <a:prstGeom prst="rect">
            <a:avLst/>
          </a:prstGeom>
          <a:noFill/>
          <a:ln w="57150">
            <a:solidFill>
              <a:srgbClr val="C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a:latin typeface="ＭＳ Ｐゴシック" pitchFamily="50" charset="-128"/>
              <a:ea typeface="ＭＳ Ｐゴシック" pitchFamily="50" charset="-128"/>
              <a:sym typeface="Arial" charset="0"/>
            </a:endParaRPr>
          </a:p>
        </p:txBody>
      </p:sp>
      <p:grpSp>
        <p:nvGrpSpPr>
          <p:cNvPr id="25" name="グループ化 24">
            <a:extLst>
              <a:ext uri="{FF2B5EF4-FFF2-40B4-BE49-F238E27FC236}">
                <a16:creationId xmlns:a16="http://schemas.microsoft.com/office/drawing/2014/main" id="{687FCE12-8849-67D3-CB3A-4FF977F37BEB}"/>
              </a:ext>
            </a:extLst>
          </p:cNvPr>
          <p:cNvGrpSpPr/>
          <p:nvPr/>
        </p:nvGrpSpPr>
        <p:grpSpPr>
          <a:xfrm>
            <a:off x="3220245" y="2978596"/>
            <a:ext cx="3240000" cy="2883767"/>
            <a:chOff x="6127270" y="2287794"/>
            <a:chExt cx="3240000" cy="2883767"/>
          </a:xfrm>
        </p:grpSpPr>
        <p:sp>
          <p:nvSpPr>
            <p:cNvPr id="26" name="Rectangle 8">
              <a:extLst>
                <a:ext uri="{FF2B5EF4-FFF2-40B4-BE49-F238E27FC236}">
                  <a16:creationId xmlns:a16="http://schemas.microsoft.com/office/drawing/2014/main" id="{8DCE7743-BE20-752E-26EB-0D38D2F387BB}"/>
                </a:ext>
              </a:extLst>
            </p:cNvPr>
            <p:cNvSpPr>
              <a:spLocks noChangeArrowheads="1"/>
            </p:cNvSpPr>
            <p:nvPr/>
          </p:nvSpPr>
          <p:spPr bwMode="auto">
            <a:xfrm>
              <a:off x="6250942" y="2287794"/>
              <a:ext cx="3071539" cy="2883767"/>
            </a:xfrm>
            <a:prstGeom prst="rect">
              <a:avLst/>
            </a:prstGeom>
            <a:solidFill>
              <a:srgbClr val="FFFFFF"/>
            </a:solidFill>
            <a:ln w="9525">
              <a:solidFill>
                <a:schemeClr val="tx1"/>
              </a:solidFill>
              <a:miter lim="800000"/>
              <a:headEnd/>
              <a:tailEnd/>
            </a:ln>
            <a:effectLst/>
          </p:spPr>
          <p:txBody>
            <a:bodyPr lIns="72000" tIns="18288" rIns="72000" bIns="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23D18200-E35A-1B30-14E1-F343BAEA80CF}"/>
                </a:ext>
              </a:extLst>
            </p:cNvPr>
            <p:cNvPicPr>
              <a:picLocks noChangeAspect="1"/>
            </p:cNvPicPr>
            <p:nvPr/>
          </p:nvPicPr>
          <p:blipFill>
            <a:blip r:embed="rId4"/>
            <a:stretch>
              <a:fillRect/>
            </a:stretch>
          </p:blipFill>
          <p:spPr>
            <a:xfrm>
              <a:off x="6378659" y="4097414"/>
              <a:ext cx="2095690" cy="1054013"/>
            </a:xfrm>
            <a:prstGeom prst="rect">
              <a:avLst/>
            </a:prstGeom>
          </p:spPr>
        </p:pic>
        <p:pic>
          <p:nvPicPr>
            <p:cNvPr id="28" name="図 27">
              <a:extLst>
                <a:ext uri="{FF2B5EF4-FFF2-40B4-BE49-F238E27FC236}">
                  <a16:creationId xmlns:a16="http://schemas.microsoft.com/office/drawing/2014/main" id="{7C5F1D1D-9B84-7F6B-3DD7-A08839BAC980}"/>
                </a:ext>
              </a:extLst>
            </p:cNvPr>
            <p:cNvPicPr>
              <a:picLocks noChangeAspect="1"/>
            </p:cNvPicPr>
            <p:nvPr/>
          </p:nvPicPr>
          <p:blipFill>
            <a:blip r:embed="rId5"/>
            <a:stretch>
              <a:fillRect/>
            </a:stretch>
          </p:blipFill>
          <p:spPr>
            <a:xfrm>
              <a:off x="6315562" y="2360259"/>
              <a:ext cx="2908482" cy="1815573"/>
            </a:xfrm>
            <a:prstGeom prst="rect">
              <a:avLst/>
            </a:prstGeom>
          </p:spPr>
        </p:pic>
        <p:sp>
          <p:nvSpPr>
            <p:cNvPr id="29" name="フリーフォーム: 図形 28">
              <a:extLst>
                <a:ext uri="{FF2B5EF4-FFF2-40B4-BE49-F238E27FC236}">
                  <a16:creationId xmlns:a16="http://schemas.microsoft.com/office/drawing/2014/main" id="{FFF0A9C1-8F10-DE5F-7816-CEF538959E02}"/>
                </a:ext>
              </a:extLst>
            </p:cNvPr>
            <p:cNvSpPr/>
            <p:nvPr/>
          </p:nvSpPr>
          <p:spPr>
            <a:xfrm>
              <a:off x="6127270" y="4157592"/>
              <a:ext cx="3240000" cy="72013"/>
            </a:xfrm>
            <a:custGeom>
              <a:avLst/>
              <a:gdLst>
                <a:gd name="connsiteX0" fmla="*/ 0 w 4339087"/>
                <a:gd name="connsiteY0" fmla="*/ 733246 h 733246"/>
                <a:gd name="connsiteX1" fmla="*/ 707366 w 4339087"/>
                <a:gd name="connsiteY1" fmla="*/ 8627 h 733246"/>
                <a:gd name="connsiteX2" fmla="*/ 1449238 w 4339087"/>
                <a:gd name="connsiteY2" fmla="*/ 715993 h 733246"/>
                <a:gd name="connsiteX3" fmla="*/ 2182483 w 4339087"/>
                <a:gd name="connsiteY3" fmla="*/ 0 h 733246"/>
                <a:gd name="connsiteX4" fmla="*/ 2898475 w 4339087"/>
                <a:gd name="connsiteY4" fmla="*/ 715993 h 733246"/>
                <a:gd name="connsiteX5" fmla="*/ 3597215 w 4339087"/>
                <a:gd name="connsiteY5" fmla="*/ 8627 h 733246"/>
                <a:gd name="connsiteX6" fmla="*/ 4339087 w 4339087"/>
                <a:gd name="connsiteY6" fmla="*/ 724619 h 7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087" h="733246">
                  <a:moveTo>
                    <a:pt x="0" y="733246"/>
                  </a:moveTo>
                  <a:cubicBezTo>
                    <a:pt x="232913" y="372374"/>
                    <a:pt x="465826" y="11502"/>
                    <a:pt x="707366" y="8627"/>
                  </a:cubicBezTo>
                  <a:cubicBezTo>
                    <a:pt x="948906" y="5751"/>
                    <a:pt x="1203385" y="717431"/>
                    <a:pt x="1449238" y="715993"/>
                  </a:cubicBezTo>
                  <a:cubicBezTo>
                    <a:pt x="1695091" y="714555"/>
                    <a:pt x="1940944" y="0"/>
                    <a:pt x="2182483" y="0"/>
                  </a:cubicBezTo>
                  <a:cubicBezTo>
                    <a:pt x="2424022" y="0"/>
                    <a:pt x="2662686" y="714555"/>
                    <a:pt x="2898475" y="715993"/>
                  </a:cubicBezTo>
                  <a:cubicBezTo>
                    <a:pt x="3134264" y="717431"/>
                    <a:pt x="3357113" y="7189"/>
                    <a:pt x="3597215" y="8627"/>
                  </a:cubicBezTo>
                  <a:cubicBezTo>
                    <a:pt x="3837317" y="10065"/>
                    <a:pt x="4088202" y="367342"/>
                    <a:pt x="4339087" y="724619"/>
                  </a:cubicBezTo>
                </a:path>
              </a:pathLst>
            </a:custGeom>
            <a:noFill/>
            <a:ln w="19050">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329AA3BD-34CF-5DBD-B522-D67108DDA377}"/>
                </a:ext>
              </a:extLst>
            </p:cNvPr>
            <p:cNvSpPr/>
            <p:nvPr/>
          </p:nvSpPr>
          <p:spPr>
            <a:xfrm>
              <a:off x="6127270" y="4079298"/>
              <a:ext cx="3240000" cy="72013"/>
            </a:xfrm>
            <a:custGeom>
              <a:avLst/>
              <a:gdLst>
                <a:gd name="connsiteX0" fmla="*/ 0 w 4339087"/>
                <a:gd name="connsiteY0" fmla="*/ 733246 h 733246"/>
                <a:gd name="connsiteX1" fmla="*/ 707366 w 4339087"/>
                <a:gd name="connsiteY1" fmla="*/ 8627 h 733246"/>
                <a:gd name="connsiteX2" fmla="*/ 1449238 w 4339087"/>
                <a:gd name="connsiteY2" fmla="*/ 715993 h 733246"/>
                <a:gd name="connsiteX3" fmla="*/ 2182483 w 4339087"/>
                <a:gd name="connsiteY3" fmla="*/ 0 h 733246"/>
                <a:gd name="connsiteX4" fmla="*/ 2898475 w 4339087"/>
                <a:gd name="connsiteY4" fmla="*/ 715993 h 733246"/>
                <a:gd name="connsiteX5" fmla="*/ 3597215 w 4339087"/>
                <a:gd name="connsiteY5" fmla="*/ 8627 h 733246"/>
                <a:gd name="connsiteX6" fmla="*/ 4339087 w 4339087"/>
                <a:gd name="connsiteY6" fmla="*/ 724619 h 7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087" h="733246">
                  <a:moveTo>
                    <a:pt x="0" y="733246"/>
                  </a:moveTo>
                  <a:cubicBezTo>
                    <a:pt x="232913" y="372374"/>
                    <a:pt x="465826" y="11502"/>
                    <a:pt x="707366" y="8627"/>
                  </a:cubicBezTo>
                  <a:cubicBezTo>
                    <a:pt x="948906" y="5751"/>
                    <a:pt x="1203385" y="717431"/>
                    <a:pt x="1449238" y="715993"/>
                  </a:cubicBezTo>
                  <a:cubicBezTo>
                    <a:pt x="1695091" y="714555"/>
                    <a:pt x="1940944" y="0"/>
                    <a:pt x="2182483" y="0"/>
                  </a:cubicBezTo>
                  <a:cubicBezTo>
                    <a:pt x="2424022" y="0"/>
                    <a:pt x="2662686" y="714555"/>
                    <a:pt x="2898475" y="715993"/>
                  </a:cubicBezTo>
                  <a:cubicBezTo>
                    <a:pt x="3134264" y="717431"/>
                    <a:pt x="3357113" y="7189"/>
                    <a:pt x="3597215" y="8627"/>
                  </a:cubicBezTo>
                  <a:cubicBezTo>
                    <a:pt x="3837317" y="10065"/>
                    <a:pt x="4088202" y="367342"/>
                    <a:pt x="4339087" y="724619"/>
                  </a:cubicBezTo>
                </a:path>
              </a:pathLst>
            </a:custGeom>
            <a:noFill/>
            <a:ln w="19050">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grpSp>
      <p:sp>
        <p:nvSpPr>
          <p:cNvPr id="33" name="テキスト ボックス 32">
            <a:extLst>
              <a:ext uri="{FF2B5EF4-FFF2-40B4-BE49-F238E27FC236}">
                <a16:creationId xmlns:a16="http://schemas.microsoft.com/office/drawing/2014/main" id="{072543B7-CCAA-7B13-E65D-89C1738DF89D}"/>
              </a:ext>
            </a:extLst>
          </p:cNvPr>
          <p:cNvSpPr txBox="1"/>
          <p:nvPr/>
        </p:nvSpPr>
        <p:spPr>
          <a:xfrm>
            <a:off x="3262399" y="2580523"/>
            <a:ext cx="3424536" cy="507831"/>
          </a:xfrm>
          <a:prstGeom prst="rect">
            <a:avLst/>
          </a:prstGeom>
          <a:noFill/>
        </p:spPr>
        <p:txBody>
          <a:bodyPr wrap="square" rtlCol="0">
            <a:spAutoFit/>
          </a:bodyPr>
          <a:lstStyle/>
          <a:p>
            <a:pPr algn="l"/>
            <a:r>
              <a:rPr kumimoji="1"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 action="ppaction://noaction"/>
              </a:rPr>
              <a:t>https://www.mhlw.go.jp/stf/seisakunitsuite/bunya/kenkou_iryou/iyakuhin/kinoujouhou/index_00003.html</a:t>
            </a:r>
            <a:endParaRPr kumimoji="1" lang="en-US" altLang="ja-JP" sz="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9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5DBAA9C2-1505-7F67-837C-05F252F45912}"/>
              </a:ext>
            </a:extLst>
          </p:cNvPr>
          <p:cNvSpPr/>
          <p:nvPr/>
        </p:nvSpPr>
        <p:spPr>
          <a:xfrm>
            <a:off x="3416580" y="5649242"/>
            <a:ext cx="1286526" cy="160648"/>
          </a:xfrm>
          <a:prstGeom prst="rect">
            <a:avLst/>
          </a:prstGeom>
          <a:noFill/>
          <a:ln w="19050">
            <a:solidFill>
              <a:srgbClr val="FF0000"/>
            </a:solidFill>
          </a:ln>
          <a:effectLst/>
        </p:spPr>
        <p:style>
          <a:lnRef idx="1">
            <a:schemeClr val="accent4"/>
          </a:lnRef>
          <a:fillRef idx="3">
            <a:schemeClr val="accent4"/>
          </a:fillRef>
          <a:effectRef idx="2">
            <a:schemeClr val="accent4"/>
          </a:effectRef>
          <a:fontRef idx="minor">
            <a:schemeClr val="lt1"/>
          </a:fontRef>
        </p:style>
        <p:txBody>
          <a:bodyPr rtlCol="0" anchor="t"/>
          <a:lstStyle/>
          <a:p>
            <a:pPr algn="ctr"/>
            <a:endParaRPr kumimoji="0" lang="ja-JP" altLang="en-US" sz="1400" kern="0">
              <a:solidFill>
                <a:srgbClr val="000000"/>
              </a:solidFill>
              <a:latin typeface="Meiryo UI" panose="020B0604030504040204" pitchFamily="50" charset="-128"/>
              <a:ea typeface="Meiryo UI" panose="020B0604030504040204" pitchFamily="50" charset="-128"/>
              <a:sym typeface="Arial" charset="0"/>
            </a:endParaRPr>
          </a:p>
        </p:txBody>
      </p:sp>
      <p:cxnSp>
        <p:nvCxnSpPr>
          <p:cNvPr id="39" name="直線コネクタ 38">
            <a:extLst>
              <a:ext uri="{FF2B5EF4-FFF2-40B4-BE49-F238E27FC236}">
                <a16:creationId xmlns:a16="http://schemas.microsoft.com/office/drawing/2014/main" id="{1720734C-4420-C755-AA6E-CEC8CC7E064F}"/>
              </a:ext>
            </a:extLst>
          </p:cNvPr>
          <p:cNvCxnSpPr>
            <a:cxnSpLocks/>
            <a:stCxn id="35" idx="2"/>
            <a:endCxn id="16" idx="0"/>
          </p:cNvCxnSpPr>
          <p:nvPr/>
        </p:nvCxnSpPr>
        <p:spPr bwMode="gray">
          <a:xfrm flipH="1">
            <a:off x="4038063" y="5809890"/>
            <a:ext cx="21780" cy="416152"/>
          </a:xfrm>
          <a:prstGeom prst="line">
            <a:avLst/>
          </a:prstGeom>
          <a:noFill/>
          <a:ln w="28575">
            <a:solidFill>
              <a:srgbClr val="FF0000"/>
            </a:solidFill>
            <a:miter lim="800000"/>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グループ化 2">
            <a:extLst>
              <a:ext uri="{FF2B5EF4-FFF2-40B4-BE49-F238E27FC236}">
                <a16:creationId xmlns:a16="http://schemas.microsoft.com/office/drawing/2014/main" id="{AC2E2B3F-AB47-940F-EC00-69A8F023CB27}"/>
              </a:ext>
            </a:extLst>
          </p:cNvPr>
          <p:cNvGrpSpPr/>
          <p:nvPr/>
        </p:nvGrpSpPr>
        <p:grpSpPr>
          <a:xfrm>
            <a:off x="4890857" y="3910078"/>
            <a:ext cx="1771447" cy="1337784"/>
            <a:chOff x="7846384" y="3835189"/>
            <a:chExt cx="1771447" cy="1337784"/>
          </a:xfrm>
        </p:grpSpPr>
        <p:grpSp>
          <p:nvGrpSpPr>
            <p:cNvPr id="4" name="グループ化 3">
              <a:extLst>
                <a:ext uri="{FF2B5EF4-FFF2-40B4-BE49-F238E27FC236}">
                  <a16:creationId xmlns:a16="http://schemas.microsoft.com/office/drawing/2014/main" id="{753D42D7-C83F-BE59-F446-C380081AF480}"/>
                </a:ext>
              </a:extLst>
            </p:cNvPr>
            <p:cNvGrpSpPr/>
            <p:nvPr/>
          </p:nvGrpSpPr>
          <p:grpSpPr>
            <a:xfrm>
              <a:off x="7846384" y="3835189"/>
              <a:ext cx="1720596" cy="1323792"/>
              <a:chOff x="6953463" y="5425484"/>
              <a:chExt cx="1720596" cy="1323792"/>
            </a:xfrm>
          </p:grpSpPr>
          <p:sp>
            <p:nvSpPr>
              <p:cNvPr id="10" name="正方形/長方形 9">
                <a:extLst>
                  <a:ext uri="{FF2B5EF4-FFF2-40B4-BE49-F238E27FC236}">
                    <a16:creationId xmlns:a16="http://schemas.microsoft.com/office/drawing/2014/main" id="{324F690A-F8B2-8D7C-ED08-EF36C0CD725E}"/>
                  </a:ext>
                </a:extLst>
              </p:cNvPr>
              <p:cNvSpPr/>
              <p:nvPr/>
            </p:nvSpPr>
            <p:spPr>
              <a:xfrm>
                <a:off x="6953463" y="5425484"/>
                <a:ext cx="1720596" cy="1323792"/>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pic>
            <p:nvPicPr>
              <p:cNvPr id="11" name="図 10">
                <a:extLst>
                  <a:ext uri="{FF2B5EF4-FFF2-40B4-BE49-F238E27FC236}">
                    <a16:creationId xmlns:a16="http://schemas.microsoft.com/office/drawing/2014/main" id="{B89CB4C5-A56D-CD5C-6091-E3A75FDF9076}"/>
                  </a:ext>
                </a:extLst>
              </p:cNvPr>
              <p:cNvPicPr>
                <a:picLocks noChangeAspect="1"/>
              </p:cNvPicPr>
              <p:nvPr/>
            </p:nvPicPr>
            <p:blipFill>
              <a:blip r:embed="rId6"/>
              <a:stretch>
                <a:fillRect/>
              </a:stretch>
            </p:blipFill>
            <p:spPr>
              <a:xfrm>
                <a:off x="7392958" y="5622618"/>
                <a:ext cx="884510" cy="884510"/>
              </a:xfrm>
              <a:prstGeom prst="rect">
                <a:avLst/>
              </a:prstGeom>
            </p:spPr>
          </p:pic>
        </p:grpSp>
        <p:sp>
          <p:nvSpPr>
            <p:cNvPr id="9" name="テキスト ボックス 8">
              <a:extLst>
                <a:ext uri="{FF2B5EF4-FFF2-40B4-BE49-F238E27FC236}">
                  <a16:creationId xmlns:a16="http://schemas.microsoft.com/office/drawing/2014/main" id="{758DA938-D502-D0B6-BD48-CF9D2B3D2F73}"/>
                </a:ext>
              </a:extLst>
            </p:cNvPr>
            <p:cNvSpPr txBox="1"/>
            <p:nvPr/>
          </p:nvSpPr>
          <p:spPr>
            <a:xfrm>
              <a:off x="7982140" y="4942141"/>
              <a:ext cx="1635691" cy="230832"/>
            </a:xfrm>
            <a:prstGeom prst="rect">
              <a:avLst/>
            </a:prstGeom>
            <a:noFill/>
          </p:spPr>
          <p:txBody>
            <a:bodyPr wrap="square" rtlCol="0">
              <a:spAutoFit/>
            </a:bodyPr>
            <a:lstStyle/>
            <a:p>
              <a:pPr algn="l"/>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厚生労働省（薬局機能）</a:t>
              </a:r>
            </a:p>
          </p:txBody>
        </p:sp>
      </p:grpSp>
      <p:pic>
        <p:nvPicPr>
          <p:cNvPr id="38" name="図 37">
            <a:extLst>
              <a:ext uri="{FF2B5EF4-FFF2-40B4-BE49-F238E27FC236}">
                <a16:creationId xmlns:a16="http://schemas.microsoft.com/office/drawing/2014/main" id="{70AA8E27-F5A2-9F6E-2A9D-EC9F0F65DEEA}"/>
              </a:ext>
            </a:extLst>
          </p:cNvPr>
          <p:cNvPicPr>
            <a:picLocks noChangeAspect="1"/>
          </p:cNvPicPr>
          <p:nvPr/>
        </p:nvPicPr>
        <p:blipFill>
          <a:blip r:embed="rId7"/>
          <a:stretch>
            <a:fillRect/>
          </a:stretch>
        </p:blipFill>
        <p:spPr>
          <a:xfrm>
            <a:off x="7723512" y="1100106"/>
            <a:ext cx="881498" cy="881498"/>
          </a:xfrm>
          <a:prstGeom prst="rect">
            <a:avLst/>
          </a:prstGeom>
        </p:spPr>
      </p:pic>
      <p:sp>
        <p:nvSpPr>
          <p:cNvPr id="41" name="テキスト ボックス 40">
            <a:extLst>
              <a:ext uri="{FF2B5EF4-FFF2-40B4-BE49-F238E27FC236}">
                <a16:creationId xmlns:a16="http://schemas.microsoft.com/office/drawing/2014/main" id="{308635D5-2FEF-50D3-2A92-D142342C93E2}"/>
              </a:ext>
            </a:extLst>
          </p:cNvPr>
          <p:cNvSpPr txBox="1"/>
          <p:nvPr/>
        </p:nvSpPr>
        <p:spPr>
          <a:xfrm>
            <a:off x="5735683" y="1973781"/>
            <a:ext cx="1176884" cy="230832"/>
          </a:xfrm>
          <a:prstGeom prst="rect">
            <a:avLst/>
          </a:prstGeom>
          <a:noFill/>
        </p:spPr>
        <p:txBody>
          <a:bodyPr wrap="square" rtlCol="0">
            <a:spAutoFit/>
          </a:bodyPr>
          <a:lstStyle/>
          <a:p>
            <a:pPr algn="l"/>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よくある質問</a:t>
            </a:r>
          </a:p>
        </p:txBody>
      </p:sp>
    </p:spTree>
    <p:custDataLst>
      <p:tags r:id="rId1"/>
    </p:custDataLst>
    <p:extLst>
      <p:ext uri="{BB962C8B-B14F-4D97-AF65-F5344CB8AC3E}">
        <p14:creationId xmlns:p14="http://schemas.microsoft.com/office/powerpoint/2010/main" val="131211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grpSp>
        <p:nvGrpSpPr>
          <p:cNvPr id="8" name="グループ化 7">
            <a:extLst>
              <a:ext uri="{FF2B5EF4-FFF2-40B4-BE49-F238E27FC236}">
                <a16:creationId xmlns:a16="http://schemas.microsoft.com/office/drawing/2014/main" id="{220B65A5-74D3-4FBA-3FD7-F10391C24124}"/>
              </a:ext>
            </a:extLst>
          </p:cNvPr>
          <p:cNvGrpSpPr/>
          <p:nvPr/>
        </p:nvGrpSpPr>
        <p:grpSpPr>
          <a:xfrm>
            <a:off x="109186" y="655125"/>
            <a:ext cx="9612252" cy="504003"/>
            <a:chOff x="539749" y="2708274"/>
            <a:chExt cx="9612252" cy="504003"/>
          </a:xfrm>
        </p:grpSpPr>
        <p:sp>
          <p:nvSpPr>
            <p:cNvPr id="9" name="Rectangle 5">
              <a:extLst>
                <a:ext uri="{FF2B5EF4-FFF2-40B4-BE49-F238E27FC236}">
                  <a16:creationId xmlns:a16="http://schemas.microsoft.com/office/drawing/2014/main" id="{7245529C-EA2E-3E2F-3DC1-AD2CFB88CE76}"/>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en-US" altLang="ja-JP" sz="2000" spc="130">
                  <a:latin typeface="Meiryo UI" panose="020B0604030504040204" pitchFamily="50" charset="-128"/>
                  <a:ea typeface="Meiryo UI" panose="020B0604030504040204" pitchFamily="50" charset="-128"/>
                </a:rPr>
                <a:t>G-MIS</a:t>
              </a:r>
              <a:r>
                <a:rPr lang="ja-JP" altLang="en-US" sz="2000" spc="130">
                  <a:latin typeface="Meiryo UI" panose="020B0604030504040204" pitchFamily="50" charset="-128"/>
                  <a:ea typeface="Meiryo UI" panose="020B0604030504040204" pitchFamily="50" charset="-128"/>
                </a:rPr>
                <a:t>の動作環境等に係る事項</a:t>
              </a:r>
              <a:endParaRPr lang="en-US" altLang="ja-JP" sz="2000" spc="130">
                <a:latin typeface="Meiryo UI" panose="020B0604030504040204" pitchFamily="50" charset="-128"/>
                <a:ea typeface="Meiryo UI" panose="020B0604030504040204" pitchFamily="50" charset="-128"/>
              </a:endParaRPr>
            </a:p>
          </p:txBody>
        </p:sp>
        <p:sp>
          <p:nvSpPr>
            <p:cNvPr id="10" name="Text Box 6">
              <a:extLst>
                <a:ext uri="{FF2B5EF4-FFF2-40B4-BE49-F238E27FC236}">
                  <a16:creationId xmlns:a16="http://schemas.microsoft.com/office/drawing/2014/main" id="{3F4764B7-4D4D-4978-775F-77F34C85019F}"/>
                </a:ext>
              </a:extLst>
            </p:cNvPr>
            <p:cNvSpPr txBox="1">
              <a:spLocks noChangeAspect="1" noChangeArrowheads="1"/>
            </p:cNvSpPr>
            <p:nvPr/>
          </p:nvSpPr>
          <p:spPr bwMode="gray">
            <a:xfrm>
              <a:off x="539749" y="2708274"/>
              <a:ext cx="504000" cy="504000"/>
            </a:xfrm>
            <a:prstGeom prst="rect">
              <a:avLst/>
            </a:prstGeom>
            <a:solidFill>
              <a:srgbClr val="FF9900"/>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graphicFrame>
        <p:nvGraphicFramePr>
          <p:cNvPr id="11" name="表 11">
            <a:extLst>
              <a:ext uri="{FF2B5EF4-FFF2-40B4-BE49-F238E27FC236}">
                <a16:creationId xmlns:a16="http://schemas.microsoft.com/office/drawing/2014/main" id="{F0CFD339-849D-13F9-EFAF-E9337E5DF1F6}"/>
              </a:ext>
            </a:extLst>
          </p:cNvPr>
          <p:cNvGraphicFramePr>
            <a:graphicFrameLocks noGrp="1"/>
          </p:cNvGraphicFramePr>
          <p:nvPr>
            <p:extLst>
              <p:ext uri="{D42A27DB-BD31-4B8C-83A1-F6EECF244321}">
                <p14:modId xmlns:p14="http://schemas.microsoft.com/office/powerpoint/2010/main" val="2781181628"/>
              </p:ext>
            </p:extLst>
          </p:nvPr>
        </p:nvGraphicFramePr>
        <p:xfrm>
          <a:off x="184561" y="1248660"/>
          <a:ext cx="9536877" cy="2133600"/>
        </p:xfrm>
        <a:graphic>
          <a:graphicData uri="http://schemas.openxmlformats.org/drawingml/2006/table">
            <a:tbl>
              <a:tblPr firstRow="1" bandRow="1">
                <a:tableStyleId>{69012ECD-51FC-41F1-AA8D-1B2483CD663E}</a:tableStyleId>
              </a:tblPr>
              <a:tblGrid>
                <a:gridCol w="473075">
                  <a:extLst>
                    <a:ext uri="{9D8B030D-6E8A-4147-A177-3AD203B41FA5}">
                      <a16:colId xmlns:a16="http://schemas.microsoft.com/office/drawing/2014/main" val="2127032687"/>
                    </a:ext>
                  </a:extLst>
                </a:gridCol>
                <a:gridCol w="2571751">
                  <a:extLst>
                    <a:ext uri="{9D8B030D-6E8A-4147-A177-3AD203B41FA5}">
                      <a16:colId xmlns:a16="http://schemas.microsoft.com/office/drawing/2014/main" val="1893376809"/>
                    </a:ext>
                  </a:extLst>
                </a:gridCol>
                <a:gridCol w="6492051">
                  <a:extLst>
                    <a:ext uri="{9D8B030D-6E8A-4147-A177-3AD203B41FA5}">
                      <a16:colId xmlns:a16="http://schemas.microsoft.com/office/drawing/2014/main" val="2311737907"/>
                    </a:ext>
                  </a:extLst>
                </a:gridCol>
              </a:tblGrid>
              <a:tr h="215636">
                <a:tc>
                  <a:txBody>
                    <a:bodyPr/>
                    <a:lstStyle/>
                    <a:p>
                      <a:pPr algn="ctr"/>
                      <a:r>
                        <a:rPr kumimoji="1" lang="en-US" altLang="ja-JP" sz="1000">
                          <a:latin typeface="Meiryo UI" panose="020B0604030504040204" pitchFamily="50" charset="-128"/>
                          <a:ea typeface="Meiryo UI" panose="020B0604030504040204" pitchFamily="50" charset="-128"/>
                        </a:rPr>
                        <a:t>No.</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質問</a:t>
                      </a:r>
                    </a:p>
                  </a:txBody>
                  <a:tcPr/>
                </a:tc>
                <a:tc>
                  <a:txBody>
                    <a:bodyPr/>
                    <a:lstStyle/>
                    <a:p>
                      <a:r>
                        <a:rPr kumimoji="1" lang="ja-JP" altLang="en-US" sz="1000">
                          <a:latin typeface="Meiryo UI" panose="020B0604030504040204" pitchFamily="50" charset="-128"/>
                          <a:ea typeface="Meiryo UI" panose="020B0604030504040204" pitchFamily="50" charset="-128"/>
                        </a:rPr>
                        <a:t>回答</a:t>
                      </a:r>
                    </a:p>
                  </a:txBody>
                  <a:tcPr/>
                </a:tc>
                <a:extLst>
                  <a:ext uri="{0D108BD9-81ED-4DB2-BD59-A6C34878D82A}">
                    <a16:rowId xmlns:a16="http://schemas.microsoft.com/office/drawing/2014/main" val="2812828001"/>
                  </a:ext>
                </a:extLst>
              </a:tr>
              <a:tr h="196237">
                <a:tc>
                  <a:txBody>
                    <a:bodyPr/>
                    <a:lstStyle/>
                    <a:p>
                      <a:pPr algn="ctr"/>
                      <a:r>
                        <a:rPr kumimoji="1" lang="en-US" altLang="ja-JP" sz="1000">
                          <a:latin typeface="Meiryo UI" panose="020B0604030504040204" pitchFamily="50" charset="-128"/>
                          <a:ea typeface="Meiryo UI" panose="020B0604030504040204" pitchFamily="50" charset="-128"/>
                        </a:rPr>
                        <a:t>1</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インターネット環境がないため、新規ユーザ登録申請できません。</a:t>
                      </a:r>
                    </a:p>
                  </a:txBody>
                  <a:tcPr/>
                </a:tc>
                <a:tc>
                  <a:txBody>
                    <a:bodyPr/>
                    <a:lstStyle/>
                    <a:p>
                      <a:r>
                        <a:rPr kumimoji="1" lang="ja-JP" altLang="en-US" sz="1000" dirty="0" smtClean="0">
                          <a:latin typeface="Meiryo UI" panose="020B0604030504040204" pitchFamily="50" charset="-128"/>
                          <a:ea typeface="Meiryo UI" panose="020B0604030504040204" pitchFamily="50" charset="-128"/>
                        </a:rPr>
                        <a:t>薬局機能情報提供制度では、原則オンラインで報告をお願いしております。インターネット環境を整備後、新規ユーザ登録申請を行っていただくようお願いします。ただし、どうしてもインターネット環境の整備が難しい場合は、紙による申請でも受け付け可能とします。</a:t>
                      </a:r>
                    </a:p>
                  </a:txBody>
                  <a:tcPr/>
                </a:tc>
                <a:extLst>
                  <a:ext uri="{0D108BD9-81ED-4DB2-BD59-A6C34878D82A}">
                    <a16:rowId xmlns:a16="http://schemas.microsoft.com/office/drawing/2014/main" val="251015830"/>
                  </a:ext>
                </a:extLst>
              </a:tr>
              <a:tr h="215636">
                <a:tc>
                  <a:txBody>
                    <a:bodyPr/>
                    <a:lstStyle/>
                    <a:p>
                      <a:pPr algn="ctr"/>
                      <a:r>
                        <a:rPr kumimoji="1" lang="ja-JP" altLang="en-US" sz="1000">
                          <a:latin typeface="Meiryo UI" panose="020B0604030504040204" pitchFamily="50" charset="-128"/>
                          <a:ea typeface="Meiryo UI" panose="020B0604030504040204" pitchFamily="50" charset="-128"/>
                        </a:rPr>
                        <a:t>２</a:t>
                      </a:r>
                    </a:p>
                  </a:txBody>
                  <a:tcPr/>
                </a:tc>
                <a:tc>
                  <a:txBody>
                    <a:bodyPr/>
                    <a:lstStyle/>
                    <a:p>
                      <a:r>
                        <a:rPr kumimoji="1" lang="ja-JP" altLang="en-US" sz="1000">
                          <a:latin typeface="Meiryo UI" panose="020B0604030504040204" pitchFamily="50" charset="-128"/>
                          <a:ea typeface="Meiryo UI" panose="020B0604030504040204" pitchFamily="50" charset="-128"/>
                        </a:rPr>
                        <a:t>携帯電話での新規ユーザ登録申請は可能ですか。</a:t>
                      </a:r>
                    </a:p>
                  </a:txBody>
                  <a:tcPr/>
                </a:tc>
                <a:tc>
                  <a:txBody>
                    <a:bodyPr/>
                    <a:lstStyle/>
                    <a:p>
                      <a:r>
                        <a:rPr lang="ja-JP" altLang="en-US" sz="1000" b="0" dirty="0">
                          <a:solidFill>
                            <a:schemeClr val="tx1"/>
                          </a:solidFill>
                          <a:latin typeface="Meiryo UI" panose="020B0604030504040204" pitchFamily="50" charset="-128"/>
                          <a:ea typeface="Meiryo UI" panose="020B0604030504040204" pitchFamily="50" charset="-128"/>
                        </a:rPr>
                        <a:t>新規ユーザ登録申請の機能については、スマートフォンやタブレットでの申請は可能です。</a:t>
                      </a:r>
                      <a:r>
                        <a:rPr lang="en-US" altLang="ja-JP" sz="1000" b="0" dirty="0">
                          <a:solidFill>
                            <a:schemeClr val="tx1"/>
                          </a:solidFill>
                          <a:latin typeface="Meiryo UI" panose="020B0604030504040204" pitchFamily="50" charset="-128"/>
                          <a:ea typeface="Meiryo UI" panose="020B0604030504040204" pitchFamily="50" charset="-128"/>
                        </a:rPr>
                        <a:t/>
                      </a:r>
                      <a:br>
                        <a:rPr lang="en-US" altLang="ja-JP" sz="1000" b="0" dirty="0">
                          <a:solidFill>
                            <a:schemeClr val="tx1"/>
                          </a:solidFill>
                          <a:latin typeface="Meiryo UI" panose="020B0604030504040204" pitchFamily="50" charset="-128"/>
                          <a:ea typeface="Meiryo UI" panose="020B0604030504040204" pitchFamily="50" charset="-128"/>
                        </a:rPr>
                      </a:br>
                      <a:r>
                        <a:rPr lang="ja-JP" altLang="en-US" sz="1000" b="0" dirty="0">
                          <a:solidFill>
                            <a:schemeClr val="tx1"/>
                          </a:solidFill>
                          <a:latin typeface="Meiryo UI" panose="020B0604030504040204" pitchFamily="50" charset="-128"/>
                          <a:ea typeface="Meiryo UI" panose="020B0604030504040204" pitchFamily="50" charset="-128"/>
                        </a:rPr>
                        <a:t>詳細は、「</a:t>
                      </a:r>
                      <a:r>
                        <a:rPr lang="en-US" altLang="ja-JP" sz="1000" b="0" dirty="0">
                          <a:solidFill>
                            <a:schemeClr val="tx1"/>
                          </a:solidFill>
                          <a:latin typeface="Meiryo UI" panose="020B0604030504040204" pitchFamily="50" charset="-128"/>
                          <a:ea typeface="Meiryo UI" panose="020B0604030504040204" pitchFamily="50" charset="-128"/>
                        </a:rPr>
                        <a:t>G-MIS_</a:t>
                      </a:r>
                      <a:r>
                        <a:rPr lang="ja-JP" altLang="en-US" sz="1000" b="0" dirty="0">
                          <a:solidFill>
                            <a:schemeClr val="tx1"/>
                          </a:solidFill>
                          <a:latin typeface="Meiryo UI" panose="020B0604030504040204" pitchFamily="50" charset="-128"/>
                          <a:ea typeface="Meiryo UI" panose="020B0604030504040204" pitchFamily="50" charset="-128"/>
                        </a:rPr>
                        <a:t>操作マニュアル</a:t>
                      </a:r>
                      <a:r>
                        <a:rPr lang="en-US" altLang="ja-JP" sz="1000" b="0" dirty="0">
                          <a:solidFill>
                            <a:schemeClr val="tx1"/>
                          </a:solidFill>
                          <a:latin typeface="Meiryo UI" panose="020B0604030504040204" pitchFamily="50" charset="-128"/>
                          <a:ea typeface="Meiryo UI" panose="020B0604030504040204" pitchFamily="50" charset="-128"/>
                        </a:rPr>
                        <a:t>_</a:t>
                      </a:r>
                      <a:r>
                        <a:rPr lang="ja-JP" altLang="en-US" sz="1000" b="0" dirty="0">
                          <a:solidFill>
                            <a:schemeClr val="tx1"/>
                          </a:solidFill>
                          <a:latin typeface="Meiryo UI" panose="020B0604030504040204" pitchFamily="50" charset="-128"/>
                          <a:ea typeface="Meiryo UI" panose="020B0604030504040204" pitchFamily="50" charset="-128"/>
                        </a:rPr>
                        <a:t>報告機関用</a:t>
                      </a:r>
                      <a:r>
                        <a:rPr lang="en-US" altLang="ja-JP" sz="1000" b="0" dirty="0">
                          <a:solidFill>
                            <a:schemeClr val="tx1"/>
                          </a:solidFill>
                          <a:latin typeface="Meiryo UI" panose="020B0604030504040204" pitchFamily="50" charset="-128"/>
                          <a:ea typeface="Meiryo UI" panose="020B0604030504040204" pitchFamily="50" charset="-128"/>
                        </a:rPr>
                        <a:t>_</a:t>
                      </a:r>
                      <a:r>
                        <a:rPr lang="ja-JP" altLang="en-US" sz="1000" b="0" dirty="0">
                          <a:solidFill>
                            <a:schemeClr val="tx1"/>
                          </a:solidFill>
                          <a:latin typeface="Meiryo UI" panose="020B0604030504040204" pitchFamily="50" charset="-128"/>
                          <a:ea typeface="Meiryo UI" panose="020B0604030504040204" pitchFamily="50" charset="-128"/>
                        </a:rPr>
                        <a:t>新規ユーザ登録申請</a:t>
                      </a:r>
                      <a:r>
                        <a:rPr lang="en-US" altLang="ja-JP" sz="1000" b="0" dirty="0">
                          <a:solidFill>
                            <a:schemeClr val="tx1"/>
                          </a:solidFill>
                          <a:latin typeface="Meiryo UI" panose="020B0604030504040204" pitchFamily="50" charset="-128"/>
                          <a:ea typeface="Meiryo UI" panose="020B0604030504040204" pitchFamily="50" charset="-128"/>
                        </a:rPr>
                        <a:t>.pdf</a:t>
                      </a:r>
                      <a:r>
                        <a:rPr lang="ja-JP" altLang="en-US" sz="1000" b="0" dirty="0">
                          <a:solidFill>
                            <a:schemeClr val="tx1"/>
                          </a:solidFill>
                          <a:latin typeface="Meiryo UI" panose="020B0604030504040204" pitchFamily="50" charset="-128"/>
                          <a:ea typeface="Meiryo UI" panose="020B0604030504040204" pitchFamily="50" charset="-128"/>
                        </a:rPr>
                        <a:t>」の「</a:t>
                      </a:r>
                      <a:r>
                        <a:rPr lang="en-US" altLang="ja-JP" sz="1000" b="0" dirty="0">
                          <a:solidFill>
                            <a:schemeClr val="tx1"/>
                          </a:solidFill>
                          <a:latin typeface="Meiryo UI" panose="020B0604030504040204" pitchFamily="50" charset="-128"/>
                          <a:ea typeface="Meiryo UI" panose="020B0604030504040204" pitchFamily="50" charset="-128"/>
                        </a:rPr>
                        <a:t>3-1. </a:t>
                      </a:r>
                      <a:r>
                        <a:rPr lang="ja-JP" altLang="en-US" sz="1000" b="0" dirty="0">
                          <a:solidFill>
                            <a:schemeClr val="tx1"/>
                          </a:solidFill>
                          <a:latin typeface="Meiryo UI" panose="020B0604030504040204" pitchFamily="50" charset="-128"/>
                          <a:ea typeface="Meiryo UI" panose="020B0604030504040204" pitchFamily="50" charset="-128"/>
                        </a:rPr>
                        <a:t>動作環境」を参照ください。</a:t>
                      </a:r>
                      <a:endParaRPr lang="en-US" altLang="ja-JP" sz="1000" b="0" dirty="0">
                        <a:solidFill>
                          <a:schemeClr val="tx1"/>
                        </a:solidFill>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ただし、スマートフォンやタブレットで「</a:t>
                      </a:r>
                      <a:r>
                        <a:rPr kumimoji="1" lang="en-US" altLang="ja-JP" sz="1000" dirty="0">
                          <a:latin typeface="Meiryo UI" panose="020B0604030504040204" pitchFamily="50" charset="-128"/>
                          <a:ea typeface="Meiryo UI" panose="020B0604030504040204" pitchFamily="50" charset="-128"/>
                        </a:rPr>
                        <a:t>PC</a:t>
                      </a:r>
                      <a:r>
                        <a:rPr kumimoji="1" lang="ja-JP" altLang="en-US" sz="1000" dirty="0">
                          <a:latin typeface="Meiryo UI" panose="020B0604030504040204" pitchFamily="50" charset="-128"/>
                          <a:ea typeface="Meiryo UI" panose="020B0604030504040204" pitchFamily="50" charset="-128"/>
                        </a:rPr>
                        <a:t>向けサイト」を表示した場合</a:t>
                      </a:r>
                      <a:r>
                        <a:rPr kumimoji="1" lang="ja-JP" altLang="en-US" sz="1000" dirty="0" smtClean="0">
                          <a:latin typeface="Meiryo UI" panose="020B0604030504040204" pitchFamily="50" charset="-128"/>
                          <a:ea typeface="Meiryo UI" panose="020B0604030504040204" pitchFamily="50" charset="-128"/>
                        </a:rPr>
                        <a:t>、薬局</a:t>
                      </a:r>
                      <a:r>
                        <a:rPr kumimoji="1" lang="ja-JP" altLang="en-US" sz="1000" dirty="0">
                          <a:latin typeface="Meiryo UI" panose="020B0604030504040204" pitchFamily="50" charset="-128"/>
                          <a:ea typeface="Meiryo UI" panose="020B0604030504040204" pitchFamily="50" charset="-128"/>
                        </a:rPr>
                        <a:t>機能情報提供制度の報告画面は動作保証環境ではないため、何らかのエラーが出る場合があります。動作保証環境の</a:t>
                      </a:r>
                      <a:r>
                        <a:rPr kumimoji="1" lang="en-US" altLang="ja-JP" sz="1000" dirty="0">
                          <a:latin typeface="Meiryo UI" panose="020B0604030504040204" pitchFamily="50" charset="-128"/>
                          <a:ea typeface="Meiryo UI" panose="020B0604030504040204" pitchFamily="50" charset="-128"/>
                        </a:rPr>
                        <a:t>PC</a:t>
                      </a:r>
                      <a:r>
                        <a:rPr kumimoji="1" lang="ja-JP" altLang="en-US" sz="1000" dirty="0">
                          <a:latin typeface="Meiryo UI" panose="020B0604030504040204" pitchFamily="50" charset="-128"/>
                          <a:ea typeface="Meiryo UI" panose="020B0604030504040204" pitchFamily="50" charset="-128"/>
                        </a:rPr>
                        <a:t>のブラウザをご利用いただきますようお願いいたします。</a:t>
                      </a:r>
                    </a:p>
                  </a:txBody>
                  <a:tcPr/>
                </a:tc>
                <a:extLst>
                  <a:ext uri="{0D108BD9-81ED-4DB2-BD59-A6C34878D82A}">
                    <a16:rowId xmlns:a16="http://schemas.microsoft.com/office/drawing/2014/main" val="3740599606"/>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3</a:t>
                      </a:r>
                      <a:endParaRPr kumimoji="1" lang="ja-JP" altLang="en-US" sz="10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メールアドレスを持っていません。</a:t>
                      </a:r>
                    </a:p>
                  </a:txBody>
                  <a:tcPr/>
                </a:tc>
                <a:tc>
                  <a:txBody>
                    <a:bodyPr/>
                    <a:lstStyle/>
                    <a:p>
                      <a:r>
                        <a:rPr kumimoji="1" lang="ja-JP" altLang="en-US" sz="1000" dirty="0">
                          <a:latin typeface="Meiryo UI" panose="020B0604030504040204" pitchFamily="50" charset="-128"/>
                          <a:ea typeface="Meiryo UI" panose="020B0604030504040204" pitchFamily="50" charset="-128"/>
                        </a:rPr>
                        <a:t>メールアドレス取得後、新規ユーザ登録申請をいただきますようお願いします。</a:t>
                      </a:r>
                    </a:p>
                  </a:txBody>
                  <a:tcPr/>
                </a:tc>
                <a:extLst>
                  <a:ext uri="{0D108BD9-81ED-4DB2-BD59-A6C34878D82A}">
                    <a16:rowId xmlns:a16="http://schemas.microsoft.com/office/drawing/2014/main" val="585559174"/>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4</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住所の全角入力や、電話番号の半角入力のやり方がわかりません。</a:t>
                      </a: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一般的な</a:t>
                      </a:r>
                      <a:r>
                        <a:rPr kumimoji="1" lang="en-US" altLang="ja-JP" sz="1000" dirty="0">
                          <a:latin typeface="Meiryo UI" panose="020B0604030504040204" pitchFamily="50" charset="-128"/>
                          <a:ea typeface="Meiryo UI" panose="020B0604030504040204" pitchFamily="50" charset="-128"/>
                        </a:rPr>
                        <a:t>PC</a:t>
                      </a:r>
                      <a:r>
                        <a:rPr kumimoji="1" lang="ja-JP" altLang="en-US" sz="1000" dirty="0">
                          <a:latin typeface="Meiryo UI" panose="020B0604030504040204" pitchFamily="50" charset="-128"/>
                          <a:ea typeface="Meiryo UI" panose="020B0604030504040204" pitchFamily="50" charset="-128"/>
                        </a:rPr>
                        <a:t>操作（全角／半角の切り替え方法等）は、パソコン本体に添付されるマニュアル等、または、パソコン購入元のホームページからダウンロードする</a:t>
                      </a:r>
                      <a:r>
                        <a:rPr kumimoji="1" lang="en-US" altLang="ja-JP" sz="1000" dirty="0">
                          <a:latin typeface="Meiryo UI" panose="020B0604030504040204" pitchFamily="50" charset="-128"/>
                          <a:ea typeface="Meiryo UI" panose="020B0604030504040204" pitchFamily="50" charset="-128"/>
                        </a:rPr>
                        <a:t>Web</a:t>
                      </a:r>
                      <a:r>
                        <a:rPr kumimoji="1" lang="ja-JP" altLang="en-US" sz="1000" dirty="0">
                          <a:latin typeface="Meiryo UI" panose="020B0604030504040204" pitchFamily="50" charset="-128"/>
                          <a:ea typeface="Meiryo UI" panose="020B0604030504040204" pitchFamily="50" charset="-128"/>
                        </a:rPr>
                        <a:t>マニュアル等でご確認ください。</a:t>
                      </a:r>
                    </a:p>
                  </a:txBody>
                  <a:tcPr/>
                </a:tc>
                <a:extLst>
                  <a:ext uri="{0D108BD9-81ED-4DB2-BD59-A6C34878D82A}">
                    <a16:rowId xmlns:a16="http://schemas.microsoft.com/office/drawing/2014/main" val="1257781761"/>
                  </a:ext>
                </a:extLst>
              </a:tr>
            </a:tbl>
          </a:graphicData>
        </a:graphic>
      </p:graphicFrame>
      <p:sp>
        <p:nvSpPr>
          <p:cNvPr id="2" name="スライド番号プレースホルダー 1">
            <a:extLst>
              <a:ext uri="{FF2B5EF4-FFF2-40B4-BE49-F238E27FC236}">
                <a16:creationId xmlns:a16="http://schemas.microsoft.com/office/drawing/2014/main" id="{71646B53-C5D4-3779-FB81-7935C42A0957}"/>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21</a:t>
            </a:fld>
            <a:endParaRPr lang="ja-JP" altLang="en-US"/>
          </a:p>
        </p:txBody>
      </p:sp>
    </p:spTree>
    <p:custDataLst>
      <p:tags r:id="rId1"/>
    </p:custDataLst>
    <p:extLst>
      <p:ext uri="{BB962C8B-B14F-4D97-AF65-F5344CB8AC3E}">
        <p14:creationId xmlns:p14="http://schemas.microsoft.com/office/powerpoint/2010/main" val="88278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grpSp>
        <p:nvGrpSpPr>
          <p:cNvPr id="8" name="グループ化 7">
            <a:extLst>
              <a:ext uri="{FF2B5EF4-FFF2-40B4-BE49-F238E27FC236}">
                <a16:creationId xmlns:a16="http://schemas.microsoft.com/office/drawing/2014/main" id="{220B65A5-74D3-4FBA-3FD7-F10391C24124}"/>
              </a:ext>
            </a:extLst>
          </p:cNvPr>
          <p:cNvGrpSpPr/>
          <p:nvPr/>
        </p:nvGrpSpPr>
        <p:grpSpPr>
          <a:xfrm>
            <a:off x="146874" y="624606"/>
            <a:ext cx="9612252" cy="504003"/>
            <a:chOff x="539749" y="2708274"/>
            <a:chExt cx="9612252" cy="504003"/>
          </a:xfrm>
        </p:grpSpPr>
        <p:sp>
          <p:nvSpPr>
            <p:cNvPr id="9" name="Rectangle 5">
              <a:extLst>
                <a:ext uri="{FF2B5EF4-FFF2-40B4-BE49-F238E27FC236}">
                  <a16:creationId xmlns:a16="http://schemas.microsoft.com/office/drawing/2014/main" id="{7245529C-EA2E-3E2F-3DC1-AD2CFB88CE76}"/>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新規アカウント発行に係る事項</a:t>
              </a:r>
              <a:endParaRPr lang="en-US" altLang="ja-JP" sz="2000" spc="130">
                <a:latin typeface="Meiryo UI" panose="020B0604030504040204" pitchFamily="50" charset="-128"/>
                <a:ea typeface="Meiryo UI" panose="020B0604030504040204" pitchFamily="50" charset="-128"/>
              </a:endParaRPr>
            </a:p>
          </p:txBody>
        </p:sp>
        <p:sp>
          <p:nvSpPr>
            <p:cNvPr id="10" name="Text Box 6">
              <a:extLst>
                <a:ext uri="{FF2B5EF4-FFF2-40B4-BE49-F238E27FC236}">
                  <a16:creationId xmlns:a16="http://schemas.microsoft.com/office/drawing/2014/main" id="{3F4764B7-4D4D-4978-775F-77F34C85019F}"/>
                </a:ext>
              </a:extLst>
            </p:cNvPr>
            <p:cNvSpPr txBox="1">
              <a:spLocks noChangeAspect="1" noChangeArrowheads="1"/>
            </p:cNvSpPr>
            <p:nvPr/>
          </p:nvSpPr>
          <p:spPr bwMode="gray">
            <a:xfrm>
              <a:off x="539749" y="2708274"/>
              <a:ext cx="504000" cy="504000"/>
            </a:xfrm>
            <a:prstGeom prst="rect">
              <a:avLst/>
            </a:prstGeom>
            <a:solidFill>
              <a:srgbClr val="FF9900"/>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2</a:t>
              </a:r>
            </a:p>
          </p:txBody>
        </p:sp>
      </p:grpSp>
      <p:graphicFrame>
        <p:nvGraphicFramePr>
          <p:cNvPr id="11" name="表 11">
            <a:extLst>
              <a:ext uri="{FF2B5EF4-FFF2-40B4-BE49-F238E27FC236}">
                <a16:creationId xmlns:a16="http://schemas.microsoft.com/office/drawing/2014/main" id="{F0CFD339-849D-13F9-EFAF-E9337E5DF1F6}"/>
              </a:ext>
            </a:extLst>
          </p:cNvPr>
          <p:cNvGraphicFramePr>
            <a:graphicFrameLocks noGrp="1"/>
          </p:cNvGraphicFramePr>
          <p:nvPr>
            <p:extLst>
              <p:ext uri="{D42A27DB-BD31-4B8C-83A1-F6EECF244321}">
                <p14:modId xmlns:p14="http://schemas.microsoft.com/office/powerpoint/2010/main" val="3980268866"/>
              </p:ext>
            </p:extLst>
          </p:nvPr>
        </p:nvGraphicFramePr>
        <p:xfrm>
          <a:off x="222249" y="1218141"/>
          <a:ext cx="9536877" cy="3352800"/>
        </p:xfrm>
        <a:graphic>
          <a:graphicData uri="http://schemas.openxmlformats.org/drawingml/2006/table">
            <a:tbl>
              <a:tblPr firstRow="1" bandRow="1">
                <a:tableStyleId>{69012ECD-51FC-41F1-AA8D-1B2483CD663E}</a:tableStyleId>
              </a:tblPr>
              <a:tblGrid>
                <a:gridCol w="473075">
                  <a:extLst>
                    <a:ext uri="{9D8B030D-6E8A-4147-A177-3AD203B41FA5}">
                      <a16:colId xmlns:a16="http://schemas.microsoft.com/office/drawing/2014/main" val="2127032687"/>
                    </a:ext>
                  </a:extLst>
                </a:gridCol>
                <a:gridCol w="2571751">
                  <a:extLst>
                    <a:ext uri="{9D8B030D-6E8A-4147-A177-3AD203B41FA5}">
                      <a16:colId xmlns:a16="http://schemas.microsoft.com/office/drawing/2014/main" val="1893376809"/>
                    </a:ext>
                  </a:extLst>
                </a:gridCol>
                <a:gridCol w="6492051">
                  <a:extLst>
                    <a:ext uri="{9D8B030D-6E8A-4147-A177-3AD203B41FA5}">
                      <a16:colId xmlns:a16="http://schemas.microsoft.com/office/drawing/2014/main" val="2311737907"/>
                    </a:ext>
                  </a:extLst>
                </a:gridCol>
              </a:tblGrid>
              <a:tr h="215636">
                <a:tc>
                  <a:txBody>
                    <a:bodyPr/>
                    <a:lstStyle/>
                    <a:p>
                      <a:pPr algn="ctr"/>
                      <a:r>
                        <a:rPr kumimoji="1" lang="en-US" altLang="ja-JP" sz="1000">
                          <a:latin typeface="Meiryo UI" panose="020B0604030504040204" pitchFamily="50" charset="-128"/>
                          <a:ea typeface="Meiryo UI" panose="020B0604030504040204" pitchFamily="50" charset="-128"/>
                        </a:rPr>
                        <a:t>No.</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質問</a:t>
                      </a:r>
                    </a:p>
                  </a:txBody>
                  <a:tcPr/>
                </a:tc>
                <a:tc>
                  <a:txBody>
                    <a:bodyPr/>
                    <a:lstStyle/>
                    <a:p>
                      <a:r>
                        <a:rPr kumimoji="1" lang="ja-JP" altLang="en-US" sz="1000">
                          <a:latin typeface="Meiryo UI" panose="020B0604030504040204" pitchFamily="50" charset="-128"/>
                          <a:ea typeface="Meiryo UI" panose="020B0604030504040204" pitchFamily="50" charset="-128"/>
                        </a:rPr>
                        <a:t>回答</a:t>
                      </a:r>
                    </a:p>
                  </a:txBody>
                  <a:tcPr/>
                </a:tc>
                <a:extLst>
                  <a:ext uri="{0D108BD9-81ED-4DB2-BD59-A6C34878D82A}">
                    <a16:rowId xmlns:a16="http://schemas.microsoft.com/office/drawing/2014/main" val="2812828001"/>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1</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機関コードがわからない。</a:t>
                      </a:r>
                    </a:p>
                  </a:txBody>
                  <a:tcPr/>
                </a:tc>
                <a:tc>
                  <a:txBody>
                    <a:bodyPr/>
                    <a:lstStyle/>
                    <a:p>
                      <a:r>
                        <a:rPr kumimoji="1" lang="ja-JP" altLang="en-US" sz="1000" dirty="0" smtClean="0">
                          <a:latin typeface="Meiryo UI" panose="020B0604030504040204" pitchFamily="50" charset="-128"/>
                          <a:ea typeface="Meiryo UI" panose="020B0604030504040204" pitchFamily="50" charset="-128"/>
                        </a:rPr>
                        <a:t>機関コードについては空白のままで構いません。都道府県側で採番します。</a:t>
                      </a:r>
                    </a:p>
                  </a:txBody>
                  <a:tcPr/>
                </a:tc>
                <a:extLst>
                  <a:ext uri="{0D108BD9-81ED-4DB2-BD59-A6C34878D82A}">
                    <a16:rowId xmlns:a16="http://schemas.microsoft.com/office/drawing/2014/main" val="251015830"/>
                  </a:ext>
                </a:extLst>
              </a:tr>
              <a:tr h="215636">
                <a:tc>
                  <a:txBody>
                    <a:bodyPr/>
                    <a:lstStyle/>
                    <a:p>
                      <a:pPr algn="ctr"/>
                      <a:r>
                        <a:rPr kumimoji="1" lang="ja-JP" altLang="en-US" sz="1000">
                          <a:latin typeface="Meiryo UI" panose="020B0604030504040204" pitchFamily="50" charset="-128"/>
                          <a:ea typeface="Meiryo UI" panose="020B0604030504040204" pitchFamily="50" charset="-128"/>
                        </a:rPr>
                        <a:t>２</a:t>
                      </a:r>
                    </a:p>
                  </a:txBody>
                  <a:tcPr/>
                </a:tc>
                <a:tc>
                  <a:txBody>
                    <a:bodyPr/>
                    <a:lstStyle/>
                    <a:p>
                      <a:r>
                        <a:rPr kumimoji="1" lang="ja-JP" altLang="en-US" sz="1000">
                          <a:latin typeface="Meiryo UI" panose="020B0604030504040204" pitchFamily="50" charset="-128"/>
                          <a:ea typeface="Meiryo UI" panose="020B0604030504040204" pitchFamily="50" charset="-128"/>
                        </a:rPr>
                        <a:t>郵便番号検索で住所がヒットしない。</a:t>
                      </a:r>
                    </a:p>
                  </a:txBody>
                  <a:tcPr/>
                </a:tc>
                <a:tc>
                  <a:txBody>
                    <a:bodyPr/>
                    <a:lstStyle/>
                    <a:p>
                      <a:r>
                        <a:rPr kumimoji="1" lang="en-US" altLang="ja-JP" sz="1000" dirty="0">
                          <a:latin typeface="Meiryo UI" panose="020B0604030504040204" pitchFamily="50" charset="-128"/>
                          <a:ea typeface="Meiryo UI" panose="020B0604030504040204" pitchFamily="50" charset="-128"/>
                        </a:rPr>
                        <a:t>G-MIS </a:t>
                      </a:r>
                      <a:r>
                        <a:rPr kumimoji="1" lang="ja-JP" altLang="en-US" sz="1000" dirty="0">
                          <a:latin typeface="Meiryo UI" panose="020B0604030504040204" pitchFamily="50" charset="-128"/>
                          <a:ea typeface="Meiryo UI" panose="020B0604030504040204" pitchFamily="50" charset="-128"/>
                        </a:rPr>
                        <a:t>の新規ユーザ登録申請画面では、入力された郵便番号を基に住所の存在確認を行っています。</a:t>
                      </a:r>
                    </a:p>
                    <a:p>
                      <a:r>
                        <a:rPr kumimoji="1" lang="ja-JP" altLang="en-US" sz="1000" dirty="0">
                          <a:latin typeface="Meiryo UI" panose="020B0604030504040204" pitchFamily="50" charset="-128"/>
                          <a:ea typeface="Meiryo UI" panose="020B0604030504040204" pitchFamily="50" charset="-128"/>
                        </a:rPr>
                        <a:t>その際に、日本郵便株式会社が公開する郵便番号データを参照していますが、郵便番号として大口事業所個別番号が入力された場合に、以下の理由でエラーとなるケースがあります。</a:t>
                      </a:r>
                    </a:p>
                    <a:p>
                      <a:pPr marL="171450"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大口事業所個別番号の割り振りを受けている事業所が日本郵便株式会社に対し、インターネットへの掲載を希望しない旨を指定していた場合</a:t>
                      </a:r>
                    </a:p>
                    <a:p>
                      <a:pPr marL="171450" indent="-171450">
                        <a:buFont typeface="Arial" panose="020B0604020202020204" pitchFamily="34" charset="0"/>
                        <a:buChar char="•"/>
                      </a:pPr>
                      <a:r>
                        <a:rPr kumimoji="1" lang="ja-JP" altLang="en-US" sz="1000" dirty="0">
                          <a:latin typeface="Meiryo UI" panose="020B0604030504040204" pitchFamily="50" charset="-128"/>
                          <a:ea typeface="Meiryo UI" panose="020B0604030504040204" pitchFamily="50" charset="-128"/>
                        </a:rPr>
                        <a:t>大口事業所個別番号の割り振りを申請したばかりで、日本郵便株式会社が公開する郵便番号データに反映されていない場合</a:t>
                      </a:r>
                    </a:p>
                    <a:p>
                      <a:r>
                        <a:rPr kumimoji="1" lang="ja-JP" altLang="en-US" sz="1000" dirty="0">
                          <a:latin typeface="Meiryo UI" panose="020B0604030504040204" pitchFamily="50" charset="-128"/>
                          <a:ea typeface="Meiryo UI" panose="020B0604030504040204" pitchFamily="50" charset="-128"/>
                        </a:rPr>
                        <a:t>上記のケースに該当する場合は、やむを得ず「指定された郵便番号から住所が見つかりません」のエラーメッセージを表示させていただいております。お心当たりがある場合には、大口事業所個別番号に代え、住所地に割り振られている郵便番号を入力することによりエラーを解消することができます。</a:t>
                      </a:r>
                    </a:p>
                  </a:txBody>
                  <a:tcPr/>
                </a:tc>
                <a:extLst>
                  <a:ext uri="{0D108BD9-81ED-4DB2-BD59-A6C34878D82A}">
                    <a16:rowId xmlns:a16="http://schemas.microsoft.com/office/drawing/2014/main" val="3740599606"/>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3</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申請後に</a:t>
                      </a:r>
                      <a:r>
                        <a:rPr kumimoji="1" lang="ja-JP" altLang="en-US" sz="1000" dirty="0" smtClean="0">
                          <a:latin typeface="Meiryo UI" panose="020B0604030504040204" pitchFamily="50" charset="-128"/>
                          <a:ea typeface="Meiryo UI" panose="020B0604030504040204" pitchFamily="50" charset="-128"/>
                        </a:rPr>
                        <a:t>、薬局情報</a:t>
                      </a:r>
                      <a:r>
                        <a:rPr kumimoji="1" lang="ja-JP" altLang="en-US" sz="1000" dirty="0">
                          <a:latin typeface="Meiryo UI" panose="020B0604030504040204" pitchFamily="50" charset="-128"/>
                          <a:ea typeface="Meiryo UI" panose="020B0604030504040204" pitchFamily="50" charset="-128"/>
                        </a:rPr>
                        <a:t>に変更があった。何か手続きは必要か。（所在地住所・名称など）</a:t>
                      </a:r>
                    </a:p>
                  </a:txBody>
                  <a:tcPr/>
                </a:tc>
                <a:tc>
                  <a:txBody>
                    <a:bodyPr/>
                    <a:lstStyle/>
                    <a:p>
                      <a:r>
                        <a:rPr kumimoji="1" lang="ja-JP" altLang="en-US" sz="1000" dirty="0">
                          <a:latin typeface="Meiryo UI" panose="020B0604030504040204" pitchFamily="50" charset="-128"/>
                          <a:ea typeface="Meiryo UI" panose="020B0604030504040204" pitchFamily="50" charset="-128"/>
                        </a:rPr>
                        <a:t>利用者情報につきましては、ログイン後、「ユーザ基礎情報登録」ボタンをクリックし、修正を行ってください</a:t>
                      </a:r>
                      <a:r>
                        <a:rPr kumimoji="1" lang="ja-JP" altLang="en-US" sz="1000" dirty="0" smtClean="0">
                          <a:latin typeface="Meiryo UI" panose="020B0604030504040204" pitchFamily="50" charset="-128"/>
                          <a:ea typeface="Meiryo UI" panose="020B0604030504040204" pitchFamily="50" charset="-128"/>
                        </a:rPr>
                        <a:t>。</a:t>
                      </a:r>
                      <a:r>
                        <a:rPr lang="ja-JP" altLang="en-US" sz="1000" b="0" dirty="0" smtClean="0">
                          <a:solidFill>
                            <a:schemeClr val="tx1"/>
                          </a:solidFill>
                          <a:latin typeface="Meiryo UI" panose="020B0604030504040204" pitchFamily="50" charset="-128"/>
                          <a:ea typeface="Meiryo UI" panose="020B0604030504040204" pitchFamily="50" charset="-128"/>
                        </a:rPr>
                        <a:t>薬局情報の修正</a:t>
                      </a:r>
                      <a:r>
                        <a:rPr lang="ja-JP" altLang="en-US" sz="1000" b="0" dirty="0">
                          <a:solidFill>
                            <a:schemeClr val="tx1"/>
                          </a:solidFill>
                          <a:latin typeface="Meiryo UI" panose="020B0604030504040204" pitchFamily="50" charset="-128"/>
                          <a:ea typeface="Meiryo UI" panose="020B0604030504040204" pitchFamily="50" charset="-128"/>
                        </a:rPr>
                        <a:t>については、定期報告または随時報告にて修正を行ってください。</a:t>
                      </a:r>
                      <a:endParaRPr kumimoji="1" lang="ja-JP" altLang="en-US"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54933614"/>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4</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入力項目に何を入れたら良いかわからない。（個人経営</a:t>
                      </a:r>
                      <a:r>
                        <a:rPr kumimoji="1" lang="ja-JP" altLang="en-US" sz="1000" dirty="0" smtClean="0">
                          <a:latin typeface="Meiryo UI" panose="020B0604030504040204" pitchFamily="50" charset="-128"/>
                          <a:ea typeface="Meiryo UI" panose="020B0604030504040204" pitchFamily="50" charset="-128"/>
                        </a:rPr>
                        <a:t>の薬局</a:t>
                      </a:r>
                      <a:r>
                        <a:rPr kumimoji="1" lang="ja-JP" altLang="en-US" sz="1000" dirty="0">
                          <a:latin typeface="Meiryo UI" panose="020B0604030504040204" pitchFamily="50" charset="-128"/>
                          <a:ea typeface="Meiryo UI" panose="020B0604030504040204" pitchFamily="50" charset="-128"/>
                        </a:rPr>
                        <a:t>なので「担当部署名」、「担当部署番号」、「建物名」に該当するものがない等）</a:t>
                      </a:r>
                    </a:p>
                  </a:txBody>
                  <a:tcPr/>
                </a:tc>
                <a:tc>
                  <a:txBody>
                    <a:bodyPr/>
                    <a:lstStyle/>
                    <a:p>
                      <a:r>
                        <a:rPr kumimoji="1" lang="ja-JP" altLang="en-US" sz="1000" dirty="0">
                          <a:latin typeface="Meiryo UI" panose="020B0604030504040204" pitchFamily="50" charset="-128"/>
                          <a:ea typeface="Meiryo UI" panose="020B0604030504040204" pitchFamily="50" charset="-128"/>
                        </a:rPr>
                        <a:t>項目毎の「ヘルプ」（？ボタン）を押して確認してください。</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41623382"/>
                  </a:ext>
                </a:extLst>
              </a:tr>
            </a:tbl>
          </a:graphicData>
        </a:graphic>
      </p:graphicFrame>
      <p:sp>
        <p:nvSpPr>
          <p:cNvPr id="2" name="スライド番号プレースホルダー 1">
            <a:extLst>
              <a:ext uri="{FF2B5EF4-FFF2-40B4-BE49-F238E27FC236}">
                <a16:creationId xmlns:a16="http://schemas.microsoft.com/office/drawing/2014/main" id="{7D452193-67CF-D61B-1317-C17C7BD8D0F8}"/>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22</a:t>
            </a:fld>
            <a:endParaRPr lang="ja-JP" altLang="en-US"/>
          </a:p>
        </p:txBody>
      </p:sp>
    </p:spTree>
    <p:custDataLst>
      <p:tags r:id="rId1"/>
    </p:custDataLst>
    <p:extLst>
      <p:ext uri="{BB962C8B-B14F-4D97-AF65-F5344CB8AC3E}">
        <p14:creationId xmlns:p14="http://schemas.microsoft.com/office/powerpoint/2010/main" val="89815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grpSp>
        <p:nvGrpSpPr>
          <p:cNvPr id="8" name="グループ化 7">
            <a:extLst>
              <a:ext uri="{FF2B5EF4-FFF2-40B4-BE49-F238E27FC236}">
                <a16:creationId xmlns:a16="http://schemas.microsoft.com/office/drawing/2014/main" id="{220B65A5-74D3-4FBA-3FD7-F10391C24124}"/>
              </a:ext>
            </a:extLst>
          </p:cNvPr>
          <p:cNvGrpSpPr/>
          <p:nvPr/>
        </p:nvGrpSpPr>
        <p:grpSpPr>
          <a:xfrm>
            <a:off x="146874" y="624606"/>
            <a:ext cx="9612252" cy="504003"/>
            <a:chOff x="539749" y="2708274"/>
            <a:chExt cx="9612252" cy="504003"/>
          </a:xfrm>
        </p:grpSpPr>
        <p:sp>
          <p:nvSpPr>
            <p:cNvPr id="9" name="Rectangle 5">
              <a:extLst>
                <a:ext uri="{FF2B5EF4-FFF2-40B4-BE49-F238E27FC236}">
                  <a16:creationId xmlns:a16="http://schemas.microsoft.com/office/drawing/2014/main" id="{7245529C-EA2E-3E2F-3DC1-AD2CFB88CE76}"/>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en-US" altLang="ja-JP" sz="2000" spc="130">
                  <a:latin typeface="Meiryo UI" panose="020B0604030504040204" pitchFamily="50" charset="-128"/>
                  <a:ea typeface="Meiryo UI" panose="020B0604030504040204" pitchFamily="50" charset="-128"/>
                </a:rPr>
                <a:t>G-MIS</a:t>
              </a:r>
              <a:r>
                <a:rPr lang="ja-JP" altLang="en-US" sz="2000" spc="130">
                  <a:latin typeface="Meiryo UI" panose="020B0604030504040204" pitchFamily="50" charset="-128"/>
                  <a:ea typeface="Meiryo UI" panose="020B0604030504040204" pitchFamily="50" charset="-128"/>
                </a:rPr>
                <a:t>のログインに係る事項</a:t>
              </a:r>
              <a:endParaRPr lang="en-US" altLang="ja-JP" sz="2000" spc="130">
                <a:latin typeface="Meiryo UI" panose="020B0604030504040204" pitchFamily="50" charset="-128"/>
                <a:ea typeface="Meiryo UI" panose="020B0604030504040204" pitchFamily="50" charset="-128"/>
              </a:endParaRPr>
            </a:p>
          </p:txBody>
        </p:sp>
        <p:sp>
          <p:nvSpPr>
            <p:cNvPr id="10" name="Text Box 6">
              <a:extLst>
                <a:ext uri="{FF2B5EF4-FFF2-40B4-BE49-F238E27FC236}">
                  <a16:creationId xmlns:a16="http://schemas.microsoft.com/office/drawing/2014/main" id="{3F4764B7-4D4D-4978-775F-77F34C85019F}"/>
                </a:ext>
              </a:extLst>
            </p:cNvPr>
            <p:cNvSpPr txBox="1">
              <a:spLocks noChangeAspect="1" noChangeArrowheads="1"/>
            </p:cNvSpPr>
            <p:nvPr/>
          </p:nvSpPr>
          <p:spPr bwMode="gray">
            <a:xfrm>
              <a:off x="539749" y="2708274"/>
              <a:ext cx="504000" cy="504000"/>
            </a:xfrm>
            <a:prstGeom prst="rect">
              <a:avLst/>
            </a:prstGeom>
            <a:solidFill>
              <a:srgbClr val="FF9900"/>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3</a:t>
              </a:r>
            </a:p>
          </p:txBody>
        </p:sp>
      </p:grpSp>
      <p:graphicFrame>
        <p:nvGraphicFramePr>
          <p:cNvPr id="11" name="表 11">
            <a:extLst>
              <a:ext uri="{FF2B5EF4-FFF2-40B4-BE49-F238E27FC236}">
                <a16:creationId xmlns:a16="http://schemas.microsoft.com/office/drawing/2014/main" id="{F0CFD339-849D-13F9-EFAF-E9337E5DF1F6}"/>
              </a:ext>
            </a:extLst>
          </p:cNvPr>
          <p:cNvGraphicFramePr>
            <a:graphicFrameLocks noGrp="1"/>
          </p:cNvGraphicFramePr>
          <p:nvPr>
            <p:extLst>
              <p:ext uri="{D42A27DB-BD31-4B8C-83A1-F6EECF244321}">
                <p14:modId xmlns:p14="http://schemas.microsoft.com/office/powerpoint/2010/main" val="3190563134"/>
              </p:ext>
            </p:extLst>
          </p:nvPr>
        </p:nvGraphicFramePr>
        <p:xfrm>
          <a:off x="222249" y="1218141"/>
          <a:ext cx="9536877" cy="5364480"/>
        </p:xfrm>
        <a:graphic>
          <a:graphicData uri="http://schemas.openxmlformats.org/drawingml/2006/table">
            <a:tbl>
              <a:tblPr firstRow="1" bandRow="1">
                <a:tableStyleId>{69012ECD-51FC-41F1-AA8D-1B2483CD663E}</a:tableStyleId>
              </a:tblPr>
              <a:tblGrid>
                <a:gridCol w="473075">
                  <a:extLst>
                    <a:ext uri="{9D8B030D-6E8A-4147-A177-3AD203B41FA5}">
                      <a16:colId xmlns:a16="http://schemas.microsoft.com/office/drawing/2014/main" val="2127032687"/>
                    </a:ext>
                  </a:extLst>
                </a:gridCol>
                <a:gridCol w="2571751">
                  <a:extLst>
                    <a:ext uri="{9D8B030D-6E8A-4147-A177-3AD203B41FA5}">
                      <a16:colId xmlns:a16="http://schemas.microsoft.com/office/drawing/2014/main" val="1893376809"/>
                    </a:ext>
                  </a:extLst>
                </a:gridCol>
                <a:gridCol w="6492051">
                  <a:extLst>
                    <a:ext uri="{9D8B030D-6E8A-4147-A177-3AD203B41FA5}">
                      <a16:colId xmlns:a16="http://schemas.microsoft.com/office/drawing/2014/main" val="2311737907"/>
                    </a:ext>
                  </a:extLst>
                </a:gridCol>
              </a:tblGrid>
              <a:tr h="215636">
                <a:tc>
                  <a:txBody>
                    <a:bodyPr/>
                    <a:lstStyle/>
                    <a:p>
                      <a:pPr algn="ctr"/>
                      <a:r>
                        <a:rPr kumimoji="1" lang="en-US" altLang="ja-JP" sz="1000">
                          <a:latin typeface="Meiryo UI" panose="020B0604030504040204" pitchFamily="50" charset="-128"/>
                          <a:ea typeface="Meiryo UI" panose="020B0604030504040204" pitchFamily="50" charset="-128"/>
                        </a:rPr>
                        <a:t>No.</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質問</a:t>
                      </a:r>
                    </a:p>
                  </a:txBody>
                  <a:tcPr/>
                </a:tc>
                <a:tc>
                  <a:txBody>
                    <a:bodyPr/>
                    <a:lstStyle/>
                    <a:p>
                      <a:r>
                        <a:rPr kumimoji="1" lang="ja-JP" altLang="en-US" sz="1000">
                          <a:latin typeface="Meiryo UI" panose="020B0604030504040204" pitchFamily="50" charset="-128"/>
                          <a:ea typeface="Meiryo UI" panose="020B0604030504040204" pitchFamily="50" charset="-128"/>
                        </a:rPr>
                        <a:t>回答</a:t>
                      </a:r>
                    </a:p>
                  </a:txBody>
                  <a:tcPr/>
                </a:tc>
                <a:extLst>
                  <a:ext uri="{0D108BD9-81ED-4DB2-BD59-A6C34878D82A}">
                    <a16:rowId xmlns:a16="http://schemas.microsoft.com/office/drawing/2014/main" val="2812828001"/>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1</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en-US" altLang="ja-JP" sz="1000">
                          <a:latin typeface="Meiryo UI" panose="020B0604030504040204" pitchFamily="50" charset="-128"/>
                          <a:ea typeface="Meiryo UI" panose="020B0604030504040204" pitchFamily="50" charset="-128"/>
                        </a:rPr>
                        <a:t>G-MIS</a:t>
                      </a:r>
                      <a:r>
                        <a:rPr kumimoji="1" lang="ja-JP" altLang="en-US" sz="1000">
                          <a:latin typeface="Meiryo UI" panose="020B0604030504040204" pitchFamily="50" charset="-128"/>
                          <a:ea typeface="Meiryo UI" panose="020B0604030504040204" pitchFamily="50" charset="-128"/>
                        </a:rPr>
                        <a:t>利用案内メールを紛失してしまい、ログインできない。</a:t>
                      </a:r>
                    </a:p>
                  </a:txBody>
                  <a:tcPr/>
                </a:tc>
                <a:tc>
                  <a:txBody>
                    <a:bodyPr/>
                    <a:lstStyle/>
                    <a:p>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利用案内メールは、再送できません。大変恐れ入りますが、都道府県窓口に「ログイン</a:t>
                      </a:r>
                      <a:r>
                        <a:rPr kumimoji="1" lang="en-US" altLang="ja-JP" sz="1000" dirty="0">
                          <a:latin typeface="Meiryo UI" panose="020B0604030504040204" pitchFamily="50" charset="-128"/>
                          <a:ea typeface="Meiryo UI" panose="020B0604030504040204" pitchFamily="50" charset="-128"/>
                        </a:rPr>
                        <a:t>ID</a:t>
                      </a:r>
                      <a:r>
                        <a:rPr kumimoji="1" lang="ja-JP" altLang="en-US" sz="1000" dirty="0">
                          <a:latin typeface="Meiryo UI" panose="020B0604030504040204" pitchFamily="50" charset="-128"/>
                          <a:ea typeface="Meiryo UI" panose="020B0604030504040204" pitchFamily="50" charset="-128"/>
                        </a:rPr>
                        <a:t>」をご確認の上、「パスワードのリセット」をお願いします。パスワードのリセット方法は、ログイン画面におきまして、「パスワードをお忘れですか？」のリンクを押していただくようお願いします。</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1015830"/>
                  </a:ext>
                </a:extLst>
              </a:tr>
              <a:tr h="215636">
                <a:tc>
                  <a:txBody>
                    <a:bodyPr/>
                    <a:lstStyle/>
                    <a:p>
                      <a:pPr algn="ctr"/>
                      <a:r>
                        <a:rPr kumimoji="1" lang="ja-JP" altLang="en-US" sz="1000">
                          <a:latin typeface="Meiryo UI" panose="020B0604030504040204" pitchFamily="50" charset="-128"/>
                          <a:ea typeface="Meiryo UI" panose="020B0604030504040204" pitchFamily="50" charset="-128"/>
                        </a:rPr>
                        <a:t>２</a:t>
                      </a:r>
                    </a:p>
                  </a:txBody>
                  <a:tcPr/>
                </a:tc>
                <a:tc>
                  <a:txBody>
                    <a:bodyPr/>
                    <a:lstStyle/>
                    <a:p>
                      <a:r>
                        <a:rPr kumimoji="1" lang="ja-JP" altLang="en-US" sz="1000">
                          <a:latin typeface="Meiryo UI" panose="020B0604030504040204" pitchFamily="50" charset="-128"/>
                          <a:ea typeface="Meiryo UI" panose="020B0604030504040204" pitchFamily="50" charset="-128"/>
                        </a:rPr>
                        <a:t>「このサイトにアクセスできません」というメッセージが出た。</a:t>
                      </a:r>
                    </a:p>
                  </a:txBody>
                  <a:tcPr/>
                </a:tc>
                <a:tc>
                  <a:txBody>
                    <a:bodyPr/>
                    <a:lstStyle/>
                    <a:p>
                      <a:r>
                        <a:rPr kumimoji="1" lang="ja-JP" altLang="en-US" sz="1000">
                          <a:latin typeface="Meiryo UI" panose="020B0604030504040204" pitchFamily="50" charset="-128"/>
                          <a:ea typeface="Meiryo UI" panose="020B0604030504040204" pitchFamily="50" charset="-128"/>
                        </a:rPr>
                        <a:t>以下のケースに該当するかを確認し、それぞれの対処方法を行ってください。</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①ブラウザのキャッシュが溜まっている➡ブラウザの「キャッシュクリア」を行ってください。</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②サイトにフィルターがかかっている➡情報システム管理者に</a:t>
                      </a:r>
                      <a:r>
                        <a:rPr kumimoji="1" lang="en-US" altLang="ja-JP" sz="1000">
                          <a:latin typeface="Meiryo UI" panose="020B0604030504040204" pitchFamily="50" charset="-128"/>
                          <a:ea typeface="Meiryo UI" panose="020B0604030504040204" pitchFamily="50" charset="-128"/>
                        </a:rPr>
                        <a:t>G-MIS</a:t>
                      </a:r>
                      <a:r>
                        <a:rPr kumimoji="1" lang="ja-JP" altLang="en-US" sz="1000">
                          <a:latin typeface="Meiryo UI" panose="020B0604030504040204" pitchFamily="50" charset="-128"/>
                          <a:ea typeface="Meiryo UI" panose="020B0604030504040204" pitchFamily="50" charset="-128"/>
                        </a:rPr>
                        <a:t>のサイト（</a:t>
                      </a:r>
                      <a:r>
                        <a:rPr lang="en-US" altLang="ja-JP" sz="1000" b="0" i="0" u="none" strike="noStrike" baseline="0">
                          <a:solidFill>
                            <a:srgbClr val="0000FF"/>
                          </a:solidFill>
                          <a:latin typeface="Meiryo UI" panose="020B0604030504040204" pitchFamily="50" charset="-128"/>
                          <a:ea typeface="Meiryo UI" panose="020B0604030504040204" pitchFamily="50" charset="-128"/>
                        </a:rPr>
                        <a:t>https://www.g-mis.mhlw.go.jp/</a:t>
                      </a:r>
                      <a:r>
                        <a:rPr kumimoji="1" lang="ja-JP" altLang="en-US" sz="1000">
                          <a:latin typeface="Meiryo UI" panose="020B0604030504040204" pitchFamily="50" charset="-128"/>
                          <a:ea typeface="Meiryo UI" panose="020B0604030504040204" pitchFamily="50" charset="-128"/>
                        </a:rPr>
                        <a:t>）をアクセス可能としていただくようお願いしてください。</a:t>
                      </a:r>
                    </a:p>
                    <a:p>
                      <a:r>
                        <a:rPr kumimoji="1" lang="ja-JP" altLang="en-US" sz="1000">
                          <a:latin typeface="Meiryo UI" panose="020B0604030504040204" pitchFamily="50" charset="-128"/>
                          <a:ea typeface="Meiryo UI" panose="020B0604030504040204" pitchFamily="50" charset="-128"/>
                        </a:rPr>
                        <a:t>③サーバーがメンテナンス中などで利用できない状態にある➡しばらく待ってからアクセスしてください。</a:t>
                      </a:r>
                    </a:p>
                  </a:txBody>
                  <a:tcPr/>
                </a:tc>
                <a:extLst>
                  <a:ext uri="{0D108BD9-81ED-4DB2-BD59-A6C34878D82A}">
                    <a16:rowId xmlns:a16="http://schemas.microsoft.com/office/drawing/2014/main" val="3740599606"/>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3</a:t>
                      </a:r>
                      <a:endParaRPr kumimoji="1" lang="ja-JP" altLang="en-US" sz="10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ログイン</a:t>
                      </a:r>
                      <a:r>
                        <a:rPr kumimoji="1" lang="en-US" altLang="ja-JP" sz="1000">
                          <a:latin typeface="Meiryo UI" panose="020B0604030504040204" pitchFamily="50" charset="-128"/>
                          <a:ea typeface="Meiryo UI" panose="020B0604030504040204" pitchFamily="50" charset="-128"/>
                        </a:rPr>
                        <a:t>ID</a:t>
                      </a:r>
                      <a:r>
                        <a:rPr kumimoji="1" lang="ja-JP" altLang="en-US" sz="1000">
                          <a:latin typeface="Meiryo UI" panose="020B0604030504040204" pitchFamily="50" charset="-128"/>
                          <a:ea typeface="Meiryo UI" panose="020B0604030504040204" pitchFamily="50" charset="-128"/>
                        </a:rPr>
                        <a:t>が分からない。</a:t>
                      </a:r>
                    </a:p>
                  </a:txBody>
                  <a:tcPr/>
                </a:tc>
                <a:tc>
                  <a:txBody>
                    <a:bodyPr/>
                    <a:lstStyle/>
                    <a:p>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利用案内メールは、再送できません。大変恐れ入りますが、都道府県窓口に「ログイン</a:t>
                      </a:r>
                      <a:r>
                        <a:rPr kumimoji="1" lang="en-US" altLang="ja-JP" sz="1000" dirty="0">
                          <a:latin typeface="Meiryo UI" panose="020B0604030504040204" pitchFamily="50" charset="-128"/>
                          <a:ea typeface="Meiryo UI" panose="020B0604030504040204" pitchFamily="50" charset="-128"/>
                        </a:rPr>
                        <a:t>ID</a:t>
                      </a:r>
                      <a:r>
                        <a:rPr kumimoji="1" lang="ja-JP" altLang="en-US" sz="1000" dirty="0">
                          <a:latin typeface="Meiryo UI" panose="020B0604030504040204" pitchFamily="50" charset="-128"/>
                          <a:ea typeface="Meiryo UI" panose="020B0604030504040204" pitchFamily="50" charset="-128"/>
                        </a:rPr>
                        <a:t>」をご確認の上、「パスワードのリセット」をお願いします。パスワードのリセット方法は、ログイン画面におきまして、「パスワードをお忘れですか？」のリンクを押していただくようお願いします。</a:t>
                      </a:r>
                    </a:p>
                  </a:txBody>
                  <a:tcPr/>
                </a:tc>
                <a:extLst>
                  <a:ext uri="{0D108BD9-81ED-4DB2-BD59-A6C34878D82A}">
                    <a16:rowId xmlns:a16="http://schemas.microsoft.com/office/drawing/2014/main" val="585559174"/>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4</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パスワードが分からない。</a:t>
                      </a:r>
                    </a:p>
                  </a:txBody>
                  <a:tcPr/>
                </a:tc>
                <a:tc>
                  <a:txBody>
                    <a:bodyPr/>
                    <a:lstStyle/>
                    <a:p>
                      <a:r>
                        <a:rPr kumimoji="1" lang="ja-JP" altLang="en-US" sz="1000" dirty="0">
                          <a:latin typeface="Meiryo UI" panose="020B0604030504040204" pitchFamily="50" charset="-128"/>
                          <a:ea typeface="Meiryo UI" panose="020B0604030504040204" pitchFamily="50" charset="-128"/>
                        </a:rPr>
                        <a:t>「パスワードのリセット」をお願いします。パスワードのリセット方法は、ログイン画面におきまして、「パスワードをお忘れですか？」のリンクを押していただくようお願いします。</a:t>
                      </a:r>
                    </a:p>
                  </a:txBody>
                  <a:tcPr/>
                </a:tc>
                <a:extLst>
                  <a:ext uri="{0D108BD9-81ED-4DB2-BD59-A6C34878D82A}">
                    <a16:rowId xmlns:a16="http://schemas.microsoft.com/office/drawing/2014/main" val="1257781761"/>
                  </a:ext>
                </a:extLst>
              </a:tr>
              <a:tr h="215636">
                <a:tc>
                  <a:txBody>
                    <a:bodyPr/>
                    <a:lstStyle/>
                    <a:p>
                      <a:pPr algn="ctr"/>
                      <a:r>
                        <a:rPr kumimoji="1" lang="en-US" altLang="ja-JP" sz="1000" dirty="0">
                          <a:latin typeface="Meiryo UI" panose="020B0604030504040204" pitchFamily="50" charset="-128"/>
                          <a:ea typeface="Meiryo UI" panose="020B0604030504040204" pitchFamily="50" charset="-128"/>
                        </a:rPr>
                        <a:t>5</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シングルサインオンのエラーが表示されて</a:t>
                      </a:r>
                      <a:r>
                        <a:rPr kumimoji="1" lang="ja-JP" altLang="en-US" sz="1000">
                          <a:latin typeface="Meiryo UI" panose="020B0604030504040204" pitchFamily="50" charset="-128"/>
                          <a:ea typeface="Meiryo UI" panose="020B0604030504040204" pitchFamily="50" charset="-128"/>
                        </a:rPr>
                        <a:t>ログインできない。</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の</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をお気に入りに登録いただいている場合等に発生しやすいエラーでございます。</a:t>
                      </a: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https://www.med-login.mhlw.go.jp/</a:t>
                      </a:r>
                      <a:r>
                        <a:rPr kumimoji="1" lang="ja-JP" altLang="en-US" sz="1000" dirty="0">
                          <a:latin typeface="Meiryo UI" panose="020B0604030504040204" pitchFamily="50" charset="-128"/>
                          <a:ea typeface="Meiryo UI" panose="020B0604030504040204" pitchFamily="50" charset="-128"/>
                        </a:rPr>
                        <a:t>」 にアクセスし、再度ログインをお試しください。</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の</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をお気に入りに登録する際は、</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は「 </a:t>
                      </a:r>
                      <a:r>
                        <a:rPr kumimoji="1" lang="en-US" altLang="ja-JP" sz="1000" dirty="0">
                          <a:latin typeface="Meiryo UI" panose="020B0604030504040204" pitchFamily="50" charset="-128"/>
                          <a:ea typeface="Meiryo UI" panose="020B0604030504040204" pitchFamily="50" charset="-128"/>
                        </a:rPr>
                        <a:t>https://www.med-login.mhlw.go.jp/ </a:t>
                      </a:r>
                      <a:r>
                        <a:rPr kumimoji="1" lang="ja-JP" altLang="en-US" sz="1000" dirty="0">
                          <a:latin typeface="Meiryo UI" panose="020B0604030504040204" pitchFamily="50" charset="-128"/>
                          <a:ea typeface="Meiryo UI" panose="020B0604030504040204" pitchFamily="50" charset="-128"/>
                        </a:rPr>
                        <a:t>」 でご登録をお願いいたします。</a:t>
                      </a:r>
                    </a:p>
                  </a:txBody>
                  <a:tcPr/>
                </a:tc>
                <a:extLst>
                  <a:ext uri="{0D108BD9-81ED-4DB2-BD59-A6C34878D82A}">
                    <a16:rowId xmlns:a16="http://schemas.microsoft.com/office/drawing/2014/main" val="1991836221"/>
                  </a:ext>
                </a:extLst>
              </a:tr>
              <a:tr h="215636">
                <a:tc>
                  <a:txBody>
                    <a:bodyPr/>
                    <a:lstStyle/>
                    <a:p>
                      <a:pPr algn="ctr"/>
                      <a:r>
                        <a:rPr kumimoji="1" lang="en-US" altLang="ja-JP" sz="1000" dirty="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ログイン画面後、接続先選択画面にて「</a:t>
                      </a:r>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」を選択しても「ホーム画面」に遷移しない。</a:t>
                      </a:r>
                    </a:p>
                  </a:txBody>
                  <a:tcPr/>
                </a:tc>
                <a:tc>
                  <a:txBody>
                    <a:bodyPr/>
                    <a:lstStyle/>
                    <a:p>
                      <a:r>
                        <a:rPr kumimoji="1" lang="ja-JP" altLang="en-US" sz="1000" dirty="0">
                          <a:latin typeface="Meiryo UI" panose="020B0604030504040204" pitchFamily="50" charset="-128"/>
                          <a:ea typeface="Meiryo UI" panose="020B0604030504040204" pitchFamily="50" charset="-128"/>
                        </a:rPr>
                        <a:t>ブラウザのポップアップブロックが原因となっている可能性があります。ポップアップブロックを解除いただくなど、ブラウザの設定をご確認ください。</a:t>
                      </a:r>
                    </a:p>
                    <a:p>
                      <a:r>
                        <a:rPr kumimoji="1" lang="ja-JP" altLang="en-US" sz="1000" dirty="0">
                          <a:latin typeface="Meiryo UI" panose="020B0604030504040204" pitchFamily="50" charset="-128"/>
                          <a:ea typeface="Meiryo UI" panose="020B0604030504040204" pitchFamily="50" charset="-128"/>
                        </a:rPr>
                        <a:t>■ポップアップブロック解除方法■</a:t>
                      </a:r>
                    </a:p>
                    <a:p>
                      <a:r>
                        <a:rPr kumimoji="1" lang="ja-JP" altLang="en-US" sz="1000" dirty="0">
                          <a:latin typeface="Meiryo UI" panose="020B0604030504040204" pitchFamily="50" charset="-128"/>
                          <a:ea typeface="Meiryo UI" panose="020B0604030504040204" pitchFamily="50" charset="-128"/>
                        </a:rPr>
                        <a:t>ブラウザによってポップアップブロックの解除方法が異なります。</a:t>
                      </a: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Microsoft Edge</a:t>
                      </a:r>
                      <a:r>
                        <a:rPr kumimoji="1" lang="ja-JP" altLang="en-US" sz="1000" dirty="0">
                          <a:latin typeface="Meiryo UI" panose="020B0604030504040204" pitchFamily="50" charset="-128"/>
                          <a:ea typeface="Meiryo UI" panose="020B0604030504040204" pitchFamily="50" charset="-128"/>
                        </a:rPr>
                        <a:t>＞</a:t>
                      </a: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から</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設定</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を選び、「プライバシーとセキュリティー」で「ポップアップをブロックする」のチェックを外します。</a:t>
                      </a: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Internet Explorer 10</a:t>
                      </a:r>
                      <a:r>
                        <a:rPr kumimoji="1" lang="ja-JP" altLang="en-US"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歯車の形をしたボタンから「インターネットオプション」を選び、「プライバシー」タブで「ポップアップブロックを有効にする」のチェックを外します。</a:t>
                      </a: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Internet Explorer 8 </a:t>
                      </a:r>
                      <a:r>
                        <a:rPr kumimoji="1" lang="ja-JP" altLang="en-US" sz="1000" dirty="0">
                          <a:latin typeface="Meiryo UI" panose="020B0604030504040204" pitchFamily="50" charset="-128"/>
                          <a:ea typeface="Meiryo UI" panose="020B0604030504040204" pitchFamily="50" charset="-128"/>
                        </a:rPr>
                        <a:t>または </a:t>
                      </a:r>
                      <a:r>
                        <a:rPr kumimoji="1" lang="en-US" altLang="ja-JP" sz="1000" dirty="0">
                          <a:latin typeface="Meiryo UI" panose="020B0604030504040204" pitchFamily="50" charset="-128"/>
                          <a:ea typeface="Meiryo UI" panose="020B0604030504040204" pitchFamily="50" charset="-128"/>
                        </a:rPr>
                        <a:t>9</a:t>
                      </a:r>
                      <a:r>
                        <a:rPr kumimoji="1" lang="ja-JP" altLang="en-US"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「ツール」から「ポップアップブロックを無効にする」をクリックします。</a:t>
                      </a:r>
                    </a:p>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Google Chrome</a:t>
                      </a:r>
                      <a:r>
                        <a:rPr kumimoji="1" lang="ja-JP" altLang="en-US" sz="1000" dirty="0">
                          <a:latin typeface="Meiryo UI" panose="020B0604030504040204" pitchFamily="50" charset="-128"/>
                          <a:ea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rPr>
                        <a:t>メニューアイコンから「設定」を選び、「コンテンツの設定」で「ポップアップのブロック」のスイッチをオン・オフに切り替えます。</a:t>
                      </a:r>
                    </a:p>
                  </a:txBody>
                  <a:tcPr/>
                </a:tc>
                <a:extLst>
                  <a:ext uri="{0D108BD9-81ED-4DB2-BD59-A6C34878D82A}">
                    <a16:rowId xmlns:a16="http://schemas.microsoft.com/office/drawing/2014/main" val="3934101464"/>
                  </a:ext>
                </a:extLst>
              </a:tr>
            </a:tbl>
          </a:graphicData>
        </a:graphic>
      </p:graphicFrame>
      <p:sp>
        <p:nvSpPr>
          <p:cNvPr id="2" name="スライド番号プレースホルダー 1">
            <a:extLst>
              <a:ext uri="{FF2B5EF4-FFF2-40B4-BE49-F238E27FC236}">
                <a16:creationId xmlns:a16="http://schemas.microsoft.com/office/drawing/2014/main" id="{8599B7EC-C1FC-E71C-1173-C655722F63C1}"/>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23</a:t>
            </a:fld>
            <a:endParaRPr lang="ja-JP" altLang="en-US"/>
          </a:p>
        </p:txBody>
      </p:sp>
    </p:spTree>
    <p:custDataLst>
      <p:tags r:id="rId1"/>
    </p:custDataLst>
    <p:extLst>
      <p:ext uri="{BB962C8B-B14F-4D97-AF65-F5344CB8AC3E}">
        <p14:creationId xmlns:p14="http://schemas.microsoft.com/office/powerpoint/2010/main" val="153231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graphicFrame>
        <p:nvGraphicFramePr>
          <p:cNvPr id="11" name="表 11">
            <a:extLst>
              <a:ext uri="{FF2B5EF4-FFF2-40B4-BE49-F238E27FC236}">
                <a16:creationId xmlns:a16="http://schemas.microsoft.com/office/drawing/2014/main" id="{F0CFD339-849D-13F9-EFAF-E9337E5DF1F6}"/>
              </a:ext>
            </a:extLst>
          </p:cNvPr>
          <p:cNvGraphicFramePr>
            <a:graphicFrameLocks noGrp="1"/>
          </p:cNvGraphicFramePr>
          <p:nvPr>
            <p:extLst>
              <p:ext uri="{D42A27DB-BD31-4B8C-83A1-F6EECF244321}">
                <p14:modId xmlns:p14="http://schemas.microsoft.com/office/powerpoint/2010/main" val="2571490661"/>
              </p:ext>
            </p:extLst>
          </p:nvPr>
        </p:nvGraphicFramePr>
        <p:xfrm>
          <a:off x="184561" y="640080"/>
          <a:ext cx="9536877" cy="2773680"/>
        </p:xfrm>
        <a:graphic>
          <a:graphicData uri="http://schemas.openxmlformats.org/drawingml/2006/table">
            <a:tbl>
              <a:tblPr firstRow="1" bandRow="1">
                <a:tableStyleId>{69012ECD-51FC-41F1-AA8D-1B2483CD663E}</a:tableStyleId>
              </a:tblPr>
              <a:tblGrid>
                <a:gridCol w="473075">
                  <a:extLst>
                    <a:ext uri="{9D8B030D-6E8A-4147-A177-3AD203B41FA5}">
                      <a16:colId xmlns:a16="http://schemas.microsoft.com/office/drawing/2014/main" val="2127032687"/>
                    </a:ext>
                  </a:extLst>
                </a:gridCol>
                <a:gridCol w="2571751">
                  <a:extLst>
                    <a:ext uri="{9D8B030D-6E8A-4147-A177-3AD203B41FA5}">
                      <a16:colId xmlns:a16="http://schemas.microsoft.com/office/drawing/2014/main" val="1893376809"/>
                    </a:ext>
                  </a:extLst>
                </a:gridCol>
                <a:gridCol w="6492051">
                  <a:extLst>
                    <a:ext uri="{9D8B030D-6E8A-4147-A177-3AD203B41FA5}">
                      <a16:colId xmlns:a16="http://schemas.microsoft.com/office/drawing/2014/main" val="2311737907"/>
                    </a:ext>
                  </a:extLst>
                </a:gridCol>
              </a:tblGrid>
              <a:tr h="215636">
                <a:tc>
                  <a:txBody>
                    <a:bodyPr/>
                    <a:lstStyle/>
                    <a:p>
                      <a:pPr algn="ctr"/>
                      <a:r>
                        <a:rPr kumimoji="1" lang="en-US" altLang="ja-JP" sz="1000" dirty="0">
                          <a:latin typeface="Meiryo UI"/>
                          <a:ea typeface="Meiryo UI"/>
                        </a:rPr>
                        <a:t>No.</a:t>
                      </a:r>
                      <a:endParaRPr kumimoji="1" lang="ja-JP" altLang="en-US" sz="1000" dirty="0">
                        <a:latin typeface="Meiryo UI"/>
                        <a:ea typeface="Meiryo UI"/>
                      </a:endParaRPr>
                    </a:p>
                  </a:txBody>
                  <a:tcPr/>
                </a:tc>
                <a:tc>
                  <a:txBody>
                    <a:bodyPr/>
                    <a:lstStyle/>
                    <a:p>
                      <a:r>
                        <a:rPr kumimoji="1" lang="ja-JP" altLang="en-US" sz="1000">
                          <a:latin typeface="Meiryo UI" panose="020B0604030504040204" pitchFamily="50" charset="-128"/>
                          <a:ea typeface="Meiryo UI" panose="020B0604030504040204" pitchFamily="50" charset="-128"/>
                        </a:rPr>
                        <a:t>質問</a:t>
                      </a:r>
                    </a:p>
                  </a:txBody>
                  <a:tcPr/>
                </a:tc>
                <a:tc>
                  <a:txBody>
                    <a:bodyPr/>
                    <a:lstStyle/>
                    <a:p>
                      <a:r>
                        <a:rPr kumimoji="1" lang="ja-JP" altLang="en-US" sz="1000">
                          <a:latin typeface="Meiryo UI" panose="020B0604030504040204" pitchFamily="50" charset="-128"/>
                          <a:ea typeface="Meiryo UI" panose="020B0604030504040204" pitchFamily="50" charset="-128"/>
                        </a:rPr>
                        <a:t>回答</a:t>
                      </a:r>
                    </a:p>
                  </a:txBody>
                  <a:tcPr/>
                </a:tc>
                <a:extLst>
                  <a:ext uri="{0D108BD9-81ED-4DB2-BD59-A6C34878D82A}">
                    <a16:rowId xmlns:a16="http://schemas.microsoft.com/office/drawing/2014/main" val="2812828001"/>
                  </a:ext>
                </a:extLst>
              </a:tr>
              <a:tr h="215636">
                <a:tc>
                  <a:txBody>
                    <a:bodyPr/>
                    <a:lstStyle/>
                    <a:p>
                      <a:pPr algn="ctr"/>
                      <a:r>
                        <a:rPr kumimoji="1" lang="en-US" altLang="ja-JP" sz="1000" dirty="0">
                          <a:latin typeface="Meiryo UI" panose="020B0604030504040204" pitchFamily="50" charset="-128"/>
                          <a:ea typeface="Meiryo UI" panose="020B0604030504040204" pitchFamily="50" charset="-128"/>
                        </a:rPr>
                        <a:t>7</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利用案内メール」に記載される</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をクリックしても、</a:t>
                      </a:r>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パスワード初期設定画面が表示されず、ログイン画面が表示される。</a:t>
                      </a:r>
                    </a:p>
                  </a:txBody>
                  <a:tcPr/>
                </a:tc>
                <a:tc>
                  <a:txBody>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利用案内メール」に記載の「システムをご利用するには」に続く</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をクリックすると、パスワードの初期設定画面が表示されますが、初回アクセス時にもかかわらずログイン画面が表示されるといった現象が発生する場合は、以下のケースが考えられます。</a:t>
                      </a:r>
                    </a:p>
                    <a:p>
                      <a:r>
                        <a:rPr kumimoji="1" lang="ja-JP" altLang="en-US" sz="1000" dirty="0">
                          <a:latin typeface="Meiryo UI" panose="020B0604030504040204" pitchFamily="50" charset="-128"/>
                          <a:ea typeface="Meiryo UI" panose="020B0604030504040204" pitchFamily="50" charset="-128"/>
                        </a:rPr>
                        <a:t>■ケース１</a:t>
                      </a:r>
                    </a:p>
                    <a:p>
                      <a:r>
                        <a:rPr kumimoji="1" lang="ja-JP" altLang="en-US" sz="1000" dirty="0">
                          <a:latin typeface="Meiryo UI" panose="020B0604030504040204" pitchFamily="50" charset="-128"/>
                          <a:ea typeface="Meiryo UI" panose="020B0604030504040204" pitchFamily="50" charset="-128"/>
                        </a:rPr>
                        <a:t>登録されているメールアドレスが、グループアドレスなど複数人が受け取れるアドレスの場合、すでに他の方により、パスワードが初期設定されていることが考えられます。</a:t>
                      </a:r>
                    </a:p>
                    <a:p>
                      <a:r>
                        <a:rPr kumimoji="1" lang="ja-JP" altLang="en-US" sz="1000" dirty="0">
                          <a:latin typeface="Meiryo UI" panose="020B0604030504040204" pitchFamily="50" charset="-128"/>
                          <a:ea typeface="Meiryo UI" panose="020B0604030504040204" pitchFamily="50" charset="-128"/>
                        </a:rPr>
                        <a:t>このような場合、「システムをご利用するには」に続く</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をクリックした場合には、パスワードを設定した覚えがないにもかかわらず、初回アクセス時にログイン画面が表示されるといった現象が発生いたします。</a:t>
                      </a:r>
                    </a:p>
                    <a:p>
                      <a:r>
                        <a:rPr kumimoji="1" lang="ja-JP" altLang="en-US" sz="1000" dirty="0">
                          <a:latin typeface="Meiryo UI" panose="020B0604030504040204" pitchFamily="50" charset="-128"/>
                          <a:ea typeface="Meiryo UI" panose="020B0604030504040204" pitchFamily="50" charset="-128"/>
                        </a:rPr>
                        <a:t>他の方により初期設定がされていないか今一度ご確認をお願い致します。</a:t>
                      </a:r>
                    </a:p>
                    <a:p>
                      <a:r>
                        <a:rPr kumimoji="1" lang="ja-JP" altLang="en-US" sz="1000" dirty="0">
                          <a:latin typeface="Meiryo UI" panose="020B0604030504040204" pitchFamily="50" charset="-128"/>
                          <a:ea typeface="Meiryo UI" panose="020B0604030504040204" pitchFamily="50" charset="-128"/>
                        </a:rPr>
                        <a:t>■ケース２</a:t>
                      </a:r>
                    </a:p>
                    <a:p>
                      <a:r>
                        <a:rPr kumimoji="1" lang="ja-JP" altLang="en-US" sz="1000" dirty="0">
                          <a:latin typeface="Meiryo UI" panose="020B0604030504040204" pitchFamily="50" charset="-128"/>
                          <a:ea typeface="Meiryo UI" panose="020B0604030504040204" pitchFamily="50" charset="-128"/>
                        </a:rPr>
                        <a:t>メールを受信した端末の設定や環境によっては、メール本文上で</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が途中でリンクから切れてしまっている可能性があります。</a:t>
                      </a:r>
                    </a:p>
                    <a:p>
                      <a:r>
                        <a:rPr kumimoji="1" lang="ja-JP" altLang="en-US" sz="1000" dirty="0">
                          <a:latin typeface="Meiryo UI" panose="020B0604030504040204" pitchFamily="50" charset="-128"/>
                          <a:ea typeface="Meiryo UI" panose="020B0604030504040204" pitchFamily="50" charset="-128"/>
                        </a:rPr>
                        <a:t>リンクが途中で切れてしまっている状態でメール本文のリンクを押すと、ログイン画面が表示されます。</a:t>
                      </a:r>
                    </a:p>
                    <a:p>
                      <a:r>
                        <a:rPr kumimoji="1" lang="ja-JP" altLang="en-US" sz="1000" dirty="0">
                          <a:latin typeface="Meiryo UI" panose="020B0604030504040204" pitchFamily="50" charset="-128"/>
                          <a:ea typeface="Meiryo UI" panose="020B0604030504040204" pitchFamily="50" charset="-128"/>
                        </a:rPr>
                        <a:t>この場合は、メール本文の</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すべてをコピーしブラウザに貼りつけ画面表示することをお試しください。</a:t>
                      </a:r>
                    </a:p>
                    <a:p>
                      <a:r>
                        <a:rPr kumimoji="1" lang="ja-JP" altLang="en-US" sz="1000" dirty="0">
                          <a:latin typeface="Meiryo UI" panose="020B0604030504040204" pitchFamily="50" charset="-128"/>
                          <a:ea typeface="Meiryo UI" panose="020B0604030504040204" pitchFamily="50" charset="-128"/>
                        </a:rPr>
                        <a:t>（メール本文の</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すべてをコピーしブラウザに貼りつける際に、別のブラウザで試していただくこともお試しください。）</a:t>
                      </a:r>
                    </a:p>
                    <a:p>
                      <a:endParaRPr kumimoji="1" lang="ja-JP" altLang="en-US"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解決しない場合は、「パスワードのリセット」を行い、受信したメールの</a:t>
                      </a:r>
                      <a:r>
                        <a:rPr kumimoji="1" lang="en-US" altLang="ja-JP" sz="1000" dirty="0">
                          <a:latin typeface="Meiryo UI" panose="020B0604030504040204" pitchFamily="50" charset="-128"/>
                          <a:ea typeface="Meiryo UI" panose="020B0604030504040204" pitchFamily="50" charset="-128"/>
                        </a:rPr>
                        <a:t>URL</a:t>
                      </a:r>
                      <a:r>
                        <a:rPr kumimoji="1" lang="ja-JP" altLang="en-US" sz="1000" dirty="0">
                          <a:latin typeface="Meiryo UI" panose="020B0604030504040204" pitchFamily="50" charset="-128"/>
                          <a:ea typeface="Meiryo UI" panose="020B0604030504040204" pitchFamily="50" charset="-128"/>
                        </a:rPr>
                        <a:t>にアクセスしてください。パスワードのリセット方法は、ログイン画面におきまして、「パスワードをお忘れですか？」のリンクを押していただくようお願いします。</a:t>
                      </a:r>
                    </a:p>
                  </a:txBody>
                  <a:tcPr/>
                </a:tc>
                <a:extLst>
                  <a:ext uri="{0D108BD9-81ED-4DB2-BD59-A6C34878D82A}">
                    <a16:rowId xmlns:a16="http://schemas.microsoft.com/office/drawing/2014/main" val="3934101464"/>
                  </a:ext>
                </a:extLst>
              </a:tr>
            </a:tbl>
          </a:graphicData>
        </a:graphic>
      </p:graphicFrame>
      <p:sp>
        <p:nvSpPr>
          <p:cNvPr id="2" name="スライド番号プレースホルダー 1">
            <a:extLst>
              <a:ext uri="{FF2B5EF4-FFF2-40B4-BE49-F238E27FC236}">
                <a16:creationId xmlns:a16="http://schemas.microsoft.com/office/drawing/2014/main" id="{8599B7EC-C1FC-E71C-1173-C655722F63C1}"/>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24</a:t>
            </a:fld>
            <a:endParaRPr lang="ja-JP" altLang="en-US"/>
          </a:p>
        </p:txBody>
      </p:sp>
    </p:spTree>
    <p:custDataLst>
      <p:tags r:id="rId1"/>
    </p:custDataLst>
    <p:extLst>
      <p:ext uri="{BB962C8B-B14F-4D97-AF65-F5344CB8AC3E}">
        <p14:creationId xmlns:p14="http://schemas.microsoft.com/office/powerpoint/2010/main" val="2026742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grpSp>
        <p:nvGrpSpPr>
          <p:cNvPr id="8" name="グループ化 7">
            <a:extLst>
              <a:ext uri="{FF2B5EF4-FFF2-40B4-BE49-F238E27FC236}">
                <a16:creationId xmlns:a16="http://schemas.microsoft.com/office/drawing/2014/main" id="{220B65A5-74D3-4FBA-3FD7-F10391C24124}"/>
              </a:ext>
            </a:extLst>
          </p:cNvPr>
          <p:cNvGrpSpPr/>
          <p:nvPr/>
        </p:nvGrpSpPr>
        <p:grpSpPr>
          <a:xfrm>
            <a:off x="146874" y="624606"/>
            <a:ext cx="9612252" cy="504003"/>
            <a:chOff x="539749" y="2708274"/>
            <a:chExt cx="9612252" cy="504003"/>
          </a:xfrm>
        </p:grpSpPr>
        <p:sp>
          <p:nvSpPr>
            <p:cNvPr id="9" name="Rectangle 5">
              <a:extLst>
                <a:ext uri="{FF2B5EF4-FFF2-40B4-BE49-F238E27FC236}">
                  <a16:creationId xmlns:a16="http://schemas.microsoft.com/office/drawing/2014/main" id="{7245529C-EA2E-3E2F-3DC1-AD2CFB88CE76}"/>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定期報告に係る事項</a:t>
              </a:r>
              <a:endParaRPr lang="en-US" altLang="ja-JP" sz="2000" spc="130">
                <a:latin typeface="Meiryo UI" panose="020B0604030504040204" pitchFamily="50" charset="-128"/>
                <a:ea typeface="Meiryo UI" panose="020B0604030504040204" pitchFamily="50" charset="-128"/>
              </a:endParaRPr>
            </a:p>
          </p:txBody>
        </p:sp>
        <p:sp>
          <p:nvSpPr>
            <p:cNvPr id="10" name="Text Box 6">
              <a:extLst>
                <a:ext uri="{FF2B5EF4-FFF2-40B4-BE49-F238E27FC236}">
                  <a16:creationId xmlns:a16="http://schemas.microsoft.com/office/drawing/2014/main" id="{3F4764B7-4D4D-4978-775F-77F34C85019F}"/>
                </a:ext>
              </a:extLst>
            </p:cNvPr>
            <p:cNvSpPr txBox="1">
              <a:spLocks noChangeAspect="1" noChangeArrowheads="1"/>
            </p:cNvSpPr>
            <p:nvPr/>
          </p:nvSpPr>
          <p:spPr bwMode="gray">
            <a:xfrm>
              <a:off x="539749" y="2708274"/>
              <a:ext cx="504000" cy="504000"/>
            </a:xfrm>
            <a:prstGeom prst="rect">
              <a:avLst/>
            </a:prstGeom>
            <a:solidFill>
              <a:srgbClr val="FF9900"/>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4</a:t>
              </a:r>
            </a:p>
          </p:txBody>
        </p:sp>
      </p:grpSp>
      <p:graphicFrame>
        <p:nvGraphicFramePr>
          <p:cNvPr id="11" name="表 11">
            <a:extLst>
              <a:ext uri="{FF2B5EF4-FFF2-40B4-BE49-F238E27FC236}">
                <a16:creationId xmlns:a16="http://schemas.microsoft.com/office/drawing/2014/main" id="{F0CFD339-849D-13F9-EFAF-E9337E5DF1F6}"/>
              </a:ext>
            </a:extLst>
          </p:cNvPr>
          <p:cNvGraphicFramePr>
            <a:graphicFrameLocks noGrp="1"/>
          </p:cNvGraphicFramePr>
          <p:nvPr>
            <p:extLst>
              <p:ext uri="{D42A27DB-BD31-4B8C-83A1-F6EECF244321}">
                <p14:modId xmlns:p14="http://schemas.microsoft.com/office/powerpoint/2010/main" val="3599235911"/>
              </p:ext>
            </p:extLst>
          </p:nvPr>
        </p:nvGraphicFramePr>
        <p:xfrm>
          <a:off x="222249" y="1218141"/>
          <a:ext cx="9536877" cy="1889760"/>
        </p:xfrm>
        <a:graphic>
          <a:graphicData uri="http://schemas.openxmlformats.org/drawingml/2006/table">
            <a:tbl>
              <a:tblPr firstRow="1" bandRow="1">
                <a:tableStyleId>{69012ECD-51FC-41F1-AA8D-1B2483CD663E}</a:tableStyleId>
              </a:tblPr>
              <a:tblGrid>
                <a:gridCol w="473075">
                  <a:extLst>
                    <a:ext uri="{9D8B030D-6E8A-4147-A177-3AD203B41FA5}">
                      <a16:colId xmlns:a16="http://schemas.microsoft.com/office/drawing/2014/main" val="2127032687"/>
                    </a:ext>
                  </a:extLst>
                </a:gridCol>
                <a:gridCol w="2571751">
                  <a:extLst>
                    <a:ext uri="{9D8B030D-6E8A-4147-A177-3AD203B41FA5}">
                      <a16:colId xmlns:a16="http://schemas.microsoft.com/office/drawing/2014/main" val="1893376809"/>
                    </a:ext>
                  </a:extLst>
                </a:gridCol>
                <a:gridCol w="6492051">
                  <a:extLst>
                    <a:ext uri="{9D8B030D-6E8A-4147-A177-3AD203B41FA5}">
                      <a16:colId xmlns:a16="http://schemas.microsoft.com/office/drawing/2014/main" val="2311737907"/>
                    </a:ext>
                  </a:extLst>
                </a:gridCol>
              </a:tblGrid>
              <a:tr h="215636">
                <a:tc>
                  <a:txBody>
                    <a:bodyPr/>
                    <a:lstStyle/>
                    <a:p>
                      <a:pPr algn="ctr"/>
                      <a:r>
                        <a:rPr kumimoji="1" lang="en-US" altLang="ja-JP" sz="1000">
                          <a:latin typeface="Meiryo UI" panose="020B0604030504040204" pitchFamily="50" charset="-128"/>
                          <a:ea typeface="Meiryo UI" panose="020B0604030504040204" pitchFamily="50" charset="-128"/>
                        </a:rPr>
                        <a:t>No.</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質問</a:t>
                      </a:r>
                    </a:p>
                  </a:txBody>
                  <a:tcPr/>
                </a:tc>
                <a:tc>
                  <a:txBody>
                    <a:bodyPr/>
                    <a:lstStyle/>
                    <a:p>
                      <a:r>
                        <a:rPr kumimoji="1" lang="ja-JP" altLang="en-US" sz="1000">
                          <a:latin typeface="Meiryo UI" panose="020B0604030504040204" pitchFamily="50" charset="-128"/>
                          <a:ea typeface="Meiryo UI" panose="020B0604030504040204" pitchFamily="50" charset="-128"/>
                        </a:rPr>
                        <a:t>回答</a:t>
                      </a:r>
                    </a:p>
                  </a:txBody>
                  <a:tcPr/>
                </a:tc>
                <a:extLst>
                  <a:ext uri="{0D108BD9-81ED-4DB2-BD59-A6C34878D82A}">
                    <a16:rowId xmlns:a16="http://schemas.microsoft.com/office/drawing/2014/main" val="2812828001"/>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1</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ログイン</a:t>
                      </a:r>
                      <a:r>
                        <a:rPr kumimoji="1" lang="en-US" altLang="ja-JP" sz="1000">
                          <a:latin typeface="Meiryo UI" panose="020B0604030504040204" pitchFamily="50" charset="-128"/>
                          <a:ea typeface="Meiryo UI" panose="020B0604030504040204" pitchFamily="50" charset="-128"/>
                        </a:rPr>
                        <a:t>ID</a:t>
                      </a:r>
                      <a:r>
                        <a:rPr kumimoji="1" lang="ja-JP" altLang="en-US" sz="1000">
                          <a:latin typeface="Meiryo UI" panose="020B0604030504040204" pitchFamily="50" charset="-128"/>
                          <a:ea typeface="Meiryo UI" panose="020B0604030504040204" pitchFamily="50" charset="-128"/>
                        </a:rPr>
                        <a:t>が分からなくなり、ログインできない。</a:t>
                      </a:r>
                    </a:p>
                  </a:txBody>
                  <a:tcPr/>
                </a:tc>
                <a:tc>
                  <a:txBody>
                    <a:bodyPr/>
                    <a:lstStyle/>
                    <a:p>
                      <a:r>
                        <a:rPr kumimoji="1" lang="en-US" altLang="ja-JP" sz="1000">
                          <a:latin typeface="Meiryo UI" panose="020B0604030504040204" pitchFamily="50" charset="-128"/>
                          <a:ea typeface="Meiryo UI" panose="020B0604030504040204" pitchFamily="50" charset="-128"/>
                        </a:rPr>
                        <a:t>G-MIS</a:t>
                      </a:r>
                      <a:r>
                        <a:rPr kumimoji="1" lang="ja-JP" altLang="en-US" sz="1000">
                          <a:latin typeface="Meiryo UI" panose="020B0604030504040204" pitchFamily="50" charset="-128"/>
                          <a:ea typeface="Meiryo UI" panose="020B0604030504040204" pitchFamily="50" charset="-128"/>
                        </a:rPr>
                        <a:t>利用案内メールは再送できません。大変恐れ入りますが、都道府県窓口に「ログイン</a:t>
                      </a:r>
                      <a:r>
                        <a:rPr kumimoji="1" lang="en-US" altLang="ja-JP" sz="1000">
                          <a:latin typeface="Meiryo UI" panose="020B0604030504040204" pitchFamily="50" charset="-128"/>
                          <a:ea typeface="Meiryo UI" panose="020B0604030504040204" pitchFamily="50" charset="-128"/>
                        </a:rPr>
                        <a:t>ID</a:t>
                      </a:r>
                      <a:r>
                        <a:rPr kumimoji="1" lang="ja-JP" altLang="en-US" sz="1000">
                          <a:latin typeface="Meiryo UI" panose="020B0604030504040204" pitchFamily="50" charset="-128"/>
                          <a:ea typeface="Meiryo UI" panose="020B0604030504040204" pitchFamily="50" charset="-128"/>
                        </a:rPr>
                        <a:t>」をご確認の上、「パスワードのリセット」をお願いします。パスワードのリセット方法は、ログイン画面におきまして、「パスワードをお忘れですか？」のリンクを押していただくようお願いします。</a:t>
                      </a:r>
                    </a:p>
                  </a:txBody>
                  <a:tcPr/>
                </a:tc>
                <a:extLst>
                  <a:ext uri="{0D108BD9-81ED-4DB2-BD59-A6C34878D82A}">
                    <a16:rowId xmlns:a16="http://schemas.microsoft.com/office/drawing/2014/main" val="251015830"/>
                  </a:ext>
                </a:extLst>
              </a:tr>
              <a:tr h="215636">
                <a:tc>
                  <a:txBody>
                    <a:bodyPr/>
                    <a:lstStyle/>
                    <a:p>
                      <a:pPr algn="ctr"/>
                      <a:r>
                        <a:rPr kumimoji="1" lang="ja-JP" altLang="en-US" sz="1000">
                          <a:latin typeface="Meiryo UI" panose="020B0604030504040204" pitchFamily="50" charset="-128"/>
                          <a:ea typeface="Meiryo UI" panose="020B0604030504040204" pitchFamily="50" charset="-128"/>
                        </a:rPr>
                        <a:t>２</a:t>
                      </a:r>
                    </a:p>
                  </a:txBody>
                  <a:tcPr/>
                </a:tc>
                <a:tc>
                  <a:txBody>
                    <a:bodyPr/>
                    <a:lstStyle/>
                    <a:p>
                      <a:r>
                        <a:rPr kumimoji="1" lang="ja-JP" altLang="en-US" sz="1000" dirty="0" smtClean="0">
                          <a:latin typeface="Meiryo UI" panose="020B0604030504040204" pitchFamily="50" charset="-128"/>
                          <a:ea typeface="Meiryo UI" panose="020B0604030504040204" pitchFamily="50" charset="-128"/>
                        </a:rPr>
                        <a:t>１月</a:t>
                      </a:r>
                      <a:r>
                        <a:rPr kumimoji="1" lang="ja-JP" altLang="en-US" sz="1000" dirty="0">
                          <a:latin typeface="Meiryo UI" panose="020B0604030504040204" pitchFamily="50" charset="-128"/>
                          <a:ea typeface="Meiryo UI" panose="020B0604030504040204" pitchFamily="50" charset="-128"/>
                        </a:rPr>
                        <a:t>から定期報告と聞いていたが、</a:t>
                      </a:r>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にログインしても定期報告ボタンが押せない。</a:t>
                      </a:r>
                    </a:p>
                  </a:txBody>
                  <a:tcPr/>
                </a:tc>
                <a:tc>
                  <a:txBody>
                    <a:bodyPr/>
                    <a:lstStyle/>
                    <a:p>
                      <a:r>
                        <a:rPr kumimoji="1" lang="ja-JP" altLang="en-US" sz="1000" dirty="0">
                          <a:latin typeface="Meiryo UI" panose="020B0604030504040204" pitchFamily="50" charset="-128"/>
                          <a:ea typeface="Meiryo UI" panose="020B0604030504040204" pitchFamily="50" charset="-128"/>
                        </a:rPr>
                        <a:t>定期報告期間中のみ定期報告ボタンが押せます。定期報告の開始日・終了日は、都道府県毎に異なります</a:t>
                      </a:r>
                      <a:r>
                        <a:rPr kumimoji="1" lang="ja-JP" altLang="en-US" sz="1000" dirty="0" smtClean="0">
                          <a:latin typeface="Meiryo UI" panose="020B0604030504040204" pitchFamily="50" charset="-128"/>
                          <a:ea typeface="Meiryo UI" panose="020B0604030504040204" pitchFamily="50" charset="-128"/>
                        </a:rPr>
                        <a:t>。岩手県では、２月から定期報告を開始いただきます。</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40599606"/>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3</a:t>
                      </a:r>
                      <a:endParaRPr kumimoji="1" lang="ja-JP" altLang="en-US" sz="10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dirty="0" smtClean="0">
                          <a:latin typeface="Meiryo UI" panose="020B0604030504040204" pitchFamily="50" charset="-128"/>
                          <a:ea typeface="Meiryo UI" panose="020B0604030504040204" pitchFamily="50" charset="-128"/>
                        </a:rPr>
                        <a:t>「薬局機能</a:t>
                      </a:r>
                      <a:r>
                        <a:rPr kumimoji="1" lang="ja-JP" altLang="en-US" sz="1000" dirty="0">
                          <a:latin typeface="Meiryo UI" panose="020B0604030504040204" pitchFamily="50" charset="-128"/>
                          <a:ea typeface="Meiryo UI" panose="020B0604030504040204" pitchFamily="50" charset="-128"/>
                        </a:rPr>
                        <a:t>情報提供制度」ボタンを押し、</a:t>
                      </a:r>
                      <a:r>
                        <a:rPr kumimoji="1" lang="ja-JP" altLang="en-US" sz="1000" dirty="0" smtClean="0">
                          <a:latin typeface="Meiryo UI" panose="020B0604030504040204" pitchFamily="50" charset="-128"/>
                          <a:ea typeface="Meiryo UI" panose="020B0604030504040204" pitchFamily="50" charset="-128"/>
                        </a:rPr>
                        <a:t>「薬局機能</a:t>
                      </a:r>
                      <a:r>
                        <a:rPr kumimoji="1" lang="ja-JP" altLang="en-US" sz="1000" dirty="0">
                          <a:latin typeface="Meiryo UI" panose="020B0604030504040204" pitchFamily="50" charset="-128"/>
                          <a:ea typeface="Meiryo UI" panose="020B0604030504040204" pitchFamily="50" charset="-128"/>
                        </a:rPr>
                        <a:t>情報提供制度ホーム画面」を表示したが、新規報告ボタンは押せるが、定期報告ボタンが押せない。</a:t>
                      </a:r>
                    </a:p>
                  </a:txBody>
                  <a:tcPr/>
                </a:tc>
                <a:tc>
                  <a:txBody>
                    <a:bodyPr/>
                    <a:lstStyle/>
                    <a:p>
                      <a:r>
                        <a:rPr kumimoji="1" lang="ja-JP" altLang="en-US" sz="1000" dirty="0">
                          <a:latin typeface="Meiryo UI" panose="020B0604030504040204" pitchFamily="50" charset="-128"/>
                          <a:ea typeface="Meiryo UI" panose="020B0604030504040204" pitchFamily="50" charset="-128"/>
                        </a:rPr>
                        <a:t>以下の２つの場合があります。</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①定期報告期間外の場合は、定期報告ボタンが押せません</a:t>
                      </a:r>
                      <a:r>
                        <a:rPr kumimoji="1" lang="ja-JP" altLang="en-US" sz="1000" dirty="0" smtClean="0">
                          <a:latin typeface="Meiryo UI" panose="020B0604030504040204" pitchFamily="50" charset="-128"/>
                          <a:ea typeface="Meiryo UI" panose="020B0604030504040204" pitchFamily="50" charset="-128"/>
                        </a:rPr>
                        <a:t>。定期</a:t>
                      </a:r>
                      <a:r>
                        <a:rPr kumimoji="1" lang="ja-JP" altLang="en-US" sz="1000" dirty="0">
                          <a:latin typeface="Meiryo UI" panose="020B0604030504040204" pitchFamily="50" charset="-128"/>
                          <a:ea typeface="Meiryo UI" panose="020B0604030504040204" pitchFamily="50" charset="-128"/>
                        </a:rPr>
                        <a:t>報告実施期間をご確認ください。</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②昨年度の報告データが</a:t>
                      </a:r>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上に存在しない場合、「新規報告」機能を使って「定期報告」を実施いただく必要がございます。</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「新規報告」を選択し、今年度の報告を行ってください。</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85559174"/>
                  </a:ext>
                </a:extLst>
              </a:tr>
            </a:tbl>
          </a:graphicData>
        </a:graphic>
      </p:graphicFrame>
      <p:sp>
        <p:nvSpPr>
          <p:cNvPr id="2" name="スライド番号プレースホルダー 1">
            <a:extLst>
              <a:ext uri="{FF2B5EF4-FFF2-40B4-BE49-F238E27FC236}">
                <a16:creationId xmlns:a16="http://schemas.microsoft.com/office/drawing/2014/main" id="{C70BD442-D275-DE28-9E45-824548628E26}"/>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25</a:t>
            </a:fld>
            <a:endParaRPr lang="ja-JP" altLang="en-US"/>
          </a:p>
        </p:txBody>
      </p:sp>
    </p:spTree>
    <p:custDataLst>
      <p:tags r:id="rId1"/>
    </p:custDataLst>
    <p:extLst>
      <p:ext uri="{BB962C8B-B14F-4D97-AF65-F5344CB8AC3E}">
        <p14:creationId xmlns:p14="http://schemas.microsoft.com/office/powerpoint/2010/main" val="110452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F5828DD5-E686-17F4-F318-710FA4478A45}"/>
              </a:ext>
            </a:extLst>
          </p:cNvPr>
          <p:cNvSpPr/>
          <p:nvPr/>
        </p:nvSpPr>
        <p:spPr>
          <a:xfrm>
            <a:off x="0" y="747032"/>
            <a:ext cx="9906000" cy="5785277"/>
          </a:xfrm>
          <a:prstGeom prst="rect">
            <a:avLst/>
          </a:prstGeom>
          <a:solidFill>
            <a:schemeClr val="accent1">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 name="タイトル 1">
            <a:extLst>
              <a:ext uri="{FF2B5EF4-FFF2-40B4-BE49-F238E27FC236}">
                <a16:creationId xmlns:a16="http://schemas.microsoft.com/office/drawing/2014/main" id="{D5DE9416-31BC-4FBB-8365-8D828C3750E8}"/>
              </a:ext>
            </a:extLst>
          </p:cNvPr>
          <p:cNvSpPr txBox="1">
            <a:spLocks/>
          </p:cNvSpPr>
          <p:nvPr/>
        </p:nvSpPr>
        <p:spPr>
          <a:xfrm>
            <a:off x="0" y="-1"/>
            <a:ext cx="9906000" cy="700505"/>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algn="ctr" defTabSz="779154"/>
            <a:r>
              <a:rPr lang="ja-JP" altLang="en-US" sz="2000" dirty="0" smtClean="0">
                <a:solidFill>
                  <a:srgbClr val="FFFFFF"/>
                </a:solidFill>
                <a:latin typeface="Meiryo UI" panose="020B0604030504040204" pitchFamily="50" charset="-128"/>
                <a:ea typeface="Meiryo UI" panose="020B0604030504040204" pitchFamily="50" charset="-128"/>
              </a:rPr>
              <a:t>薬局</a:t>
            </a:r>
            <a:r>
              <a:rPr lang="ja-JP" altLang="en-US" sz="2000" dirty="0">
                <a:solidFill>
                  <a:srgbClr val="FFFFFF"/>
                </a:solidFill>
                <a:latin typeface="Meiryo UI" panose="020B0604030504040204" pitchFamily="50" charset="-128"/>
                <a:ea typeface="Meiryo UI" panose="020B0604030504040204" pitchFamily="50" charset="-128"/>
              </a:rPr>
              <a:t>機能情報提供制度の</a:t>
            </a:r>
            <a:r>
              <a:rPr lang="ja-JP" altLang="en-US" sz="2000" dirty="0">
                <a:solidFill>
                  <a:srgbClr val="92D050"/>
                </a:solidFill>
                <a:latin typeface="Meiryo UI" panose="020B0604030504040204" pitchFamily="50" charset="-128"/>
                <a:ea typeface="Meiryo UI" panose="020B0604030504040204" pitchFamily="50" charset="-128"/>
              </a:rPr>
              <a:t>報告・公表方法</a:t>
            </a:r>
            <a:r>
              <a:rPr lang="ja-JP" altLang="en-US" sz="2000" dirty="0">
                <a:solidFill>
                  <a:srgbClr val="FFFFFF"/>
                </a:solidFill>
                <a:latin typeface="Meiryo UI" panose="020B0604030504040204" pitchFamily="50" charset="-128"/>
                <a:ea typeface="Meiryo UI" panose="020B0604030504040204" pitchFamily="50" charset="-128"/>
              </a:rPr>
              <a:t>が変わります</a:t>
            </a:r>
          </a:p>
        </p:txBody>
      </p:sp>
      <p:sp>
        <p:nvSpPr>
          <p:cNvPr id="37" name="テキスト プレースホルダー 2">
            <a:extLst>
              <a:ext uri="{FF2B5EF4-FFF2-40B4-BE49-F238E27FC236}">
                <a16:creationId xmlns:a16="http://schemas.microsoft.com/office/drawing/2014/main" id="{140F6845-C2D9-CCFD-3429-FB1547F6C7ED}"/>
              </a:ext>
            </a:extLst>
          </p:cNvPr>
          <p:cNvSpPr txBox="1">
            <a:spLocks/>
          </p:cNvSpPr>
          <p:nvPr/>
        </p:nvSpPr>
        <p:spPr>
          <a:xfrm>
            <a:off x="104738" y="709620"/>
            <a:ext cx="9597868" cy="811429"/>
          </a:xfrm>
          <a:prstGeom prst="rect">
            <a:avLst/>
          </a:prstGeom>
          <a:ln>
            <a:noFill/>
          </a:ln>
        </p:spPr>
        <p:txBody>
          <a:bodyPr vert="horz" lIns="91440" tIns="45720" rIns="91440" bIns="45720" rtlCol="0" anchor="t"/>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ct val="110000"/>
              </a:lnSpc>
              <a:buClr>
                <a:schemeClr val="tx1"/>
              </a:buClr>
            </a:pPr>
            <a:endParaRPr lang="en-US" altLang="ja-JP" sz="1600">
              <a:solidFill>
                <a:schemeClr val="tx1"/>
              </a:solidFill>
              <a:latin typeface="Meiryo UI" panose="020B0604030504040204" pitchFamily="50" charset="-128"/>
              <a:ea typeface="Meiryo UI" panose="020B0604030504040204" pitchFamily="50" charset="-128"/>
            </a:endParaRPr>
          </a:p>
        </p:txBody>
      </p:sp>
      <p:sp>
        <p:nvSpPr>
          <p:cNvPr id="40" name="スライド番号プレースホルダー 28">
            <a:extLst>
              <a:ext uri="{FF2B5EF4-FFF2-40B4-BE49-F238E27FC236}">
                <a16:creationId xmlns:a16="http://schemas.microsoft.com/office/drawing/2014/main" id="{700D2811-64CE-21A7-1D52-80B433181A1A}"/>
              </a:ext>
            </a:extLst>
          </p:cNvPr>
          <p:cNvSpPr txBox="1">
            <a:spLocks/>
          </p:cNvSpPr>
          <p:nvPr/>
        </p:nvSpPr>
        <p:spPr>
          <a:xfrm>
            <a:off x="8924924" y="6485779"/>
            <a:ext cx="981075" cy="357065"/>
          </a:xfrm>
          <a:prstGeom prst="rect">
            <a:avLst/>
          </a:prstGeom>
        </p:spPr>
        <p:txBody>
          <a:bodyPr vert="horz" lIns="91440" tIns="45720" rIns="91440" bIns="45720" rtlCol="0" anchor="ctr"/>
          <a:lstStyle>
            <a:defPPr>
              <a:defRPr lang="ja-JP"/>
            </a:defPPr>
            <a:lvl1pPr marL="0" algn="r" defTabSz="914400" rtl="0" eaLnBrk="1" latinLnBrk="0" hangingPunct="1">
              <a:defRPr kumimoji="1" sz="110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4" name="テキスト ボックス 3">
            <a:extLst>
              <a:ext uri="{FF2B5EF4-FFF2-40B4-BE49-F238E27FC236}">
                <a16:creationId xmlns:a16="http://schemas.microsoft.com/office/drawing/2014/main" id="{AE0E31BE-7817-4B0C-EFD3-35597DC3EB97}"/>
              </a:ext>
            </a:extLst>
          </p:cNvPr>
          <p:cNvSpPr txBox="1"/>
          <p:nvPr/>
        </p:nvSpPr>
        <p:spPr>
          <a:xfrm>
            <a:off x="203394" y="721406"/>
            <a:ext cx="7650348" cy="2707664"/>
          </a:xfrm>
          <a:prstGeom prst="rect">
            <a:avLst/>
          </a:prstGeom>
          <a:noFill/>
        </p:spPr>
        <p:txBody>
          <a:bodyPr wrap="square" lIns="91440" tIns="45720" rIns="91440" bIns="45720" anchor="t">
            <a:spAutoFit/>
          </a:bodyPr>
          <a:lstStyle/>
          <a:p>
            <a:pPr marL="1610995" indent="-1610995" fontAlgn="base">
              <a:lnSpc>
                <a:spcPct val="110000"/>
              </a:lnSpc>
              <a:buClr>
                <a:schemeClr val="tx1"/>
              </a:buClr>
            </a:pPr>
            <a:endParaRPr lang="en-US" altLang="ja-JP" sz="1050" dirty="0">
              <a:solidFill>
                <a:srgbClr val="FF0000"/>
              </a:solidFill>
              <a:latin typeface="Meiryo UI" panose="020B0604030504040204" pitchFamily="50" charset="-128"/>
              <a:ea typeface="Meiryo UI" panose="020B0604030504040204" pitchFamily="50" charset="-128"/>
            </a:endParaRPr>
          </a:p>
          <a:p>
            <a:pPr marL="1610995" indent="-1610995" fontAlgn="base">
              <a:lnSpc>
                <a:spcPct val="110000"/>
              </a:lnSpc>
              <a:buClr>
                <a:schemeClr val="tx1"/>
              </a:buClr>
            </a:pPr>
            <a:r>
              <a:rPr lang="ja-JP" altLang="en-US" sz="1200" dirty="0">
                <a:solidFill>
                  <a:schemeClr val="tx1"/>
                </a:solidFill>
                <a:latin typeface="Meiryo UI" panose="020B0604030504040204" pitchFamily="50" charset="-128"/>
                <a:ea typeface="Meiryo UI" panose="020B0604030504040204" pitchFamily="50" charset="-128"/>
              </a:rPr>
              <a:t>■アカウント発行：以下の</a:t>
            </a:r>
            <a:r>
              <a:rPr lang="en-US" altLang="ja-JP" sz="1200" dirty="0">
                <a:solidFill>
                  <a:schemeClr val="tx1"/>
                </a:solidFill>
                <a:latin typeface="Meiryo UI" panose="020B0604030504040204" pitchFamily="50" charset="-128"/>
                <a:ea typeface="Meiryo UI" panose="020B0604030504040204" pitchFamily="50" charset="-128"/>
              </a:rPr>
              <a:t>URL</a:t>
            </a:r>
            <a:r>
              <a:rPr lang="ja-JP" altLang="en-US" sz="1200" dirty="0">
                <a:solidFill>
                  <a:schemeClr val="tx1"/>
                </a:solidFill>
                <a:latin typeface="Meiryo UI" panose="020B0604030504040204" pitchFamily="50" charset="-128"/>
                <a:ea typeface="Meiryo UI" panose="020B0604030504040204" pitchFamily="50" charset="-128"/>
              </a:rPr>
              <a:t>、または、右記の二次元バーコードにアクセスし、「新規ユーザ登録申請」から申請ください。</a:t>
            </a:r>
            <a:endParaRPr lang="en-US" altLang="ja-JP" sz="1200" dirty="0">
              <a:latin typeface="Meiryo UI" panose="020B0604030504040204" pitchFamily="50" charset="-128"/>
              <a:ea typeface="Meiryo UI" panose="020B0604030504040204" pitchFamily="50" charset="-128"/>
            </a:endParaRPr>
          </a:p>
          <a:p>
            <a:pPr marL="1168400" fontAlgn="base">
              <a:lnSpc>
                <a:spcPct val="110000"/>
              </a:lnSpc>
              <a:buClr>
                <a:schemeClr val="tx1"/>
              </a:buClr>
            </a:pPr>
            <a:r>
              <a:rPr lang="ja-JP" altLang="en-US" sz="1200" dirty="0">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URL:</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 </a:t>
            </a:r>
            <a:r>
              <a:rPr lang="en-US" altLang="ja-JP" sz="1200" b="1" i="0" u="none" strike="noStrike" baseline="0" dirty="0">
                <a:solidFill>
                  <a:srgbClr val="0000FF"/>
                </a:solidFill>
                <a:latin typeface="Meiryo UI" panose="020B0604030504040204" pitchFamily="50" charset="-128"/>
                <a:ea typeface="Meiryo UI" panose="020B0604030504040204" pitchFamily="50" charset="-128"/>
                <a:hlinkClick r:id="" action="ppaction://noaction">
                  <a:extLst>
                    <a:ext uri="{A12FA001-AC4F-418D-AE19-62706E023703}">
                      <ahyp:hlinkClr xmlns="" xmlns:ahyp="http://schemas.microsoft.com/office/drawing/2018/hyperlinkcolor" val="tx"/>
                    </a:ext>
                  </a:extLst>
                </a:hlinkClick>
              </a:rPr>
              <a:t>https://www.g-mis.mhlw.go.jp/user-Registration-Form</a:t>
            </a:r>
            <a:r>
              <a:rPr lang="ja-JP" altLang="en-US" sz="1200" b="1" i="0" u="none" strike="noStrike" baseline="0" dirty="0">
                <a:solidFill>
                  <a:srgbClr val="0000FF"/>
                </a:solidFill>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marL="1339850" indent="-171450" fontAlgn="base">
              <a:lnSpc>
                <a:spcPct val="110000"/>
              </a:lnSpc>
              <a:buClr>
                <a:schemeClr val="tx1"/>
              </a:buClr>
              <a:buFont typeface="Wingdings" panose="05000000000000000000" pitchFamily="2" charset="2"/>
              <a:buChar char="l"/>
            </a:pPr>
            <a:r>
              <a:rPr lang="en-US" altLang="ja-JP" sz="1200" dirty="0">
                <a:solidFill>
                  <a:schemeClr val="tx1"/>
                </a:solidFill>
                <a:latin typeface="Meiryo UI" panose="020B0604030504040204" pitchFamily="50" charset="-128"/>
                <a:ea typeface="Meiryo UI" panose="020B0604030504040204" pitchFamily="50" charset="-128"/>
              </a:rPr>
              <a:t>G-MIS</a:t>
            </a:r>
            <a:r>
              <a:rPr lang="ja-JP" altLang="en-US" sz="1200" dirty="0">
                <a:solidFill>
                  <a:schemeClr val="tx1"/>
                </a:solidFill>
                <a:latin typeface="Meiryo UI" panose="020B0604030504040204" pitchFamily="50" charset="-128"/>
                <a:ea typeface="Meiryo UI" panose="020B0604030504040204" pitchFamily="50" charset="-128"/>
              </a:rPr>
              <a:t>を利用した定期報告を実施予定でアカウント未取得</a:t>
            </a:r>
            <a:r>
              <a:rPr lang="ja-JP" altLang="en-US" sz="1200" dirty="0" smtClean="0">
                <a:solidFill>
                  <a:schemeClr val="tx1"/>
                </a:solidFill>
                <a:latin typeface="Meiryo UI" panose="020B0604030504040204" pitchFamily="50" charset="-128"/>
                <a:ea typeface="Meiryo UI" panose="020B0604030504040204" pitchFamily="50" charset="-128"/>
              </a:rPr>
              <a:t>の薬局</a:t>
            </a:r>
            <a:r>
              <a:rPr lang="ja-JP" altLang="en-US" sz="1200" dirty="0">
                <a:solidFill>
                  <a:schemeClr val="tx1"/>
                </a:solidFill>
                <a:latin typeface="Meiryo UI" panose="020B0604030504040204" pitchFamily="50" charset="-128"/>
                <a:ea typeface="Meiryo UI" panose="020B0604030504040204" pitchFamily="50" charset="-128"/>
              </a:rPr>
              <a:t>におかれましては、</a:t>
            </a:r>
            <a:r>
              <a:rPr lang="en-US" altLang="ja-JP" sz="1200" dirty="0">
                <a:latin typeface="Meiryo UI" panose="020B0604030504040204" pitchFamily="50" charset="-128"/>
                <a:ea typeface="Meiryo UI" panose="020B0604030504040204" pitchFamily="50" charset="-128"/>
              </a:rPr>
              <a:t>G-MIS</a:t>
            </a:r>
            <a:r>
              <a:rPr lang="ja-JP" altLang="en-US" sz="1200" dirty="0">
                <a:latin typeface="Meiryo UI" panose="020B0604030504040204" pitchFamily="50" charset="-128"/>
                <a:ea typeface="Meiryo UI" panose="020B0604030504040204" pitchFamily="50" charset="-128"/>
              </a:rPr>
              <a:t>のアカウントが必要ですので、必ず定期報告開始までに「新規ユーザ登録申請」を行ってください 。</a:t>
            </a:r>
            <a:endParaRPr lang="en-US" altLang="ja-JP" sz="1200" dirty="0">
              <a:latin typeface="Meiryo UI" panose="020B0604030504040204" pitchFamily="50" charset="-128"/>
              <a:ea typeface="Meiryo UI" panose="020B0604030504040204" pitchFamily="50" charset="-128"/>
            </a:endParaRPr>
          </a:p>
          <a:p>
            <a:pPr marL="1339850" indent="-171450" fontAlgn="base">
              <a:lnSpc>
                <a:spcPct val="110000"/>
              </a:lnSpc>
              <a:buClr>
                <a:schemeClr val="tx1"/>
              </a:buClr>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なお、アカウント発行には、通常１</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２週間程度かかります。申請が集中した場合には、発行までの期間が大幅に延びる可能性がありますので余裕を持って申請いただくようお願いいたします。</a:t>
            </a:r>
            <a:endParaRPr lang="en-US" altLang="ja-JP" sz="1200" dirty="0">
              <a:solidFill>
                <a:srgbClr val="FF0000"/>
              </a:solidFill>
              <a:latin typeface="Meiryo UI" panose="020B0604030504040204" pitchFamily="50" charset="-128"/>
              <a:ea typeface="Meiryo UI" panose="020B0604030504040204" pitchFamily="50" charset="-128"/>
            </a:endParaRPr>
          </a:p>
          <a:p>
            <a:pPr fontAlgn="base">
              <a:lnSpc>
                <a:spcPct val="110000"/>
              </a:lnSpc>
              <a:buClr>
                <a:schemeClr val="tx1"/>
              </a:buClr>
            </a:pPr>
            <a:r>
              <a:rPr lang="ja-JP" altLang="en-US" sz="1200" dirty="0">
                <a:solidFill>
                  <a:schemeClr val="tx1"/>
                </a:solidFill>
                <a:latin typeface="Meiryo UI" panose="020B0604030504040204" pitchFamily="50" charset="-128"/>
                <a:ea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rPr>
              <a:t>年度定期報告：令和</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smtClean="0">
                <a:solidFill>
                  <a:schemeClr val="tx1"/>
                </a:solidFill>
                <a:latin typeface="Meiryo UI" panose="020B0604030504040204" pitchFamily="50" charset="-128"/>
                <a:ea typeface="Meiryo UI" panose="020B0604030504040204" pitchFamily="50" charset="-128"/>
              </a:rPr>
              <a:t>年２月</a:t>
            </a:r>
            <a:r>
              <a:rPr lang="ja-JP" altLang="en-US" sz="1200" dirty="0">
                <a:solidFill>
                  <a:schemeClr val="tx1"/>
                </a:solidFill>
                <a:latin typeface="Meiryo UI" panose="020B0604030504040204" pitchFamily="50" charset="-128"/>
                <a:ea typeface="Meiryo UI" panose="020B0604030504040204" pitchFamily="50" charset="-128"/>
              </a:rPr>
              <a:t>頃から</a:t>
            </a:r>
            <a:r>
              <a:rPr lang="en-US" altLang="ja-JP" sz="1200" dirty="0">
                <a:solidFill>
                  <a:schemeClr val="tx1"/>
                </a:solidFill>
                <a:latin typeface="Meiryo UI" panose="020B0604030504040204" pitchFamily="50" charset="-128"/>
                <a:ea typeface="Meiryo UI" panose="020B0604030504040204" pitchFamily="50" charset="-128"/>
              </a:rPr>
              <a:t>G-MIS</a:t>
            </a:r>
            <a:r>
              <a:rPr lang="ja-JP" altLang="en-US" sz="1200" dirty="0">
                <a:solidFill>
                  <a:schemeClr val="tx1"/>
                </a:solidFill>
                <a:latin typeface="Meiryo UI" panose="020B0604030504040204" pitchFamily="50" charset="-128"/>
                <a:ea typeface="Meiryo UI" panose="020B0604030504040204" pitchFamily="50" charset="-128"/>
              </a:rPr>
              <a:t>を利用した定期報告</a:t>
            </a:r>
            <a:r>
              <a:rPr lang="ja-JP" altLang="en-US" sz="1200" dirty="0">
                <a:latin typeface="Meiryo UI" panose="020B0604030504040204" pitchFamily="50" charset="-128"/>
                <a:ea typeface="Meiryo UI" panose="020B0604030504040204" pitchFamily="50" charset="-128"/>
              </a:rPr>
              <a:t>を開始します。</a:t>
            </a:r>
            <a:endParaRPr lang="en-US" altLang="ja-JP" sz="1200" dirty="0">
              <a:solidFill>
                <a:schemeClr val="tx1"/>
              </a:solidFill>
              <a:latin typeface="Meiryo UI" panose="020B0604030504040204" pitchFamily="50" charset="-128"/>
              <a:ea typeface="Meiryo UI" panose="020B0604030504040204" pitchFamily="50" charset="-128"/>
            </a:endParaRPr>
          </a:p>
          <a:p>
            <a:pPr marL="1333500" indent="-171450" fontAlgn="base">
              <a:lnSpc>
                <a:spcPct val="110000"/>
              </a:lnSpc>
              <a:buClr>
                <a:schemeClr val="tx1"/>
              </a:buClr>
              <a:buFont typeface="Wingdings" panose="05000000000000000000" pitchFamily="2" charset="2"/>
              <a:buChar char="l"/>
            </a:pPr>
            <a:r>
              <a:rPr lang="ja-JP" altLang="en-US" sz="1200" dirty="0" smtClean="0">
                <a:latin typeface="Meiryo UI" panose="020B0604030504040204" pitchFamily="50" charset="-128"/>
                <a:ea typeface="Meiryo UI" panose="020B0604030504040204" pitchFamily="50" charset="-128"/>
              </a:rPr>
              <a:t>以下</a:t>
            </a:r>
            <a:r>
              <a:rPr lang="ja-JP" altLang="en-US" sz="1200" dirty="0">
                <a:latin typeface="Meiryo UI" panose="020B0604030504040204" pitchFamily="50" charset="-128"/>
                <a:ea typeface="Meiryo UI" panose="020B0604030504040204" pitchFamily="50" charset="-128"/>
              </a:rPr>
              <a:t>の</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、または、右記の二次元バーコードにアクセスし、「定期報告」を実施してください。</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en-US" altLang="ja-JP" sz="1200" dirty="0">
                <a:latin typeface="Meiryo UI" panose="020B0604030504040204" pitchFamily="50" charset="-128"/>
                <a:ea typeface="Meiryo UI" panose="020B0604030504040204" pitchFamily="50" charset="-128"/>
              </a:rPr>
              <a:t>URL:</a:t>
            </a:r>
            <a:r>
              <a:rPr lang="ja-JP" altLang="en-US" sz="1200" b="1" u="sng" dirty="0">
                <a:solidFill>
                  <a:schemeClr val="tx2">
                    <a:lumMod val="75000"/>
                  </a:schemeClr>
                </a:solidFill>
                <a:latin typeface="Meiryo UI" panose="020B0604030504040204" pitchFamily="50" charset="-128"/>
                <a:ea typeface="Meiryo UI" panose="020B0604030504040204" pitchFamily="50" charset="-128"/>
              </a:rPr>
              <a:t> </a:t>
            </a:r>
            <a:r>
              <a:rPr lang="en-US" altLang="ja-JP" sz="1200" b="1" u="sng" dirty="0">
                <a:solidFill>
                  <a:srgbClr val="0000FF"/>
                </a:solidFill>
                <a:latin typeface="Meiryo UI" panose="020B0604030504040204" pitchFamily="50" charset="-128"/>
                <a:ea typeface="Meiryo UI" panose="020B0604030504040204" pitchFamily="50" charset="-128"/>
              </a:rPr>
              <a:t>https://www.med-login.mhlw.go.jp/</a:t>
            </a:r>
          </a:p>
          <a:p>
            <a:pPr marL="1333500" indent="-171450" fontAlgn="base">
              <a:lnSpc>
                <a:spcPct val="110000"/>
              </a:lnSpc>
              <a:buClr>
                <a:schemeClr val="tx1"/>
              </a:buClr>
              <a:buFont typeface="Wingdings" panose="05000000000000000000" pitchFamily="2" charset="2"/>
              <a:buChar char="l"/>
            </a:pPr>
            <a:r>
              <a:rPr lang="ja-JP" altLang="en-US" sz="1200" dirty="0">
                <a:latin typeface="Meiryo UI"/>
                <a:ea typeface="Meiryo UI"/>
              </a:rPr>
              <a:t>なお、令和</a:t>
            </a:r>
            <a:r>
              <a:rPr lang="en-US" altLang="ja-JP" sz="1200" dirty="0">
                <a:latin typeface="Meiryo UI"/>
                <a:ea typeface="Meiryo UI"/>
              </a:rPr>
              <a:t>5</a:t>
            </a:r>
            <a:r>
              <a:rPr lang="ja-JP" altLang="en-US" sz="1200" dirty="0">
                <a:latin typeface="Meiryo UI"/>
                <a:ea typeface="Meiryo UI"/>
              </a:rPr>
              <a:t>年度の定期報告</a:t>
            </a:r>
            <a:r>
              <a:rPr lang="ja-JP" altLang="en-US" sz="1200" dirty="0" smtClean="0">
                <a:latin typeface="Meiryo UI"/>
                <a:ea typeface="Meiryo UI"/>
              </a:rPr>
              <a:t>を期日までに</a:t>
            </a:r>
            <a:r>
              <a:rPr lang="ja-JP" altLang="en-US" sz="1200" dirty="0">
                <a:latin typeface="Meiryo UI"/>
                <a:ea typeface="Meiryo UI"/>
              </a:rPr>
              <a:t>実施しなかった場合、令和</a:t>
            </a:r>
            <a:r>
              <a:rPr lang="en-US" altLang="ja-JP" sz="1200" dirty="0">
                <a:latin typeface="Meiryo UI"/>
                <a:ea typeface="Meiryo UI"/>
              </a:rPr>
              <a:t>6</a:t>
            </a:r>
            <a:r>
              <a:rPr lang="ja-JP" altLang="en-US" sz="1200" dirty="0">
                <a:latin typeface="Meiryo UI"/>
                <a:ea typeface="Meiryo UI"/>
              </a:rPr>
              <a:t>年</a:t>
            </a:r>
            <a:r>
              <a:rPr lang="en-US" altLang="ja-JP" sz="1200" dirty="0">
                <a:latin typeface="Meiryo UI"/>
                <a:ea typeface="Meiryo UI"/>
              </a:rPr>
              <a:t>4</a:t>
            </a:r>
            <a:r>
              <a:rPr lang="ja-JP" altLang="en-US" sz="1200" dirty="0">
                <a:latin typeface="Meiryo UI"/>
                <a:ea typeface="Meiryo UI"/>
              </a:rPr>
              <a:t>月1日に医療情報ネットでの報告内容の公表は</a:t>
            </a:r>
            <a:r>
              <a:rPr lang="ja-JP" altLang="en-US" sz="1200" dirty="0" smtClean="0">
                <a:latin typeface="Meiryo UI"/>
                <a:ea typeface="Meiryo UI"/>
              </a:rPr>
              <a:t>行われないことがあるため、必ず期日までの</a:t>
            </a:r>
            <a:r>
              <a:rPr lang="ja-JP" altLang="en-US" sz="1200" dirty="0">
                <a:latin typeface="Meiryo UI"/>
                <a:ea typeface="Meiryo UI"/>
              </a:rPr>
              <a:t>報告実施をお願いいたします。</a:t>
            </a:r>
            <a:endParaRPr lang="en-US" altLang="ja-JP" sz="1200" dirty="0">
              <a:latin typeface="Meiryo UI"/>
              <a:ea typeface="Meiryo UI"/>
            </a:endParaRPr>
          </a:p>
          <a:p>
            <a:pPr fontAlgn="base">
              <a:lnSpc>
                <a:spcPct val="110000"/>
              </a:lnSpc>
              <a:buClr>
                <a:schemeClr val="tx1"/>
              </a:buClr>
            </a:pPr>
            <a:r>
              <a:rPr lang="ja-JP" altLang="en-US" sz="1200" dirty="0">
                <a:solidFill>
                  <a:schemeClr val="tx1"/>
                </a:solidFill>
                <a:latin typeface="Meiryo UI" panose="020B0604030504040204" pitchFamily="50" charset="-128"/>
                <a:ea typeface="Meiryo UI" panose="020B0604030504040204" pitchFamily="50" charset="-128"/>
              </a:rPr>
              <a:t>■医療情報ネットでの公表：令和</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日より医療情報ネットでの公表を開始いたします。</a:t>
            </a:r>
            <a:endParaRPr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B3021757-AB4B-67BA-B87B-7FC2C9C6A8D0}"/>
              </a:ext>
            </a:extLst>
          </p:cNvPr>
          <p:cNvGraphicFramePr>
            <a:graphicFrameLocks noGrp="1"/>
          </p:cNvGraphicFramePr>
          <p:nvPr>
            <p:extLst>
              <p:ext uri="{D42A27DB-BD31-4B8C-83A1-F6EECF244321}">
                <p14:modId xmlns:p14="http://schemas.microsoft.com/office/powerpoint/2010/main" val="1901345091"/>
              </p:ext>
            </p:extLst>
          </p:nvPr>
        </p:nvGraphicFramePr>
        <p:xfrm>
          <a:off x="190463" y="4876102"/>
          <a:ext cx="9558067" cy="1491167"/>
        </p:xfrm>
        <a:graphic>
          <a:graphicData uri="http://schemas.openxmlformats.org/drawingml/2006/table">
            <a:tbl>
              <a:tblPr firstRow="1" bandRow="1"/>
              <a:tblGrid>
                <a:gridCol w="810307">
                  <a:extLst>
                    <a:ext uri="{9D8B030D-6E8A-4147-A177-3AD203B41FA5}">
                      <a16:colId xmlns:a16="http://schemas.microsoft.com/office/drawing/2014/main" val="1230744417"/>
                    </a:ext>
                  </a:extLst>
                </a:gridCol>
                <a:gridCol w="208280">
                  <a:extLst>
                    <a:ext uri="{9D8B030D-6E8A-4147-A177-3AD203B41FA5}">
                      <a16:colId xmlns:a16="http://schemas.microsoft.com/office/drawing/2014/main" val="397308551"/>
                    </a:ext>
                  </a:extLst>
                </a:gridCol>
                <a:gridCol w="208280">
                  <a:extLst>
                    <a:ext uri="{9D8B030D-6E8A-4147-A177-3AD203B41FA5}">
                      <a16:colId xmlns:a16="http://schemas.microsoft.com/office/drawing/2014/main" val="390436216"/>
                    </a:ext>
                  </a:extLst>
                </a:gridCol>
                <a:gridCol w="208280">
                  <a:extLst>
                    <a:ext uri="{9D8B030D-6E8A-4147-A177-3AD203B41FA5}">
                      <a16:colId xmlns:a16="http://schemas.microsoft.com/office/drawing/2014/main" val="1625714766"/>
                    </a:ext>
                  </a:extLst>
                </a:gridCol>
                <a:gridCol w="208280">
                  <a:extLst>
                    <a:ext uri="{9D8B030D-6E8A-4147-A177-3AD203B41FA5}">
                      <a16:colId xmlns:a16="http://schemas.microsoft.com/office/drawing/2014/main" val="2059700352"/>
                    </a:ext>
                  </a:extLst>
                </a:gridCol>
                <a:gridCol w="208280">
                  <a:extLst>
                    <a:ext uri="{9D8B030D-6E8A-4147-A177-3AD203B41FA5}">
                      <a16:colId xmlns:a16="http://schemas.microsoft.com/office/drawing/2014/main" val="930314893"/>
                    </a:ext>
                  </a:extLst>
                </a:gridCol>
                <a:gridCol w="208280">
                  <a:extLst>
                    <a:ext uri="{9D8B030D-6E8A-4147-A177-3AD203B41FA5}">
                      <a16:colId xmlns:a16="http://schemas.microsoft.com/office/drawing/2014/main" val="2662601808"/>
                    </a:ext>
                  </a:extLst>
                </a:gridCol>
                <a:gridCol w="208280">
                  <a:extLst>
                    <a:ext uri="{9D8B030D-6E8A-4147-A177-3AD203B41FA5}">
                      <a16:colId xmlns:a16="http://schemas.microsoft.com/office/drawing/2014/main" val="3434607536"/>
                    </a:ext>
                  </a:extLst>
                </a:gridCol>
                <a:gridCol w="208280">
                  <a:extLst>
                    <a:ext uri="{9D8B030D-6E8A-4147-A177-3AD203B41FA5}">
                      <a16:colId xmlns:a16="http://schemas.microsoft.com/office/drawing/2014/main" val="2140950435"/>
                    </a:ext>
                  </a:extLst>
                </a:gridCol>
                <a:gridCol w="208280">
                  <a:extLst>
                    <a:ext uri="{9D8B030D-6E8A-4147-A177-3AD203B41FA5}">
                      <a16:colId xmlns:a16="http://schemas.microsoft.com/office/drawing/2014/main" val="3434815163"/>
                    </a:ext>
                  </a:extLst>
                </a:gridCol>
                <a:gridCol w="208280">
                  <a:extLst>
                    <a:ext uri="{9D8B030D-6E8A-4147-A177-3AD203B41FA5}">
                      <a16:colId xmlns:a16="http://schemas.microsoft.com/office/drawing/2014/main" val="3255884125"/>
                    </a:ext>
                  </a:extLst>
                </a:gridCol>
                <a:gridCol w="208280">
                  <a:extLst>
                    <a:ext uri="{9D8B030D-6E8A-4147-A177-3AD203B41FA5}">
                      <a16:colId xmlns:a16="http://schemas.microsoft.com/office/drawing/2014/main" val="263747608"/>
                    </a:ext>
                  </a:extLst>
                </a:gridCol>
                <a:gridCol w="208280">
                  <a:extLst>
                    <a:ext uri="{9D8B030D-6E8A-4147-A177-3AD203B41FA5}">
                      <a16:colId xmlns:a16="http://schemas.microsoft.com/office/drawing/2014/main" val="354964870"/>
                    </a:ext>
                  </a:extLst>
                </a:gridCol>
                <a:gridCol w="208280">
                  <a:extLst>
                    <a:ext uri="{9D8B030D-6E8A-4147-A177-3AD203B41FA5}">
                      <a16:colId xmlns:a16="http://schemas.microsoft.com/office/drawing/2014/main" val="1522222714"/>
                    </a:ext>
                  </a:extLst>
                </a:gridCol>
                <a:gridCol w="208280">
                  <a:extLst>
                    <a:ext uri="{9D8B030D-6E8A-4147-A177-3AD203B41FA5}">
                      <a16:colId xmlns:a16="http://schemas.microsoft.com/office/drawing/2014/main" val="1688897821"/>
                    </a:ext>
                  </a:extLst>
                </a:gridCol>
                <a:gridCol w="208280">
                  <a:extLst>
                    <a:ext uri="{9D8B030D-6E8A-4147-A177-3AD203B41FA5}">
                      <a16:colId xmlns:a16="http://schemas.microsoft.com/office/drawing/2014/main" val="1560000997"/>
                    </a:ext>
                  </a:extLst>
                </a:gridCol>
                <a:gridCol w="208280">
                  <a:extLst>
                    <a:ext uri="{9D8B030D-6E8A-4147-A177-3AD203B41FA5}">
                      <a16:colId xmlns:a16="http://schemas.microsoft.com/office/drawing/2014/main" val="3709239604"/>
                    </a:ext>
                  </a:extLst>
                </a:gridCol>
                <a:gridCol w="208280">
                  <a:extLst>
                    <a:ext uri="{9D8B030D-6E8A-4147-A177-3AD203B41FA5}">
                      <a16:colId xmlns:a16="http://schemas.microsoft.com/office/drawing/2014/main" val="2297810213"/>
                    </a:ext>
                  </a:extLst>
                </a:gridCol>
                <a:gridCol w="208280">
                  <a:extLst>
                    <a:ext uri="{9D8B030D-6E8A-4147-A177-3AD203B41FA5}">
                      <a16:colId xmlns:a16="http://schemas.microsoft.com/office/drawing/2014/main" val="3627498187"/>
                    </a:ext>
                  </a:extLst>
                </a:gridCol>
                <a:gridCol w="208280">
                  <a:extLst>
                    <a:ext uri="{9D8B030D-6E8A-4147-A177-3AD203B41FA5}">
                      <a16:colId xmlns:a16="http://schemas.microsoft.com/office/drawing/2014/main" val="3093507935"/>
                    </a:ext>
                  </a:extLst>
                </a:gridCol>
                <a:gridCol w="208280">
                  <a:extLst>
                    <a:ext uri="{9D8B030D-6E8A-4147-A177-3AD203B41FA5}">
                      <a16:colId xmlns:a16="http://schemas.microsoft.com/office/drawing/2014/main" val="52295739"/>
                    </a:ext>
                  </a:extLst>
                </a:gridCol>
                <a:gridCol w="208280">
                  <a:extLst>
                    <a:ext uri="{9D8B030D-6E8A-4147-A177-3AD203B41FA5}">
                      <a16:colId xmlns:a16="http://schemas.microsoft.com/office/drawing/2014/main" val="180397374"/>
                    </a:ext>
                  </a:extLst>
                </a:gridCol>
                <a:gridCol w="208280">
                  <a:extLst>
                    <a:ext uri="{9D8B030D-6E8A-4147-A177-3AD203B41FA5}">
                      <a16:colId xmlns:a16="http://schemas.microsoft.com/office/drawing/2014/main" val="2478461460"/>
                    </a:ext>
                  </a:extLst>
                </a:gridCol>
                <a:gridCol w="208280">
                  <a:extLst>
                    <a:ext uri="{9D8B030D-6E8A-4147-A177-3AD203B41FA5}">
                      <a16:colId xmlns:a16="http://schemas.microsoft.com/office/drawing/2014/main" val="2281201518"/>
                    </a:ext>
                  </a:extLst>
                </a:gridCol>
                <a:gridCol w="208280">
                  <a:extLst>
                    <a:ext uri="{9D8B030D-6E8A-4147-A177-3AD203B41FA5}">
                      <a16:colId xmlns:a16="http://schemas.microsoft.com/office/drawing/2014/main" val="3931169497"/>
                    </a:ext>
                  </a:extLst>
                </a:gridCol>
                <a:gridCol w="208280">
                  <a:extLst>
                    <a:ext uri="{9D8B030D-6E8A-4147-A177-3AD203B41FA5}">
                      <a16:colId xmlns:a16="http://schemas.microsoft.com/office/drawing/2014/main" val="1136962359"/>
                    </a:ext>
                  </a:extLst>
                </a:gridCol>
                <a:gridCol w="208280">
                  <a:extLst>
                    <a:ext uri="{9D8B030D-6E8A-4147-A177-3AD203B41FA5}">
                      <a16:colId xmlns:a16="http://schemas.microsoft.com/office/drawing/2014/main" val="2958056460"/>
                    </a:ext>
                  </a:extLst>
                </a:gridCol>
                <a:gridCol w="208280">
                  <a:extLst>
                    <a:ext uri="{9D8B030D-6E8A-4147-A177-3AD203B41FA5}">
                      <a16:colId xmlns:a16="http://schemas.microsoft.com/office/drawing/2014/main" val="1817790729"/>
                    </a:ext>
                  </a:extLst>
                </a:gridCol>
                <a:gridCol w="208280">
                  <a:extLst>
                    <a:ext uri="{9D8B030D-6E8A-4147-A177-3AD203B41FA5}">
                      <a16:colId xmlns:a16="http://schemas.microsoft.com/office/drawing/2014/main" val="1831492832"/>
                    </a:ext>
                  </a:extLst>
                </a:gridCol>
                <a:gridCol w="208280">
                  <a:extLst>
                    <a:ext uri="{9D8B030D-6E8A-4147-A177-3AD203B41FA5}">
                      <a16:colId xmlns:a16="http://schemas.microsoft.com/office/drawing/2014/main" val="1962732398"/>
                    </a:ext>
                  </a:extLst>
                </a:gridCol>
                <a:gridCol w="208280">
                  <a:extLst>
                    <a:ext uri="{9D8B030D-6E8A-4147-A177-3AD203B41FA5}">
                      <a16:colId xmlns:a16="http://schemas.microsoft.com/office/drawing/2014/main" val="2151052286"/>
                    </a:ext>
                  </a:extLst>
                </a:gridCol>
                <a:gridCol w="208280">
                  <a:extLst>
                    <a:ext uri="{9D8B030D-6E8A-4147-A177-3AD203B41FA5}">
                      <a16:colId xmlns:a16="http://schemas.microsoft.com/office/drawing/2014/main" val="2038761364"/>
                    </a:ext>
                  </a:extLst>
                </a:gridCol>
                <a:gridCol w="208280">
                  <a:extLst>
                    <a:ext uri="{9D8B030D-6E8A-4147-A177-3AD203B41FA5}">
                      <a16:colId xmlns:a16="http://schemas.microsoft.com/office/drawing/2014/main" val="2447746243"/>
                    </a:ext>
                  </a:extLst>
                </a:gridCol>
                <a:gridCol w="208280">
                  <a:extLst>
                    <a:ext uri="{9D8B030D-6E8A-4147-A177-3AD203B41FA5}">
                      <a16:colId xmlns:a16="http://schemas.microsoft.com/office/drawing/2014/main" val="3284422894"/>
                    </a:ext>
                  </a:extLst>
                </a:gridCol>
                <a:gridCol w="208280">
                  <a:extLst>
                    <a:ext uri="{9D8B030D-6E8A-4147-A177-3AD203B41FA5}">
                      <a16:colId xmlns:a16="http://schemas.microsoft.com/office/drawing/2014/main" val="171970537"/>
                    </a:ext>
                  </a:extLst>
                </a:gridCol>
                <a:gridCol w="208280">
                  <a:extLst>
                    <a:ext uri="{9D8B030D-6E8A-4147-A177-3AD203B41FA5}">
                      <a16:colId xmlns:a16="http://schemas.microsoft.com/office/drawing/2014/main" val="2192178941"/>
                    </a:ext>
                  </a:extLst>
                </a:gridCol>
                <a:gridCol w="208280">
                  <a:extLst>
                    <a:ext uri="{9D8B030D-6E8A-4147-A177-3AD203B41FA5}">
                      <a16:colId xmlns:a16="http://schemas.microsoft.com/office/drawing/2014/main" val="430116037"/>
                    </a:ext>
                  </a:extLst>
                </a:gridCol>
                <a:gridCol w="208280">
                  <a:extLst>
                    <a:ext uri="{9D8B030D-6E8A-4147-A177-3AD203B41FA5}">
                      <a16:colId xmlns:a16="http://schemas.microsoft.com/office/drawing/2014/main" val="4151206740"/>
                    </a:ext>
                  </a:extLst>
                </a:gridCol>
                <a:gridCol w="208280">
                  <a:extLst>
                    <a:ext uri="{9D8B030D-6E8A-4147-A177-3AD203B41FA5}">
                      <a16:colId xmlns:a16="http://schemas.microsoft.com/office/drawing/2014/main" val="2254427303"/>
                    </a:ext>
                  </a:extLst>
                </a:gridCol>
                <a:gridCol w="208280">
                  <a:extLst>
                    <a:ext uri="{9D8B030D-6E8A-4147-A177-3AD203B41FA5}">
                      <a16:colId xmlns:a16="http://schemas.microsoft.com/office/drawing/2014/main" val="1374725488"/>
                    </a:ext>
                  </a:extLst>
                </a:gridCol>
                <a:gridCol w="208280">
                  <a:extLst>
                    <a:ext uri="{9D8B030D-6E8A-4147-A177-3AD203B41FA5}">
                      <a16:colId xmlns:a16="http://schemas.microsoft.com/office/drawing/2014/main" val="2955638711"/>
                    </a:ext>
                  </a:extLst>
                </a:gridCol>
                <a:gridCol w="208280">
                  <a:extLst>
                    <a:ext uri="{9D8B030D-6E8A-4147-A177-3AD203B41FA5}">
                      <a16:colId xmlns:a16="http://schemas.microsoft.com/office/drawing/2014/main" val="2362291852"/>
                    </a:ext>
                  </a:extLst>
                </a:gridCol>
                <a:gridCol w="208280">
                  <a:extLst>
                    <a:ext uri="{9D8B030D-6E8A-4147-A177-3AD203B41FA5}">
                      <a16:colId xmlns:a16="http://schemas.microsoft.com/office/drawing/2014/main" val="4247226338"/>
                    </a:ext>
                  </a:extLst>
                </a:gridCol>
              </a:tblGrid>
              <a:tr h="173403">
                <a:tc rowSpan="3">
                  <a:txBody>
                    <a:bodyPr/>
                    <a:lstStyle/>
                    <a:p>
                      <a:pPr algn="ctr"/>
                      <a:endParaRPr kumimoji="1" lang="ja-JP" altLang="en-US" sz="1100" b="1">
                        <a:solidFill>
                          <a:schemeClr val="bg1"/>
                        </a:solidFill>
                        <a:latin typeface="Meiryo UI" panose="020B0604030504040204" pitchFamily="50" charset="-128"/>
                        <a:ea typeface="Meiryo UI" panose="020B0604030504040204" pitchFamily="50" charset="-128"/>
                      </a:endParaRP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gridSpan="36">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5</a:t>
                      </a:r>
                      <a:r>
                        <a:rPr kumimoji="1" lang="ja-JP" altLang="en-US" sz="1200" b="1">
                          <a:solidFill>
                            <a:schemeClr val="bg1"/>
                          </a:solidFill>
                          <a:latin typeface="Meiryo UI" panose="020B0604030504040204" pitchFamily="50" charset="-128"/>
                          <a:ea typeface="Meiryo UI" panose="020B0604030504040204" pitchFamily="50" charset="-128"/>
                        </a:rPr>
                        <a:t>年度</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6</a:t>
                      </a:r>
                      <a:r>
                        <a:rPr kumimoji="1" lang="ja-JP" altLang="en-US" sz="1200" b="1">
                          <a:solidFill>
                            <a:schemeClr val="bg1"/>
                          </a:solidFill>
                          <a:latin typeface="Meiryo UI" panose="020B0604030504040204" pitchFamily="50" charset="-128"/>
                          <a:ea typeface="Meiryo UI" panose="020B0604030504040204" pitchFamily="50" charset="-128"/>
                        </a:rPr>
                        <a:t>年度</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92148336"/>
                  </a:ext>
                </a:extLst>
              </a:tr>
              <a:tr h="173403">
                <a:tc vMerge="1">
                  <a:txBody>
                    <a:bodyPr/>
                    <a:lstStyle/>
                    <a:p>
                      <a:endParaRPr kumimoji="1" lang="ja-JP" altLang="en-US"/>
                    </a:p>
                  </a:txBody>
                  <a:tcPr/>
                </a:tc>
                <a:tc gridSpan="27">
                  <a:txBody>
                    <a:bodyPr/>
                    <a:lstStyle>
                      <a:lvl1pPr marL="0" algn="l" defTabSz="914400" rtl="0" eaLnBrk="1" latinLnBrk="0" hangingPunct="1">
                        <a:defRPr kumimoji="1" sz="1800" b="1" kern="1200">
                          <a:solidFill>
                            <a:schemeClr val="bg1"/>
                          </a:solidFill>
                          <a:latin typeface="Arial"/>
                          <a:ea typeface="ＭＳ Ｐゴシック"/>
                        </a:defRPr>
                      </a:lvl1pPr>
                      <a:lvl2pPr marL="457200" algn="l" defTabSz="914400" rtl="0" eaLnBrk="1" latinLnBrk="0" hangingPunct="1">
                        <a:defRPr kumimoji="1" sz="1800" b="1" kern="1200">
                          <a:solidFill>
                            <a:schemeClr val="bg1"/>
                          </a:solidFill>
                          <a:latin typeface="Arial"/>
                          <a:ea typeface="ＭＳ Ｐゴシック"/>
                        </a:defRPr>
                      </a:lvl2pPr>
                      <a:lvl3pPr marL="914400" algn="l" defTabSz="914400" rtl="0" eaLnBrk="1" latinLnBrk="0" hangingPunct="1">
                        <a:defRPr kumimoji="1" sz="1800" b="1" kern="1200">
                          <a:solidFill>
                            <a:schemeClr val="bg1"/>
                          </a:solidFill>
                          <a:latin typeface="Arial"/>
                          <a:ea typeface="ＭＳ Ｐゴシック"/>
                        </a:defRPr>
                      </a:lvl3pPr>
                      <a:lvl4pPr marL="1371600" algn="l" defTabSz="914400" rtl="0" eaLnBrk="1" latinLnBrk="0" hangingPunct="1">
                        <a:defRPr kumimoji="1" sz="1800" b="1" kern="1200">
                          <a:solidFill>
                            <a:schemeClr val="bg1"/>
                          </a:solidFill>
                          <a:latin typeface="Arial"/>
                          <a:ea typeface="ＭＳ Ｐゴシック"/>
                        </a:defRPr>
                      </a:lvl4pPr>
                      <a:lvl5pPr marL="1828800" algn="l" defTabSz="914400" rtl="0" eaLnBrk="1" latinLnBrk="0" hangingPunct="1">
                        <a:defRPr kumimoji="1" sz="1800" b="1" kern="1200">
                          <a:solidFill>
                            <a:schemeClr val="bg1"/>
                          </a:solidFill>
                          <a:latin typeface="Arial"/>
                          <a:ea typeface="ＭＳ Ｐゴシック"/>
                        </a:defRPr>
                      </a:lvl5pPr>
                      <a:lvl6pPr marL="2286000" algn="l" defTabSz="914400" rtl="0" eaLnBrk="1" latinLnBrk="0" hangingPunct="1">
                        <a:defRPr kumimoji="1" sz="1800" b="1" kern="1200">
                          <a:solidFill>
                            <a:schemeClr val="bg1"/>
                          </a:solidFill>
                          <a:latin typeface="Arial"/>
                          <a:ea typeface="ＭＳ Ｐゴシック"/>
                        </a:defRPr>
                      </a:lvl6pPr>
                      <a:lvl7pPr marL="2743200" algn="l" defTabSz="914400" rtl="0" eaLnBrk="1" latinLnBrk="0" hangingPunct="1">
                        <a:defRPr kumimoji="1" sz="1800" b="1" kern="1200">
                          <a:solidFill>
                            <a:schemeClr val="bg1"/>
                          </a:solidFill>
                          <a:latin typeface="Arial"/>
                          <a:ea typeface="ＭＳ Ｐゴシック"/>
                        </a:defRPr>
                      </a:lvl7pPr>
                      <a:lvl8pPr marL="3200400" algn="l" defTabSz="914400" rtl="0" eaLnBrk="1" latinLnBrk="0" hangingPunct="1">
                        <a:defRPr kumimoji="1" sz="1800" b="1" kern="1200">
                          <a:solidFill>
                            <a:schemeClr val="bg1"/>
                          </a:solidFill>
                          <a:latin typeface="Arial"/>
                          <a:ea typeface="ＭＳ Ｐゴシック"/>
                        </a:defRPr>
                      </a:lvl8pPr>
                      <a:lvl9pPr marL="3657600" algn="l" defTabSz="914400" rtl="0" eaLnBrk="1" latinLnBrk="0" hangingPunct="1">
                        <a:defRPr kumimoji="1" sz="1800" b="1" kern="1200">
                          <a:solidFill>
                            <a:schemeClr val="bg1"/>
                          </a:solidFill>
                          <a:latin typeface="Arial"/>
                          <a:ea typeface="ＭＳ Ｐゴシック"/>
                        </a:defRPr>
                      </a:lvl9p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5</a:t>
                      </a:r>
                      <a:r>
                        <a:rPr kumimoji="1" lang="ja-JP" altLang="en-US" sz="1200" b="1">
                          <a:solidFill>
                            <a:schemeClr val="bg1"/>
                          </a:solidFill>
                          <a:latin typeface="Meiryo UI" panose="020B0604030504040204" pitchFamily="50" charset="-128"/>
                          <a:ea typeface="Meiryo UI" panose="020B0604030504040204" pitchFamily="50" charset="-128"/>
                        </a:rPr>
                        <a:t>年</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lvl1pPr marL="0" algn="l" defTabSz="914400" rtl="0" eaLnBrk="1" latinLnBrk="0" hangingPunct="1">
                        <a:defRPr kumimoji="1" sz="1800" b="1" kern="1200">
                          <a:solidFill>
                            <a:schemeClr val="bg1"/>
                          </a:solidFill>
                          <a:latin typeface="Arial"/>
                          <a:ea typeface="ＭＳ Ｐゴシック"/>
                        </a:defRPr>
                      </a:lvl1pPr>
                      <a:lvl2pPr marL="457200" algn="l" defTabSz="914400" rtl="0" eaLnBrk="1" latinLnBrk="0" hangingPunct="1">
                        <a:defRPr kumimoji="1" sz="1800" b="1" kern="1200">
                          <a:solidFill>
                            <a:schemeClr val="bg1"/>
                          </a:solidFill>
                          <a:latin typeface="Arial"/>
                          <a:ea typeface="ＭＳ Ｐゴシック"/>
                        </a:defRPr>
                      </a:lvl2pPr>
                      <a:lvl3pPr marL="914400" algn="l" defTabSz="914400" rtl="0" eaLnBrk="1" latinLnBrk="0" hangingPunct="1">
                        <a:defRPr kumimoji="1" sz="1800" b="1" kern="1200">
                          <a:solidFill>
                            <a:schemeClr val="bg1"/>
                          </a:solidFill>
                          <a:latin typeface="Arial"/>
                          <a:ea typeface="ＭＳ Ｐゴシック"/>
                        </a:defRPr>
                      </a:lvl3pPr>
                      <a:lvl4pPr marL="1371600" algn="l" defTabSz="914400" rtl="0" eaLnBrk="1" latinLnBrk="0" hangingPunct="1">
                        <a:defRPr kumimoji="1" sz="1800" b="1" kern="1200">
                          <a:solidFill>
                            <a:schemeClr val="bg1"/>
                          </a:solidFill>
                          <a:latin typeface="Arial"/>
                          <a:ea typeface="ＭＳ Ｐゴシック"/>
                        </a:defRPr>
                      </a:lvl4pPr>
                      <a:lvl5pPr marL="1828800" algn="l" defTabSz="914400" rtl="0" eaLnBrk="1" latinLnBrk="0" hangingPunct="1">
                        <a:defRPr kumimoji="1" sz="1800" b="1" kern="1200">
                          <a:solidFill>
                            <a:schemeClr val="bg1"/>
                          </a:solidFill>
                          <a:latin typeface="Arial"/>
                          <a:ea typeface="ＭＳ Ｐゴシック"/>
                        </a:defRPr>
                      </a:lvl5pPr>
                      <a:lvl6pPr marL="2286000" algn="l" defTabSz="914400" rtl="0" eaLnBrk="1" latinLnBrk="0" hangingPunct="1">
                        <a:defRPr kumimoji="1" sz="1800" b="1" kern="1200">
                          <a:solidFill>
                            <a:schemeClr val="bg1"/>
                          </a:solidFill>
                          <a:latin typeface="Arial"/>
                          <a:ea typeface="ＭＳ Ｐゴシック"/>
                        </a:defRPr>
                      </a:lvl6pPr>
                      <a:lvl7pPr marL="2743200" algn="l" defTabSz="914400" rtl="0" eaLnBrk="1" latinLnBrk="0" hangingPunct="1">
                        <a:defRPr kumimoji="1" sz="1800" b="1" kern="1200">
                          <a:solidFill>
                            <a:schemeClr val="bg1"/>
                          </a:solidFill>
                          <a:latin typeface="Arial"/>
                          <a:ea typeface="ＭＳ Ｐゴシック"/>
                        </a:defRPr>
                      </a:lvl7pPr>
                      <a:lvl8pPr marL="3200400" algn="l" defTabSz="914400" rtl="0" eaLnBrk="1" latinLnBrk="0" hangingPunct="1">
                        <a:defRPr kumimoji="1" sz="1800" b="1" kern="1200">
                          <a:solidFill>
                            <a:schemeClr val="bg1"/>
                          </a:solidFill>
                          <a:latin typeface="Arial"/>
                          <a:ea typeface="ＭＳ Ｐゴシック"/>
                        </a:defRPr>
                      </a:lvl8pPr>
                      <a:lvl9pPr marL="3657600" algn="l" defTabSz="914400" rtl="0" eaLnBrk="1" latinLnBrk="0" hangingPunct="1">
                        <a:defRPr kumimoji="1" sz="1800" b="1" kern="1200">
                          <a:solidFill>
                            <a:schemeClr val="bg1"/>
                          </a:solidFill>
                          <a:latin typeface="Arial"/>
                          <a:ea typeface="ＭＳ Ｐゴシック"/>
                        </a:defRPr>
                      </a:lvl9p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令和３年度（</a:t>
                      </a:r>
                      <a:r>
                        <a:rPr kumimoji="1" lang="en-US" altLang="ja-JP" sz="1200" b="1">
                          <a:solidFill>
                            <a:schemeClr val="bg1"/>
                          </a:solidFill>
                          <a:latin typeface="Meiryo UI" panose="020B0604030504040204" pitchFamily="50" charset="-128"/>
                          <a:ea typeface="Meiryo UI" panose="020B0604030504040204" pitchFamily="50" charset="-128"/>
                        </a:rPr>
                        <a:t>2021</a:t>
                      </a:r>
                      <a:r>
                        <a:rPr kumimoji="1" lang="ja-JP" altLang="en-US" sz="1200" b="1">
                          <a:solidFill>
                            <a:schemeClr val="bg1"/>
                          </a:solidFill>
                          <a:latin typeface="Meiryo UI" panose="020B0604030504040204" pitchFamily="50" charset="-128"/>
                          <a:ea typeface="Meiryo UI" panose="020B0604030504040204" pitchFamily="50" charset="-128"/>
                        </a:rPr>
                        <a:t>年度）</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15">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6</a:t>
                      </a:r>
                      <a:r>
                        <a:rPr kumimoji="1" lang="ja-JP" altLang="en-US" sz="1200" b="1">
                          <a:solidFill>
                            <a:schemeClr val="bg1"/>
                          </a:solidFill>
                          <a:latin typeface="Meiryo UI" panose="020B0604030504040204" pitchFamily="50" charset="-128"/>
                          <a:ea typeface="Meiryo UI" panose="020B0604030504040204" pitchFamily="50" charset="-128"/>
                        </a:rPr>
                        <a:t>年</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203948183"/>
                  </a:ext>
                </a:extLst>
              </a:tr>
              <a:tr h="173403">
                <a:tc v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4</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5</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6</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7</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8</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9</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10</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11</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12</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2</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3</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4</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5</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615383055"/>
                  </a:ext>
                </a:extLst>
              </a:tr>
              <a:tr h="464502">
                <a:tc>
                  <a:txBody>
                    <a:bodyPr/>
                    <a:lstStyle/>
                    <a:p>
                      <a:pPr algn="ctr"/>
                      <a:r>
                        <a:rPr kumimoji="1" lang="ja-JP" altLang="en-US" sz="1100">
                          <a:latin typeface="Meiryo UI" panose="020B0604030504040204" pitchFamily="50" charset="-128"/>
                          <a:ea typeface="Meiryo UI" panose="020B0604030504040204" pitchFamily="50" charset="-128"/>
                        </a:rPr>
                        <a:t>準備作業</a:t>
                      </a:r>
                      <a:endParaRPr kumimoji="1" lang="en-US" altLang="ja-JP" sz="1100">
                        <a:latin typeface="Meiryo UI" panose="020B0604030504040204" pitchFamily="50" charset="-128"/>
                        <a:ea typeface="Meiryo UI" panose="020B0604030504040204" pitchFamily="50" charset="-128"/>
                      </a:endParaRPr>
                    </a:p>
                    <a:p>
                      <a:pPr algn="ctr"/>
                      <a:endParaRPr kumimoji="1" lang="ja-JP" altLang="en-US" sz="11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6681072"/>
                  </a:ext>
                </a:extLst>
              </a:tr>
              <a:tr h="478025">
                <a:tc>
                  <a:txBody>
                    <a:bodyPr/>
                    <a:lstStyle/>
                    <a:p>
                      <a:pPr algn="ctr"/>
                      <a:r>
                        <a:rPr kumimoji="1" lang="ja-JP" altLang="en-US" sz="1100">
                          <a:latin typeface="Meiryo UI" panose="020B0604030504040204" pitchFamily="50" charset="-128"/>
                          <a:ea typeface="Meiryo UI" panose="020B0604030504040204" pitchFamily="50" charset="-128"/>
                        </a:rPr>
                        <a:t>本番稼働</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166628"/>
                  </a:ext>
                </a:extLst>
              </a:tr>
            </a:tbl>
          </a:graphicData>
        </a:graphic>
      </p:graphicFrame>
      <p:sp>
        <p:nvSpPr>
          <p:cNvPr id="7" name="矢印: 五方向 6">
            <a:extLst>
              <a:ext uri="{FF2B5EF4-FFF2-40B4-BE49-F238E27FC236}">
                <a16:creationId xmlns:a16="http://schemas.microsoft.com/office/drawing/2014/main" id="{D3FEBBAD-D060-690D-6D5E-3C245BA373D5}"/>
              </a:ext>
            </a:extLst>
          </p:cNvPr>
          <p:cNvSpPr/>
          <p:nvPr/>
        </p:nvSpPr>
        <p:spPr>
          <a:xfrm>
            <a:off x="7249886" y="5973783"/>
            <a:ext cx="653143"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800" kern="0" dirty="0">
                <a:solidFill>
                  <a:schemeClr val="bg1"/>
                </a:solidFill>
                <a:latin typeface="Meiryo UI" panose="020B0604030504040204" pitchFamily="50" charset="-128"/>
                <a:ea typeface="Meiryo UI" panose="020B0604030504040204" pitchFamily="50" charset="-128"/>
              </a:rPr>
              <a:t>令和</a:t>
            </a:r>
            <a:r>
              <a:rPr kumimoji="1" lang="en-US" altLang="ja-JP" sz="800" kern="0" dirty="0">
                <a:solidFill>
                  <a:schemeClr val="bg1"/>
                </a:solidFill>
                <a:latin typeface="Meiryo UI" panose="020B0604030504040204" pitchFamily="50" charset="-128"/>
                <a:ea typeface="Meiryo UI" panose="020B0604030504040204" pitchFamily="50" charset="-128"/>
              </a:rPr>
              <a:t>5</a:t>
            </a:r>
            <a:r>
              <a:rPr kumimoji="1" lang="ja-JP" altLang="en-US" sz="800" kern="0" dirty="0" smtClean="0">
                <a:solidFill>
                  <a:schemeClr val="bg1"/>
                </a:solidFill>
                <a:latin typeface="Meiryo UI" panose="020B0604030504040204" pitchFamily="50" charset="-128"/>
                <a:ea typeface="Meiryo UI" panose="020B0604030504040204" pitchFamily="50" charset="-128"/>
              </a:rPr>
              <a:t>年</a:t>
            </a:r>
            <a:r>
              <a:rPr lang="ja-JP" altLang="en-US" sz="800" kern="0" dirty="0" smtClean="0">
                <a:solidFill>
                  <a:schemeClr val="bg1"/>
                </a:solidFill>
                <a:latin typeface="Meiryo UI" panose="020B0604030504040204" pitchFamily="50" charset="-128"/>
                <a:ea typeface="Meiryo UI" panose="020B0604030504040204" pitchFamily="50" charset="-128"/>
              </a:rPr>
              <a:t>度</a:t>
            </a:r>
            <a:endParaRPr lang="en-US" altLang="ja-JP" sz="800" kern="0" dirty="0" smtClean="0">
              <a:solidFill>
                <a:schemeClr val="bg1"/>
              </a:solidFill>
              <a:latin typeface="Meiryo UI" panose="020B0604030504040204" pitchFamily="50" charset="-128"/>
              <a:ea typeface="Meiryo UI" panose="020B0604030504040204" pitchFamily="50" charset="-128"/>
            </a:endParaRPr>
          </a:p>
          <a:p>
            <a:pPr algn="ctr" defTabSz="914400"/>
            <a:r>
              <a:rPr kumimoji="1" lang="ja-JP" altLang="en-US" sz="800" kern="0" dirty="0" smtClean="0">
                <a:solidFill>
                  <a:schemeClr val="bg1"/>
                </a:solidFill>
                <a:latin typeface="Meiryo UI" panose="020B0604030504040204" pitchFamily="50" charset="-128"/>
                <a:ea typeface="Meiryo UI" panose="020B0604030504040204" pitchFamily="50" charset="-128"/>
              </a:rPr>
              <a:t>定期</a:t>
            </a:r>
            <a:r>
              <a:rPr kumimoji="1" lang="ja-JP" altLang="en-US" sz="800" kern="0" dirty="0">
                <a:solidFill>
                  <a:schemeClr val="bg1"/>
                </a:solidFill>
                <a:latin typeface="Meiryo UI" panose="020B0604030504040204" pitchFamily="50" charset="-128"/>
                <a:ea typeface="Meiryo UI" panose="020B0604030504040204" pitchFamily="50" charset="-128"/>
              </a:rPr>
              <a:t>報告</a:t>
            </a:r>
          </a:p>
        </p:txBody>
      </p:sp>
      <p:sp>
        <p:nvSpPr>
          <p:cNvPr id="8" name="矢印: 五方向 7">
            <a:extLst>
              <a:ext uri="{FF2B5EF4-FFF2-40B4-BE49-F238E27FC236}">
                <a16:creationId xmlns:a16="http://schemas.microsoft.com/office/drawing/2014/main" id="{DDC3D65D-2513-4525-BA63-59918DF075C2}"/>
              </a:ext>
            </a:extLst>
          </p:cNvPr>
          <p:cNvSpPr/>
          <p:nvPr/>
        </p:nvSpPr>
        <p:spPr>
          <a:xfrm>
            <a:off x="8488686" y="5973783"/>
            <a:ext cx="1259844"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a:solidFill>
                  <a:schemeClr val="bg1"/>
                </a:solidFill>
                <a:latin typeface="Meiryo UI" panose="020B0604030504040204" pitchFamily="50" charset="-128"/>
                <a:ea typeface="Meiryo UI" panose="020B0604030504040204" pitchFamily="50" charset="-128"/>
              </a:rPr>
              <a:t>医療情報ネットでの公表</a:t>
            </a:r>
          </a:p>
        </p:txBody>
      </p:sp>
      <p:sp>
        <p:nvSpPr>
          <p:cNvPr id="9" name="矢印: 五方向 8">
            <a:extLst>
              <a:ext uri="{FF2B5EF4-FFF2-40B4-BE49-F238E27FC236}">
                <a16:creationId xmlns:a16="http://schemas.microsoft.com/office/drawing/2014/main" id="{139832C1-BBB5-E9B3-4117-FC8C369ADD63}"/>
              </a:ext>
            </a:extLst>
          </p:cNvPr>
          <p:cNvSpPr/>
          <p:nvPr/>
        </p:nvSpPr>
        <p:spPr>
          <a:xfrm>
            <a:off x="5257800" y="5486589"/>
            <a:ext cx="1356875"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a:solidFill>
                  <a:schemeClr val="bg1"/>
                </a:solidFill>
                <a:latin typeface="Meiryo UI" panose="020B0604030504040204" pitchFamily="50" charset="-128"/>
                <a:ea typeface="Meiryo UI" panose="020B0604030504040204" pitchFamily="50" charset="-128"/>
              </a:rPr>
              <a:t>アカウント発行</a:t>
            </a:r>
          </a:p>
        </p:txBody>
      </p:sp>
      <p:sp>
        <p:nvSpPr>
          <p:cNvPr id="12" name="矢印: 五方向 11">
            <a:extLst>
              <a:ext uri="{FF2B5EF4-FFF2-40B4-BE49-F238E27FC236}">
                <a16:creationId xmlns:a16="http://schemas.microsoft.com/office/drawing/2014/main" id="{AD57F45C-9F86-1C87-F8EC-B424E91027C4}"/>
              </a:ext>
            </a:extLst>
          </p:cNvPr>
          <p:cNvSpPr/>
          <p:nvPr/>
        </p:nvSpPr>
        <p:spPr>
          <a:xfrm>
            <a:off x="2932194" y="5486589"/>
            <a:ext cx="2210522"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a:solidFill>
                  <a:schemeClr val="bg1"/>
                </a:solidFill>
                <a:latin typeface="Meiryo UI" panose="020B0604030504040204" pitchFamily="50" charset="-128"/>
                <a:ea typeface="Meiryo UI" panose="020B0604030504040204" pitchFamily="50" charset="-128"/>
              </a:rPr>
              <a:t>都道府県システムからのデータ移行</a:t>
            </a:r>
          </a:p>
        </p:txBody>
      </p:sp>
      <p:sp>
        <p:nvSpPr>
          <p:cNvPr id="16" name="スライド番号プレースホルダー 15">
            <a:extLst>
              <a:ext uri="{FF2B5EF4-FFF2-40B4-BE49-F238E27FC236}">
                <a16:creationId xmlns:a16="http://schemas.microsoft.com/office/drawing/2014/main" id="{9FE2DCFF-9AB2-4A48-D4FB-2150DE104E57}"/>
              </a:ext>
            </a:extLst>
          </p:cNvPr>
          <p:cNvSpPr>
            <a:spLocks noGrp="1"/>
          </p:cNvSpPr>
          <p:nvPr>
            <p:ph type="sldNum" sz="quarter" idx="12"/>
          </p:nvPr>
        </p:nvSpPr>
        <p:spPr/>
        <p:txBody>
          <a:bodyPr/>
          <a:lstStyle/>
          <a:p>
            <a:fld id="{D678D6E8-61F4-42B4-8ED0-44B1436A966E}" type="slidenum">
              <a:rPr lang="ja-JP" altLang="en-US" smtClean="0"/>
              <a:pPr/>
              <a:t>2</a:t>
            </a:fld>
            <a:endParaRPr lang="ja-JP" altLang="en-US" dirty="0"/>
          </a:p>
        </p:txBody>
      </p:sp>
      <p:sp>
        <p:nvSpPr>
          <p:cNvPr id="3" name="テキスト ボックス 2">
            <a:extLst>
              <a:ext uri="{FF2B5EF4-FFF2-40B4-BE49-F238E27FC236}">
                <a16:creationId xmlns:a16="http://schemas.microsoft.com/office/drawing/2014/main" id="{9A64D7F8-57C5-7C0A-50A8-2364DC1EB913}"/>
              </a:ext>
            </a:extLst>
          </p:cNvPr>
          <p:cNvSpPr txBox="1"/>
          <p:nvPr/>
        </p:nvSpPr>
        <p:spPr>
          <a:xfrm>
            <a:off x="190463" y="4505266"/>
            <a:ext cx="6140257" cy="276999"/>
          </a:xfrm>
          <a:prstGeom prst="rect">
            <a:avLst/>
          </a:prstGeom>
          <a:noFill/>
        </p:spPr>
        <p:txBody>
          <a:bodyPr wrap="square" rtlCol="0">
            <a:spAutoFit/>
          </a:bodyPr>
          <a:lstStyle/>
          <a:p>
            <a:pPr marL="171450" indent="-171450" algn="l">
              <a:buFont typeface="Wingdings" panose="05000000000000000000" pitchFamily="2" charset="2"/>
              <a:buChar char="n"/>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薬局</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機能情報提供制度の報告・公表スケジュール</a:t>
            </a:r>
            <a:endPar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B06D493F-B750-8901-41B8-FADF9D61BD6F}"/>
              </a:ext>
            </a:extLst>
          </p:cNvPr>
          <p:cNvPicPr>
            <a:picLocks noChangeAspect="1"/>
          </p:cNvPicPr>
          <p:nvPr/>
        </p:nvPicPr>
        <p:blipFill>
          <a:blip r:embed="rId3"/>
          <a:stretch>
            <a:fillRect/>
          </a:stretch>
        </p:blipFill>
        <p:spPr>
          <a:xfrm>
            <a:off x="8254368" y="759424"/>
            <a:ext cx="1455858" cy="1455858"/>
          </a:xfrm>
          <a:prstGeom prst="rect">
            <a:avLst/>
          </a:prstGeom>
        </p:spPr>
      </p:pic>
      <p:sp>
        <p:nvSpPr>
          <p:cNvPr id="11" name="テキスト ボックス 10">
            <a:extLst>
              <a:ext uri="{FF2B5EF4-FFF2-40B4-BE49-F238E27FC236}">
                <a16:creationId xmlns:a16="http://schemas.microsoft.com/office/drawing/2014/main" id="{92AAEB63-9798-0928-C02B-5B44B0E80433}"/>
              </a:ext>
            </a:extLst>
          </p:cNvPr>
          <p:cNvSpPr txBox="1"/>
          <p:nvPr/>
        </p:nvSpPr>
        <p:spPr>
          <a:xfrm>
            <a:off x="8254368" y="2222000"/>
            <a:ext cx="1635691"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新規ユーザ登録申請</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URL</a:t>
            </a: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a:extLst>
              <a:ext uri="{FF2B5EF4-FFF2-40B4-BE49-F238E27FC236}">
                <a16:creationId xmlns:a16="http://schemas.microsoft.com/office/drawing/2014/main" id="{1AD62916-3EB9-34D6-543B-A2B8339EADE9}"/>
              </a:ext>
            </a:extLst>
          </p:cNvPr>
          <p:cNvPicPr>
            <a:picLocks noChangeAspect="1"/>
          </p:cNvPicPr>
          <p:nvPr/>
        </p:nvPicPr>
        <p:blipFill>
          <a:blip r:embed="rId4"/>
          <a:stretch>
            <a:fillRect/>
          </a:stretch>
        </p:blipFill>
        <p:spPr>
          <a:xfrm>
            <a:off x="8219059" y="2708426"/>
            <a:ext cx="1491167" cy="1491167"/>
          </a:xfrm>
          <a:prstGeom prst="rect">
            <a:avLst/>
          </a:prstGeom>
        </p:spPr>
      </p:pic>
      <p:sp>
        <p:nvSpPr>
          <p:cNvPr id="15" name="テキスト ボックス 14">
            <a:extLst>
              <a:ext uri="{FF2B5EF4-FFF2-40B4-BE49-F238E27FC236}">
                <a16:creationId xmlns:a16="http://schemas.microsoft.com/office/drawing/2014/main" id="{E2C9155B-57A7-1888-90F3-05500F5DD92B}"/>
              </a:ext>
            </a:extLst>
          </p:cNvPr>
          <p:cNvSpPr txBox="1"/>
          <p:nvPr/>
        </p:nvSpPr>
        <p:spPr>
          <a:xfrm>
            <a:off x="8164451" y="4259045"/>
            <a:ext cx="1635691" cy="246221"/>
          </a:xfrm>
          <a:prstGeom prst="rect">
            <a:avLst/>
          </a:prstGeom>
          <a:noFill/>
        </p:spPr>
        <p:txBody>
          <a:bodyPr wrap="square" rtlCol="0">
            <a:spAutoFit/>
          </a:bodyPr>
          <a:lstStyle/>
          <a:p>
            <a:pPr algn="ct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ログイン画面</a:t>
            </a:r>
          </a:p>
        </p:txBody>
      </p:sp>
    </p:spTree>
    <p:extLst>
      <p:ext uri="{BB962C8B-B14F-4D97-AF65-F5344CB8AC3E}">
        <p14:creationId xmlns:p14="http://schemas.microsoft.com/office/powerpoint/2010/main" val="227813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3176972"/>
            <a:ext cx="8374154" cy="504056"/>
          </a:xfrm>
        </p:spPr>
        <p:txBody>
          <a:bodyPr>
            <a:noAutofit/>
          </a:bodyPr>
          <a:lstStyle/>
          <a:p>
            <a:pPr algn="ctr"/>
            <a:r>
              <a:rPr lang="ja-JP" altLang="en-US" sz="3200">
                <a:latin typeface="Meiryo UI" panose="020B0604030504040204" pitchFamily="50" charset="-128"/>
                <a:ea typeface="Meiryo UI" panose="020B0604030504040204" pitchFamily="50" charset="-128"/>
                <a:cs typeface="Meiryo UI" panose="020B0604030504040204" pitchFamily="50" charset="-128"/>
              </a:rPr>
              <a:t>アカウント発行に係る</a:t>
            </a:r>
            <a:r>
              <a:rPr lang="en-US" altLang="ja-JP" sz="3200">
                <a:latin typeface="Meiryo UI" panose="020B0604030504040204" pitchFamily="50" charset="-128"/>
                <a:ea typeface="Meiryo UI" panose="020B0604030504040204" pitchFamily="50" charset="-128"/>
                <a:cs typeface="Meiryo UI" panose="020B0604030504040204" pitchFamily="50" charset="-128"/>
              </a:rPr>
              <a:t/>
            </a:r>
            <a:br>
              <a:rPr lang="en-US" altLang="ja-JP" sz="3200">
                <a:latin typeface="Meiryo UI" panose="020B0604030504040204" pitchFamily="50" charset="-128"/>
                <a:ea typeface="Meiryo UI" panose="020B0604030504040204" pitchFamily="50" charset="-128"/>
                <a:cs typeface="Meiryo UI" panose="020B0604030504040204" pitchFamily="50" charset="-128"/>
              </a:rPr>
            </a:br>
            <a:r>
              <a:rPr lang="ja-JP" altLang="en-US" sz="3200">
                <a:latin typeface="Meiryo UI" panose="020B0604030504040204" pitchFamily="50" charset="-128"/>
                <a:ea typeface="Meiryo UI" panose="020B0604030504040204" pitchFamily="50" charset="-128"/>
                <a:cs typeface="Meiryo UI" panose="020B0604030504040204" pitchFamily="50" charset="-128"/>
              </a:rPr>
              <a:t>ユーザ登録申請について</a:t>
            </a:r>
            <a:endParaRPr lang="en-US" altLang="ja-JP" sz="32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9A356570-A485-D26D-28FF-3A0F0ABB7AF5}"/>
              </a:ext>
            </a:extLst>
          </p:cNvPr>
          <p:cNvSpPr txBox="1"/>
          <p:nvPr/>
        </p:nvSpPr>
        <p:spPr>
          <a:xfrm>
            <a:off x="2209800" y="3895725"/>
            <a:ext cx="5724525" cy="307777"/>
          </a:xfrm>
          <a:prstGeom prst="rect">
            <a:avLst/>
          </a:prstGeom>
          <a:noFill/>
        </p:spPr>
        <p:txBody>
          <a:bodyPr wrap="square" rtlCol="0">
            <a:spAutoFit/>
          </a:bodyPr>
          <a:lstStyle/>
          <a:p>
            <a:pPr marL="342900" indent="-342900" algn="l">
              <a:buFont typeface="Wingdings" panose="05000000000000000000" pitchFamily="2" charset="2"/>
              <a:buChar char="n"/>
            </a:pP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「新規ユーザ登録申請」のご利用方法をご案内しております。</a:t>
            </a:r>
            <a:endParaRPr kumimoji="1"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custDataLst>
      <p:tags r:id="rId1"/>
    </p:custDataLst>
    <p:extLst>
      <p:ext uri="{BB962C8B-B14F-4D97-AF65-F5344CB8AC3E}">
        <p14:creationId xmlns:p14="http://schemas.microsoft.com/office/powerpoint/2010/main" val="407957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利用者（報告機関）の</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G-MIS</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アカウント申請方法</a:t>
            </a:r>
          </a:p>
        </p:txBody>
      </p:sp>
      <p:sp>
        <p:nvSpPr>
          <p:cNvPr id="7" name="スライド番号プレースホルダー 2">
            <a:extLst>
              <a:ext uri="{FF2B5EF4-FFF2-40B4-BE49-F238E27FC236}">
                <a16:creationId xmlns:a16="http://schemas.microsoft.com/office/drawing/2014/main" id="{F31CA69D-8B00-4689-AC6A-7624D0A3CDFA}"/>
              </a:ext>
            </a:extLst>
          </p:cNvPr>
          <p:cNvSpPr>
            <a:spLocks noGrp="1"/>
          </p:cNvSpPr>
          <p:nvPr>
            <p:ph type="sldNum" sz="quarter" idx="11"/>
          </p:nvPr>
        </p:nvSpPr>
        <p:spPr>
          <a:xfrm>
            <a:off x="9422009" y="6507128"/>
            <a:ext cx="480060" cy="365125"/>
          </a:xfrm>
        </p:spPr>
        <p:txBody>
          <a:bodyPr/>
          <a:lstStyle/>
          <a:p>
            <a:fld id="{D678D6E8-61F4-42B4-8ED0-44B1436A966E}" type="slidenum">
              <a:rPr lang="ja-JP" altLang="en-US" smtClean="0"/>
              <a:pPr/>
              <a:t>4</a:t>
            </a:fld>
            <a:endParaRPr lang="ja-JP" altLang="en-US"/>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72269" y="560620"/>
            <a:ext cx="9829800" cy="101668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令和</a:t>
            </a:r>
            <a:r>
              <a:rPr lang="en-US" altLang="ja-JP" sz="1400">
                <a:latin typeface="Meiryo UI"/>
                <a:ea typeface="Meiryo UI"/>
              </a:rPr>
              <a:t>5</a:t>
            </a:r>
            <a:r>
              <a:rPr lang="ja-JP" altLang="en-US" sz="1400">
                <a:latin typeface="Meiryo UI"/>
                <a:ea typeface="Meiryo UI"/>
              </a:rPr>
              <a:t>年</a:t>
            </a:r>
            <a:r>
              <a:rPr lang="en-US" altLang="ja-JP" sz="1400">
                <a:latin typeface="Meiryo UI"/>
                <a:ea typeface="Meiryo UI"/>
              </a:rPr>
              <a:t>11</a:t>
            </a:r>
            <a:r>
              <a:rPr lang="ja-JP" altLang="en-US" sz="1400">
                <a:latin typeface="Meiryo UI"/>
                <a:ea typeface="Meiryo UI"/>
              </a:rPr>
              <a:t>月</a:t>
            </a:r>
            <a:r>
              <a:rPr lang="en-US" altLang="ja-JP" sz="1400">
                <a:latin typeface="Meiryo UI"/>
                <a:ea typeface="Meiryo UI"/>
              </a:rPr>
              <a:t>13</a:t>
            </a:r>
            <a:r>
              <a:rPr lang="ja-JP" altLang="en-US" sz="1400">
                <a:latin typeface="Meiryo UI"/>
                <a:ea typeface="Meiryo UI"/>
              </a:rPr>
              <a:t>日以降、報告機関のアカウント申請方法は、</a:t>
            </a:r>
            <a:r>
              <a:rPr lang="en-US" altLang="ja-JP" sz="1400">
                <a:latin typeface="Meiryo UI"/>
                <a:ea typeface="Meiryo UI"/>
              </a:rPr>
              <a:t>G-MIS</a:t>
            </a:r>
            <a:r>
              <a:rPr lang="ja-JP" altLang="en-US" sz="1400">
                <a:latin typeface="Meiryo UI"/>
                <a:ea typeface="Meiryo UI"/>
              </a:rPr>
              <a:t>の「新規ユーザ登録申請」を使って申請する方法となります。</a:t>
            </a:r>
            <a:endParaRPr lang="en-US" altLang="ja-JP" sz="140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申請方法には、「利用者自らが申請」する場合と「都道府県が代理で申請」する場合がございます。</a:t>
            </a:r>
            <a:endParaRPr lang="en-US" altLang="ja-JP" sz="1400">
              <a:latin typeface="Meiryo UI"/>
              <a:ea typeface="Meiryo UI"/>
            </a:endParaRPr>
          </a:p>
          <a:p>
            <a:pPr fontAlgn="base">
              <a:lnSpc>
                <a:spcPct val="110000"/>
              </a:lnSpc>
              <a:buClr>
                <a:schemeClr val="tx1"/>
              </a:buClr>
            </a:pPr>
            <a:endParaRPr lang="en-US" altLang="ja-JP" sz="140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a:latin typeface="Meiryo UI"/>
              <a:ea typeface="Meiryo UI"/>
            </a:endParaRPr>
          </a:p>
        </p:txBody>
      </p:sp>
      <p:graphicFrame>
        <p:nvGraphicFramePr>
          <p:cNvPr id="2" name="表 83">
            <a:extLst>
              <a:ext uri="{FF2B5EF4-FFF2-40B4-BE49-F238E27FC236}">
                <a16:creationId xmlns:a16="http://schemas.microsoft.com/office/drawing/2014/main" id="{DBF40BD0-8F8A-506A-87B5-FFB3ABB0873D}"/>
              </a:ext>
            </a:extLst>
          </p:cNvPr>
          <p:cNvGraphicFramePr>
            <a:graphicFrameLocks noGrp="1"/>
          </p:cNvGraphicFramePr>
          <p:nvPr>
            <p:extLst>
              <p:ext uri="{D42A27DB-BD31-4B8C-83A1-F6EECF244321}">
                <p14:modId xmlns:p14="http://schemas.microsoft.com/office/powerpoint/2010/main" val="797104425"/>
              </p:ext>
            </p:extLst>
          </p:nvPr>
        </p:nvGraphicFramePr>
        <p:xfrm>
          <a:off x="200025" y="1419368"/>
          <a:ext cx="9505950" cy="4878012"/>
        </p:xfrm>
        <a:graphic>
          <a:graphicData uri="http://schemas.openxmlformats.org/drawingml/2006/table">
            <a:tbl>
              <a:tblPr firstRow="1" bandRow="1">
                <a:tableStyleId>{5C22544A-7EE6-4342-B048-85BDC9FD1C3A}</a:tableStyleId>
              </a:tblPr>
              <a:tblGrid>
                <a:gridCol w="301081">
                  <a:extLst>
                    <a:ext uri="{9D8B030D-6E8A-4147-A177-3AD203B41FA5}">
                      <a16:colId xmlns:a16="http://schemas.microsoft.com/office/drawing/2014/main" val="1448154196"/>
                    </a:ext>
                  </a:extLst>
                </a:gridCol>
                <a:gridCol w="6309269">
                  <a:extLst>
                    <a:ext uri="{9D8B030D-6E8A-4147-A177-3AD203B41FA5}">
                      <a16:colId xmlns:a16="http://schemas.microsoft.com/office/drawing/2014/main" val="554765049"/>
                    </a:ext>
                  </a:extLst>
                </a:gridCol>
                <a:gridCol w="2895600">
                  <a:extLst>
                    <a:ext uri="{9D8B030D-6E8A-4147-A177-3AD203B41FA5}">
                      <a16:colId xmlns:a16="http://schemas.microsoft.com/office/drawing/2014/main" val="3862894431"/>
                    </a:ext>
                  </a:extLst>
                </a:gridCol>
              </a:tblGrid>
              <a:tr h="308035">
                <a:tc>
                  <a:txBody>
                    <a:bodyPr/>
                    <a:lstStyle/>
                    <a:p>
                      <a:endParaRPr kumimoji="1" lang="ja-JP" altLang="en-US" sz="1200" b="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200" b="0">
                          <a:solidFill>
                            <a:schemeClr val="tx1"/>
                          </a:solidFill>
                          <a:latin typeface="Meiryo UI" panose="020B0604030504040204" pitchFamily="50" charset="-128"/>
                          <a:ea typeface="Meiryo UI" panose="020B0604030504040204" pitchFamily="50" charset="-128"/>
                        </a:rPr>
                        <a:t>アカウント発行の流れ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a:solidFill>
                            <a:schemeClr val="tx1"/>
                          </a:solidFill>
                          <a:latin typeface="Meiryo UI" panose="020B0604030504040204" pitchFamily="50" charset="-128"/>
                          <a:ea typeface="Meiryo UI" panose="020B0604030504040204" pitchFamily="50" charset="-128"/>
                        </a:rPr>
                        <a:t>注意事項</a:t>
                      </a:r>
                      <a:endParaRPr kumimoji="1" lang="ja-JP" altLang="en-US" sz="12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37016054"/>
                  </a:ext>
                </a:extLst>
              </a:tr>
              <a:tr h="1983124">
                <a:tc>
                  <a:txBody>
                    <a:bodyPr/>
                    <a:lstStyle/>
                    <a:p>
                      <a:r>
                        <a:rPr kumimoji="1" lang="ja-JP" altLang="en-US" sz="1200" b="0">
                          <a:solidFill>
                            <a:schemeClr val="tx1"/>
                          </a:solidFill>
                          <a:latin typeface="Meiryo UI" panose="020B0604030504040204" pitchFamily="50" charset="-128"/>
                          <a:ea typeface="Meiryo UI" panose="020B0604030504040204" pitchFamily="50" charset="-128"/>
                        </a:rPr>
                        <a:t>利用者自らが申請</a:t>
                      </a:r>
                      <a:endParaRPr kumimoji="1" lang="ja-JP" altLang="en-US" sz="1200" b="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1100" b="0" dirty="0">
                          <a:solidFill>
                            <a:schemeClr val="tx1"/>
                          </a:solidFill>
                          <a:latin typeface="Meiryo UI" panose="020B0604030504040204" pitchFamily="50" charset="-128"/>
                          <a:ea typeface="Meiryo UI" panose="020B0604030504040204" pitchFamily="50" charset="-128"/>
                        </a:rPr>
                        <a:t>①の操作では、申請が完了した旨のメール</a:t>
                      </a:r>
                      <a:r>
                        <a:rPr kumimoji="1" lang="ja-JP" altLang="en-US" sz="1100" b="0" dirty="0" smtClean="0">
                          <a:solidFill>
                            <a:schemeClr val="tx1"/>
                          </a:solidFill>
                          <a:latin typeface="Meiryo UI" panose="020B0604030504040204" pitchFamily="50" charset="-128"/>
                          <a:ea typeface="Meiryo UI" panose="020B0604030504040204" pitchFamily="50" charset="-128"/>
                        </a:rPr>
                        <a:t>が薬局</a:t>
                      </a:r>
                      <a:r>
                        <a:rPr kumimoji="1" lang="ja-JP" altLang="en-US" sz="1100" b="0" dirty="0">
                          <a:solidFill>
                            <a:schemeClr val="tx1"/>
                          </a:solidFill>
                          <a:latin typeface="Meiryo UI" panose="020B0604030504040204" pitchFamily="50" charset="-128"/>
                          <a:ea typeface="Meiryo UI" panose="020B0604030504040204" pitchFamily="50" charset="-128"/>
                        </a:rPr>
                        <a:t>に自動配信されますが、アカウント発行が完了したメールではないのでご注意願います。</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100" b="0" dirty="0">
                          <a:solidFill>
                            <a:schemeClr val="tx1"/>
                          </a:solidFill>
                          <a:latin typeface="Meiryo UI"/>
                          <a:ea typeface="Meiryo UI"/>
                        </a:rPr>
                        <a:t>②承認（都道府県等）から③発行までには通常</a:t>
                      </a:r>
                      <a:r>
                        <a:rPr kumimoji="1" lang="en-US" altLang="ja-JP" sz="1100" b="0" dirty="0">
                          <a:solidFill>
                            <a:schemeClr val="tx1"/>
                          </a:solidFill>
                          <a:latin typeface="Meiryo UI"/>
                          <a:ea typeface="Meiryo UI"/>
                        </a:rPr>
                        <a:t>1</a:t>
                      </a:r>
                      <a:r>
                        <a:rPr kumimoji="1" lang="ja-JP" altLang="en-US" sz="1100" b="0" dirty="0">
                          <a:solidFill>
                            <a:schemeClr val="tx1"/>
                          </a:solidFill>
                          <a:latin typeface="Meiryo UI"/>
                          <a:ea typeface="Meiryo UI"/>
                        </a:rPr>
                        <a:t>～</a:t>
                      </a:r>
                      <a:r>
                        <a:rPr kumimoji="1" lang="en-US" altLang="ja-JP" sz="1100" b="0" dirty="0">
                          <a:solidFill>
                            <a:schemeClr val="tx1"/>
                          </a:solidFill>
                          <a:latin typeface="Meiryo UI"/>
                          <a:ea typeface="Meiryo UI"/>
                        </a:rPr>
                        <a:t>2</a:t>
                      </a:r>
                      <a:r>
                        <a:rPr kumimoji="1" lang="ja-JP" altLang="en-US" sz="1100" b="0" dirty="0">
                          <a:solidFill>
                            <a:schemeClr val="tx1"/>
                          </a:solidFill>
                          <a:latin typeface="Meiryo UI"/>
                          <a:ea typeface="Meiryo UI"/>
                        </a:rPr>
                        <a:t>週かかりますが、</a:t>
                      </a:r>
                      <a:r>
                        <a:rPr kumimoji="1" lang="ja-JP" altLang="en-US" sz="1100" b="0" u="sng" dirty="0">
                          <a:solidFill>
                            <a:schemeClr val="tx1"/>
                          </a:solidFill>
                          <a:latin typeface="Meiryo UI"/>
                          <a:ea typeface="Meiryo UI"/>
                        </a:rPr>
                        <a:t>申請が集中した場合、発行までの期間が大幅に延びる可能性があります。</a:t>
                      </a:r>
                      <a:endParaRPr kumimoji="1" lang="en-US" altLang="ja-JP" sz="1100" b="0" u="sng" dirty="0">
                        <a:solidFill>
                          <a:schemeClr val="tx1"/>
                        </a:solidFill>
                        <a:latin typeface="Meiryo UI"/>
                        <a:ea typeface="Meiryo UI"/>
                      </a:endParaRPr>
                    </a:p>
                    <a:p>
                      <a:pPr marL="171450" indent="-171450">
                        <a:buFont typeface="Wingdings" panose="05000000000000000000" pitchFamily="2" charset="2"/>
                        <a:buChar char="l"/>
                      </a:pPr>
                      <a:r>
                        <a:rPr kumimoji="1" lang="ja-JP" altLang="en-US" sz="1100" b="0" u="sng" dirty="0">
                          <a:solidFill>
                            <a:schemeClr val="tx1"/>
                          </a:solidFill>
                          <a:latin typeface="Meiryo UI"/>
                          <a:ea typeface="Meiryo UI"/>
                        </a:rPr>
                        <a:t>申請数が少ない場合でもご希望の発行時期にアカウント発行ができない可能性がありますので</a:t>
                      </a:r>
                      <a:r>
                        <a:rPr lang="ja-JP" altLang="en-US" sz="1100" b="0" u="sng" dirty="0">
                          <a:solidFill>
                            <a:schemeClr val="tx1"/>
                          </a:solidFill>
                          <a:latin typeface="Meiryo UI"/>
                          <a:ea typeface="Meiryo UI"/>
                        </a:rPr>
                        <a:t>、余裕を持って申請をお願いします</a:t>
                      </a:r>
                      <a:r>
                        <a:rPr lang="ja-JP" altLang="en-US" sz="1100" b="0" u="sng" dirty="0" smtClean="0">
                          <a:solidFill>
                            <a:schemeClr val="tx1"/>
                          </a:solidFill>
                          <a:latin typeface="Meiryo UI"/>
                          <a:ea typeface="Meiryo UI"/>
                        </a:rPr>
                        <a:t>。</a:t>
                      </a:r>
                      <a:endParaRPr lang="en-US" altLang="ja-JP" sz="1100" b="0" u="sng" dirty="0" smtClean="0">
                        <a:solidFill>
                          <a:schemeClr val="tx1"/>
                        </a:solidFill>
                        <a:latin typeface="Meiryo UI"/>
                        <a:ea typeface="Meiryo UI"/>
                      </a:endParaRPr>
                    </a:p>
                    <a:p>
                      <a:pPr marL="0" indent="0">
                        <a:buFont typeface="Wingdings" panose="05000000000000000000" pitchFamily="2" charset="2"/>
                        <a:buNone/>
                      </a:pPr>
                      <a:endParaRPr lang="en-US" altLang="ja-JP" sz="1100" b="0" u="sng" dirty="0">
                        <a:solidFill>
                          <a:schemeClr val="tx1"/>
                        </a:solidFill>
                        <a:latin typeface="Meiryo UI"/>
                        <a:ea typeface="Meiryo UI"/>
                      </a:endParaRPr>
                    </a:p>
                    <a:p>
                      <a:pPr marL="171450" indent="-171450">
                        <a:buFont typeface="Wingdings" panose="05000000000000000000" pitchFamily="2" charset="2"/>
                        <a:buChar char="l"/>
                      </a:pPr>
                      <a:endParaRPr kumimoji="1" lang="ja-JP" altLang="en-US" sz="1100" b="0" u="sng" dirty="0">
                        <a:solidFill>
                          <a:schemeClr val="accent6"/>
                        </a:solidFill>
                        <a:highlight>
                          <a:srgbClr val="FFFF00"/>
                        </a:highlight>
                        <a:latin typeface="Meiryo UI"/>
                        <a:ea typeface="Meiryo UI"/>
                      </a:endParaRPr>
                    </a:p>
                    <a:p>
                      <a:pPr marL="171450" indent="-171450">
                        <a:buFont typeface="Wingdings" panose="05000000000000000000" pitchFamily="2" charset="2"/>
                        <a:buChar char="l"/>
                      </a:pPr>
                      <a:endParaRPr kumimoji="1" lang="ja-JP" altLang="en-US" sz="12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3056901"/>
                  </a:ext>
                </a:extLst>
              </a:tr>
              <a:tr h="2283977">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0">
                          <a:solidFill>
                            <a:schemeClr val="tx1"/>
                          </a:solidFill>
                          <a:latin typeface="Meiryo UI" panose="020B0604030504040204" pitchFamily="50" charset="-128"/>
                          <a:ea typeface="Meiryo UI" panose="020B0604030504040204" pitchFamily="50" charset="-128"/>
                        </a:rPr>
                        <a:t>都道府県が代理で申請</a:t>
                      </a:r>
                      <a:endParaRPr kumimoji="1" lang="ja-JP" altLang="en-US" sz="1200" b="1">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buFont typeface="Wingdings" panose="05000000000000000000" pitchFamily="2" charset="2"/>
                        <a:buChar char="l"/>
                      </a:pPr>
                      <a:r>
                        <a:rPr lang="ja-JP" altLang="en-US" sz="1100" b="0" u="none" strike="noStrike" dirty="0" smtClean="0">
                          <a:solidFill>
                            <a:schemeClr val="tx1"/>
                          </a:solidFill>
                          <a:latin typeface="Meiryo UI"/>
                          <a:ea typeface="Meiryo UI"/>
                        </a:rPr>
                        <a:t>薬局</a:t>
                      </a:r>
                      <a:r>
                        <a:rPr lang="ja-JP" altLang="en-US" sz="1100" b="0" u="none" strike="noStrike" dirty="0">
                          <a:solidFill>
                            <a:schemeClr val="tx1"/>
                          </a:solidFill>
                          <a:latin typeface="Meiryo UI"/>
                          <a:ea typeface="Meiryo UI"/>
                        </a:rPr>
                        <a:t>へは、「事前確認メール」及び「</a:t>
                      </a:r>
                      <a:r>
                        <a:rPr lang="en-US" altLang="ja-JP" sz="1100" b="0" u="none" strike="noStrike" dirty="0">
                          <a:solidFill>
                            <a:schemeClr val="tx1"/>
                          </a:solidFill>
                          <a:latin typeface="Meiryo UI"/>
                          <a:ea typeface="Meiryo UI"/>
                        </a:rPr>
                        <a:t>G-MIS</a:t>
                      </a:r>
                      <a:r>
                        <a:rPr lang="ja-JP" altLang="en-US" sz="1100" b="0" u="none" strike="noStrike" dirty="0">
                          <a:solidFill>
                            <a:schemeClr val="tx1"/>
                          </a:solidFill>
                          <a:latin typeface="Meiryo UI"/>
                          <a:ea typeface="Meiryo UI"/>
                        </a:rPr>
                        <a:t>利用案内メール」が配信</a:t>
                      </a:r>
                      <a:r>
                        <a:rPr lang="ja-JP" altLang="en-US" sz="1100" b="0" u="none" strike="noStrike" dirty="0" smtClean="0">
                          <a:solidFill>
                            <a:schemeClr val="tx1"/>
                          </a:solidFill>
                          <a:latin typeface="Meiryo UI"/>
                          <a:ea typeface="Meiryo UI"/>
                        </a:rPr>
                        <a:t>されます。</a:t>
                      </a:r>
                    </a:p>
                    <a:p>
                      <a:pPr marL="0" lvl="0" indent="0">
                        <a:buFont typeface="Wingdings" panose="05000000000000000000" pitchFamily="2" charset="2"/>
                        <a:buNone/>
                      </a:pPr>
                      <a:endParaRPr lang="ja-JP" altLang="en-US" sz="1100" b="0" u="sng" strike="noStrike" dirty="0">
                        <a:solidFill>
                          <a:schemeClr val="tx1"/>
                        </a:solidFill>
                        <a:latin typeface="Meiryo UI"/>
                        <a:ea typeface="Meiryo U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9045626"/>
                  </a:ext>
                </a:extLst>
              </a:tr>
            </a:tbl>
          </a:graphicData>
        </a:graphic>
      </p:graphicFrame>
      <p:sp>
        <p:nvSpPr>
          <p:cNvPr id="3" name="テキスト ボックス 2">
            <a:extLst>
              <a:ext uri="{FF2B5EF4-FFF2-40B4-BE49-F238E27FC236}">
                <a16:creationId xmlns:a16="http://schemas.microsoft.com/office/drawing/2014/main" id="{F40E5C09-0FDC-8200-F68F-8121E4EB66F8}"/>
              </a:ext>
            </a:extLst>
          </p:cNvPr>
          <p:cNvSpPr txBox="1"/>
          <p:nvPr/>
        </p:nvSpPr>
        <p:spPr>
          <a:xfrm>
            <a:off x="749723" y="2675436"/>
            <a:ext cx="1171575" cy="246221"/>
          </a:xfrm>
          <a:prstGeom prst="rect">
            <a:avLst/>
          </a:prstGeom>
          <a:noFill/>
        </p:spPr>
        <p:txBody>
          <a:bodyPr wrap="square" rtlCol="0">
            <a:spAutoFit/>
          </a:bodyPr>
          <a:lstStyle/>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薬局</a:t>
            </a: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7BE048FF-7E94-AE44-A051-FA34CF7453FA}"/>
              </a:ext>
            </a:extLst>
          </p:cNvPr>
          <p:cNvSpPr txBox="1"/>
          <p:nvPr/>
        </p:nvSpPr>
        <p:spPr>
          <a:xfrm>
            <a:off x="1494271" y="2753208"/>
            <a:ext cx="1844801" cy="246221"/>
          </a:xfrm>
          <a:prstGeom prst="rect">
            <a:avLst/>
          </a:prstGeom>
          <a:noFill/>
        </p:spPr>
        <p:txBody>
          <a:bodyPr wrap="square" rtlCol="0">
            <a:spAutoFit/>
          </a:bodyPr>
          <a:lstStyle/>
          <a:p>
            <a:pPr algn="l"/>
            <a:r>
              <a:rPr kumimoji="1" lang="ja-JP" altLang="en-US" sz="100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新規ユーザ登録申請画面</a:t>
            </a:r>
          </a:p>
        </p:txBody>
      </p:sp>
      <p:cxnSp>
        <p:nvCxnSpPr>
          <p:cNvPr id="6" name="直線矢印コネクタ 5">
            <a:extLst>
              <a:ext uri="{FF2B5EF4-FFF2-40B4-BE49-F238E27FC236}">
                <a16:creationId xmlns:a16="http://schemas.microsoft.com/office/drawing/2014/main" id="{7AA6D252-2CAB-D200-7FFB-6F007CB82038}"/>
              </a:ext>
            </a:extLst>
          </p:cNvPr>
          <p:cNvCxnSpPr/>
          <p:nvPr/>
        </p:nvCxnSpPr>
        <p:spPr bwMode="gray">
          <a:xfrm>
            <a:off x="1587234" y="2437710"/>
            <a:ext cx="262371" cy="0"/>
          </a:xfrm>
          <a:prstGeom prst="straightConnector1">
            <a:avLst/>
          </a:prstGeom>
          <a:noFill/>
          <a:ln w="38100">
            <a:solidFill>
              <a:srgbClr val="00CCFF"/>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ビジネスマン｜男性">
            <a:extLst>
              <a:ext uri="{FF2B5EF4-FFF2-40B4-BE49-F238E27FC236}">
                <a16:creationId xmlns:a16="http://schemas.microsoft.com/office/drawing/2014/main" id="{D00502F4-3D96-781C-3640-34CC8C48F311}"/>
              </a:ext>
            </a:extLst>
          </p:cNvPr>
          <p:cNvGrpSpPr>
            <a:grpSpLocks noChangeAspect="1"/>
          </p:cNvGrpSpPr>
          <p:nvPr/>
        </p:nvGrpSpPr>
        <p:grpSpPr bwMode="auto">
          <a:xfrm>
            <a:off x="878544" y="2098886"/>
            <a:ext cx="596748" cy="618221"/>
            <a:chOff x="907" y="976"/>
            <a:chExt cx="667" cy="691"/>
          </a:xfrm>
        </p:grpSpPr>
        <p:sp>
          <p:nvSpPr>
            <p:cNvPr id="9" name="Freeform 30">
              <a:extLst>
                <a:ext uri="{FF2B5EF4-FFF2-40B4-BE49-F238E27FC236}">
                  <a16:creationId xmlns:a16="http://schemas.microsoft.com/office/drawing/2014/main" id="{EF304581-4B23-EC21-9E9A-FCA35618C7E8}"/>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10" name="Freeform 31">
              <a:extLst>
                <a:ext uri="{FF2B5EF4-FFF2-40B4-BE49-F238E27FC236}">
                  <a16:creationId xmlns:a16="http://schemas.microsoft.com/office/drawing/2014/main" id="{32B4710B-93B3-9CE9-0ACC-9B0D63DFA7B4}"/>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11" name="オペレーター">
            <a:extLst>
              <a:ext uri="{FF2B5EF4-FFF2-40B4-BE49-F238E27FC236}">
                <a16:creationId xmlns:a16="http://schemas.microsoft.com/office/drawing/2014/main" id="{DF0CDC7E-AD11-83C2-3096-F03F138D818B}"/>
              </a:ext>
            </a:extLst>
          </p:cNvPr>
          <p:cNvGrpSpPr>
            <a:grpSpLocks noChangeAspect="1"/>
          </p:cNvGrpSpPr>
          <p:nvPr/>
        </p:nvGrpSpPr>
        <p:grpSpPr bwMode="auto">
          <a:xfrm>
            <a:off x="5897437" y="2107636"/>
            <a:ext cx="498597" cy="610679"/>
            <a:chOff x="5436" y="920"/>
            <a:chExt cx="605" cy="741"/>
          </a:xfrm>
        </p:grpSpPr>
        <p:sp>
          <p:nvSpPr>
            <p:cNvPr id="12" name="Freeform 25">
              <a:extLst>
                <a:ext uri="{FF2B5EF4-FFF2-40B4-BE49-F238E27FC236}">
                  <a16:creationId xmlns:a16="http://schemas.microsoft.com/office/drawing/2014/main" id="{9FB363D4-CBA7-62A5-4B51-A4E23BD02033}"/>
                </a:ext>
              </a:extLst>
            </p:cNvPr>
            <p:cNvSpPr>
              <a:spLocks/>
            </p:cNvSpPr>
            <p:nvPr/>
          </p:nvSpPr>
          <p:spPr bwMode="auto">
            <a:xfrm>
              <a:off x="5612" y="1052"/>
              <a:ext cx="253" cy="350"/>
            </a:xfrm>
            <a:custGeom>
              <a:avLst/>
              <a:gdLst>
                <a:gd name="T0" fmla="*/ 163 w 166"/>
                <a:gd name="T1" fmla="*/ 170 h 230"/>
                <a:gd name="T2" fmla="*/ 4 w 166"/>
                <a:gd name="T3" fmla="*/ 170 h 230"/>
                <a:gd name="T4" fmla="*/ 0 w 166"/>
                <a:gd name="T5" fmla="*/ 164 h 230"/>
                <a:gd name="T6" fmla="*/ 55 w 166"/>
                <a:gd name="T7" fmla="*/ 154 h 230"/>
                <a:gd name="T8" fmla="*/ 55 w 166"/>
                <a:gd name="T9" fmla="*/ 154 h 230"/>
                <a:gd name="T10" fmla="*/ 55 w 166"/>
                <a:gd name="T11" fmla="*/ 124 h 230"/>
                <a:gd name="T12" fmla="*/ 34 w 166"/>
                <a:gd name="T13" fmla="*/ 83 h 230"/>
                <a:gd name="T14" fmla="*/ 34 w 166"/>
                <a:gd name="T15" fmla="*/ 40 h 230"/>
                <a:gd name="T16" fmla="*/ 132 w 166"/>
                <a:gd name="T17" fmla="*/ 0 h 230"/>
                <a:gd name="T18" fmla="*/ 132 w 166"/>
                <a:gd name="T19" fmla="*/ 67 h 230"/>
                <a:gd name="T20" fmla="*/ 111 w 166"/>
                <a:gd name="T21" fmla="*/ 124 h 230"/>
                <a:gd name="T22" fmla="*/ 111 w 166"/>
                <a:gd name="T23" fmla="*/ 154 h 230"/>
                <a:gd name="T24" fmla="*/ 122 w 166"/>
                <a:gd name="T25" fmla="*/ 156 h 230"/>
                <a:gd name="T26" fmla="*/ 107 w 166"/>
                <a:gd name="T27" fmla="*/ 163 h 230"/>
                <a:gd name="T28" fmla="*/ 99 w 166"/>
                <a:gd name="T29" fmla="*/ 158 h 230"/>
                <a:gd name="T30" fmla="*/ 67 w 166"/>
                <a:gd name="T31" fmla="*/ 158 h 230"/>
                <a:gd name="T32" fmla="*/ 57 w 166"/>
                <a:gd name="T33" fmla="*/ 168 h 230"/>
                <a:gd name="T34" fmla="*/ 57 w 166"/>
                <a:gd name="T35" fmla="*/ 175 h 230"/>
                <a:gd name="T36" fmla="*/ 67 w 166"/>
                <a:gd name="T37" fmla="*/ 185 h 230"/>
                <a:gd name="T38" fmla="*/ 99 w 166"/>
                <a:gd name="T39" fmla="*/ 185 h 230"/>
                <a:gd name="T40" fmla="*/ 108 w 166"/>
                <a:gd name="T41" fmla="*/ 179 h 230"/>
                <a:gd name="T42" fmla="*/ 145 w 166"/>
                <a:gd name="T43" fmla="*/ 160 h 230"/>
                <a:gd name="T44" fmla="*/ 166 w 166"/>
                <a:gd name="T45" fmla="*/ 164 h 230"/>
                <a:gd name="T46" fmla="*/ 163 w 166"/>
                <a:gd name="T47" fmla="*/ 17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230">
                  <a:moveTo>
                    <a:pt x="163" y="170"/>
                  </a:moveTo>
                  <a:cubicBezTo>
                    <a:pt x="119" y="230"/>
                    <a:pt x="47" y="230"/>
                    <a:pt x="4" y="170"/>
                  </a:cubicBezTo>
                  <a:cubicBezTo>
                    <a:pt x="0" y="164"/>
                    <a:pt x="0" y="164"/>
                    <a:pt x="0" y="164"/>
                  </a:cubicBezTo>
                  <a:cubicBezTo>
                    <a:pt x="55" y="154"/>
                    <a:pt x="55" y="154"/>
                    <a:pt x="55" y="154"/>
                  </a:cubicBezTo>
                  <a:cubicBezTo>
                    <a:pt x="55" y="154"/>
                    <a:pt x="55" y="154"/>
                    <a:pt x="55" y="154"/>
                  </a:cubicBezTo>
                  <a:cubicBezTo>
                    <a:pt x="55" y="124"/>
                    <a:pt x="55" y="124"/>
                    <a:pt x="55" y="124"/>
                  </a:cubicBezTo>
                  <a:cubicBezTo>
                    <a:pt x="43" y="115"/>
                    <a:pt x="34" y="100"/>
                    <a:pt x="34" y="83"/>
                  </a:cubicBezTo>
                  <a:cubicBezTo>
                    <a:pt x="34" y="40"/>
                    <a:pt x="34" y="40"/>
                    <a:pt x="34" y="40"/>
                  </a:cubicBezTo>
                  <a:cubicBezTo>
                    <a:pt x="132" y="0"/>
                    <a:pt x="132" y="0"/>
                    <a:pt x="132" y="0"/>
                  </a:cubicBezTo>
                  <a:cubicBezTo>
                    <a:pt x="132" y="67"/>
                    <a:pt x="132" y="67"/>
                    <a:pt x="132" y="67"/>
                  </a:cubicBezTo>
                  <a:cubicBezTo>
                    <a:pt x="132" y="100"/>
                    <a:pt x="123" y="115"/>
                    <a:pt x="111" y="124"/>
                  </a:cubicBezTo>
                  <a:cubicBezTo>
                    <a:pt x="111" y="154"/>
                    <a:pt x="111" y="154"/>
                    <a:pt x="111" y="154"/>
                  </a:cubicBezTo>
                  <a:cubicBezTo>
                    <a:pt x="122" y="156"/>
                    <a:pt x="122" y="156"/>
                    <a:pt x="122" y="156"/>
                  </a:cubicBezTo>
                  <a:cubicBezTo>
                    <a:pt x="117" y="159"/>
                    <a:pt x="112" y="161"/>
                    <a:pt x="107" y="163"/>
                  </a:cubicBezTo>
                  <a:cubicBezTo>
                    <a:pt x="105" y="160"/>
                    <a:pt x="102" y="158"/>
                    <a:pt x="99" y="158"/>
                  </a:cubicBezTo>
                  <a:cubicBezTo>
                    <a:pt x="67" y="158"/>
                    <a:pt x="67" y="158"/>
                    <a:pt x="67" y="158"/>
                  </a:cubicBezTo>
                  <a:cubicBezTo>
                    <a:pt x="61" y="158"/>
                    <a:pt x="57" y="163"/>
                    <a:pt x="57" y="168"/>
                  </a:cubicBezTo>
                  <a:cubicBezTo>
                    <a:pt x="57" y="175"/>
                    <a:pt x="57" y="175"/>
                    <a:pt x="57" y="175"/>
                  </a:cubicBezTo>
                  <a:cubicBezTo>
                    <a:pt x="57" y="181"/>
                    <a:pt x="61" y="185"/>
                    <a:pt x="67" y="185"/>
                  </a:cubicBezTo>
                  <a:cubicBezTo>
                    <a:pt x="99" y="185"/>
                    <a:pt x="99" y="185"/>
                    <a:pt x="99" y="185"/>
                  </a:cubicBezTo>
                  <a:cubicBezTo>
                    <a:pt x="103" y="185"/>
                    <a:pt x="107" y="183"/>
                    <a:pt x="108" y="179"/>
                  </a:cubicBezTo>
                  <a:cubicBezTo>
                    <a:pt x="122" y="175"/>
                    <a:pt x="134" y="169"/>
                    <a:pt x="145" y="160"/>
                  </a:cubicBezTo>
                  <a:cubicBezTo>
                    <a:pt x="166" y="164"/>
                    <a:pt x="166" y="164"/>
                    <a:pt x="166" y="164"/>
                  </a:cubicBezTo>
                  <a:lnTo>
                    <a:pt x="163"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13" name="Freeform 26">
              <a:extLst>
                <a:ext uri="{FF2B5EF4-FFF2-40B4-BE49-F238E27FC236}">
                  <a16:creationId xmlns:a16="http://schemas.microsoft.com/office/drawing/2014/main" id="{2097DAC7-BF99-B487-38F5-31F30D4A4FA1}"/>
                </a:ext>
              </a:extLst>
            </p:cNvPr>
            <p:cNvSpPr>
              <a:spLocks/>
            </p:cNvSpPr>
            <p:nvPr/>
          </p:nvSpPr>
          <p:spPr bwMode="auto">
            <a:xfrm>
              <a:off x="5436" y="920"/>
              <a:ext cx="605" cy="741"/>
            </a:xfrm>
            <a:custGeom>
              <a:avLst/>
              <a:gdLst>
                <a:gd name="T0" fmla="*/ 275 w 398"/>
                <a:gd name="T1" fmla="*/ 234 h 487"/>
                <a:gd name="T2" fmla="*/ 298 w 398"/>
                <a:gd name="T3" fmla="*/ 177 h 487"/>
                <a:gd name="T4" fmla="*/ 318 w 398"/>
                <a:gd name="T5" fmla="*/ 161 h 487"/>
                <a:gd name="T6" fmla="*/ 302 w 398"/>
                <a:gd name="T7" fmla="*/ 93 h 487"/>
                <a:gd name="T8" fmla="*/ 297 w 398"/>
                <a:gd name="T9" fmla="*/ 93 h 487"/>
                <a:gd name="T10" fmla="*/ 101 w 398"/>
                <a:gd name="T11" fmla="*/ 93 h 487"/>
                <a:gd name="T12" fmla="*/ 96 w 398"/>
                <a:gd name="T13" fmla="*/ 93 h 487"/>
                <a:gd name="T14" fmla="*/ 80 w 398"/>
                <a:gd name="T15" fmla="*/ 161 h 487"/>
                <a:gd name="T16" fmla="*/ 100 w 398"/>
                <a:gd name="T17" fmla="*/ 177 h 487"/>
                <a:gd name="T18" fmla="*/ 116 w 398"/>
                <a:gd name="T19" fmla="*/ 135 h 487"/>
                <a:gd name="T20" fmla="*/ 116 w 398"/>
                <a:gd name="T21" fmla="*/ 99 h 487"/>
                <a:gd name="T22" fmla="*/ 282 w 398"/>
                <a:gd name="T23" fmla="*/ 99 h 487"/>
                <a:gd name="T24" fmla="*/ 282 w 398"/>
                <a:gd name="T25" fmla="*/ 161 h 487"/>
                <a:gd name="T26" fmla="*/ 223 w 398"/>
                <a:gd name="T27" fmla="*/ 250 h 487"/>
                <a:gd name="T28" fmla="*/ 183 w 398"/>
                <a:gd name="T29" fmla="*/ 245 h 487"/>
                <a:gd name="T30" fmla="*/ 173 w 398"/>
                <a:gd name="T31" fmla="*/ 262 h 487"/>
                <a:gd name="T32" fmla="*/ 215 w 398"/>
                <a:gd name="T33" fmla="*/ 272 h 487"/>
                <a:gd name="T34" fmla="*/ 261 w 398"/>
                <a:gd name="T35" fmla="*/ 247 h 487"/>
                <a:gd name="T36" fmla="*/ 279 w 398"/>
                <a:gd name="T37" fmla="*/ 257 h 487"/>
                <a:gd name="T38" fmla="*/ 116 w 398"/>
                <a:gd name="T39" fmla="*/ 251 h 487"/>
                <a:gd name="T40" fmla="*/ 171 w 398"/>
                <a:gd name="T41" fmla="*/ 241 h 487"/>
                <a:gd name="T42" fmla="*/ 150 w 398"/>
                <a:gd name="T43" fmla="*/ 170 h 487"/>
                <a:gd name="T44" fmla="*/ 248 w 398"/>
                <a:gd name="T45" fmla="*/ 87 h 487"/>
                <a:gd name="T46" fmla="*/ 227 w 398"/>
                <a:gd name="T47" fmla="*/ 211 h 487"/>
                <a:gd name="T48" fmla="*/ 268 w 398"/>
                <a:gd name="T49" fmla="*/ 170 h 487"/>
                <a:gd name="T50" fmla="*/ 199 w 398"/>
                <a:gd name="T51" fmla="*/ 30 h 487"/>
                <a:gd name="T52" fmla="*/ 130 w 398"/>
                <a:gd name="T53" fmla="*/ 123 h 487"/>
                <a:gd name="T54" fmla="*/ 117 w 398"/>
                <a:gd name="T55" fmla="*/ 214 h 487"/>
                <a:gd name="T56" fmla="*/ 151 w 398"/>
                <a:gd name="T57" fmla="*/ 229 h 487"/>
                <a:gd name="T58" fmla="*/ 6 w 398"/>
                <a:gd name="T59" fmla="*/ 352 h 487"/>
                <a:gd name="T60" fmla="*/ 36 w 398"/>
                <a:gd name="T61" fmla="*/ 487 h 487"/>
                <a:gd name="T62" fmla="*/ 380 w 398"/>
                <a:gd name="T63" fmla="*/ 471 h 487"/>
                <a:gd name="T64" fmla="*/ 326 w 398"/>
                <a:gd name="T65" fmla="*/ 24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8" h="487">
                  <a:moveTo>
                    <a:pt x="326" y="243"/>
                  </a:moveTo>
                  <a:cubicBezTo>
                    <a:pt x="314" y="241"/>
                    <a:pt x="295" y="237"/>
                    <a:pt x="275" y="234"/>
                  </a:cubicBezTo>
                  <a:cubicBezTo>
                    <a:pt x="288" y="218"/>
                    <a:pt x="296" y="198"/>
                    <a:pt x="297" y="177"/>
                  </a:cubicBezTo>
                  <a:cubicBezTo>
                    <a:pt x="297" y="177"/>
                    <a:pt x="298" y="177"/>
                    <a:pt x="298" y="177"/>
                  </a:cubicBezTo>
                  <a:cubicBezTo>
                    <a:pt x="302" y="177"/>
                    <a:pt x="302" y="177"/>
                    <a:pt x="302" y="177"/>
                  </a:cubicBezTo>
                  <a:cubicBezTo>
                    <a:pt x="311" y="177"/>
                    <a:pt x="318" y="169"/>
                    <a:pt x="318" y="161"/>
                  </a:cubicBezTo>
                  <a:cubicBezTo>
                    <a:pt x="318" y="109"/>
                    <a:pt x="318" y="109"/>
                    <a:pt x="318" y="109"/>
                  </a:cubicBezTo>
                  <a:cubicBezTo>
                    <a:pt x="318" y="100"/>
                    <a:pt x="311" y="93"/>
                    <a:pt x="302" y="93"/>
                  </a:cubicBezTo>
                  <a:cubicBezTo>
                    <a:pt x="298" y="93"/>
                    <a:pt x="298" y="93"/>
                    <a:pt x="298" y="93"/>
                  </a:cubicBezTo>
                  <a:cubicBezTo>
                    <a:pt x="298" y="93"/>
                    <a:pt x="297" y="93"/>
                    <a:pt x="297" y="93"/>
                  </a:cubicBezTo>
                  <a:cubicBezTo>
                    <a:pt x="294" y="41"/>
                    <a:pt x="251" y="0"/>
                    <a:pt x="199" y="0"/>
                  </a:cubicBezTo>
                  <a:cubicBezTo>
                    <a:pt x="147" y="0"/>
                    <a:pt x="104" y="41"/>
                    <a:pt x="101" y="93"/>
                  </a:cubicBezTo>
                  <a:cubicBezTo>
                    <a:pt x="100" y="93"/>
                    <a:pt x="100" y="93"/>
                    <a:pt x="100" y="93"/>
                  </a:cubicBezTo>
                  <a:cubicBezTo>
                    <a:pt x="96" y="93"/>
                    <a:pt x="96" y="93"/>
                    <a:pt x="96" y="93"/>
                  </a:cubicBezTo>
                  <a:cubicBezTo>
                    <a:pt x="87" y="93"/>
                    <a:pt x="80" y="100"/>
                    <a:pt x="80" y="109"/>
                  </a:cubicBezTo>
                  <a:cubicBezTo>
                    <a:pt x="80" y="161"/>
                    <a:pt x="80" y="161"/>
                    <a:pt x="80" y="161"/>
                  </a:cubicBezTo>
                  <a:cubicBezTo>
                    <a:pt x="80" y="169"/>
                    <a:pt x="87" y="177"/>
                    <a:pt x="96" y="177"/>
                  </a:cubicBezTo>
                  <a:cubicBezTo>
                    <a:pt x="100" y="177"/>
                    <a:pt x="100" y="177"/>
                    <a:pt x="100" y="177"/>
                  </a:cubicBezTo>
                  <a:cubicBezTo>
                    <a:pt x="109" y="177"/>
                    <a:pt x="116" y="169"/>
                    <a:pt x="116" y="161"/>
                  </a:cubicBezTo>
                  <a:cubicBezTo>
                    <a:pt x="116" y="135"/>
                    <a:pt x="116" y="135"/>
                    <a:pt x="116" y="135"/>
                  </a:cubicBezTo>
                  <a:cubicBezTo>
                    <a:pt x="116" y="109"/>
                    <a:pt x="116" y="109"/>
                    <a:pt x="116" y="109"/>
                  </a:cubicBezTo>
                  <a:cubicBezTo>
                    <a:pt x="116" y="99"/>
                    <a:pt x="116" y="99"/>
                    <a:pt x="116" y="99"/>
                  </a:cubicBezTo>
                  <a:cubicBezTo>
                    <a:pt x="116" y="53"/>
                    <a:pt x="153" y="16"/>
                    <a:pt x="199" y="16"/>
                  </a:cubicBezTo>
                  <a:cubicBezTo>
                    <a:pt x="245" y="16"/>
                    <a:pt x="282" y="53"/>
                    <a:pt x="282" y="99"/>
                  </a:cubicBezTo>
                  <a:cubicBezTo>
                    <a:pt x="282" y="109"/>
                    <a:pt x="282" y="109"/>
                    <a:pt x="282" y="109"/>
                  </a:cubicBezTo>
                  <a:cubicBezTo>
                    <a:pt x="282" y="161"/>
                    <a:pt x="282" y="161"/>
                    <a:pt x="282" y="161"/>
                  </a:cubicBezTo>
                  <a:cubicBezTo>
                    <a:pt x="282" y="170"/>
                    <a:pt x="282" y="170"/>
                    <a:pt x="282" y="170"/>
                  </a:cubicBezTo>
                  <a:cubicBezTo>
                    <a:pt x="282" y="208"/>
                    <a:pt x="257" y="239"/>
                    <a:pt x="223" y="250"/>
                  </a:cubicBezTo>
                  <a:cubicBezTo>
                    <a:pt x="221" y="247"/>
                    <a:pt x="218" y="245"/>
                    <a:pt x="215" y="245"/>
                  </a:cubicBezTo>
                  <a:cubicBezTo>
                    <a:pt x="183" y="245"/>
                    <a:pt x="183" y="245"/>
                    <a:pt x="183" y="245"/>
                  </a:cubicBezTo>
                  <a:cubicBezTo>
                    <a:pt x="177" y="245"/>
                    <a:pt x="173" y="250"/>
                    <a:pt x="173" y="255"/>
                  </a:cubicBezTo>
                  <a:cubicBezTo>
                    <a:pt x="173" y="262"/>
                    <a:pt x="173" y="262"/>
                    <a:pt x="173" y="262"/>
                  </a:cubicBezTo>
                  <a:cubicBezTo>
                    <a:pt x="173" y="268"/>
                    <a:pt x="177" y="272"/>
                    <a:pt x="183" y="272"/>
                  </a:cubicBezTo>
                  <a:cubicBezTo>
                    <a:pt x="215" y="272"/>
                    <a:pt x="215" y="272"/>
                    <a:pt x="215" y="272"/>
                  </a:cubicBezTo>
                  <a:cubicBezTo>
                    <a:pt x="219" y="272"/>
                    <a:pt x="223" y="270"/>
                    <a:pt x="224" y="266"/>
                  </a:cubicBezTo>
                  <a:cubicBezTo>
                    <a:pt x="238" y="262"/>
                    <a:pt x="250" y="256"/>
                    <a:pt x="261" y="247"/>
                  </a:cubicBezTo>
                  <a:cubicBezTo>
                    <a:pt x="282" y="251"/>
                    <a:pt x="282" y="251"/>
                    <a:pt x="282" y="251"/>
                  </a:cubicBezTo>
                  <a:cubicBezTo>
                    <a:pt x="279" y="257"/>
                    <a:pt x="279" y="257"/>
                    <a:pt x="279" y="257"/>
                  </a:cubicBezTo>
                  <a:cubicBezTo>
                    <a:pt x="235" y="317"/>
                    <a:pt x="163" y="317"/>
                    <a:pt x="120" y="257"/>
                  </a:cubicBezTo>
                  <a:cubicBezTo>
                    <a:pt x="116" y="251"/>
                    <a:pt x="116" y="251"/>
                    <a:pt x="116" y="251"/>
                  </a:cubicBezTo>
                  <a:cubicBezTo>
                    <a:pt x="171" y="241"/>
                    <a:pt x="171" y="241"/>
                    <a:pt x="171" y="241"/>
                  </a:cubicBezTo>
                  <a:cubicBezTo>
                    <a:pt x="171" y="241"/>
                    <a:pt x="171" y="241"/>
                    <a:pt x="171" y="241"/>
                  </a:cubicBezTo>
                  <a:cubicBezTo>
                    <a:pt x="171" y="211"/>
                    <a:pt x="171" y="211"/>
                    <a:pt x="171" y="211"/>
                  </a:cubicBezTo>
                  <a:cubicBezTo>
                    <a:pt x="159" y="202"/>
                    <a:pt x="150" y="187"/>
                    <a:pt x="150" y="170"/>
                  </a:cubicBezTo>
                  <a:cubicBezTo>
                    <a:pt x="150" y="127"/>
                    <a:pt x="150" y="127"/>
                    <a:pt x="150" y="127"/>
                  </a:cubicBezTo>
                  <a:cubicBezTo>
                    <a:pt x="248" y="87"/>
                    <a:pt x="248" y="87"/>
                    <a:pt x="248" y="87"/>
                  </a:cubicBezTo>
                  <a:cubicBezTo>
                    <a:pt x="248" y="154"/>
                    <a:pt x="248" y="154"/>
                    <a:pt x="248" y="154"/>
                  </a:cubicBezTo>
                  <a:cubicBezTo>
                    <a:pt x="248" y="187"/>
                    <a:pt x="239" y="202"/>
                    <a:pt x="227" y="211"/>
                  </a:cubicBezTo>
                  <a:cubicBezTo>
                    <a:pt x="227" y="234"/>
                    <a:pt x="227" y="234"/>
                    <a:pt x="227" y="234"/>
                  </a:cubicBezTo>
                  <a:cubicBezTo>
                    <a:pt x="251" y="223"/>
                    <a:pt x="268" y="199"/>
                    <a:pt x="268" y="170"/>
                  </a:cubicBezTo>
                  <a:cubicBezTo>
                    <a:pt x="268" y="99"/>
                    <a:pt x="268" y="99"/>
                    <a:pt x="268" y="99"/>
                  </a:cubicBezTo>
                  <a:cubicBezTo>
                    <a:pt x="268" y="61"/>
                    <a:pt x="237" y="30"/>
                    <a:pt x="199" y="30"/>
                  </a:cubicBezTo>
                  <a:cubicBezTo>
                    <a:pt x="161" y="30"/>
                    <a:pt x="130" y="61"/>
                    <a:pt x="130" y="99"/>
                  </a:cubicBezTo>
                  <a:cubicBezTo>
                    <a:pt x="130" y="123"/>
                    <a:pt x="130" y="123"/>
                    <a:pt x="130" y="123"/>
                  </a:cubicBezTo>
                  <a:cubicBezTo>
                    <a:pt x="130" y="131"/>
                    <a:pt x="130" y="142"/>
                    <a:pt x="130" y="151"/>
                  </a:cubicBezTo>
                  <a:cubicBezTo>
                    <a:pt x="130" y="180"/>
                    <a:pt x="126" y="200"/>
                    <a:pt x="117" y="214"/>
                  </a:cubicBezTo>
                  <a:cubicBezTo>
                    <a:pt x="151" y="221"/>
                    <a:pt x="151" y="221"/>
                    <a:pt x="151" y="221"/>
                  </a:cubicBezTo>
                  <a:cubicBezTo>
                    <a:pt x="151" y="229"/>
                    <a:pt x="151" y="229"/>
                    <a:pt x="151" y="229"/>
                  </a:cubicBezTo>
                  <a:cubicBezTo>
                    <a:pt x="123" y="234"/>
                    <a:pt x="89" y="240"/>
                    <a:pt x="72" y="243"/>
                  </a:cubicBezTo>
                  <a:cubicBezTo>
                    <a:pt x="16" y="254"/>
                    <a:pt x="0" y="295"/>
                    <a:pt x="6" y="352"/>
                  </a:cubicBezTo>
                  <a:cubicBezTo>
                    <a:pt x="8" y="370"/>
                    <a:pt x="13" y="421"/>
                    <a:pt x="18" y="471"/>
                  </a:cubicBezTo>
                  <a:cubicBezTo>
                    <a:pt x="19" y="480"/>
                    <a:pt x="26" y="487"/>
                    <a:pt x="36" y="487"/>
                  </a:cubicBezTo>
                  <a:cubicBezTo>
                    <a:pt x="362" y="487"/>
                    <a:pt x="362" y="487"/>
                    <a:pt x="362" y="487"/>
                  </a:cubicBezTo>
                  <a:cubicBezTo>
                    <a:pt x="372" y="487"/>
                    <a:pt x="379" y="480"/>
                    <a:pt x="380" y="471"/>
                  </a:cubicBezTo>
                  <a:cubicBezTo>
                    <a:pt x="385" y="420"/>
                    <a:pt x="390" y="370"/>
                    <a:pt x="392" y="352"/>
                  </a:cubicBezTo>
                  <a:cubicBezTo>
                    <a:pt x="398" y="295"/>
                    <a:pt x="382" y="254"/>
                    <a:pt x="326" y="243"/>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14" name="テキスト ボックス 13">
            <a:extLst>
              <a:ext uri="{FF2B5EF4-FFF2-40B4-BE49-F238E27FC236}">
                <a16:creationId xmlns:a16="http://schemas.microsoft.com/office/drawing/2014/main" id="{4A4C8576-A7E0-127B-2589-8F964D61E6FD}"/>
              </a:ext>
            </a:extLst>
          </p:cNvPr>
          <p:cNvSpPr txBox="1"/>
          <p:nvPr/>
        </p:nvSpPr>
        <p:spPr>
          <a:xfrm>
            <a:off x="5487578" y="2691821"/>
            <a:ext cx="1372910" cy="400110"/>
          </a:xfrm>
          <a:prstGeom prst="rect">
            <a:avLst/>
          </a:prstGeom>
          <a:noFill/>
        </p:spPr>
        <p:txBody>
          <a:bodyPr wrap="square" rtlCol="0">
            <a:spAutoFit/>
          </a:bodyPr>
          <a:lstStyle/>
          <a:p>
            <a:pPr algn="ctr"/>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a:t>
            </a:r>
            <a:endPar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a:extLst>
              <a:ext uri="{FF2B5EF4-FFF2-40B4-BE49-F238E27FC236}">
                <a16:creationId xmlns:a16="http://schemas.microsoft.com/office/drawing/2014/main" id="{FD3745B2-6E2A-C026-BCA8-8F0840CE0842}"/>
              </a:ext>
            </a:extLst>
          </p:cNvPr>
          <p:cNvCxnSpPr/>
          <p:nvPr/>
        </p:nvCxnSpPr>
        <p:spPr bwMode="gray">
          <a:xfrm>
            <a:off x="2663142" y="2446462"/>
            <a:ext cx="568945" cy="0"/>
          </a:xfrm>
          <a:prstGeom prst="straightConnector1">
            <a:avLst/>
          </a:prstGeom>
          <a:noFill/>
          <a:ln w="38100">
            <a:solidFill>
              <a:srgbClr val="00CCFF"/>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コネクタ: カギ線 15">
            <a:extLst>
              <a:ext uri="{FF2B5EF4-FFF2-40B4-BE49-F238E27FC236}">
                <a16:creationId xmlns:a16="http://schemas.microsoft.com/office/drawing/2014/main" id="{06630BDC-2B2A-B066-D69F-1729C4CC45F1}"/>
              </a:ext>
            </a:extLst>
          </p:cNvPr>
          <p:cNvCxnSpPr>
            <a:stCxn id="14" idx="2"/>
          </p:cNvCxnSpPr>
          <p:nvPr/>
        </p:nvCxnSpPr>
        <p:spPr bwMode="gray">
          <a:xfrm rot="5400000">
            <a:off x="3663223" y="1081143"/>
            <a:ext cx="500022" cy="4521599"/>
          </a:xfrm>
          <a:prstGeom prst="bentConnector2">
            <a:avLst/>
          </a:prstGeom>
          <a:noFill/>
          <a:ln w="38100">
            <a:solidFill>
              <a:srgbClr val="00CCFF"/>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a:extLst>
              <a:ext uri="{FF2B5EF4-FFF2-40B4-BE49-F238E27FC236}">
                <a16:creationId xmlns:a16="http://schemas.microsoft.com/office/drawing/2014/main" id="{C2E05756-6F0C-8B4E-E97C-D2313ABFD32A}"/>
              </a:ext>
            </a:extLst>
          </p:cNvPr>
          <p:cNvSpPr txBox="1"/>
          <p:nvPr/>
        </p:nvSpPr>
        <p:spPr>
          <a:xfrm>
            <a:off x="2623992" y="3291872"/>
            <a:ext cx="2655799" cy="246221"/>
          </a:xfrm>
          <a:prstGeom prst="rect">
            <a:avLst/>
          </a:prstGeom>
          <a:noFill/>
        </p:spPr>
        <p:txBody>
          <a:bodyPr wrap="square">
            <a:spAutoFit/>
          </a:bodyPr>
          <a:lstStyle/>
          <a:p>
            <a:r>
              <a:rPr lang="ja-JP" altLang="en-US" sz="1000" dirty="0">
                <a:solidFill>
                  <a:schemeClr val="accent3">
                    <a:lumMod val="75000"/>
                  </a:schemeClr>
                </a:solidFill>
                <a:latin typeface="Meiryo UI"/>
                <a:ea typeface="Meiryo UI"/>
              </a:rPr>
              <a:t>事前確認メール、及び、</a:t>
            </a:r>
            <a:r>
              <a:rPr lang="en-US" altLang="ja-JP" sz="1000" dirty="0">
                <a:solidFill>
                  <a:schemeClr val="accent3">
                    <a:lumMod val="75000"/>
                  </a:schemeClr>
                </a:solidFill>
                <a:latin typeface="Meiryo UI"/>
                <a:ea typeface="Meiryo UI"/>
              </a:rPr>
              <a:t>G-MIS</a:t>
            </a:r>
            <a:r>
              <a:rPr lang="ja-JP" altLang="en-US" sz="1000" dirty="0">
                <a:solidFill>
                  <a:schemeClr val="accent3">
                    <a:lumMod val="75000"/>
                  </a:schemeClr>
                </a:solidFill>
                <a:latin typeface="Meiryo UI"/>
                <a:ea typeface="Meiryo UI"/>
              </a:rPr>
              <a:t>利用案内メール</a:t>
            </a:r>
            <a:endParaRPr lang="ja-JP" altLang="en-US" sz="1000" dirty="0">
              <a:solidFill>
                <a:schemeClr val="accent3">
                  <a:lumMod val="75000"/>
                </a:schemeClr>
              </a:solidFill>
            </a:endParaRPr>
          </a:p>
        </p:txBody>
      </p:sp>
      <p:grpSp>
        <p:nvGrpSpPr>
          <p:cNvPr id="19" name="ビジネスマン｜女性">
            <a:extLst>
              <a:ext uri="{FF2B5EF4-FFF2-40B4-BE49-F238E27FC236}">
                <a16:creationId xmlns:a16="http://schemas.microsoft.com/office/drawing/2014/main" id="{663E5278-0868-C8DF-A835-12E3571BE1EB}"/>
              </a:ext>
            </a:extLst>
          </p:cNvPr>
          <p:cNvGrpSpPr>
            <a:grpSpLocks noChangeAspect="1"/>
          </p:cNvGrpSpPr>
          <p:nvPr/>
        </p:nvGrpSpPr>
        <p:grpSpPr bwMode="auto">
          <a:xfrm>
            <a:off x="3499616" y="2116015"/>
            <a:ext cx="529991" cy="591983"/>
            <a:chOff x="2033" y="988"/>
            <a:chExt cx="607" cy="678"/>
          </a:xfrm>
        </p:grpSpPr>
        <p:sp>
          <p:nvSpPr>
            <p:cNvPr id="20" name="Freeform 10">
              <a:extLst>
                <a:ext uri="{FF2B5EF4-FFF2-40B4-BE49-F238E27FC236}">
                  <a16:creationId xmlns:a16="http://schemas.microsoft.com/office/drawing/2014/main" id="{6C609177-5375-09D9-5E81-E5B7815DF7C7}"/>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21" name="Freeform 11">
              <a:extLst>
                <a:ext uri="{FF2B5EF4-FFF2-40B4-BE49-F238E27FC236}">
                  <a16:creationId xmlns:a16="http://schemas.microsoft.com/office/drawing/2014/main" id="{86009E98-CD9B-81E5-B036-864664F2D2D7}"/>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grpSp>
      <p:sp>
        <p:nvSpPr>
          <p:cNvPr id="22" name="テキスト ボックス 21">
            <a:extLst>
              <a:ext uri="{FF2B5EF4-FFF2-40B4-BE49-F238E27FC236}">
                <a16:creationId xmlns:a16="http://schemas.microsoft.com/office/drawing/2014/main" id="{45D608D4-3EE3-FB66-8D29-24CCF64B16EB}"/>
              </a:ext>
            </a:extLst>
          </p:cNvPr>
          <p:cNvSpPr txBox="1"/>
          <p:nvPr/>
        </p:nvSpPr>
        <p:spPr>
          <a:xfrm>
            <a:off x="3346751" y="2689937"/>
            <a:ext cx="1171575"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都道府県等</a:t>
            </a:r>
          </a:p>
        </p:txBody>
      </p:sp>
      <p:cxnSp>
        <p:nvCxnSpPr>
          <p:cNvPr id="23" name="直線矢印コネクタ 22">
            <a:extLst>
              <a:ext uri="{FF2B5EF4-FFF2-40B4-BE49-F238E27FC236}">
                <a16:creationId xmlns:a16="http://schemas.microsoft.com/office/drawing/2014/main" id="{37AAAA5A-AC65-DCE2-77D4-D6868EFC57C3}"/>
              </a:ext>
            </a:extLst>
          </p:cNvPr>
          <p:cNvCxnSpPr/>
          <p:nvPr/>
        </p:nvCxnSpPr>
        <p:spPr bwMode="gray">
          <a:xfrm>
            <a:off x="4125588" y="2475395"/>
            <a:ext cx="267843" cy="0"/>
          </a:xfrm>
          <a:prstGeom prst="straightConnector1">
            <a:avLst/>
          </a:prstGeom>
          <a:noFill/>
          <a:ln w="38100">
            <a:solidFill>
              <a:srgbClr val="00CCFF"/>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正方形/長方形 23">
            <a:extLst>
              <a:ext uri="{FF2B5EF4-FFF2-40B4-BE49-F238E27FC236}">
                <a16:creationId xmlns:a16="http://schemas.microsoft.com/office/drawing/2014/main" id="{38F2233A-B5FD-476B-8376-F92E3BFD8494}"/>
              </a:ext>
            </a:extLst>
          </p:cNvPr>
          <p:cNvSpPr/>
          <p:nvPr/>
        </p:nvSpPr>
        <p:spPr>
          <a:xfrm>
            <a:off x="3370811" y="1793479"/>
            <a:ext cx="787598" cy="210255"/>
          </a:xfrm>
          <a:prstGeom prst="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a:solidFill>
                  <a:schemeClr val="tx1"/>
                </a:solidFill>
                <a:latin typeface="Meiryo UI" panose="020B0604030504040204" pitchFamily="50" charset="-128"/>
                <a:ea typeface="Meiryo UI" panose="020B0604030504040204" pitchFamily="50" charset="-128"/>
              </a:rPr>
              <a:t>②承認</a:t>
            </a:r>
          </a:p>
        </p:txBody>
      </p:sp>
      <p:sp>
        <p:nvSpPr>
          <p:cNvPr id="25" name="正方形/長方形 24">
            <a:extLst>
              <a:ext uri="{FF2B5EF4-FFF2-40B4-BE49-F238E27FC236}">
                <a16:creationId xmlns:a16="http://schemas.microsoft.com/office/drawing/2014/main" id="{C2DB3223-D7BD-DF05-C774-182011C758D2}"/>
              </a:ext>
            </a:extLst>
          </p:cNvPr>
          <p:cNvSpPr/>
          <p:nvPr/>
        </p:nvSpPr>
        <p:spPr>
          <a:xfrm>
            <a:off x="783119" y="1768531"/>
            <a:ext cx="787598" cy="210255"/>
          </a:xfrm>
          <a:prstGeom prst="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a:solidFill>
                  <a:schemeClr val="tx1"/>
                </a:solidFill>
                <a:latin typeface="Meiryo UI" panose="020B0604030504040204" pitchFamily="50" charset="-128"/>
                <a:ea typeface="Meiryo UI" panose="020B0604030504040204" pitchFamily="50" charset="-128"/>
              </a:rPr>
              <a:t>①申請</a:t>
            </a:r>
          </a:p>
        </p:txBody>
      </p:sp>
      <p:sp>
        <p:nvSpPr>
          <p:cNvPr id="26" name="正方形/長方形 25">
            <a:extLst>
              <a:ext uri="{FF2B5EF4-FFF2-40B4-BE49-F238E27FC236}">
                <a16:creationId xmlns:a16="http://schemas.microsoft.com/office/drawing/2014/main" id="{4D1FBAC1-D3F0-ED67-34E9-C178A112FBC8}"/>
              </a:ext>
            </a:extLst>
          </p:cNvPr>
          <p:cNvSpPr/>
          <p:nvPr/>
        </p:nvSpPr>
        <p:spPr>
          <a:xfrm>
            <a:off x="5716690" y="1777281"/>
            <a:ext cx="787598" cy="210255"/>
          </a:xfrm>
          <a:prstGeom prst="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a:solidFill>
                  <a:schemeClr val="tx1"/>
                </a:solidFill>
                <a:latin typeface="Meiryo UI" panose="020B0604030504040204" pitchFamily="50" charset="-128"/>
                <a:ea typeface="Meiryo UI" panose="020B0604030504040204" pitchFamily="50" charset="-128"/>
              </a:rPr>
              <a:t>③</a:t>
            </a:r>
            <a:r>
              <a:rPr kumimoji="1" lang="ja-JP" altLang="en-US" sz="1400">
                <a:solidFill>
                  <a:schemeClr val="tx1"/>
                </a:solidFill>
                <a:latin typeface="Meiryo UI" panose="020B0604030504040204" pitchFamily="50" charset="-128"/>
                <a:ea typeface="Meiryo UI" panose="020B0604030504040204" pitchFamily="50" charset="-128"/>
              </a:rPr>
              <a:t>発行</a:t>
            </a:r>
          </a:p>
        </p:txBody>
      </p:sp>
      <p:sp>
        <p:nvSpPr>
          <p:cNvPr id="27" name="テキスト ボックス 26">
            <a:extLst>
              <a:ext uri="{FF2B5EF4-FFF2-40B4-BE49-F238E27FC236}">
                <a16:creationId xmlns:a16="http://schemas.microsoft.com/office/drawing/2014/main" id="{10E6C940-13EC-2073-2EF8-8261E2825DF0}"/>
              </a:ext>
            </a:extLst>
          </p:cNvPr>
          <p:cNvSpPr txBox="1"/>
          <p:nvPr/>
        </p:nvSpPr>
        <p:spPr>
          <a:xfrm>
            <a:off x="793026" y="6003649"/>
            <a:ext cx="1171575" cy="246221"/>
          </a:xfrm>
          <a:prstGeom prst="rect">
            <a:avLst/>
          </a:prstGeom>
          <a:noFill/>
        </p:spPr>
        <p:txBody>
          <a:bodyPr wrap="square" rtlCol="0">
            <a:spAutoFit/>
          </a:bodyPr>
          <a:lstStyle/>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薬局</a:t>
            </a: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ビジネスマン｜男性">
            <a:extLst>
              <a:ext uri="{FF2B5EF4-FFF2-40B4-BE49-F238E27FC236}">
                <a16:creationId xmlns:a16="http://schemas.microsoft.com/office/drawing/2014/main" id="{0A05E4D3-D08E-68DD-8198-A4C9FD7FAF7A}"/>
              </a:ext>
            </a:extLst>
          </p:cNvPr>
          <p:cNvGrpSpPr>
            <a:grpSpLocks noChangeAspect="1"/>
          </p:cNvGrpSpPr>
          <p:nvPr/>
        </p:nvGrpSpPr>
        <p:grpSpPr bwMode="auto">
          <a:xfrm>
            <a:off x="933802" y="5397568"/>
            <a:ext cx="596748" cy="618221"/>
            <a:chOff x="907" y="976"/>
            <a:chExt cx="667" cy="691"/>
          </a:xfrm>
        </p:grpSpPr>
        <p:sp>
          <p:nvSpPr>
            <p:cNvPr id="29" name="Freeform 30">
              <a:extLst>
                <a:ext uri="{FF2B5EF4-FFF2-40B4-BE49-F238E27FC236}">
                  <a16:creationId xmlns:a16="http://schemas.microsoft.com/office/drawing/2014/main" id="{C33303C6-1FE4-CB2E-3A40-E2953C4DD317}"/>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30" name="Freeform 31">
              <a:extLst>
                <a:ext uri="{FF2B5EF4-FFF2-40B4-BE49-F238E27FC236}">
                  <a16:creationId xmlns:a16="http://schemas.microsoft.com/office/drawing/2014/main" id="{1C1901D0-B0FE-3304-C9F8-501C7461894B}"/>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31" name="オペレーター">
            <a:extLst>
              <a:ext uri="{FF2B5EF4-FFF2-40B4-BE49-F238E27FC236}">
                <a16:creationId xmlns:a16="http://schemas.microsoft.com/office/drawing/2014/main" id="{AA7EE78B-158C-A090-0BA0-4E09059DF290}"/>
              </a:ext>
            </a:extLst>
          </p:cNvPr>
          <p:cNvGrpSpPr>
            <a:grpSpLocks noChangeAspect="1"/>
          </p:cNvGrpSpPr>
          <p:nvPr/>
        </p:nvGrpSpPr>
        <p:grpSpPr bwMode="auto">
          <a:xfrm>
            <a:off x="5833417" y="4396222"/>
            <a:ext cx="498597" cy="610679"/>
            <a:chOff x="5436" y="920"/>
            <a:chExt cx="605" cy="741"/>
          </a:xfrm>
        </p:grpSpPr>
        <p:sp>
          <p:nvSpPr>
            <p:cNvPr id="32" name="Freeform 25">
              <a:extLst>
                <a:ext uri="{FF2B5EF4-FFF2-40B4-BE49-F238E27FC236}">
                  <a16:creationId xmlns:a16="http://schemas.microsoft.com/office/drawing/2014/main" id="{789A375A-B41D-FDA7-DFE7-38D702D8CB11}"/>
                </a:ext>
              </a:extLst>
            </p:cNvPr>
            <p:cNvSpPr>
              <a:spLocks/>
            </p:cNvSpPr>
            <p:nvPr/>
          </p:nvSpPr>
          <p:spPr bwMode="auto">
            <a:xfrm>
              <a:off x="5612" y="1052"/>
              <a:ext cx="253" cy="350"/>
            </a:xfrm>
            <a:custGeom>
              <a:avLst/>
              <a:gdLst>
                <a:gd name="T0" fmla="*/ 163 w 166"/>
                <a:gd name="T1" fmla="*/ 170 h 230"/>
                <a:gd name="T2" fmla="*/ 4 w 166"/>
                <a:gd name="T3" fmla="*/ 170 h 230"/>
                <a:gd name="T4" fmla="*/ 0 w 166"/>
                <a:gd name="T5" fmla="*/ 164 h 230"/>
                <a:gd name="T6" fmla="*/ 55 w 166"/>
                <a:gd name="T7" fmla="*/ 154 h 230"/>
                <a:gd name="T8" fmla="*/ 55 w 166"/>
                <a:gd name="T9" fmla="*/ 154 h 230"/>
                <a:gd name="T10" fmla="*/ 55 w 166"/>
                <a:gd name="T11" fmla="*/ 124 h 230"/>
                <a:gd name="T12" fmla="*/ 34 w 166"/>
                <a:gd name="T13" fmla="*/ 83 h 230"/>
                <a:gd name="T14" fmla="*/ 34 w 166"/>
                <a:gd name="T15" fmla="*/ 40 h 230"/>
                <a:gd name="T16" fmla="*/ 132 w 166"/>
                <a:gd name="T17" fmla="*/ 0 h 230"/>
                <a:gd name="T18" fmla="*/ 132 w 166"/>
                <a:gd name="T19" fmla="*/ 67 h 230"/>
                <a:gd name="T20" fmla="*/ 111 w 166"/>
                <a:gd name="T21" fmla="*/ 124 h 230"/>
                <a:gd name="T22" fmla="*/ 111 w 166"/>
                <a:gd name="T23" fmla="*/ 154 h 230"/>
                <a:gd name="T24" fmla="*/ 122 w 166"/>
                <a:gd name="T25" fmla="*/ 156 h 230"/>
                <a:gd name="T26" fmla="*/ 107 w 166"/>
                <a:gd name="T27" fmla="*/ 163 h 230"/>
                <a:gd name="T28" fmla="*/ 99 w 166"/>
                <a:gd name="T29" fmla="*/ 158 h 230"/>
                <a:gd name="T30" fmla="*/ 67 w 166"/>
                <a:gd name="T31" fmla="*/ 158 h 230"/>
                <a:gd name="T32" fmla="*/ 57 w 166"/>
                <a:gd name="T33" fmla="*/ 168 h 230"/>
                <a:gd name="T34" fmla="*/ 57 w 166"/>
                <a:gd name="T35" fmla="*/ 175 h 230"/>
                <a:gd name="T36" fmla="*/ 67 w 166"/>
                <a:gd name="T37" fmla="*/ 185 h 230"/>
                <a:gd name="T38" fmla="*/ 99 w 166"/>
                <a:gd name="T39" fmla="*/ 185 h 230"/>
                <a:gd name="T40" fmla="*/ 108 w 166"/>
                <a:gd name="T41" fmla="*/ 179 h 230"/>
                <a:gd name="T42" fmla="*/ 145 w 166"/>
                <a:gd name="T43" fmla="*/ 160 h 230"/>
                <a:gd name="T44" fmla="*/ 166 w 166"/>
                <a:gd name="T45" fmla="*/ 164 h 230"/>
                <a:gd name="T46" fmla="*/ 163 w 166"/>
                <a:gd name="T47" fmla="*/ 17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230">
                  <a:moveTo>
                    <a:pt x="163" y="170"/>
                  </a:moveTo>
                  <a:cubicBezTo>
                    <a:pt x="119" y="230"/>
                    <a:pt x="47" y="230"/>
                    <a:pt x="4" y="170"/>
                  </a:cubicBezTo>
                  <a:cubicBezTo>
                    <a:pt x="0" y="164"/>
                    <a:pt x="0" y="164"/>
                    <a:pt x="0" y="164"/>
                  </a:cubicBezTo>
                  <a:cubicBezTo>
                    <a:pt x="55" y="154"/>
                    <a:pt x="55" y="154"/>
                    <a:pt x="55" y="154"/>
                  </a:cubicBezTo>
                  <a:cubicBezTo>
                    <a:pt x="55" y="154"/>
                    <a:pt x="55" y="154"/>
                    <a:pt x="55" y="154"/>
                  </a:cubicBezTo>
                  <a:cubicBezTo>
                    <a:pt x="55" y="124"/>
                    <a:pt x="55" y="124"/>
                    <a:pt x="55" y="124"/>
                  </a:cubicBezTo>
                  <a:cubicBezTo>
                    <a:pt x="43" y="115"/>
                    <a:pt x="34" y="100"/>
                    <a:pt x="34" y="83"/>
                  </a:cubicBezTo>
                  <a:cubicBezTo>
                    <a:pt x="34" y="40"/>
                    <a:pt x="34" y="40"/>
                    <a:pt x="34" y="40"/>
                  </a:cubicBezTo>
                  <a:cubicBezTo>
                    <a:pt x="132" y="0"/>
                    <a:pt x="132" y="0"/>
                    <a:pt x="132" y="0"/>
                  </a:cubicBezTo>
                  <a:cubicBezTo>
                    <a:pt x="132" y="67"/>
                    <a:pt x="132" y="67"/>
                    <a:pt x="132" y="67"/>
                  </a:cubicBezTo>
                  <a:cubicBezTo>
                    <a:pt x="132" y="100"/>
                    <a:pt x="123" y="115"/>
                    <a:pt x="111" y="124"/>
                  </a:cubicBezTo>
                  <a:cubicBezTo>
                    <a:pt x="111" y="154"/>
                    <a:pt x="111" y="154"/>
                    <a:pt x="111" y="154"/>
                  </a:cubicBezTo>
                  <a:cubicBezTo>
                    <a:pt x="122" y="156"/>
                    <a:pt x="122" y="156"/>
                    <a:pt x="122" y="156"/>
                  </a:cubicBezTo>
                  <a:cubicBezTo>
                    <a:pt x="117" y="159"/>
                    <a:pt x="112" y="161"/>
                    <a:pt x="107" y="163"/>
                  </a:cubicBezTo>
                  <a:cubicBezTo>
                    <a:pt x="105" y="160"/>
                    <a:pt x="102" y="158"/>
                    <a:pt x="99" y="158"/>
                  </a:cubicBezTo>
                  <a:cubicBezTo>
                    <a:pt x="67" y="158"/>
                    <a:pt x="67" y="158"/>
                    <a:pt x="67" y="158"/>
                  </a:cubicBezTo>
                  <a:cubicBezTo>
                    <a:pt x="61" y="158"/>
                    <a:pt x="57" y="163"/>
                    <a:pt x="57" y="168"/>
                  </a:cubicBezTo>
                  <a:cubicBezTo>
                    <a:pt x="57" y="175"/>
                    <a:pt x="57" y="175"/>
                    <a:pt x="57" y="175"/>
                  </a:cubicBezTo>
                  <a:cubicBezTo>
                    <a:pt x="57" y="181"/>
                    <a:pt x="61" y="185"/>
                    <a:pt x="67" y="185"/>
                  </a:cubicBezTo>
                  <a:cubicBezTo>
                    <a:pt x="99" y="185"/>
                    <a:pt x="99" y="185"/>
                    <a:pt x="99" y="185"/>
                  </a:cubicBezTo>
                  <a:cubicBezTo>
                    <a:pt x="103" y="185"/>
                    <a:pt x="107" y="183"/>
                    <a:pt x="108" y="179"/>
                  </a:cubicBezTo>
                  <a:cubicBezTo>
                    <a:pt x="122" y="175"/>
                    <a:pt x="134" y="169"/>
                    <a:pt x="145" y="160"/>
                  </a:cubicBezTo>
                  <a:cubicBezTo>
                    <a:pt x="166" y="164"/>
                    <a:pt x="166" y="164"/>
                    <a:pt x="166" y="164"/>
                  </a:cubicBezTo>
                  <a:lnTo>
                    <a:pt x="163"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33" name="Freeform 26">
              <a:extLst>
                <a:ext uri="{FF2B5EF4-FFF2-40B4-BE49-F238E27FC236}">
                  <a16:creationId xmlns:a16="http://schemas.microsoft.com/office/drawing/2014/main" id="{C64B9237-B0E5-6CE6-FC7C-1BB0354E4F74}"/>
                </a:ext>
              </a:extLst>
            </p:cNvPr>
            <p:cNvSpPr>
              <a:spLocks/>
            </p:cNvSpPr>
            <p:nvPr/>
          </p:nvSpPr>
          <p:spPr bwMode="auto">
            <a:xfrm>
              <a:off x="5436" y="920"/>
              <a:ext cx="605" cy="741"/>
            </a:xfrm>
            <a:custGeom>
              <a:avLst/>
              <a:gdLst>
                <a:gd name="T0" fmla="*/ 275 w 398"/>
                <a:gd name="T1" fmla="*/ 234 h 487"/>
                <a:gd name="T2" fmla="*/ 298 w 398"/>
                <a:gd name="T3" fmla="*/ 177 h 487"/>
                <a:gd name="T4" fmla="*/ 318 w 398"/>
                <a:gd name="T5" fmla="*/ 161 h 487"/>
                <a:gd name="T6" fmla="*/ 302 w 398"/>
                <a:gd name="T7" fmla="*/ 93 h 487"/>
                <a:gd name="T8" fmla="*/ 297 w 398"/>
                <a:gd name="T9" fmla="*/ 93 h 487"/>
                <a:gd name="T10" fmla="*/ 101 w 398"/>
                <a:gd name="T11" fmla="*/ 93 h 487"/>
                <a:gd name="T12" fmla="*/ 96 w 398"/>
                <a:gd name="T13" fmla="*/ 93 h 487"/>
                <a:gd name="T14" fmla="*/ 80 w 398"/>
                <a:gd name="T15" fmla="*/ 161 h 487"/>
                <a:gd name="T16" fmla="*/ 100 w 398"/>
                <a:gd name="T17" fmla="*/ 177 h 487"/>
                <a:gd name="T18" fmla="*/ 116 w 398"/>
                <a:gd name="T19" fmla="*/ 135 h 487"/>
                <a:gd name="T20" fmla="*/ 116 w 398"/>
                <a:gd name="T21" fmla="*/ 99 h 487"/>
                <a:gd name="T22" fmla="*/ 282 w 398"/>
                <a:gd name="T23" fmla="*/ 99 h 487"/>
                <a:gd name="T24" fmla="*/ 282 w 398"/>
                <a:gd name="T25" fmla="*/ 161 h 487"/>
                <a:gd name="T26" fmla="*/ 223 w 398"/>
                <a:gd name="T27" fmla="*/ 250 h 487"/>
                <a:gd name="T28" fmla="*/ 183 w 398"/>
                <a:gd name="T29" fmla="*/ 245 h 487"/>
                <a:gd name="T30" fmla="*/ 173 w 398"/>
                <a:gd name="T31" fmla="*/ 262 h 487"/>
                <a:gd name="T32" fmla="*/ 215 w 398"/>
                <a:gd name="T33" fmla="*/ 272 h 487"/>
                <a:gd name="T34" fmla="*/ 261 w 398"/>
                <a:gd name="T35" fmla="*/ 247 h 487"/>
                <a:gd name="T36" fmla="*/ 279 w 398"/>
                <a:gd name="T37" fmla="*/ 257 h 487"/>
                <a:gd name="T38" fmla="*/ 116 w 398"/>
                <a:gd name="T39" fmla="*/ 251 h 487"/>
                <a:gd name="T40" fmla="*/ 171 w 398"/>
                <a:gd name="T41" fmla="*/ 241 h 487"/>
                <a:gd name="T42" fmla="*/ 150 w 398"/>
                <a:gd name="T43" fmla="*/ 170 h 487"/>
                <a:gd name="T44" fmla="*/ 248 w 398"/>
                <a:gd name="T45" fmla="*/ 87 h 487"/>
                <a:gd name="T46" fmla="*/ 227 w 398"/>
                <a:gd name="T47" fmla="*/ 211 h 487"/>
                <a:gd name="T48" fmla="*/ 268 w 398"/>
                <a:gd name="T49" fmla="*/ 170 h 487"/>
                <a:gd name="T50" fmla="*/ 199 w 398"/>
                <a:gd name="T51" fmla="*/ 30 h 487"/>
                <a:gd name="T52" fmla="*/ 130 w 398"/>
                <a:gd name="T53" fmla="*/ 123 h 487"/>
                <a:gd name="T54" fmla="*/ 117 w 398"/>
                <a:gd name="T55" fmla="*/ 214 h 487"/>
                <a:gd name="T56" fmla="*/ 151 w 398"/>
                <a:gd name="T57" fmla="*/ 229 h 487"/>
                <a:gd name="T58" fmla="*/ 6 w 398"/>
                <a:gd name="T59" fmla="*/ 352 h 487"/>
                <a:gd name="T60" fmla="*/ 36 w 398"/>
                <a:gd name="T61" fmla="*/ 487 h 487"/>
                <a:gd name="T62" fmla="*/ 380 w 398"/>
                <a:gd name="T63" fmla="*/ 471 h 487"/>
                <a:gd name="T64" fmla="*/ 326 w 398"/>
                <a:gd name="T65" fmla="*/ 24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8" h="487">
                  <a:moveTo>
                    <a:pt x="326" y="243"/>
                  </a:moveTo>
                  <a:cubicBezTo>
                    <a:pt x="314" y="241"/>
                    <a:pt x="295" y="237"/>
                    <a:pt x="275" y="234"/>
                  </a:cubicBezTo>
                  <a:cubicBezTo>
                    <a:pt x="288" y="218"/>
                    <a:pt x="296" y="198"/>
                    <a:pt x="297" y="177"/>
                  </a:cubicBezTo>
                  <a:cubicBezTo>
                    <a:pt x="297" y="177"/>
                    <a:pt x="298" y="177"/>
                    <a:pt x="298" y="177"/>
                  </a:cubicBezTo>
                  <a:cubicBezTo>
                    <a:pt x="302" y="177"/>
                    <a:pt x="302" y="177"/>
                    <a:pt x="302" y="177"/>
                  </a:cubicBezTo>
                  <a:cubicBezTo>
                    <a:pt x="311" y="177"/>
                    <a:pt x="318" y="169"/>
                    <a:pt x="318" y="161"/>
                  </a:cubicBezTo>
                  <a:cubicBezTo>
                    <a:pt x="318" y="109"/>
                    <a:pt x="318" y="109"/>
                    <a:pt x="318" y="109"/>
                  </a:cubicBezTo>
                  <a:cubicBezTo>
                    <a:pt x="318" y="100"/>
                    <a:pt x="311" y="93"/>
                    <a:pt x="302" y="93"/>
                  </a:cubicBezTo>
                  <a:cubicBezTo>
                    <a:pt x="298" y="93"/>
                    <a:pt x="298" y="93"/>
                    <a:pt x="298" y="93"/>
                  </a:cubicBezTo>
                  <a:cubicBezTo>
                    <a:pt x="298" y="93"/>
                    <a:pt x="297" y="93"/>
                    <a:pt x="297" y="93"/>
                  </a:cubicBezTo>
                  <a:cubicBezTo>
                    <a:pt x="294" y="41"/>
                    <a:pt x="251" y="0"/>
                    <a:pt x="199" y="0"/>
                  </a:cubicBezTo>
                  <a:cubicBezTo>
                    <a:pt x="147" y="0"/>
                    <a:pt x="104" y="41"/>
                    <a:pt x="101" y="93"/>
                  </a:cubicBezTo>
                  <a:cubicBezTo>
                    <a:pt x="100" y="93"/>
                    <a:pt x="100" y="93"/>
                    <a:pt x="100" y="93"/>
                  </a:cubicBezTo>
                  <a:cubicBezTo>
                    <a:pt x="96" y="93"/>
                    <a:pt x="96" y="93"/>
                    <a:pt x="96" y="93"/>
                  </a:cubicBezTo>
                  <a:cubicBezTo>
                    <a:pt x="87" y="93"/>
                    <a:pt x="80" y="100"/>
                    <a:pt x="80" y="109"/>
                  </a:cubicBezTo>
                  <a:cubicBezTo>
                    <a:pt x="80" y="161"/>
                    <a:pt x="80" y="161"/>
                    <a:pt x="80" y="161"/>
                  </a:cubicBezTo>
                  <a:cubicBezTo>
                    <a:pt x="80" y="169"/>
                    <a:pt x="87" y="177"/>
                    <a:pt x="96" y="177"/>
                  </a:cubicBezTo>
                  <a:cubicBezTo>
                    <a:pt x="100" y="177"/>
                    <a:pt x="100" y="177"/>
                    <a:pt x="100" y="177"/>
                  </a:cubicBezTo>
                  <a:cubicBezTo>
                    <a:pt x="109" y="177"/>
                    <a:pt x="116" y="169"/>
                    <a:pt x="116" y="161"/>
                  </a:cubicBezTo>
                  <a:cubicBezTo>
                    <a:pt x="116" y="135"/>
                    <a:pt x="116" y="135"/>
                    <a:pt x="116" y="135"/>
                  </a:cubicBezTo>
                  <a:cubicBezTo>
                    <a:pt x="116" y="109"/>
                    <a:pt x="116" y="109"/>
                    <a:pt x="116" y="109"/>
                  </a:cubicBezTo>
                  <a:cubicBezTo>
                    <a:pt x="116" y="99"/>
                    <a:pt x="116" y="99"/>
                    <a:pt x="116" y="99"/>
                  </a:cubicBezTo>
                  <a:cubicBezTo>
                    <a:pt x="116" y="53"/>
                    <a:pt x="153" y="16"/>
                    <a:pt x="199" y="16"/>
                  </a:cubicBezTo>
                  <a:cubicBezTo>
                    <a:pt x="245" y="16"/>
                    <a:pt x="282" y="53"/>
                    <a:pt x="282" y="99"/>
                  </a:cubicBezTo>
                  <a:cubicBezTo>
                    <a:pt x="282" y="109"/>
                    <a:pt x="282" y="109"/>
                    <a:pt x="282" y="109"/>
                  </a:cubicBezTo>
                  <a:cubicBezTo>
                    <a:pt x="282" y="161"/>
                    <a:pt x="282" y="161"/>
                    <a:pt x="282" y="161"/>
                  </a:cubicBezTo>
                  <a:cubicBezTo>
                    <a:pt x="282" y="170"/>
                    <a:pt x="282" y="170"/>
                    <a:pt x="282" y="170"/>
                  </a:cubicBezTo>
                  <a:cubicBezTo>
                    <a:pt x="282" y="208"/>
                    <a:pt x="257" y="239"/>
                    <a:pt x="223" y="250"/>
                  </a:cubicBezTo>
                  <a:cubicBezTo>
                    <a:pt x="221" y="247"/>
                    <a:pt x="218" y="245"/>
                    <a:pt x="215" y="245"/>
                  </a:cubicBezTo>
                  <a:cubicBezTo>
                    <a:pt x="183" y="245"/>
                    <a:pt x="183" y="245"/>
                    <a:pt x="183" y="245"/>
                  </a:cubicBezTo>
                  <a:cubicBezTo>
                    <a:pt x="177" y="245"/>
                    <a:pt x="173" y="250"/>
                    <a:pt x="173" y="255"/>
                  </a:cubicBezTo>
                  <a:cubicBezTo>
                    <a:pt x="173" y="262"/>
                    <a:pt x="173" y="262"/>
                    <a:pt x="173" y="262"/>
                  </a:cubicBezTo>
                  <a:cubicBezTo>
                    <a:pt x="173" y="268"/>
                    <a:pt x="177" y="272"/>
                    <a:pt x="183" y="272"/>
                  </a:cubicBezTo>
                  <a:cubicBezTo>
                    <a:pt x="215" y="272"/>
                    <a:pt x="215" y="272"/>
                    <a:pt x="215" y="272"/>
                  </a:cubicBezTo>
                  <a:cubicBezTo>
                    <a:pt x="219" y="272"/>
                    <a:pt x="223" y="270"/>
                    <a:pt x="224" y="266"/>
                  </a:cubicBezTo>
                  <a:cubicBezTo>
                    <a:pt x="238" y="262"/>
                    <a:pt x="250" y="256"/>
                    <a:pt x="261" y="247"/>
                  </a:cubicBezTo>
                  <a:cubicBezTo>
                    <a:pt x="282" y="251"/>
                    <a:pt x="282" y="251"/>
                    <a:pt x="282" y="251"/>
                  </a:cubicBezTo>
                  <a:cubicBezTo>
                    <a:pt x="279" y="257"/>
                    <a:pt x="279" y="257"/>
                    <a:pt x="279" y="257"/>
                  </a:cubicBezTo>
                  <a:cubicBezTo>
                    <a:pt x="235" y="317"/>
                    <a:pt x="163" y="317"/>
                    <a:pt x="120" y="257"/>
                  </a:cubicBezTo>
                  <a:cubicBezTo>
                    <a:pt x="116" y="251"/>
                    <a:pt x="116" y="251"/>
                    <a:pt x="116" y="251"/>
                  </a:cubicBezTo>
                  <a:cubicBezTo>
                    <a:pt x="171" y="241"/>
                    <a:pt x="171" y="241"/>
                    <a:pt x="171" y="241"/>
                  </a:cubicBezTo>
                  <a:cubicBezTo>
                    <a:pt x="171" y="241"/>
                    <a:pt x="171" y="241"/>
                    <a:pt x="171" y="241"/>
                  </a:cubicBezTo>
                  <a:cubicBezTo>
                    <a:pt x="171" y="211"/>
                    <a:pt x="171" y="211"/>
                    <a:pt x="171" y="211"/>
                  </a:cubicBezTo>
                  <a:cubicBezTo>
                    <a:pt x="159" y="202"/>
                    <a:pt x="150" y="187"/>
                    <a:pt x="150" y="170"/>
                  </a:cubicBezTo>
                  <a:cubicBezTo>
                    <a:pt x="150" y="127"/>
                    <a:pt x="150" y="127"/>
                    <a:pt x="150" y="127"/>
                  </a:cubicBezTo>
                  <a:cubicBezTo>
                    <a:pt x="248" y="87"/>
                    <a:pt x="248" y="87"/>
                    <a:pt x="248" y="87"/>
                  </a:cubicBezTo>
                  <a:cubicBezTo>
                    <a:pt x="248" y="154"/>
                    <a:pt x="248" y="154"/>
                    <a:pt x="248" y="154"/>
                  </a:cubicBezTo>
                  <a:cubicBezTo>
                    <a:pt x="248" y="187"/>
                    <a:pt x="239" y="202"/>
                    <a:pt x="227" y="211"/>
                  </a:cubicBezTo>
                  <a:cubicBezTo>
                    <a:pt x="227" y="234"/>
                    <a:pt x="227" y="234"/>
                    <a:pt x="227" y="234"/>
                  </a:cubicBezTo>
                  <a:cubicBezTo>
                    <a:pt x="251" y="223"/>
                    <a:pt x="268" y="199"/>
                    <a:pt x="268" y="170"/>
                  </a:cubicBezTo>
                  <a:cubicBezTo>
                    <a:pt x="268" y="99"/>
                    <a:pt x="268" y="99"/>
                    <a:pt x="268" y="99"/>
                  </a:cubicBezTo>
                  <a:cubicBezTo>
                    <a:pt x="268" y="61"/>
                    <a:pt x="237" y="30"/>
                    <a:pt x="199" y="30"/>
                  </a:cubicBezTo>
                  <a:cubicBezTo>
                    <a:pt x="161" y="30"/>
                    <a:pt x="130" y="61"/>
                    <a:pt x="130" y="99"/>
                  </a:cubicBezTo>
                  <a:cubicBezTo>
                    <a:pt x="130" y="123"/>
                    <a:pt x="130" y="123"/>
                    <a:pt x="130" y="123"/>
                  </a:cubicBezTo>
                  <a:cubicBezTo>
                    <a:pt x="130" y="131"/>
                    <a:pt x="130" y="142"/>
                    <a:pt x="130" y="151"/>
                  </a:cubicBezTo>
                  <a:cubicBezTo>
                    <a:pt x="130" y="180"/>
                    <a:pt x="126" y="200"/>
                    <a:pt x="117" y="214"/>
                  </a:cubicBezTo>
                  <a:cubicBezTo>
                    <a:pt x="151" y="221"/>
                    <a:pt x="151" y="221"/>
                    <a:pt x="151" y="221"/>
                  </a:cubicBezTo>
                  <a:cubicBezTo>
                    <a:pt x="151" y="229"/>
                    <a:pt x="151" y="229"/>
                    <a:pt x="151" y="229"/>
                  </a:cubicBezTo>
                  <a:cubicBezTo>
                    <a:pt x="123" y="234"/>
                    <a:pt x="89" y="240"/>
                    <a:pt x="72" y="243"/>
                  </a:cubicBezTo>
                  <a:cubicBezTo>
                    <a:pt x="16" y="254"/>
                    <a:pt x="0" y="295"/>
                    <a:pt x="6" y="352"/>
                  </a:cubicBezTo>
                  <a:cubicBezTo>
                    <a:pt x="8" y="370"/>
                    <a:pt x="13" y="421"/>
                    <a:pt x="18" y="471"/>
                  </a:cubicBezTo>
                  <a:cubicBezTo>
                    <a:pt x="19" y="480"/>
                    <a:pt x="26" y="487"/>
                    <a:pt x="36" y="487"/>
                  </a:cubicBezTo>
                  <a:cubicBezTo>
                    <a:pt x="362" y="487"/>
                    <a:pt x="362" y="487"/>
                    <a:pt x="362" y="487"/>
                  </a:cubicBezTo>
                  <a:cubicBezTo>
                    <a:pt x="372" y="487"/>
                    <a:pt x="379" y="480"/>
                    <a:pt x="380" y="471"/>
                  </a:cubicBezTo>
                  <a:cubicBezTo>
                    <a:pt x="385" y="420"/>
                    <a:pt x="390" y="370"/>
                    <a:pt x="392" y="352"/>
                  </a:cubicBezTo>
                  <a:cubicBezTo>
                    <a:pt x="398" y="295"/>
                    <a:pt x="382" y="254"/>
                    <a:pt x="326" y="243"/>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34" name="テキスト ボックス 33">
            <a:extLst>
              <a:ext uri="{FF2B5EF4-FFF2-40B4-BE49-F238E27FC236}">
                <a16:creationId xmlns:a16="http://schemas.microsoft.com/office/drawing/2014/main" id="{B0357B10-87D1-4315-D5D7-33692DB0EDEC}"/>
              </a:ext>
            </a:extLst>
          </p:cNvPr>
          <p:cNvSpPr txBox="1"/>
          <p:nvPr/>
        </p:nvSpPr>
        <p:spPr>
          <a:xfrm>
            <a:off x="5394588" y="4980603"/>
            <a:ext cx="1372910" cy="400110"/>
          </a:xfrm>
          <a:prstGeom prst="rect">
            <a:avLst/>
          </a:prstGeom>
          <a:noFill/>
        </p:spPr>
        <p:txBody>
          <a:bodyPr wrap="square" rtlCol="0">
            <a:spAutoFit/>
          </a:bodyPr>
          <a:lstStyle/>
          <a:p>
            <a:pPr algn="ct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a:t>
            </a: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 name="直線矢印コネクタ 34">
            <a:extLst>
              <a:ext uri="{FF2B5EF4-FFF2-40B4-BE49-F238E27FC236}">
                <a16:creationId xmlns:a16="http://schemas.microsoft.com/office/drawing/2014/main" id="{AFAA6D1B-BA40-F31E-944F-C3890B8E55BA}"/>
              </a:ext>
            </a:extLst>
          </p:cNvPr>
          <p:cNvCxnSpPr/>
          <p:nvPr/>
        </p:nvCxnSpPr>
        <p:spPr bwMode="gray">
          <a:xfrm>
            <a:off x="5189335" y="4801081"/>
            <a:ext cx="382184" cy="0"/>
          </a:xfrm>
          <a:prstGeom prst="straightConnector1">
            <a:avLst/>
          </a:prstGeom>
          <a:noFill/>
          <a:ln w="38100">
            <a:solidFill>
              <a:srgbClr val="00CCFF"/>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コネクタ: カギ線 36">
            <a:extLst>
              <a:ext uri="{FF2B5EF4-FFF2-40B4-BE49-F238E27FC236}">
                <a16:creationId xmlns:a16="http://schemas.microsoft.com/office/drawing/2014/main" id="{4A458AC1-CC93-B87E-D3BE-63494490A7CE}"/>
              </a:ext>
            </a:extLst>
          </p:cNvPr>
          <p:cNvCxnSpPr>
            <a:cxnSpLocks/>
            <a:stCxn id="34" idx="2"/>
          </p:cNvCxnSpPr>
          <p:nvPr/>
        </p:nvCxnSpPr>
        <p:spPr bwMode="gray">
          <a:xfrm rot="5400000">
            <a:off x="3583175" y="3376339"/>
            <a:ext cx="493495" cy="4502242"/>
          </a:xfrm>
          <a:prstGeom prst="bentConnector2">
            <a:avLst/>
          </a:prstGeom>
          <a:noFill/>
          <a:ln w="38100">
            <a:solidFill>
              <a:srgbClr val="00CCFF"/>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テキスト ボックス 37">
            <a:extLst>
              <a:ext uri="{FF2B5EF4-FFF2-40B4-BE49-F238E27FC236}">
                <a16:creationId xmlns:a16="http://schemas.microsoft.com/office/drawing/2014/main" id="{941DB146-2FA4-8FCC-B6EF-1ED4ABA16BCF}"/>
              </a:ext>
            </a:extLst>
          </p:cNvPr>
          <p:cNvSpPr txBox="1"/>
          <p:nvPr/>
        </p:nvSpPr>
        <p:spPr>
          <a:xfrm>
            <a:off x="2623992" y="5583567"/>
            <a:ext cx="2793166" cy="246221"/>
          </a:xfrm>
          <a:prstGeom prst="rect">
            <a:avLst/>
          </a:prstGeom>
          <a:noFill/>
        </p:spPr>
        <p:txBody>
          <a:bodyPr wrap="square">
            <a:spAutoFit/>
          </a:bodyPr>
          <a:lstStyle/>
          <a:p>
            <a:r>
              <a:rPr lang="ja-JP" altLang="en-US" sz="1000" dirty="0">
                <a:solidFill>
                  <a:schemeClr val="accent3">
                    <a:lumMod val="75000"/>
                  </a:schemeClr>
                </a:solidFill>
                <a:latin typeface="Meiryo UI"/>
                <a:ea typeface="Meiryo UI"/>
              </a:rPr>
              <a:t>事前確認メール、及び、</a:t>
            </a:r>
            <a:r>
              <a:rPr lang="en-US" altLang="ja-JP" sz="1000" dirty="0">
                <a:solidFill>
                  <a:schemeClr val="accent3">
                    <a:lumMod val="75000"/>
                  </a:schemeClr>
                </a:solidFill>
                <a:latin typeface="Meiryo UI"/>
                <a:ea typeface="Meiryo UI"/>
              </a:rPr>
              <a:t>G-MIS</a:t>
            </a:r>
            <a:r>
              <a:rPr lang="ja-JP" altLang="en-US" sz="1000" dirty="0">
                <a:solidFill>
                  <a:schemeClr val="accent3">
                    <a:lumMod val="75000"/>
                  </a:schemeClr>
                </a:solidFill>
                <a:latin typeface="Meiryo UI"/>
                <a:ea typeface="Meiryo UI"/>
              </a:rPr>
              <a:t>利用案内メール</a:t>
            </a:r>
            <a:endParaRPr lang="ja-JP" altLang="en-US" sz="1000" dirty="0">
              <a:solidFill>
                <a:schemeClr val="accent3">
                  <a:lumMod val="75000"/>
                </a:schemeClr>
              </a:solidFill>
            </a:endParaRPr>
          </a:p>
        </p:txBody>
      </p:sp>
      <p:grpSp>
        <p:nvGrpSpPr>
          <p:cNvPr id="39" name="ビジネスマン｜女性">
            <a:extLst>
              <a:ext uri="{FF2B5EF4-FFF2-40B4-BE49-F238E27FC236}">
                <a16:creationId xmlns:a16="http://schemas.microsoft.com/office/drawing/2014/main" id="{33E8F150-CA63-D1BF-D179-01954164A1A6}"/>
              </a:ext>
            </a:extLst>
          </p:cNvPr>
          <p:cNvGrpSpPr>
            <a:grpSpLocks noChangeAspect="1"/>
          </p:cNvGrpSpPr>
          <p:nvPr/>
        </p:nvGrpSpPr>
        <p:grpSpPr bwMode="auto">
          <a:xfrm>
            <a:off x="3547028" y="4411595"/>
            <a:ext cx="529991" cy="591983"/>
            <a:chOff x="2033" y="988"/>
            <a:chExt cx="607" cy="678"/>
          </a:xfrm>
        </p:grpSpPr>
        <p:sp>
          <p:nvSpPr>
            <p:cNvPr id="40" name="Freeform 10">
              <a:extLst>
                <a:ext uri="{FF2B5EF4-FFF2-40B4-BE49-F238E27FC236}">
                  <a16:creationId xmlns:a16="http://schemas.microsoft.com/office/drawing/2014/main" id="{7E75092E-08ED-CA56-8FCB-B26DB0A02C20}"/>
                </a:ext>
              </a:extLst>
            </p:cNvPr>
            <p:cNvSpPr>
              <a:spLocks noEditPoints="1"/>
            </p:cNvSpPr>
            <p:nvPr/>
          </p:nvSpPr>
          <p:spPr bwMode="auto">
            <a:xfrm>
              <a:off x="2033" y="988"/>
              <a:ext cx="607" cy="678"/>
            </a:xfrm>
            <a:custGeom>
              <a:avLst/>
              <a:gdLst>
                <a:gd name="T0" fmla="*/ 392 w 398"/>
                <a:gd name="T1" fmla="*/ 310 h 445"/>
                <a:gd name="T2" fmla="*/ 380 w 398"/>
                <a:gd name="T3" fmla="*/ 429 h 445"/>
                <a:gd name="T4" fmla="*/ 362 w 398"/>
                <a:gd name="T5" fmla="*/ 445 h 445"/>
                <a:gd name="T6" fmla="*/ 36 w 398"/>
                <a:gd name="T7" fmla="*/ 445 h 445"/>
                <a:gd name="T8" fmla="*/ 18 w 398"/>
                <a:gd name="T9" fmla="*/ 429 h 445"/>
                <a:gd name="T10" fmla="*/ 6 w 398"/>
                <a:gd name="T11" fmla="*/ 310 h 445"/>
                <a:gd name="T12" fmla="*/ 72 w 398"/>
                <a:gd name="T13" fmla="*/ 201 h 445"/>
                <a:gd name="T14" fmla="*/ 135 w 398"/>
                <a:gd name="T15" fmla="*/ 190 h 445"/>
                <a:gd name="T16" fmla="*/ 121 w 398"/>
                <a:gd name="T17" fmla="*/ 96 h 445"/>
                <a:gd name="T18" fmla="*/ 199 w 398"/>
                <a:gd name="T19" fmla="*/ 0 h 445"/>
                <a:gd name="T20" fmla="*/ 277 w 398"/>
                <a:gd name="T21" fmla="*/ 96 h 445"/>
                <a:gd name="T22" fmla="*/ 263 w 398"/>
                <a:gd name="T23" fmla="*/ 190 h 445"/>
                <a:gd name="T24" fmla="*/ 326 w 398"/>
                <a:gd name="T25" fmla="*/ 201 h 445"/>
                <a:gd name="T26" fmla="*/ 392 w 398"/>
                <a:gd name="T27" fmla="*/ 310 h 445"/>
                <a:gd name="T28" fmla="*/ 199 w 398"/>
                <a:gd name="T29" fmla="*/ 250 h 445"/>
                <a:gd name="T30" fmla="*/ 135 w 398"/>
                <a:gd name="T31" fmla="*/ 244 h 445"/>
                <a:gd name="T32" fmla="*/ 198 w 398"/>
                <a:gd name="T33" fmla="*/ 396 h 445"/>
                <a:gd name="T34" fmla="*/ 200 w 398"/>
                <a:gd name="T35" fmla="*/ 396 h 445"/>
                <a:gd name="T36" fmla="*/ 263 w 398"/>
                <a:gd name="T37" fmla="*/ 244 h 445"/>
                <a:gd name="T38" fmla="*/ 199 w 398"/>
                <a:gd name="T39" fmla="*/ 250 h 445"/>
                <a:gd name="T40" fmla="*/ 229 w 398"/>
                <a:gd name="T41" fmla="*/ 199 h 445"/>
                <a:gd name="T42" fmla="*/ 229 w 398"/>
                <a:gd name="T43" fmla="*/ 167 h 445"/>
                <a:gd name="T44" fmla="*/ 248 w 398"/>
                <a:gd name="T45" fmla="*/ 128 h 445"/>
                <a:gd name="T46" fmla="*/ 248 w 398"/>
                <a:gd name="T47" fmla="*/ 49 h 445"/>
                <a:gd name="T48" fmla="*/ 150 w 398"/>
                <a:gd name="T49" fmla="*/ 81 h 445"/>
                <a:gd name="T50" fmla="*/ 150 w 398"/>
                <a:gd name="T51" fmla="*/ 128 h 445"/>
                <a:gd name="T52" fmla="*/ 169 w 398"/>
                <a:gd name="T53" fmla="*/ 167 h 445"/>
                <a:gd name="T54" fmla="*/ 169 w 398"/>
                <a:gd name="T55" fmla="*/ 199 h 445"/>
                <a:gd name="T56" fmla="*/ 120 w 398"/>
                <a:gd name="T57" fmla="*/ 208 h 445"/>
                <a:gd name="T58" fmla="*/ 127 w 398"/>
                <a:gd name="T59" fmla="*/ 226 h 445"/>
                <a:gd name="T60" fmla="*/ 199 w 398"/>
                <a:gd name="T61" fmla="*/ 234 h 445"/>
                <a:gd name="T62" fmla="*/ 270 w 398"/>
                <a:gd name="T63" fmla="*/ 226 h 445"/>
                <a:gd name="T64" fmla="*/ 278 w 398"/>
                <a:gd name="T65" fmla="*/ 208 h 445"/>
                <a:gd name="T66" fmla="*/ 229 w 398"/>
                <a:gd name="T67" fmla="*/ 1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8" h="445">
                  <a:moveTo>
                    <a:pt x="392" y="310"/>
                  </a:moveTo>
                  <a:cubicBezTo>
                    <a:pt x="390" y="328"/>
                    <a:pt x="385" y="378"/>
                    <a:pt x="380" y="429"/>
                  </a:cubicBezTo>
                  <a:cubicBezTo>
                    <a:pt x="379" y="438"/>
                    <a:pt x="372" y="445"/>
                    <a:pt x="362" y="445"/>
                  </a:cubicBezTo>
                  <a:cubicBezTo>
                    <a:pt x="36" y="445"/>
                    <a:pt x="36" y="445"/>
                    <a:pt x="36" y="445"/>
                  </a:cubicBezTo>
                  <a:cubicBezTo>
                    <a:pt x="26" y="445"/>
                    <a:pt x="19" y="438"/>
                    <a:pt x="18" y="429"/>
                  </a:cubicBezTo>
                  <a:cubicBezTo>
                    <a:pt x="13" y="379"/>
                    <a:pt x="8" y="328"/>
                    <a:pt x="6" y="310"/>
                  </a:cubicBezTo>
                  <a:cubicBezTo>
                    <a:pt x="0" y="253"/>
                    <a:pt x="16" y="212"/>
                    <a:pt x="72" y="201"/>
                  </a:cubicBezTo>
                  <a:cubicBezTo>
                    <a:pt x="86" y="199"/>
                    <a:pt x="111" y="194"/>
                    <a:pt x="135" y="190"/>
                  </a:cubicBezTo>
                  <a:cubicBezTo>
                    <a:pt x="126" y="158"/>
                    <a:pt x="121" y="129"/>
                    <a:pt x="121" y="96"/>
                  </a:cubicBezTo>
                  <a:cubicBezTo>
                    <a:pt x="121" y="49"/>
                    <a:pt x="146" y="0"/>
                    <a:pt x="199" y="0"/>
                  </a:cubicBezTo>
                  <a:cubicBezTo>
                    <a:pt x="252" y="0"/>
                    <a:pt x="277" y="49"/>
                    <a:pt x="277" y="96"/>
                  </a:cubicBezTo>
                  <a:cubicBezTo>
                    <a:pt x="277" y="129"/>
                    <a:pt x="272" y="158"/>
                    <a:pt x="263" y="190"/>
                  </a:cubicBezTo>
                  <a:cubicBezTo>
                    <a:pt x="287" y="194"/>
                    <a:pt x="312" y="199"/>
                    <a:pt x="326" y="201"/>
                  </a:cubicBezTo>
                  <a:cubicBezTo>
                    <a:pt x="382" y="212"/>
                    <a:pt x="398" y="253"/>
                    <a:pt x="392" y="310"/>
                  </a:cubicBezTo>
                  <a:close/>
                  <a:moveTo>
                    <a:pt x="199" y="250"/>
                  </a:moveTo>
                  <a:cubicBezTo>
                    <a:pt x="175" y="250"/>
                    <a:pt x="154" y="248"/>
                    <a:pt x="135" y="244"/>
                  </a:cubicBezTo>
                  <a:cubicBezTo>
                    <a:pt x="198" y="396"/>
                    <a:pt x="198" y="396"/>
                    <a:pt x="198" y="396"/>
                  </a:cubicBezTo>
                  <a:cubicBezTo>
                    <a:pt x="200" y="396"/>
                    <a:pt x="200" y="396"/>
                    <a:pt x="200" y="396"/>
                  </a:cubicBezTo>
                  <a:cubicBezTo>
                    <a:pt x="263" y="244"/>
                    <a:pt x="263" y="244"/>
                    <a:pt x="263" y="244"/>
                  </a:cubicBezTo>
                  <a:cubicBezTo>
                    <a:pt x="244" y="248"/>
                    <a:pt x="222" y="250"/>
                    <a:pt x="199" y="250"/>
                  </a:cubicBezTo>
                  <a:close/>
                  <a:moveTo>
                    <a:pt x="229" y="199"/>
                  </a:moveTo>
                  <a:cubicBezTo>
                    <a:pt x="229" y="167"/>
                    <a:pt x="229" y="167"/>
                    <a:pt x="229" y="167"/>
                  </a:cubicBezTo>
                  <a:cubicBezTo>
                    <a:pt x="240" y="158"/>
                    <a:pt x="248" y="144"/>
                    <a:pt x="248" y="128"/>
                  </a:cubicBezTo>
                  <a:cubicBezTo>
                    <a:pt x="248" y="49"/>
                    <a:pt x="248" y="49"/>
                    <a:pt x="248" y="49"/>
                  </a:cubicBezTo>
                  <a:cubicBezTo>
                    <a:pt x="150" y="81"/>
                    <a:pt x="150" y="81"/>
                    <a:pt x="150" y="81"/>
                  </a:cubicBezTo>
                  <a:cubicBezTo>
                    <a:pt x="150" y="128"/>
                    <a:pt x="150" y="128"/>
                    <a:pt x="150" y="128"/>
                  </a:cubicBezTo>
                  <a:cubicBezTo>
                    <a:pt x="150" y="144"/>
                    <a:pt x="158" y="158"/>
                    <a:pt x="169" y="167"/>
                  </a:cubicBezTo>
                  <a:cubicBezTo>
                    <a:pt x="169" y="199"/>
                    <a:pt x="169" y="199"/>
                    <a:pt x="169" y="199"/>
                  </a:cubicBezTo>
                  <a:cubicBezTo>
                    <a:pt x="120" y="208"/>
                    <a:pt x="120" y="208"/>
                    <a:pt x="120" y="208"/>
                  </a:cubicBezTo>
                  <a:cubicBezTo>
                    <a:pt x="127" y="226"/>
                    <a:pt x="127" y="226"/>
                    <a:pt x="127" y="226"/>
                  </a:cubicBezTo>
                  <a:cubicBezTo>
                    <a:pt x="148" y="231"/>
                    <a:pt x="172" y="234"/>
                    <a:pt x="199" y="234"/>
                  </a:cubicBezTo>
                  <a:cubicBezTo>
                    <a:pt x="226" y="234"/>
                    <a:pt x="250" y="231"/>
                    <a:pt x="270" y="226"/>
                  </a:cubicBezTo>
                  <a:cubicBezTo>
                    <a:pt x="278" y="208"/>
                    <a:pt x="278" y="208"/>
                    <a:pt x="278" y="208"/>
                  </a:cubicBezTo>
                  <a:lnTo>
                    <a:pt x="229" y="19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sp>
          <p:nvSpPr>
            <p:cNvPr id="41" name="Freeform 11">
              <a:extLst>
                <a:ext uri="{FF2B5EF4-FFF2-40B4-BE49-F238E27FC236}">
                  <a16:creationId xmlns:a16="http://schemas.microsoft.com/office/drawing/2014/main" id="{7B9846FB-7608-FDF6-81C4-952E779D4153}"/>
                </a:ext>
              </a:extLst>
            </p:cNvPr>
            <p:cNvSpPr>
              <a:spLocks noEditPoints="1"/>
            </p:cNvSpPr>
            <p:nvPr/>
          </p:nvSpPr>
          <p:spPr bwMode="auto">
            <a:xfrm>
              <a:off x="2216" y="1063"/>
              <a:ext cx="241" cy="528"/>
            </a:xfrm>
            <a:custGeom>
              <a:avLst/>
              <a:gdLst>
                <a:gd name="T0" fmla="*/ 79 w 158"/>
                <a:gd name="T1" fmla="*/ 201 h 347"/>
                <a:gd name="T2" fmla="*/ 15 w 158"/>
                <a:gd name="T3" fmla="*/ 195 h 347"/>
                <a:gd name="T4" fmla="*/ 78 w 158"/>
                <a:gd name="T5" fmla="*/ 347 h 347"/>
                <a:gd name="T6" fmla="*/ 80 w 158"/>
                <a:gd name="T7" fmla="*/ 347 h 347"/>
                <a:gd name="T8" fmla="*/ 143 w 158"/>
                <a:gd name="T9" fmla="*/ 195 h 347"/>
                <a:gd name="T10" fmla="*/ 79 w 158"/>
                <a:gd name="T11" fmla="*/ 201 h 347"/>
                <a:gd name="T12" fmla="*/ 109 w 158"/>
                <a:gd name="T13" fmla="*/ 150 h 347"/>
                <a:gd name="T14" fmla="*/ 109 w 158"/>
                <a:gd name="T15" fmla="*/ 118 h 347"/>
                <a:gd name="T16" fmla="*/ 128 w 158"/>
                <a:gd name="T17" fmla="*/ 79 h 347"/>
                <a:gd name="T18" fmla="*/ 128 w 158"/>
                <a:gd name="T19" fmla="*/ 0 h 347"/>
                <a:gd name="T20" fmla="*/ 30 w 158"/>
                <a:gd name="T21" fmla="*/ 32 h 347"/>
                <a:gd name="T22" fmla="*/ 30 w 158"/>
                <a:gd name="T23" fmla="*/ 79 h 347"/>
                <a:gd name="T24" fmla="*/ 49 w 158"/>
                <a:gd name="T25" fmla="*/ 118 h 347"/>
                <a:gd name="T26" fmla="*/ 49 w 158"/>
                <a:gd name="T27" fmla="*/ 150 h 347"/>
                <a:gd name="T28" fmla="*/ 0 w 158"/>
                <a:gd name="T29" fmla="*/ 159 h 347"/>
                <a:gd name="T30" fmla="*/ 7 w 158"/>
                <a:gd name="T31" fmla="*/ 177 h 347"/>
                <a:gd name="T32" fmla="*/ 79 w 158"/>
                <a:gd name="T33" fmla="*/ 185 h 347"/>
                <a:gd name="T34" fmla="*/ 150 w 158"/>
                <a:gd name="T35" fmla="*/ 177 h 347"/>
                <a:gd name="T36" fmla="*/ 158 w 158"/>
                <a:gd name="T37" fmla="*/ 159 h 347"/>
                <a:gd name="T38" fmla="*/ 109 w 158"/>
                <a:gd name="T39" fmla="*/ 15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347">
                  <a:moveTo>
                    <a:pt x="79" y="201"/>
                  </a:moveTo>
                  <a:cubicBezTo>
                    <a:pt x="55" y="201"/>
                    <a:pt x="34" y="199"/>
                    <a:pt x="15" y="195"/>
                  </a:cubicBezTo>
                  <a:cubicBezTo>
                    <a:pt x="78" y="347"/>
                    <a:pt x="78" y="347"/>
                    <a:pt x="78" y="347"/>
                  </a:cubicBezTo>
                  <a:cubicBezTo>
                    <a:pt x="80" y="347"/>
                    <a:pt x="80" y="347"/>
                    <a:pt x="80" y="347"/>
                  </a:cubicBezTo>
                  <a:cubicBezTo>
                    <a:pt x="143" y="195"/>
                    <a:pt x="143" y="195"/>
                    <a:pt x="143" y="195"/>
                  </a:cubicBezTo>
                  <a:cubicBezTo>
                    <a:pt x="124" y="199"/>
                    <a:pt x="102" y="201"/>
                    <a:pt x="79" y="201"/>
                  </a:cubicBezTo>
                  <a:close/>
                  <a:moveTo>
                    <a:pt x="109" y="150"/>
                  </a:moveTo>
                  <a:cubicBezTo>
                    <a:pt x="109" y="118"/>
                    <a:pt x="109" y="118"/>
                    <a:pt x="109" y="118"/>
                  </a:cubicBezTo>
                  <a:cubicBezTo>
                    <a:pt x="120" y="109"/>
                    <a:pt x="128" y="95"/>
                    <a:pt x="128" y="79"/>
                  </a:cubicBezTo>
                  <a:cubicBezTo>
                    <a:pt x="128" y="0"/>
                    <a:pt x="128" y="0"/>
                    <a:pt x="128" y="0"/>
                  </a:cubicBezTo>
                  <a:cubicBezTo>
                    <a:pt x="30" y="32"/>
                    <a:pt x="30" y="32"/>
                    <a:pt x="30" y="32"/>
                  </a:cubicBezTo>
                  <a:cubicBezTo>
                    <a:pt x="30" y="79"/>
                    <a:pt x="30" y="79"/>
                    <a:pt x="30" y="79"/>
                  </a:cubicBezTo>
                  <a:cubicBezTo>
                    <a:pt x="30" y="95"/>
                    <a:pt x="38" y="109"/>
                    <a:pt x="49" y="118"/>
                  </a:cubicBezTo>
                  <a:cubicBezTo>
                    <a:pt x="49" y="150"/>
                    <a:pt x="49" y="150"/>
                    <a:pt x="49" y="150"/>
                  </a:cubicBezTo>
                  <a:cubicBezTo>
                    <a:pt x="0" y="159"/>
                    <a:pt x="0" y="159"/>
                    <a:pt x="0" y="159"/>
                  </a:cubicBezTo>
                  <a:cubicBezTo>
                    <a:pt x="7" y="177"/>
                    <a:pt x="7" y="177"/>
                    <a:pt x="7" y="177"/>
                  </a:cubicBezTo>
                  <a:cubicBezTo>
                    <a:pt x="28" y="182"/>
                    <a:pt x="52" y="185"/>
                    <a:pt x="79" y="185"/>
                  </a:cubicBezTo>
                  <a:cubicBezTo>
                    <a:pt x="106" y="185"/>
                    <a:pt x="130" y="182"/>
                    <a:pt x="150" y="177"/>
                  </a:cubicBezTo>
                  <a:cubicBezTo>
                    <a:pt x="158" y="159"/>
                    <a:pt x="158" y="159"/>
                    <a:pt x="158" y="159"/>
                  </a:cubicBezTo>
                  <a:lnTo>
                    <a:pt x="10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grpSp>
      <p:sp>
        <p:nvSpPr>
          <p:cNvPr id="42" name="テキスト ボックス 41">
            <a:extLst>
              <a:ext uri="{FF2B5EF4-FFF2-40B4-BE49-F238E27FC236}">
                <a16:creationId xmlns:a16="http://schemas.microsoft.com/office/drawing/2014/main" id="{46204E5F-1493-901F-63FD-84BFA4337D44}"/>
              </a:ext>
            </a:extLst>
          </p:cNvPr>
          <p:cNvSpPr txBox="1"/>
          <p:nvPr/>
        </p:nvSpPr>
        <p:spPr>
          <a:xfrm>
            <a:off x="3426135" y="4980603"/>
            <a:ext cx="1171575"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都道府県等</a:t>
            </a:r>
          </a:p>
        </p:txBody>
      </p:sp>
      <p:sp>
        <p:nvSpPr>
          <p:cNvPr id="43" name="正方形/長方形 42">
            <a:extLst>
              <a:ext uri="{FF2B5EF4-FFF2-40B4-BE49-F238E27FC236}">
                <a16:creationId xmlns:a16="http://schemas.microsoft.com/office/drawing/2014/main" id="{39600C6D-DDF3-76B2-662F-BAB48E04CF9F}"/>
              </a:ext>
            </a:extLst>
          </p:cNvPr>
          <p:cNvSpPr/>
          <p:nvPr/>
        </p:nvSpPr>
        <p:spPr>
          <a:xfrm>
            <a:off x="3222124" y="4127465"/>
            <a:ext cx="1295400" cy="219621"/>
          </a:xfrm>
          <a:prstGeom prst="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a:solidFill>
                  <a:schemeClr val="tx1"/>
                </a:solidFill>
                <a:latin typeface="Meiryo UI" panose="020B0604030504040204" pitchFamily="50" charset="-128"/>
                <a:ea typeface="Meiryo UI" panose="020B0604030504040204" pitchFamily="50" charset="-128"/>
              </a:rPr>
              <a:t>①申請（代理）</a:t>
            </a:r>
          </a:p>
        </p:txBody>
      </p:sp>
      <p:sp>
        <p:nvSpPr>
          <p:cNvPr id="44" name="正方形/長方形 43">
            <a:extLst>
              <a:ext uri="{FF2B5EF4-FFF2-40B4-BE49-F238E27FC236}">
                <a16:creationId xmlns:a16="http://schemas.microsoft.com/office/drawing/2014/main" id="{4DF85D37-566A-C669-A028-6DD8996E21DA}"/>
              </a:ext>
            </a:extLst>
          </p:cNvPr>
          <p:cNvSpPr/>
          <p:nvPr/>
        </p:nvSpPr>
        <p:spPr>
          <a:xfrm>
            <a:off x="5688917" y="4127465"/>
            <a:ext cx="787598" cy="210255"/>
          </a:xfrm>
          <a:prstGeom prst="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a:solidFill>
                  <a:schemeClr val="tx1"/>
                </a:solidFill>
                <a:latin typeface="Meiryo UI" panose="020B0604030504040204" pitchFamily="50" charset="-128"/>
                <a:ea typeface="Meiryo UI" panose="020B0604030504040204" pitchFamily="50" charset="-128"/>
              </a:rPr>
              <a:t>②発行</a:t>
            </a:r>
          </a:p>
        </p:txBody>
      </p:sp>
      <p:grpSp>
        <p:nvGrpSpPr>
          <p:cNvPr id="45" name="グループ化 44">
            <a:extLst>
              <a:ext uri="{FF2B5EF4-FFF2-40B4-BE49-F238E27FC236}">
                <a16:creationId xmlns:a16="http://schemas.microsoft.com/office/drawing/2014/main" id="{E8BF26FE-B3D6-7AF0-7283-965FDF1CCF8A}"/>
              </a:ext>
            </a:extLst>
          </p:cNvPr>
          <p:cNvGrpSpPr/>
          <p:nvPr/>
        </p:nvGrpSpPr>
        <p:grpSpPr>
          <a:xfrm>
            <a:off x="4383602" y="4400855"/>
            <a:ext cx="896189" cy="869634"/>
            <a:chOff x="4038600" y="1420526"/>
            <a:chExt cx="1466850" cy="1466850"/>
          </a:xfrm>
        </p:grpSpPr>
        <p:pic>
          <p:nvPicPr>
            <p:cNvPr id="46" name="グラフィックス 45" descr="インターネット 単色塗りつぶし">
              <a:extLst>
                <a:ext uri="{FF2B5EF4-FFF2-40B4-BE49-F238E27FC236}">
                  <a16:creationId xmlns:a16="http://schemas.microsoft.com/office/drawing/2014/main" id="{1D48EECE-5FB1-4D3A-726E-7A74A5E3954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38600" y="1420526"/>
              <a:ext cx="1466850" cy="1466850"/>
            </a:xfrm>
            <a:prstGeom prst="rect">
              <a:avLst/>
            </a:prstGeom>
          </p:spPr>
        </p:pic>
        <p:sp>
          <p:nvSpPr>
            <p:cNvPr id="47" name="正方形/長方形 46">
              <a:extLst>
                <a:ext uri="{FF2B5EF4-FFF2-40B4-BE49-F238E27FC236}">
                  <a16:creationId xmlns:a16="http://schemas.microsoft.com/office/drawing/2014/main" id="{D275DC67-529D-624C-6E10-9C4F2ECA8A7B}"/>
                </a:ext>
              </a:extLst>
            </p:cNvPr>
            <p:cNvSpPr/>
            <p:nvPr/>
          </p:nvSpPr>
          <p:spPr>
            <a:xfrm>
              <a:off x="4386262" y="1847850"/>
              <a:ext cx="771525" cy="438149"/>
            </a:xfrm>
            <a:prstGeom prst="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200">
                  <a:solidFill>
                    <a:schemeClr val="tx1"/>
                  </a:solidFill>
                </a:rPr>
                <a:t>G-MIS</a:t>
              </a:r>
              <a:endParaRPr kumimoji="1" lang="ja-JP" altLang="en-US" sz="1200">
                <a:solidFill>
                  <a:schemeClr val="tx1"/>
                </a:solidFill>
              </a:endParaRPr>
            </a:p>
          </p:txBody>
        </p:sp>
      </p:grpSp>
      <p:sp>
        <p:nvSpPr>
          <p:cNvPr id="48" name="テキスト ボックス 47">
            <a:extLst>
              <a:ext uri="{FF2B5EF4-FFF2-40B4-BE49-F238E27FC236}">
                <a16:creationId xmlns:a16="http://schemas.microsoft.com/office/drawing/2014/main" id="{B324E2E1-B356-66D5-038C-E1238B0B6096}"/>
              </a:ext>
            </a:extLst>
          </p:cNvPr>
          <p:cNvSpPr txBox="1"/>
          <p:nvPr/>
        </p:nvSpPr>
        <p:spPr>
          <a:xfrm>
            <a:off x="755240" y="3729876"/>
            <a:ext cx="1171575" cy="246221"/>
          </a:xfrm>
          <a:prstGeom prst="rect">
            <a:avLst/>
          </a:prstGeom>
          <a:noFill/>
        </p:spPr>
        <p:txBody>
          <a:bodyPr wrap="square" rtlCol="0">
            <a:spAutoFit/>
          </a:bodyPr>
          <a:lstStyle/>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薬局</a:t>
            </a: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9" name="ビジネスマン｜男性">
            <a:extLst>
              <a:ext uri="{FF2B5EF4-FFF2-40B4-BE49-F238E27FC236}">
                <a16:creationId xmlns:a16="http://schemas.microsoft.com/office/drawing/2014/main" id="{DFA5E669-5DCE-D349-951A-692C9F34EEDA}"/>
              </a:ext>
            </a:extLst>
          </p:cNvPr>
          <p:cNvGrpSpPr>
            <a:grpSpLocks noChangeAspect="1"/>
          </p:cNvGrpSpPr>
          <p:nvPr/>
        </p:nvGrpSpPr>
        <p:grpSpPr bwMode="auto">
          <a:xfrm>
            <a:off x="869434" y="3102631"/>
            <a:ext cx="596748" cy="618221"/>
            <a:chOff x="907" y="976"/>
            <a:chExt cx="667" cy="691"/>
          </a:xfrm>
        </p:grpSpPr>
        <p:sp>
          <p:nvSpPr>
            <p:cNvPr id="50" name="Freeform 30">
              <a:extLst>
                <a:ext uri="{FF2B5EF4-FFF2-40B4-BE49-F238E27FC236}">
                  <a16:creationId xmlns:a16="http://schemas.microsoft.com/office/drawing/2014/main" id="{008DEF91-755E-482C-9A74-B1E955F6E9B0}"/>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51" name="Freeform 31">
              <a:extLst>
                <a:ext uri="{FF2B5EF4-FFF2-40B4-BE49-F238E27FC236}">
                  <a16:creationId xmlns:a16="http://schemas.microsoft.com/office/drawing/2014/main" id="{F945D80A-0D09-1D19-A67C-EE157BF7714C}"/>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52" name="メール">
            <a:extLst>
              <a:ext uri="{FF2B5EF4-FFF2-40B4-BE49-F238E27FC236}">
                <a16:creationId xmlns:a16="http://schemas.microsoft.com/office/drawing/2014/main" id="{A16359BE-6C83-3CFC-9BBB-FEB721C5D27F}"/>
              </a:ext>
            </a:extLst>
          </p:cNvPr>
          <p:cNvGrpSpPr>
            <a:grpSpLocks noChangeAspect="1"/>
          </p:cNvGrpSpPr>
          <p:nvPr/>
        </p:nvGrpSpPr>
        <p:grpSpPr bwMode="auto">
          <a:xfrm>
            <a:off x="2164627" y="3238540"/>
            <a:ext cx="425571" cy="288207"/>
            <a:chOff x="908" y="3368"/>
            <a:chExt cx="663" cy="449"/>
          </a:xfrm>
        </p:grpSpPr>
        <p:sp>
          <p:nvSpPr>
            <p:cNvPr id="53" name="Freeform 75">
              <a:extLst>
                <a:ext uri="{FF2B5EF4-FFF2-40B4-BE49-F238E27FC236}">
                  <a16:creationId xmlns:a16="http://schemas.microsoft.com/office/drawing/2014/main" id="{DE687504-7634-0723-C275-2126EEEF7482}"/>
                </a:ext>
              </a:extLst>
            </p:cNvPr>
            <p:cNvSpPr>
              <a:spLocks noEditPoints="1"/>
            </p:cNvSpPr>
            <p:nvPr/>
          </p:nvSpPr>
          <p:spPr bwMode="auto">
            <a:xfrm>
              <a:off x="949" y="3409"/>
              <a:ext cx="580" cy="367"/>
            </a:xfrm>
            <a:custGeom>
              <a:avLst/>
              <a:gdLst>
                <a:gd name="T0" fmla="*/ 356 w 381"/>
                <a:gd name="T1" fmla="*/ 0 h 240"/>
                <a:gd name="T2" fmla="*/ 191 w 381"/>
                <a:gd name="T3" fmla="*/ 133 h 240"/>
                <a:gd name="T4" fmla="*/ 26 w 381"/>
                <a:gd name="T5" fmla="*/ 0 h 240"/>
                <a:gd name="T6" fmla="*/ 356 w 381"/>
                <a:gd name="T7" fmla="*/ 0 h 240"/>
                <a:gd name="T8" fmla="*/ 381 w 381"/>
                <a:gd name="T9" fmla="*/ 230 h 240"/>
                <a:gd name="T10" fmla="*/ 381 w 381"/>
                <a:gd name="T11" fmla="*/ 14 h 240"/>
                <a:gd name="T12" fmla="*/ 207 w 381"/>
                <a:gd name="T13" fmla="*/ 155 h 240"/>
                <a:gd name="T14" fmla="*/ 191 w 381"/>
                <a:gd name="T15" fmla="*/ 161 h 240"/>
                <a:gd name="T16" fmla="*/ 174 w 381"/>
                <a:gd name="T17" fmla="*/ 155 h 240"/>
                <a:gd name="T18" fmla="*/ 0 w 381"/>
                <a:gd name="T19" fmla="*/ 14 h 240"/>
                <a:gd name="T20" fmla="*/ 0 w 381"/>
                <a:gd name="T21" fmla="*/ 230 h 240"/>
                <a:gd name="T22" fmla="*/ 11 w 381"/>
                <a:gd name="T23" fmla="*/ 240 h 240"/>
                <a:gd name="T24" fmla="*/ 371 w 381"/>
                <a:gd name="T25" fmla="*/ 240 h 240"/>
                <a:gd name="T26" fmla="*/ 381 w 381"/>
                <a:gd name="T27" fmla="*/ 2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240">
                  <a:moveTo>
                    <a:pt x="356" y="0"/>
                  </a:moveTo>
                  <a:cubicBezTo>
                    <a:pt x="191" y="133"/>
                    <a:pt x="191" y="133"/>
                    <a:pt x="191" y="133"/>
                  </a:cubicBezTo>
                  <a:cubicBezTo>
                    <a:pt x="26" y="0"/>
                    <a:pt x="26" y="0"/>
                    <a:pt x="26" y="0"/>
                  </a:cubicBezTo>
                  <a:lnTo>
                    <a:pt x="356" y="0"/>
                  </a:lnTo>
                  <a:close/>
                  <a:moveTo>
                    <a:pt x="381" y="230"/>
                  </a:moveTo>
                  <a:cubicBezTo>
                    <a:pt x="381" y="14"/>
                    <a:pt x="381" y="14"/>
                    <a:pt x="381" y="14"/>
                  </a:cubicBezTo>
                  <a:cubicBezTo>
                    <a:pt x="207" y="155"/>
                    <a:pt x="207" y="155"/>
                    <a:pt x="207" y="155"/>
                  </a:cubicBezTo>
                  <a:cubicBezTo>
                    <a:pt x="203" y="159"/>
                    <a:pt x="197" y="161"/>
                    <a:pt x="191" y="161"/>
                  </a:cubicBezTo>
                  <a:cubicBezTo>
                    <a:pt x="185" y="161"/>
                    <a:pt x="179" y="159"/>
                    <a:pt x="174" y="155"/>
                  </a:cubicBezTo>
                  <a:cubicBezTo>
                    <a:pt x="0" y="14"/>
                    <a:pt x="0" y="14"/>
                    <a:pt x="0" y="14"/>
                  </a:cubicBezTo>
                  <a:cubicBezTo>
                    <a:pt x="0" y="230"/>
                    <a:pt x="0" y="230"/>
                    <a:pt x="0" y="230"/>
                  </a:cubicBezTo>
                  <a:cubicBezTo>
                    <a:pt x="0" y="236"/>
                    <a:pt x="5" y="240"/>
                    <a:pt x="11" y="240"/>
                  </a:cubicBezTo>
                  <a:cubicBezTo>
                    <a:pt x="371" y="240"/>
                    <a:pt x="371" y="240"/>
                    <a:pt x="371" y="240"/>
                  </a:cubicBezTo>
                  <a:cubicBezTo>
                    <a:pt x="377" y="240"/>
                    <a:pt x="381" y="236"/>
                    <a:pt x="381" y="2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54" name="Freeform 76">
              <a:extLst>
                <a:ext uri="{FF2B5EF4-FFF2-40B4-BE49-F238E27FC236}">
                  <a16:creationId xmlns:a16="http://schemas.microsoft.com/office/drawing/2014/main" id="{B01AE56A-76BC-C738-6D63-4698B5E6C3D1}"/>
                </a:ext>
              </a:extLst>
            </p:cNvPr>
            <p:cNvSpPr>
              <a:spLocks noEditPoints="1"/>
            </p:cNvSpPr>
            <p:nvPr/>
          </p:nvSpPr>
          <p:spPr bwMode="auto">
            <a:xfrm>
              <a:off x="908" y="3368"/>
              <a:ext cx="663" cy="449"/>
            </a:xfrm>
            <a:custGeom>
              <a:avLst/>
              <a:gdLst>
                <a:gd name="T0" fmla="*/ 413 w 436"/>
                <a:gd name="T1" fmla="*/ 0 h 294"/>
                <a:gd name="T2" fmla="*/ 23 w 436"/>
                <a:gd name="T3" fmla="*/ 0 h 294"/>
                <a:gd name="T4" fmla="*/ 0 w 436"/>
                <a:gd name="T5" fmla="*/ 22 h 294"/>
                <a:gd name="T6" fmla="*/ 0 w 436"/>
                <a:gd name="T7" fmla="*/ 272 h 294"/>
                <a:gd name="T8" fmla="*/ 23 w 436"/>
                <a:gd name="T9" fmla="*/ 294 h 294"/>
                <a:gd name="T10" fmla="*/ 413 w 436"/>
                <a:gd name="T11" fmla="*/ 294 h 294"/>
                <a:gd name="T12" fmla="*/ 436 w 436"/>
                <a:gd name="T13" fmla="*/ 272 h 294"/>
                <a:gd name="T14" fmla="*/ 436 w 436"/>
                <a:gd name="T15" fmla="*/ 22 h 294"/>
                <a:gd name="T16" fmla="*/ 413 w 436"/>
                <a:gd name="T17" fmla="*/ 0 h 294"/>
                <a:gd name="T18" fmla="*/ 383 w 436"/>
                <a:gd name="T19" fmla="*/ 27 h 294"/>
                <a:gd name="T20" fmla="*/ 218 w 436"/>
                <a:gd name="T21" fmla="*/ 160 h 294"/>
                <a:gd name="T22" fmla="*/ 53 w 436"/>
                <a:gd name="T23" fmla="*/ 27 h 294"/>
                <a:gd name="T24" fmla="*/ 383 w 436"/>
                <a:gd name="T25" fmla="*/ 27 h 294"/>
                <a:gd name="T26" fmla="*/ 398 w 436"/>
                <a:gd name="T27" fmla="*/ 267 h 294"/>
                <a:gd name="T28" fmla="*/ 38 w 436"/>
                <a:gd name="T29" fmla="*/ 267 h 294"/>
                <a:gd name="T30" fmla="*/ 27 w 436"/>
                <a:gd name="T31" fmla="*/ 257 h 294"/>
                <a:gd name="T32" fmla="*/ 27 w 436"/>
                <a:gd name="T33" fmla="*/ 41 h 294"/>
                <a:gd name="T34" fmla="*/ 201 w 436"/>
                <a:gd name="T35" fmla="*/ 182 h 294"/>
                <a:gd name="T36" fmla="*/ 218 w 436"/>
                <a:gd name="T37" fmla="*/ 188 h 294"/>
                <a:gd name="T38" fmla="*/ 234 w 436"/>
                <a:gd name="T39" fmla="*/ 182 h 294"/>
                <a:gd name="T40" fmla="*/ 408 w 436"/>
                <a:gd name="T41" fmla="*/ 41 h 294"/>
                <a:gd name="T42" fmla="*/ 408 w 436"/>
                <a:gd name="T43" fmla="*/ 257 h 294"/>
                <a:gd name="T44" fmla="*/ 398 w 436"/>
                <a:gd name="T45" fmla="*/ 26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294">
                  <a:moveTo>
                    <a:pt x="413" y="0"/>
                  </a:moveTo>
                  <a:cubicBezTo>
                    <a:pt x="23" y="0"/>
                    <a:pt x="23" y="0"/>
                    <a:pt x="23" y="0"/>
                  </a:cubicBezTo>
                  <a:cubicBezTo>
                    <a:pt x="10" y="0"/>
                    <a:pt x="0" y="10"/>
                    <a:pt x="0" y="22"/>
                  </a:cubicBezTo>
                  <a:cubicBezTo>
                    <a:pt x="0" y="272"/>
                    <a:pt x="0" y="272"/>
                    <a:pt x="0" y="272"/>
                  </a:cubicBezTo>
                  <a:cubicBezTo>
                    <a:pt x="0" y="284"/>
                    <a:pt x="10" y="294"/>
                    <a:pt x="23" y="294"/>
                  </a:cubicBezTo>
                  <a:cubicBezTo>
                    <a:pt x="413" y="294"/>
                    <a:pt x="413" y="294"/>
                    <a:pt x="413" y="294"/>
                  </a:cubicBezTo>
                  <a:cubicBezTo>
                    <a:pt x="425" y="294"/>
                    <a:pt x="436" y="284"/>
                    <a:pt x="436" y="272"/>
                  </a:cubicBezTo>
                  <a:cubicBezTo>
                    <a:pt x="436" y="22"/>
                    <a:pt x="436" y="22"/>
                    <a:pt x="436" y="22"/>
                  </a:cubicBezTo>
                  <a:cubicBezTo>
                    <a:pt x="436" y="10"/>
                    <a:pt x="425" y="0"/>
                    <a:pt x="413" y="0"/>
                  </a:cubicBezTo>
                  <a:close/>
                  <a:moveTo>
                    <a:pt x="383" y="27"/>
                  </a:moveTo>
                  <a:cubicBezTo>
                    <a:pt x="218" y="160"/>
                    <a:pt x="218" y="160"/>
                    <a:pt x="218" y="160"/>
                  </a:cubicBezTo>
                  <a:cubicBezTo>
                    <a:pt x="53" y="27"/>
                    <a:pt x="53" y="27"/>
                    <a:pt x="53" y="27"/>
                  </a:cubicBezTo>
                  <a:lnTo>
                    <a:pt x="383" y="27"/>
                  </a:lnTo>
                  <a:close/>
                  <a:moveTo>
                    <a:pt x="398" y="267"/>
                  </a:moveTo>
                  <a:cubicBezTo>
                    <a:pt x="38" y="267"/>
                    <a:pt x="38" y="267"/>
                    <a:pt x="38" y="267"/>
                  </a:cubicBezTo>
                  <a:cubicBezTo>
                    <a:pt x="32" y="267"/>
                    <a:pt x="27" y="263"/>
                    <a:pt x="27" y="257"/>
                  </a:cubicBezTo>
                  <a:cubicBezTo>
                    <a:pt x="27" y="41"/>
                    <a:pt x="27" y="41"/>
                    <a:pt x="27" y="41"/>
                  </a:cubicBezTo>
                  <a:cubicBezTo>
                    <a:pt x="201" y="182"/>
                    <a:pt x="201" y="182"/>
                    <a:pt x="201" y="182"/>
                  </a:cubicBezTo>
                  <a:cubicBezTo>
                    <a:pt x="206" y="186"/>
                    <a:pt x="212" y="188"/>
                    <a:pt x="218" y="188"/>
                  </a:cubicBezTo>
                  <a:cubicBezTo>
                    <a:pt x="224" y="188"/>
                    <a:pt x="230" y="186"/>
                    <a:pt x="234" y="182"/>
                  </a:cubicBezTo>
                  <a:cubicBezTo>
                    <a:pt x="408" y="41"/>
                    <a:pt x="408" y="41"/>
                    <a:pt x="408" y="41"/>
                  </a:cubicBezTo>
                  <a:cubicBezTo>
                    <a:pt x="408" y="257"/>
                    <a:pt x="408" y="257"/>
                    <a:pt x="408" y="257"/>
                  </a:cubicBezTo>
                  <a:cubicBezTo>
                    <a:pt x="408" y="263"/>
                    <a:pt x="404" y="267"/>
                    <a:pt x="398" y="267"/>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55" name="メール">
            <a:extLst>
              <a:ext uri="{FF2B5EF4-FFF2-40B4-BE49-F238E27FC236}">
                <a16:creationId xmlns:a16="http://schemas.microsoft.com/office/drawing/2014/main" id="{FFD43500-50FA-5590-4753-4962CC904101}"/>
              </a:ext>
            </a:extLst>
          </p:cNvPr>
          <p:cNvGrpSpPr>
            <a:grpSpLocks noChangeAspect="1"/>
          </p:cNvGrpSpPr>
          <p:nvPr/>
        </p:nvGrpSpPr>
        <p:grpSpPr bwMode="auto">
          <a:xfrm>
            <a:off x="2187726" y="5512920"/>
            <a:ext cx="425571" cy="288207"/>
            <a:chOff x="908" y="3368"/>
            <a:chExt cx="663" cy="449"/>
          </a:xfrm>
        </p:grpSpPr>
        <p:sp>
          <p:nvSpPr>
            <p:cNvPr id="56" name="Freeform 75">
              <a:extLst>
                <a:ext uri="{FF2B5EF4-FFF2-40B4-BE49-F238E27FC236}">
                  <a16:creationId xmlns:a16="http://schemas.microsoft.com/office/drawing/2014/main" id="{B834E68B-B5CD-4BB3-D2E7-39A2BF405DE4}"/>
                </a:ext>
              </a:extLst>
            </p:cNvPr>
            <p:cNvSpPr>
              <a:spLocks noEditPoints="1"/>
            </p:cNvSpPr>
            <p:nvPr/>
          </p:nvSpPr>
          <p:spPr bwMode="auto">
            <a:xfrm>
              <a:off x="949" y="3409"/>
              <a:ext cx="580" cy="367"/>
            </a:xfrm>
            <a:custGeom>
              <a:avLst/>
              <a:gdLst>
                <a:gd name="T0" fmla="*/ 356 w 381"/>
                <a:gd name="T1" fmla="*/ 0 h 240"/>
                <a:gd name="T2" fmla="*/ 191 w 381"/>
                <a:gd name="T3" fmla="*/ 133 h 240"/>
                <a:gd name="T4" fmla="*/ 26 w 381"/>
                <a:gd name="T5" fmla="*/ 0 h 240"/>
                <a:gd name="T6" fmla="*/ 356 w 381"/>
                <a:gd name="T7" fmla="*/ 0 h 240"/>
                <a:gd name="T8" fmla="*/ 381 w 381"/>
                <a:gd name="T9" fmla="*/ 230 h 240"/>
                <a:gd name="T10" fmla="*/ 381 w 381"/>
                <a:gd name="T11" fmla="*/ 14 h 240"/>
                <a:gd name="T12" fmla="*/ 207 w 381"/>
                <a:gd name="T13" fmla="*/ 155 h 240"/>
                <a:gd name="T14" fmla="*/ 191 w 381"/>
                <a:gd name="T15" fmla="*/ 161 h 240"/>
                <a:gd name="T16" fmla="*/ 174 w 381"/>
                <a:gd name="T17" fmla="*/ 155 h 240"/>
                <a:gd name="T18" fmla="*/ 0 w 381"/>
                <a:gd name="T19" fmla="*/ 14 h 240"/>
                <a:gd name="T20" fmla="*/ 0 w 381"/>
                <a:gd name="T21" fmla="*/ 230 h 240"/>
                <a:gd name="T22" fmla="*/ 11 w 381"/>
                <a:gd name="T23" fmla="*/ 240 h 240"/>
                <a:gd name="T24" fmla="*/ 371 w 381"/>
                <a:gd name="T25" fmla="*/ 240 h 240"/>
                <a:gd name="T26" fmla="*/ 381 w 381"/>
                <a:gd name="T27" fmla="*/ 2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240">
                  <a:moveTo>
                    <a:pt x="356" y="0"/>
                  </a:moveTo>
                  <a:cubicBezTo>
                    <a:pt x="191" y="133"/>
                    <a:pt x="191" y="133"/>
                    <a:pt x="191" y="133"/>
                  </a:cubicBezTo>
                  <a:cubicBezTo>
                    <a:pt x="26" y="0"/>
                    <a:pt x="26" y="0"/>
                    <a:pt x="26" y="0"/>
                  </a:cubicBezTo>
                  <a:lnTo>
                    <a:pt x="356" y="0"/>
                  </a:lnTo>
                  <a:close/>
                  <a:moveTo>
                    <a:pt x="381" y="230"/>
                  </a:moveTo>
                  <a:cubicBezTo>
                    <a:pt x="381" y="14"/>
                    <a:pt x="381" y="14"/>
                    <a:pt x="381" y="14"/>
                  </a:cubicBezTo>
                  <a:cubicBezTo>
                    <a:pt x="207" y="155"/>
                    <a:pt x="207" y="155"/>
                    <a:pt x="207" y="155"/>
                  </a:cubicBezTo>
                  <a:cubicBezTo>
                    <a:pt x="203" y="159"/>
                    <a:pt x="197" y="161"/>
                    <a:pt x="191" y="161"/>
                  </a:cubicBezTo>
                  <a:cubicBezTo>
                    <a:pt x="185" y="161"/>
                    <a:pt x="179" y="159"/>
                    <a:pt x="174" y="155"/>
                  </a:cubicBezTo>
                  <a:cubicBezTo>
                    <a:pt x="0" y="14"/>
                    <a:pt x="0" y="14"/>
                    <a:pt x="0" y="14"/>
                  </a:cubicBezTo>
                  <a:cubicBezTo>
                    <a:pt x="0" y="230"/>
                    <a:pt x="0" y="230"/>
                    <a:pt x="0" y="230"/>
                  </a:cubicBezTo>
                  <a:cubicBezTo>
                    <a:pt x="0" y="236"/>
                    <a:pt x="5" y="240"/>
                    <a:pt x="11" y="240"/>
                  </a:cubicBezTo>
                  <a:cubicBezTo>
                    <a:pt x="371" y="240"/>
                    <a:pt x="371" y="240"/>
                    <a:pt x="371" y="240"/>
                  </a:cubicBezTo>
                  <a:cubicBezTo>
                    <a:pt x="377" y="240"/>
                    <a:pt x="381" y="236"/>
                    <a:pt x="381" y="2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57" name="Freeform 76">
              <a:extLst>
                <a:ext uri="{FF2B5EF4-FFF2-40B4-BE49-F238E27FC236}">
                  <a16:creationId xmlns:a16="http://schemas.microsoft.com/office/drawing/2014/main" id="{D3316E7A-7B4D-90F4-36E3-F39B284A2D64}"/>
                </a:ext>
              </a:extLst>
            </p:cNvPr>
            <p:cNvSpPr>
              <a:spLocks noEditPoints="1"/>
            </p:cNvSpPr>
            <p:nvPr/>
          </p:nvSpPr>
          <p:spPr bwMode="auto">
            <a:xfrm>
              <a:off x="908" y="3368"/>
              <a:ext cx="663" cy="449"/>
            </a:xfrm>
            <a:custGeom>
              <a:avLst/>
              <a:gdLst>
                <a:gd name="T0" fmla="*/ 413 w 436"/>
                <a:gd name="T1" fmla="*/ 0 h 294"/>
                <a:gd name="T2" fmla="*/ 23 w 436"/>
                <a:gd name="T3" fmla="*/ 0 h 294"/>
                <a:gd name="T4" fmla="*/ 0 w 436"/>
                <a:gd name="T5" fmla="*/ 22 h 294"/>
                <a:gd name="T6" fmla="*/ 0 w 436"/>
                <a:gd name="T7" fmla="*/ 272 h 294"/>
                <a:gd name="T8" fmla="*/ 23 w 436"/>
                <a:gd name="T9" fmla="*/ 294 h 294"/>
                <a:gd name="T10" fmla="*/ 413 w 436"/>
                <a:gd name="T11" fmla="*/ 294 h 294"/>
                <a:gd name="T12" fmla="*/ 436 w 436"/>
                <a:gd name="T13" fmla="*/ 272 h 294"/>
                <a:gd name="T14" fmla="*/ 436 w 436"/>
                <a:gd name="T15" fmla="*/ 22 h 294"/>
                <a:gd name="T16" fmla="*/ 413 w 436"/>
                <a:gd name="T17" fmla="*/ 0 h 294"/>
                <a:gd name="T18" fmla="*/ 383 w 436"/>
                <a:gd name="T19" fmla="*/ 27 h 294"/>
                <a:gd name="T20" fmla="*/ 218 w 436"/>
                <a:gd name="T21" fmla="*/ 160 h 294"/>
                <a:gd name="T22" fmla="*/ 53 w 436"/>
                <a:gd name="T23" fmla="*/ 27 h 294"/>
                <a:gd name="T24" fmla="*/ 383 w 436"/>
                <a:gd name="T25" fmla="*/ 27 h 294"/>
                <a:gd name="T26" fmla="*/ 398 w 436"/>
                <a:gd name="T27" fmla="*/ 267 h 294"/>
                <a:gd name="T28" fmla="*/ 38 w 436"/>
                <a:gd name="T29" fmla="*/ 267 h 294"/>
                <a:gd name="T30" fmla="*/ 27 w 436"/>
                <a:gd name="T31" fmla="*/ 257 h 294"/>
                <a:gd name="T32" fmla="*/ 27 w 436"/>
                <a:gd name="T33" fmla="*/ 41 h 294"/>
                <a:gd name="T34" fmla="*/ 201 w 436"/>
                <a:gd name="T35" fmla="*/ 182 h 294"/>
                <a:gd name="T36" fmla="*/ 218 w 436"/>
                <a:gd name="T37" fmla="*/ 188 h 294"/>
                <a:gd name="T38" fmla="*/ 234 w 436"/>
                <a:gd name="T39" fmla="*/ 182 h 294"/>
                <a:gd name="T40" fmla="*/ 408 w 436"/>
                <a:gd name="T41" fmla="*/ 41 h 294"/>
                <a:gd name="T42" fmla="*/ 408 w 436"/>
                <a:gd name="T43" fmla="*/ 257 h 294"/>
                <a:gd name="T44" fmla="*/ 398 w 436"/>
                <a:gd name="T45" fmla="*/ 26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6" h="294">
                  <a:moveTo>
                    <a:pt x="413" y="0"/>
                  </a:moveTo>
                  <a:cubicBezTo>
                    <a:pt x="23" y="0"/>
                    <a:pt x="23" y="0"/>
                    <a:pt x="23" y="0"/>
                  </a:cubicBezTo>
                  <a:cubicBezTo>
                    <a:pt x="10" y="0"/>
                    <a:pt x="0" y="10"/>
                    <a:pt x="0" y="22"/>
                  </a:cubicBezTo>
                  <a:cubicBezTo>
                    <a:pt x="0" y="272"/>
                    <a:pt x="0" y="272"/>
                    <a:pt x="0" y="272"/>
                  </a:cubicBezTo>
                  <a:cubicBezTo>
                    <a:pt x="0" y="284"/>
                    <a:pt x="10" y="294"/>
                    <a:pt x="23" y="294"/>
                  </a:cubicBezTo>
                  <a:cubicBezTo>
                    <a:pt x="413" y="294"/>
                    <a:pt x="413" y="294"/>
                    <a:pt x="413" y="294"/>
                  </a:cubicBezTo>
                  <a:cubicBezTo>
                    <a:pt x="425" y="294"/>
                    <a:pt x="436" y="284"/>
                    <a:pt x="436" y="272"/>
                  </a:cubicBezTo>
                  <a:cubicBezTo>
                    <a:pt x="436" y="22"/>
                    <a:pt x="436" y="22"/>
                    <a:pt x="436" y="22"/>
                  </a:cubicBezTo>
                  <a:cubicBezTo>
                    <a:pt x="436" y="10"/>
                    <a:pt x="425" y="0"/>
                    <a:pt x="413" y="0"/>
                  </a:cubicBezTo>
                  <a:close/>
                  <a:moveTo>
                    <a:pt x="383" y="27"/>
                  </a:moveTo>
                  <a:cubicBezTo>
                    <a:pt x="218" y="160"/>
                    <a:pt x="218" y="160"/>
                    <a:pt x="218" y="160"/>
                  </a:cubicBezTo>
                  <a:cubicBezTo>
                    <a:pt x="53" y="27"/>
                    <a:pt x="53" y="27"/>
                    <a:pt x="53" y="27"/>
                  </a:cubicBezTo>
                  <a:lnTo>
                    <a:pt x="383" y="27"/>
                  </a:lnTo>
                  <a:close/>
                  <a:moveTo>
                    <a:pt x="398" y="267"/>
                  </a:moveTo>
                  <a:cubicBezTo>
                    <a:pt x="38" y="267"/>
                    <a:pt x="38" y="267"/>
                    <a:pt x="38" y="267"/>
                  </a:cubicBezTo>
                  <a:cubicBezTo>
                    <a:pt x="32" y="267"/>
                    <a:pt x="27" y="263"/>
                    <a:pt x="27" y="257"/>
                  </a:cubicBezTo>
                  <a:cubicBezTo>
                    <a:pt x="27" y="41"/>
                    <a:pt x="27" y="41"/>
                    <a:pt x="27" y="41"/>
                  </a:cubicBezTo>
                  <a:cubicBezTo>
                    <a:pt x="201" y="182"/>
                    <a:pt x="201" y="182"/>
                    <a:pt x="201" y="182"/>
                  </a:cubicBezTo>
                  <a:cubicBezTo>
                    <a:pt x="206" y="186"/>
                    <a:pt x="212" y="188"/>
                    <a:pt x="218" y="188"/>
                  </a:cubicBezTo>
                  <a:cubicBezTo>
                    <a:pt x="224" y="188"/>
                    <a:pt x="230" y="186"/>
                    <a:pt x="234" y="182"/>
                  </a:cubicBezTo>
                  <a:cubicBezTo>
                    <a:pt x="408" y="41"/>
                    <a:pt x="408" y="41"/>
                    <a:pt x="408" y="41"/>
                  </a:cubicBezTo>
                  <a:cubicBezTo>
                    <a:pt x="408" y="257"/>
                    <a:pt x="408" y="257"/>
                    <a:pt x="408" y="257"/>
                  </a:cubicBezTo>
                  <a:cubicBezTo>
                    <a:pt x="408" y="263"/>
                    <a:pt x="404" y="267"/>
                    <a:pt x="398" y="267"/>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grpSp>
        <p:nvGrpSpPr>
          <p:cNvPr id="58" name="グループ化 57">
            <a:extLst>
              <a:ext uri="{FF2B5EF4-FFF2-40B4-BE49-F238E27FC236}">
                <a16:creationId xmlns:a16="http://schemas.microsoft.com/office/drawing/2014/main" id="{ED7BFCFB-7408-26EC-0725-AC5E637D9EC3}"/>
              </a:ext>
            </a:extLst>
          </p:cNvPr>
          <p:cNvGrpSpPr/>
          <p:nvPr/>
        </p:nvGrpSpPr>
        <p:grpSpPr>
          <a:xfrm>
            <a:off x="1766953" y="2040578"/>
            <a:ext cx="896189" cy="869634"/>
            <a:chOff x="4038600" y="1420526"/>
            <a:chExt cx="1466850" cy="1466850"/>
          </a:xfrm>
        </p:grpSpPr>
        <p:pic>
          <p:nvPicPr>
            <p:cNvPr id="59" name="グラフィックス 58" descr="インターネット 単色塗りつぶし">
              <a:extLst>
                <a:ext uri="{FF2B5EF4-FFF2-40B4-BE49-F238E27FC236}">
                  <a16:creationId xmlns:a16="http://schemas.microsoft.com/office/drawing/2014/main" id="{DF6F36A5-13D4-99CF-2A32-0B3C60C584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38600" y="1420526"/>
              <a:ext cx="1466850" cy="1466850"/>
            </a:xfrm>
            <a:prstGeom prst="rect">
              <a:avLst/>
            </a:prstGeom>
          </p:spPr>
        </p:pic>
        <p:sp>
          <p:nvSpPr>
            <p:cNvPr id="60" name="正方形/長方形 59">
              <a:extLst>
                <a:ext uri="{FF2B5EF4-FFF2-40B4-BE49-F238E27FC236}">
                  <a16:creationId xmlns:a16="http://schemas.microsoft.com/office/drawing/2014/main" id="{64BAB586-8F67-161D-9C00-9D4B1C476678}"/>
                </a:ext>
              </a:extLst>
            </p:cNvPr>
            <p:cNvSpPr/>
            <p:nvPr/>
          </p:nvSpPr>
          <p:spPr>
            <a:xfrm>
              <a:off x="4386262" y="1847850"/>
              <a:ext cx="771525" cy="438149"/>
            </a:xfrm>
            <a:prstGeom prst="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200">
                  <a:solidFill>
                    <a:schemeClr val="tx1"/>
                  </a:solidFill>
                </a:rPr>
                <a:t>G-MIS</a:t>
              </a:r>
              <a:endParaRPr kumimoji="1" lang="ja-JP" altLang="en-US" sz="1200">
                <a:solidFill>
                  <a:schemeClr val="tx1"/>
                </a:solidFill>
              </a:endParaRPr>
            </a:p>
          </p:txBody>
        </p:sp>
      </p:grpSp>
      <p:grpSp>
        <p:nvGrpSpPr>
          <p:cNvPr id="61" name="グループ化 60">
            <a:extLst>
              <a:ext uri="{FF2B5EF4-FFF2-40B4-BE49-F238E27FC236}">
                <a16:creationId xmlns:a16="http://schemas.microsoft.com/office/drawing/2014/main" id="{5A383E62-2003-E0B4-3B10-FF2F104359AC}"/>
              </a:ext>
            </a:extLst>
          </p:cNvPr>
          <p:cNvGrpSpPr/>
          <p:nvPr/>
        </p:nvGrpSpPr>
        <p:grpSpPr>
          <a:xfrm>
            <a:off x="4261706" y="2040578"/>
            <a:ext cx="896189" cy="869634"/>
            <a:chOff x="4038600" y="1420526"/>
            <a:chExt cx="1466850" cy="1466850"/>
          </a:xfrm>
        </p:grpSpPr>
        <p:pic>
          <p:nvPicPr>
            <p:cNvPr id="62" name="グラフィックス 61" descr="インターネット 単色塗りつぶし">
              <a:extLst>
                <a:ext uri="{FF2B5EF4-FFF2-40B4-BE49-F238E27FC236}">
                  <a16:creationId xmlns:a16="http://schemas.microsoft.com/office/drawing/2014/main" id="{4F57B200-F4D2-0D1A-C6DA-F2A4B198963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38600" y="1420526"/>
              <a:ext cx="1466850" cy="1466850"/>
            </a:xfrm>
            <a:prstGeom prst="rect">
              <a:avLst/>
            </a:prstGeom>
          </p:spPr>
        </p:pic>
        <p:sp>
          <p:nvSpPr>
            <p:cNvPr id="63" name="正方形/長方形 62">
              <a:extLst>
                <a:ext uri="{FF2B5EF4-FFF2-40B4-BE49-F238E27FC236}">
                  <a16:creationId xmlns:a16="http://schemas.microsoft.com/office/drawing/2014/main" id="{825B5419-3A1E-5326-43D9-674EF8FA21F8}"/>
                </a:ext>
              </a:extLst>
            </p:cNvPr>
            <p:cNvSpPr/>
            <p:nvPr/>
          </p:nvSpPr>
          <p:spPr>
            <a:xfrm>
              <a:off x="4386262" y="1847850"/>
              <a:ext cx="771525" cy="438149"/>
            </a:xfrm>
            <a:prstGeom prst="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200">
                  <a:solidFill>
                    <a:schemeClr val="tx1"/>
                  </a:solidFill>
                </a:rPr>
                <a:t>G-MIS</a:t>
              </a:r>
              <a:endParaRPr kumimoji="1" lang="ja-JP" altLang="en-US" sz="1200">
                <a:solidFill>
                  <a:schemeClr val="tx1"/>
                </a:solidFill>
              </a:endParaRPr>
            </a:p>
          </p:txBody>
        </p:sp>
      </p:grpSp>
      <p:cxnSp>
        <p:nvCxnSpPr>
          <p:cNvPr id="64" name="直線矢印コネクタ 63">
            <a:extLst>
              <a:ext uri="{FF2B5EF4-FFF2-40B4-BE49-F238E27FC236}">
                <a16:creationId xmlns:a16="http://schemas.microsoft.com/office/drawing/2014/main" id="{0BD397F9-D103-D3BD-10EA-893C7109E721}"/>
              </a:ext>
            </a:extLst>
          </p:cNvPr>
          <p:cNvCxnSpPr/>
          <p:nvPr/>
        </p:nvCxnSpPr>
        <p:spPr bwMode="gray">
          <a:xfrm>
            <a:off x="5064447" y="2475395"/>
            <a:ext cx="568945" cy="0"/>
          </a:xfrm>
          <a:prstGeom prst="straightConnector1">
            <a:avLst/>
          </a:prstGeom>
          <a:noFill/>
          <a:ln w="38100">
            <a:solidFill>
              <a:srgbClr val="00CCFF"/>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矢印コネクタ 64">
            <a:extLst>
              <a:ext uri="{FF2B5EF4-FFF2-40B4-BE49-F238E27FC236}">
                <a16:creationId xmlns:a16="http://schemas.microsoft.com/office/drawing/2014/main" id="{C44572E3-9DD8-88B5-85E7-1892B0737B2B}"/>
              </a:ext>
            </a:extLst>
          </p:cNvPr>
          <p:cNvCxnSpPr/>
          <p:nvPr/>
        </p:nvCxnSpPr>
        <p:spPr bwMode="gray">
          <a:xfrm>
            <a:off x="4249681" y="4792602"/>
            <a:ext cx="267843" cy="0"/>
          </a:xfrm>
          <a:prstGeom prst="straightConnector1">
            <a:avLst/>
          </a:prstGeom>
          <a:noFill/>
          <a:ln w="38100">
            <a:solidFill>
              <a:srgbClr val="00CCFF"/>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177225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新規ユーザ登録申請が必要となる報告機関</a:t>
            </a:r>
          </a:p>
        </p:txBody>
      </p:sp>
      <p:sp>
        <p:nvSpPr>
          <p:cNvPr id="7" name="スライド番号プレースホルダー 2">
            <a:extLst>
              <a:ext uri="{FF2B5EF4-FFF2-40B4-BE49-F238E27FC236}">
                <a16:creationId xmlns:a16="http://schemas.microsoft.com/office/drawing/2014/main" id="{F31CA69D-8B00-4689-AC6A-7624D0A3CDFA}"/>
              </a:ext>
            </a:extLst>
          </p:cNvPr>
          <p:cNvSpPr>
            <a:spLocks noGrp="1"/>
          </p:cNvSpPr>
          <p:nvPr>
            <p:ph type="sldNum" sz="quarter" idx="11"/>
          </p:nvPr>
        </p:nvSpPr>
        <p:spPr>
          <a:xfrm>
            <a:off x="9422009" y="6507128"/>
            <a:ext cx="480060" cy="365125"/>
          </a:xfrm>
        </p:spPr>
        <p:txBody>
          <a:bodyPr/>
          <a:lstStyle/>
          <a:p>
            <a:fld id="{D678D6E8-61F4-42B4-8ED0-44B1436A966E}" type="slidenum">
              <a:rPr lang="ja-JP" altLang="en-US" smtClean="0"/>
              <a:pPr/>
              <a:t>5</a:t>
            </a:fld>
            <a:endParaRPr lang="ja-JP" altLang="en-US"/>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76200" y="734888"/>
            <a:ext cx="9829800" cy="3410164"/>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smtClean="0">
                <a:latin typeface="Meiryo UI"/>
                <a:ea typeface="Meiryo UI"/>
              </a:rPr>
              <a:t>薬局</a:t>
            </a:r>
            <a:r>
              <a:rPr lang="ja-JP" altLang="en-US" sz="1400" dirty="0">
                <a:latin typeface="Meiryo UI"/>
                <a:ea typeface="Meiryo UI"/>
              </a:rPr>
              <a:t>機能情報提供制度の報告では、原則として</a:t>
            </a:r>
            <a:r>
              <a:rPr lang="en-US" altLang="ja-JP" sz="1400" dirty="0">
                <a:latin typeface="Meiryo UI"/>
                <a:ea typeface="Meiryo UI"/>
              </a:rPr>
              <a:t>G-MIS</a:t>
            </a:r>
            <a:r>
              <a:rPr lang="ja-JP" altLang="en-US" sz="1400" dirty="0">
                <a:latin typeface="Meiryo UI"/>
                <a:ea typeface="Meiryo UI"/>
              </a:rPr>
              <a:t>アカウントを取得いただき</a:t>
            </a:r>
            <a:r>
              <a:rPr lang="en-US" altLang="ja-JP" sz="1400" dirty="0">
                <a:latin typeface="Meiryo UI"/>
                <a:ea typeface="Meiryo UI"/>
              </a:rPr>
              <a:t>G-MIS</a:t>
            </a:r>
            <a:r>
              <a:rPr lang="ja-JP" altLang="en-US" sz="1400" dirty="0">
                <a:latin typeface="Meiryo UI"/>
                <a:ea typeface="Meiryo UI"/>
              </a:rPr>
              <a:t>を利用した報告を行うこととしております。ただし、インターネットを利用出来ない等の事情がある場合に限り、紙での報告を行うこととしております。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en-US" altLang="ja-JP" sz="1400" dirty="0">
                <a:latin typeface="Meiryo UI"/>
                <a:ea typeface="Meiryo UI"/>
              </a:rPr>
              <a:t>G-MIS</a:t>
            </a:r>
            <a:r>
              <a:rPr lang="ja-JP" altLang="en-US" sz="1400" dirty="0">
                <a:latin typeface="Meiryo UI"/>
                <a:ea typeface="Meiryo UI"/>
              </a:rPr>
              <a:t>を利用した定期報告を実施予定で、</a:t>
            </a:r>
            <a:r>
              <a:rPr lang="en-US" altLang="ja-JP" sz="1400" dirty="0">
                <a:latin typeface="Meiryo UI"/>
                <a:ea typeface="Meiryo UI"/>
              </a:rPr>
              <a:t>G-MIS</a:t>
            </a:r>
            <a:r>
              <a:rPr lang="ja-JP" altLang="en-US" sz="1400" dirty="0">
                <a:latin typeface="Meiryo UI"/>
                <a:ea typeface="Meiryo UI"/>
              </a:rPr>
              <a:t>アカウント未取得</a:t>
            </a:r>
            <a:r>
              <a:rPr lang="ja-JP" altLang="en-US" sz="1400" dirty="0" smtClean="0">
                <a:latin typeface="Meiryo UI"/>
                <a:ea typeface="Meiryo UI"/>
              </a:rPr>
              <a:t>の薬局</a:t>
            </a:r>
            <a:r>
              <a:rPr lang="ja-JP" altLang="en-US" sz="1400" dirty="0">
                <a:latin typeface="Meiryo UI"/>
                <a:ea typeface="Meiryo UI"/>
              </a:rPr>
              <a:t>におかれましては、</a:t>
            </a:r>
            <a:r>
              <a:rPr lang="en-US" altLang="ja-JP" sz="1400" dirty="0">
                <a:latin typeface="Meiryo UI"/>
                <a:ea typeface="Meiryo UI"/>
              </a:rPr>
              <a:t>G-MIS</a:t>
            </a:r>
            <a:r>
              <a:rPr lang="ja-JP" altLang="en-US" sz="1400" dirty="0">
                <a:latin typeface="Meiryo UI"/>
                <a:ea typeface="Meiryo UI"/>
              </a:rPr>
              <a:t>のアカウントの取得が必要となります。以下に示す報告機関に該当する場合、新規ユーザ登録申請が必要となります。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a:p>
            <a:pPr marL="742950" lvl="1" indent="-285750" fontAlgn="base">
              <a:lnSpc>
                <a:spcPct val="110000"/>
              </a:lnSpc>
              <a:buClr>
                <a:schemeClr val="tx1"/>
              </a:buClr>
              <a:buFont typeface="Wingdings" panose="05000000000000000000" pitchFamily="2" charset="2"/>
              <a:buChar char="n"/>
            </a:pPr>
            <a:r>
              <a:rPr lang="en-US" altLang="ja-JP" sz="1400" dirty="0">
                <a:latin typeface="Meiryo UI"/>
                <a:ea typeface="Meiryo UI"/>
              </a:rPr>
              <a:t>G-MIS</a:t>
            </a:r>
            <a:r>
              <a:rPr lang="ja-JP" altLang="en-US" sz="1400" dirty="0">
                <a:latin typeface="Meiryo UI"/>
                <a:ea typeface="Meiryo UI"/>
              </a:rPr>
              <a:t>を利用</a:t>
            </a:r>
            <a:r>
              <a:rPr lang="ja-JP" altLang="en-US" sz="1400" dirty="0" smtClean="0">
                <a:latin typeface="Meiryo UI"/>
                <a:ea typeface="Meiryo UI"/>
              </a:rPr>
              <a:t>して薬局</a:t>
            </a:r>
            <a:r>
              <a:rPr lang="ja-JP" altLang="en-US" sz="1400" dirty="0">
                <a:latin typeface="Meiryo UI"/>
                <a:ea typeface="Meiryo UI"/>
              </a:rPr>
              <a:t>機能情報提供制度の報告を行う予定の機関で、アカウント発行が行われていない機関</a:t>
            </a:r>
            <a:r>
              <a:rPr lang="en-US" altLang="ja-JP" sz="1400" dirty="0">
                <a:latin typeface="Meiryo UI"/>
                <a:ea typeface="Meiryo UI"/>
              </a:rPr>
              <a:t/>
            </a:r>
            <a:br>
              <a:rPr lang="en-US" altLang="ja-JP" sz="1400" dirty="0">
                <a:latin typeface="Meiryo UI"/>
                <a:ea typeface="Meiryo UI"/>
              </a:rPr>
            </a:br>
            <a:r>
              <a:rPr lang="ja-JP" altLang="en-US" sz="1400" dirty="0">
                <a:latin typeface="Meiryo UI"/>
                <a:ea typeface="Meiryo UI"/>
              </a:rPr>
              <a:t>　以下の理由等でアカウント発行ができなかった報告機関を含みます。</a:t>
            </a:r>
            <a:endParaRPr lang="en-US" altLang="ja-JP" sz="1400" dirty="0">
              <a:latin typeface="Meiryo UI"/>
              <a:ea typeface="Meiryo UI"/>
            </a:endParaRPr>
          </a:p>
          <a:p>
            <a:pPr lvl="1" fontAlgn="base">
              <a:lnSpc>
                <a:spcPct val="110000"/>
              </a:lnSpc>
              <a:buClr>
                <a:schemeClr val="tx1"/>
              </a:buClr>
            </a:pPr>
            <a:r>
              <a:rPr lang="ja-JP" altLang="en-US" sz="1400" dirty="0">
                <a:latin typeface="Meiryo UI"/>
                <a:ea typeface="Meiryo UI"/>
              </a:rPr>
              <a:t>　　　　例</a:t>
            </a:r>
            <a:r>
              <a:rPr lang="ja-JP" altLang="en-US" sz="1400" dirty="0" smtClean="0">
                <a:latin typeface="Meiryo UI"/>
                <a:ea typeface="Meiryo UI"/>
              </a:rPr>
              <a:t>：メールアドレス</a:t>
            </a:r>
            <a:r>
              <a:rPr lang="ja-JP" altLang="en-US" sz="1400" dirty="0">
                <a:latin typeface="Meiryo UI"/>
                <a:ea typeface="Meiryo UI"/>
              </a:rPr>
              <a:t>の記載誤りで</a:t>
            </a:r>
            <a:r>
              <a:rPr lang="en-US" altLang="ja-JP" sz="1400" dirty="0">
                <a:latin typeface="Meiryo UI"/>
                <a:ea typeface="Meiryo UI"/>
              </a:rPr>
              <a:t>G-MIS</a:t>
            </a:r>
            <a:r>
              <a:rPr lang="ja-JP" altLang="en-US" sz="1400" dirty="0">
                <a:latin typeface="Meiryo UI"/>
                <a:ea typeface="Meiryo UI"/>
              </a:rPr>
              <a:t>新規ユーザ登録ができなかった機関</a:t>
            </a:r>
            <a:r>
              <a:rPr lang="en-US" altLang="ja-JP" sz="1400" dirty="0">
                <a:latin typeface="Meiryo UI"/>
                <a:ea typeface="Meiryo UI"/>
              </a:rPr>
              <a:t/>
            </a:r>
            <a:br>
              <a:rPr lang="en-US" altLang="ja-JP" sz="1400" dirty="0">
                <a:latin typeface="Meiryo UI"/>
                <a:ea typeface="Meiryo UI"/>
              </a:rPr>
            </a:br>
            <a:r>
              <a:rPr lang="ja-JP" altLang="en-US" sz="1400" dirty="0">
                <a:latin typeface="Meiryo UI"/>
                <a:ea typeface="Meiryo UI"/>
              </a:rPr>
              <a:t>　　　　　　　アカウント発行申請後、</a:t>
            </a:r>
            <a:r>
              <a:rPr lang="en-US" altLang="ja-JP" sz="1400" dirty="0">
                <a:latin typeface="Meiryo UI"/>
                <a:ea typeface="Meiryo UI"/>
              </a:rPr>
              <a:t>G-MIS</a:t>
            </a:r>
            <a:r>
              <a:rPr lang="ja-JP" altLang="en-US" sz="1400" dirty="0">
                <a:latin typeface="Meiryo UI"/>
                <a:ea typeface="Meiryo UI"/>
              </a:rPr>
              <a:t>利用案内メール到達前に担当者の異動等で申請時のメールアドレスが変更となった</a:t>
            </a:r>
            <a:endParaRPr lang="en-US" altLang="ja-JP" sz="1400" dirty="0">
              <a:latin typeface="Meiryo UI"/>
              <a:ea typeface="Meiryo UI"/>
            </a:endParaRPr>
          </a:p>
          <a:p>
            <a:pPr lvl="1" fontAlgn="base">
              <a:lnSpc>
                <a:spcPct val="110000"/>
              </a:lnSpc>
              <a:buClr>
                <a:schemeClr val="tx1"/>
              </a:buClr>
            </a:pPr>
            <a:r>
              <a:rPr lang="ja-JP" altLang="en-US" sz="1400" dirty="0">
                <a:latin typeface="Meiryo UI"/>
                <a:ea typeface="Meiryo UI"/>
              </a:rPr>
              <a:t>　　　　　　　機関</a:t>
            </a:r>
            <a:r>
              <a:rPr lang="en-US" altLang="ja-JP" sz="1400" baseline="30000" dirty="0">
                <a:latin typeface="Meiryo UI"/>
                <a:ea typeface="Meiryo UI"/>
              </a:rPr>
              <a:t>※1</a:t>
            </a:r>
            <a:r>
              <a:rPr lang="en-US" altLang="ja-JP" sz="1400" dirty="0">
                <a:latin typeface="Meiryo UI"/>
                <a:ea typeface="Meiryo UI"/>
              </a:rPr>
              <a:t/>
            </a:r>
            <a:br>
              <a:rPr lang="en-US" altLang="ja-JP" sz="1400" dirty="0">
                <a:latin typeface="Meiryo UI"/>
                <a:ea typeface="Meiryo UI"/>
              </a:rPr>
            </a:br>
            <a:r>
              <a:rPr lang="ja-JP" altLang="en-US" sz="1400" dirty="0">
                <a:latin typeface="Meiryo UI"/>
                <a:ea typeface="Meiryo UI"/>
              </a:rPr>
              <a:t>　　　　　　</a:t>
            </a:r>
            <a:r>
              <a:rPr lang="ja-JP" altLang="en-US" sz="1400" dirty="0" smtClean="0">
                <a:latin typeface="Meiryo UI"/>
                <a:ea typeface="Meiryo UI"/>
              </a:rPr>
              <a:t>　　　　　　　　　　　　　　　　　　　　　　　　　　　　　　　　　　　　　　　　　　　　　　　　　　　　　　　　　　　　　　　　　　　</a:t>
            </a:r>
            <a:r>
              <a:rPr lang="ja-JP" altLang="en-US" sz="1400" dirty="0">
                <a:latin typeface="Meiryo UI"/>
                <a:ea typeface="Meiryo UI"/>
              </a:rPr>
              <a:t>　等</a:t>
            </a:r>
            <a:endParaRPr lang="en-US" altLang="ja-JP" sz="1400" dirty="0">
              <a:latin typeface="Meiryo UI"/>
              <a:ea typeface="Meiryo UI"/>
            </a:endParaRPr>
          </a:p>
          <a:p>
            <a:pPr lvl="1" fontAlgn="base">
              <a:lnSpc>
                <a:spcPct val="110000"/>
              </a:lnSpc>
              <a:buClr>
                <a:schemeClr val="tx1"/>
              </a:buClr>
            </a:pP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p:txBody>
      </p:sp>
      <p:sp>
        <p:nvSpPr>
          <p:cNvPr id="2" name="テキスト ボックス 1">
            <a:extLst>
              <a:ext uri="{FF2B5EF4-FFF2-40B4-BE49-F238E27FC236}">
                <a16:creationId xmlns:a16="http://schemas.microsoft.com/office/drawing/2014/main" id="{83AA6E9C-81FA-7BD4-D9EA-09B471D3F6E9}"/>
              </a:ext>
            </a:extLst>
          </p:cNvPr>
          <p:cNvSpPr txBox="1"/>
          <p:nvPr/>
        </p:nvSpPr>
        <p:spPr>
          <a:xfrm>
            <a:off x="270588" y="5141167"/>
            <a:ext cx="9451910" cy="1015663"/>
          </a:xfrm>
          <a:prstGeom prst="rect">
            <a:avLst/>
          </a:prstGeom>
          <a:noFill/>
        </p:spPr>
        <p:txBody>
          <a:bodyPr wrap="square" rtlCol="0">
            <a:spAutoFit/>
          </a:bodyPr>
          <a:lstStyle/>
          <a:p>
            <a:pPr algn="l"/>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アカウント発行申請後、</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利用案内メール到達前に担当者異動等でメールアドレスが変更となる場合には、以下の２つの場合が想定されます。</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①申請時のメールアドレスが「無効」となっており、</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利用案内メールが送信エラーとなる場合</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②申請時の</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メールアドレスは「有効」であり、</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利用案内メールは受信したが、そのメールの閲覧権限を持つ方がおらず、メールが閲覧できない場合</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①のケースは、「新規ユーザ登録申請」をしていただき、新しいメールアドレスでのアカウント発行が必要となります。</a:t>
            </a:r>
            <a:endPar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②のケースは、</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「新規ユーザ登録申請」を行っても、新しいアカウントが発行できませんので、都道府県の窓口に報告</a:t>
            </a:r>
            <a:r>
              <a:rPr kumimoji="1"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機関名、</a:t>
            </a:r>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変更前メールアドレス、変更後メールアドレスをご連絡いただきますようお願いします。</a:t>
            </a:r>
          </a:p>
        </p:txBody>
      </p:sp>
    </p:spTree>
    <p:custDataLst>
      <p:tags r:id="rId1"/>
    </p:custDataLst>
    <p:extLst>
      <p:ext uri="{BB962C8B-B14F-4D97-AF65-F5344CB8AC3E}">
        <p14:creationId xmlns:p14="http://schemas.microsoft.com/office/powerpoint/2010/main" val="1228470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①利用者自らが申請する場合の流れ（</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1/5</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sp>
        <p:nvSpPr>
          <p:cNvPr id="7" name="スライド番号プレースホルダー 2">
            <a:extLst>
              <a:ext uri="{FF2B5EF4-FFF2-40B4-BE49-F238E27FC236}">
                <a16:creationId xmlns:a16="http://schemas.microsoft.com/office/drawing/2014/main" id="{F31CA69D-8B00-4689-AC6A-7624D0A3CDFA}"/>
              </a:ext>
            </a:extLst>
          </p:cNvPr>
          <p:cNvSpPr>
            <a:spLocks noGrp="1"/>
          </p:cNvSpPr>
          <p:nvPr>
            <p:ph type="sldNum" sz="quarter" idx="11"/>
          </p:nvPr>
        </p:nvSpPr>
        <p:spPr>
          <a:xfrm>
            <a:off x="9422009" y="6507128"/>
            <a:ext cx="480060" cy="365125"/>
          </a:xfrm>
        </p:spPr>
        <p:txBody>
          <a:bodyPr/>
          <a:lstStyle/>
          <a:p>
            <a:fld id="{D678D6E8-61F4-42B4-8ED0-44B1436A966E}" type="slidenum">
              <a:rPr lang="ja-JP" altLang="en-US" smtClean="0"/>
              <a:pPr/>
              <a:t>6</a:t>
            </a:fld>
            <a:endParaRPr lang="ja-JP" altLang="en-US"/>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76200" y="501010"/>
            <a:ext cx="8001935" cy="1514261"/>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令和</a:t>
            </a:r>
            <a:r>
              <a:rPr lang="en-US" altLang="ja-JP" sz="1400" dirty="0">
                <a:latin typeface="Meiryo UI"/>
                <a:ea typeface="Meiryo UI"/>
              </a:rPr>
              <a:t>5</a:t>
            </a:r>
            <a:r>
              <a:rPr lang="ja-JP" altLang="en-US" sz="1400" dirty="0">
                <a:latin typeface="Meiryo UI"/>
                <a:ea typeface="Meiryo UI"/>
              </a:rPr>
              <a:t>年</a:t>
            </a:r>
            <a:r>
              <a:rPr lang="en-US" altLang="ja-JP" sz="1400" dirty="0">
                <a:latin typeface="Meiryo UI"/>
                <a:ea typeface="Meiryo UI"/>
              </a:rPr>
              <a:t>11</a:t>
            </a:r>
            <a:r>
              <a:rPr lang="ja-JP" altLang="en-US" sz="1400" dirty="0">
                <a:latin typeface="Meiryo UI"/>
                <a:ea typeface="Meiryo UI"/>
              </a:rPr>
              <a:t>月以降の</a:t>
            </a:r>
            <a:r>
              <a:rPr lang="en-US" altLang="ja-JP" sz="1400" dirty="0">
                <a:latin typeface="Meiryo UI"/>
                <a:ea typeface="Meiryo UI"/>
              </a:rPr>
              <a:t>G-MIS</a:t>
            </a:r>
            <a:r>
              <a:rPr lang="ja-JP" altLang="en-US" sz="1400" dirty="0">
                <a:latin typeface="Meiryo UI"/>
                <a:ea typeface="Meiryo UI"/>
              </a:rPr>
              <a:t>の「新規ユーザ登録申請」は、以下の</a:t>
            </a:r>
            <a:r>
              <a:rPr lang="en-US" altLang="ja-JP" sz="1400" dirty="0">
                <a:latin typeface="Meiryo UI"/>
                <a:ea typeface="Meiryo UI"/>
              </a:rPr>
              <a:t>URL</a:t>
            </a:r>
            <a:r>
              <a:rPr lang="ja-JP" altLang="en-US" sz="1400" dirty="0">
                <a:latin typeface="Meiryo UI"/>
                <a:ea typeface="Meiryo UI"/>
              </a:rPr>
              <a:t>、または、右記の二次元バーコードから申請可能です。</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en-US" altLang="ja-JP" sz="1400" b="1" i="0" u="none" strike="noStrike" baseline="0" dirty="0">
                <a:solidFill>
                  <a:srgbClr val="0000FF"/>
                </a:solidFill>
                <a:latin typeface="Meiryo UI"/>
                <a:ea typeface="Meiryo UI"/>
                <a:hlinkClick r:id="" action="ppaction://noaction"/>
              </a:rPr>
              <a:t>https://www.g-mis.mhlw.go.jp/user-Registration-Form</a:t>
            </a:r>
            <a:r>
              <a:rPr lang="en-US" altLang="ja-JP" sz="1400" b="1" dirty="0">
                <a:solidFill>
                  <a:srgbClr val="0000FF"/>
                </a:solidFill>
                <a:latin typeface="Meiryo UI"/>
                <a:ea typeface="Meiryo UI"/>
                <a:hlinkClick r:id="" action="ppaction://noaction"/>
              </a:rPr>
              <a:t> </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本画面へのリンクについては、厚生労働省</a:t>
            </a:r>
            <a:r>
              <a:rPr lang="ja-JP" altLang="en-US" sz="1400" dirty="0" smtClean="0">
                <a:latin typeface="Meiryo UI"/>
                <a:ea typeface="Meiryo UI"/>
              </a:rPr>
              <a:t>の薬局</a:t>
            </a:r>
            <a:r>
              <a:rPr lang="ja-JP" altLang="en-US" sz="1400" dirty="0">
                <a:latin typeface="Meiryo UI"/>
                <a:ea typeface="Meiryo UI"/>
              </a:rPr>
              <a:t>機能情報提供制度ホームページに掲載中です。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また、厚生労働省のホームページからは、新規ユーザ登録申請のG-MIS操作マニュアル、及び、よくある質問をまとめた「</a:t>
            </a:r>
            <a:r>
              <a:rPr lang="en-US" altLang="ja-JP" sz="1400" dirty="0">
                <a:latin typeface="Meiryo UI"/>
                <a:ea typeface="Meiryo UI"/>
              </a:rPr>
              <a:t>Q&amp;A</a:t>
            </a:r>
            <a:r>
              <a:rPr lang="ja-JP" altLang="en-US" sz="1400" dirty="0">
                <a:latin typeface="Meiryo UI"/>
                <a:ea typeface="Meiryo UI"/>
              </a:rPr>
              <a:t>」についても入手可能となっていますので、ご利用ください。</a:t>
            </a:r>
            <a:endParaRPr lang="en-US" altLang="ja-JP" sz="1400" dirty="0">
              <a:latin typeface="Meiryo UI"/>
              <a:ea typeface="Meiryo UI"/>
            </a:endParaRPr>
          </a:p>
        </p:txBody>
      </p:sp>
      <p:sp>
        <p:nvSpPr>
          <p:cNvPr id="3" name="四角形: 角を丸くする 2">
            <a:extLst>
              <a:ext uri="{FF2B5EF4-FFF2-40B4-BE49-F238E27FC236}">
                <a16:creationId xmlns:a16="http://schemas.microsoft.com/office/drawing/2014/main" id="{EFCE2CFA-60F7-E8E3-3263-85C5EFA4F05E}"/>
              </a:ext>
            </a:extLst>
          </p:cNvPr>
          <p:cNvSpPr/>
          <p:nvPr/>
        </p:nvSpPr>
        <p:spPr>
          <a:xfrm>
            <a:off x="441055" y="2264933"/>
            <a:ext cx="1228858" cy="2066962"/>
          </a:xfrm>
          <a:prstGeom prst="roundRect">
            <a:avLst/>
          </a:prstGeom>
          <a:solidFill>
            <a:srgbClr val="F3F9FB"/>
          </a:solidFill>
          <a:ln>
            <a:solidFill>
              <a:schemeClr val="bg1">
                <a:lumMod val="65000"/>
              </a:schemeClr>
            </a:solidFill>
          </a:ln>
          <a:effectLst/>
        </p:spPr>
        <p:style>
          <a:lnRef idx="1">
            <a:schemeClr val="accent4"/>
          </a:lnRef>
          <a:fillRef idx="3">
            <a:schemeClr val="accent4"/>
          </a:fillRef>
          <a:effectRef idx="2">
            <a:schemeClr val="accent4"/>
          </a:effectRef>
          <a:fontRef idx="minor">
            <a:schemeClr val="lt1"/>
          </a:fontRef>
        </p:style>
        <p:txBody>
          <a:bodyPr rtlCol="0" anchor="t"/>
          <a:lstStyle/>
          <a:p>
            <a:pPr algn="ctr"/>
            <a:endParaRPr kumimoji="0" lang="ja-JP" altLang="en-US" sz="1400" kern="0">
              <a:solidFill>
                <a:srgbClr val="000000"/>
              </a:solidFill>
              <a:latin typeface="Meiryo UI" panose="020B0604030504040204" pitchFamily="50" charset="-128"/>
              <a:ea typeface="Meiryo UI" panose="020B0604030504040204" pitchFamily="50" charset="-128"/>
              <a:sym typeface="Arial" charset="0"/>
            </a:endParaRPr>
          </a:p>
        </p:txBody>
      </p:sp>
      <p:sp>
        <p:nvSpPr>
          <p:cNvPr id="9" name="正方形/長方形 8">
            <a:extLst>
              <a:ext uri="{FF2B5EF4-FFF2-40B4-BE49-F238E27FC236}">
                <a16:creationId xmlns:a16="http://schemas.microsoft.com/office/drawing/2014/main" id="{4BA8732F-C649-854A-A2E2-B991668EBF21}"/>
              </a:ext>
            </a:extLst>
          </p:cNvPr>
          <p:cNvSpPr/>
          <p:nvPr/>
        </p:nvSpPr>
        <p:spPr>
          <a:xfrm>
            <a:off x="433171" y="4461549"/>
            <a:ext cx="1236742" cy="210233"/>
          </a:xfrm>
          <a:prstGeom prst="rect">
            <a:avLst/>
          </a:prstGeom>
          <a:solidFill>
            <a:schemeClr val="bg1"/>
          </a:solidFill>
          <a:ln>
            <a:solidFill>
              <a:schemeClr val="bg1">
                <a:lumMod val="65000"/>
              </a:schemeClr>
            </a:solidFill>
          </a:ln>
          <a:effectLst/>
        </p:spPr>
        <p:style>
          <a:lnRef idx="1">
            <a:schemeClr val="accent4"/>
          </a:lnRef>
          <a:fillRef idx="3">
            <a:schemeClr val="accent4"/>
          </a:fillRef>
          <a:effectRef idx="2">
            <a:schemeClr val="accent4"/>
          </a:effectRef>
          <a:fontRef idx="minor">
            <a:schemeClr val="lt1"/>
          </a:fontRef>
        </p:style>
        <p:txBody>
          <a:bodyPr rtlCol="0" anchor="t"/>
          <a:lstStyle/>
          <a:p>
            <a:pPr algn="ctr"/>
            <a:r>
              <a:rPr kumimoji="0" lang="ja-JP" altLang="en-US" sz="900" kern="0">
                <a:solidFill>
                  <a:srgbClr val="000000"/>
                </a:solidFill>
                <a:latin typeface="Meiryo UI" panose="020B0604030504040204" pitchFamily="50" charset="-128"/>
                <a:ea typeface="Meiryo UI" panose="020B0604030504040204" pitchFamily="50" charset="-128"/>
                <a:sym typeface="Arial" charset="0"/>
              </a:rPr>
              <a:t>新規ユーザ登録申請</a:t>
            </a:r>
          </a:p>
        </p:txBody>
      </p:sp>
      <p:cxnSp>
        <p:nvCxnSpPr>
          <p:cNvPr id="19" name="直線矢印コネクタ 18">
            <a:extLst>
              <a:ext uri="{FF2B5EF4-FFF2-40B4-BE49-F238E27FC236}">
                <a16:creationId xmlns:a16="http://schemas.microsoft.com/office/drawing/2014/main" id="{36BC484E-31C1-36B1-091B-B392A711F0F9}"/>
              </a:ext>
            </a:extLst>
          </p:cNvPr>
          <p:cNvCxnSpPr>
            <a:cxnSpLocks/>
            <a:stCxn id="3" idx="3"/>
          </p:cNvCxnSpPr>
          <p:nvPr/>
        </p:nvCxnSpPr>
        <p:spPr>
          <a:xfrm flipV="1">
            <a:off x="1669913" y="3298413"/>
            <a:ext cx="224615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21AAB8B1-92D4-AB3F-536C-F0A6F20BEB68}"/>
              </a:ext>
            </a:extLst>
          </p:cNvPr>
          <p:cNvSpPr txBox="1"/>
          <p:nvPr/>
        </p:nvSpPr>
        <p:spPr>
          <a:xfrm>
            <a:off x="4041451" y="2328407"/>
            <a:ext cx="3149558" cy="276999"/>
          </a:xfrm>
          <a:prstGeom prst="rect">
            <a:avLst/>
          </a:prstGeom>
          <a:noFill/>
        </p:spPr>
        <p:txBody>
          <a:bodyPr wrap="square" rtlCol="0">
            <a:spAutoFit/>
          </a:bodyPr>
          <a:lstStyle/>
          <a:p>
            <a:pPr defTabSz="914400"/>
            <a:r>
              <a:rPr kumimoji="1" lang="en-US" altLang="ja-JP" sz="1200" b="1">
                <a:solidFill>
                  <a:srgbClr val="FF0000"/>
                </a:solidFill>
                <a:latin typeface="Meiryo UI" pitchFamily="50" charset="-128"/>
                <a:ea typeface="Meiryo UI" pitchFamily="50" charset="-128"/>
                <a:cs typeface="Meiryo UI" pitchFamily="50" charset="-128"/>
              </a:rPr>
              <a:t>1-2.</a:t>
            </a:r>
            <a:r>
              <a:rPr kumimoji="1" lang="ja-JP" altLang="en-US" sz="1200" b="1">
                <a:solidFill>
                  <a:srgbClr val="FF0000"/>
                </a:solidFill>
                <a:latin typeface="Meiryo UI" pitchFamily="50" charset="-128"/>
                <a:ea typeface="Meiryo UI" pitchFamily="50" charset="-128"/>
                <a:cs typeface="Meiryo UI" pitchFamily="50" charset="-128"/>
              </a:rPr>
              <a:t>厚生労働省（薬局機能）ホームページ</a:t>
            </a:r>
          </a:p>
        </p:txBody>
      </p:sp>
      <p:pic>
        <p:nvPicPr>
          <p:cNvPr id="40" name="グラフィックス 39" descr="オフィス ワーカー (女性) 枠線">
            <a:extLst>
              <a:ext uri="{FF2B5EF4-FFF2-40B4-BE49-F238E27FC236}">
                <a16:creationId xmlns:a16="http://schemas.microsoft.com/office/drawing/2014/main" id="{4CE75060-2D6A-A9FC-FD05-407F7EA75E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72204" y="3026732"/>
            <a:ext cx="543363" cy="543363"/>
          </a:xfrm>
          <a:prstGeom prst="rect">
            <a:avLst/>
          </a:prstGeom>
        </p:spPr>
      </p:pic>
      <p:sp>
        <p:nvSpPr>
          <p:cNvPr id="42" name="正方形/長方形 41">
            <a:extLst>
              <a:ext uri="{FF2B5EF4-FFF2-40B4-BE49-F238E27FC236}">
                <a16:creationId xmlns:a16="http://schemas.microsoft.com/office/drawing/2014/main" id="{A75BA82E-BD1D-4184-F45A-A802D777CE7E}"/>
              </a:ext>
            </a:extLst>
          </p:cNvPr>
          <p:cNvSpPr/>
          <p:nvPr/>
        </p:nvSpPr>
        <p:spPr>
          <a:xfrm>
            <a:off x="3916065" y="2264933"/>
            <a:ext cx="3620802" cy="3973369"/>
          </a:xfrm>
          <a:prstGeom prst="rect">
            <a:avLst/>
          </a:prstGeom>
          <a:noFill/>
          <a:ln w="57150">
            <a:solidFill>
              <a:srgbClr val="C00000"/>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0" lang="ja-JP" altLang="en-US" kern="0">
              <a:latin typeface="ＭＳ Ｐゴシック" pitchFamily="50" charset="-128"/>
              <a:ea typeface="ＭＳ Ｐゴシック" pitchFamily="50" charset="-128"/>
              <a:sym typeface="Arial" charset="0"/>
            </a:endParaRPr>
          </a:p>
        </p:txBody>
      </p:sp>
      <p:grpSp>
        <p:nvGrpSpPr>
          <p:cNvPr id="43" name="グループ化 42">
            <a:extLst>
              <a:ext uri="{FF2B5EF4-FFF2-40B4-BE49-F238E27FC236}">
                <a16:creationId xmlns:a16="http://schemas.microsoft.com/office/drawing/2014/main" id="{459C4C4F-9328-E183-AD9E-ABEF46FBFC10}"/>
              </a:ext>
            </a:extLst>
          </p:cNvPr>
          <p:cNvGrpSpPr/>
          <p:nvPr/>
        </p:nvGrpSpPr>
        <p:grpSpPr>
          <a:xfrm>
            <a:off x="4028173" y="3132552"/>
            <a:ext cx="3240000" cy="2883767"/>
            <a:chOff x="6127270" y="2287794"/>
            <a:chExt cx="3240000" cy="2883767"/>
          </a:xfrm>
        </p:grpSpPr>
        <p:sp>
          <p:nvSpPr>
            <p:cNvPr id="45" name="Rectangle 8">
              <a:extLst>
                <a:ext uri="{FF2B5EF4-FFF2-40B4-BE49-F238E27FC236}">
                  <a16:creationId xmlns:a16="http://schemas.microsoft.com/office/drawing/2014/main" id="{68E25C95-A47F-372A-817C-48CED6A10D7B}"/>
                </a:ext>
              </a:extLst>
            </p:cNvPr>
            <p:cNvSpPr>
              <a:spLocks noChangeArrowheads="1"/>
            </p:cNvSpPr>
            <p:nvPr/>
          </p:nvSpPr>
          <p:spPr bwMode="auto">
            <a:xfrm>
              <a:off x="6250942" y="2287794"/>
              <a:ext cx="3071539" cy="2883767"/>
            </a:xfrm>
            <a:prstGeom prst="rect">
              <a:avLst/>
            </a:prstGeom>
            <a:solidFill>
              <a:srgbClr val="FFFFFF"/>
            </a:solidFill>
            <a:ln w="9525">
              <a:solidFill>
                <a:schemeClr val="tx1"/>
              </a:solidFill>
              <a:miter lim="800000"/>
              <a:headEnd/>
              <a:tailEnd/>
            </a:ln>
            <a:effectLst/>
          </p:spPr>
          <p:txBody>
            <a:bodyPr lIns="72000" tIns="18288" rIns="72000" bIns="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45">
              <a:extLst>
                <a:ext uri="{FF2B5EF4-FFF2-40B4-BE49-F238E27FC236}">
                  <a16:creationId xmlns:a16="http://schemas.microsoft.com/office/drawing/2014/main" id="{AEA0D785-21B1-8419-9143-32883C180F31}"/>
                </a:ext>
              </a:extLst>
            </p:cNvPr>
            <p:cNvPicPr>
              <a:picLocks noChangeAspect="1"/>
            </p:cNvPicPr>
            <p:nvPr/>
          </p:nvPicPr>
          <p:blipFill>
            <a:blip r:embed="rId10"/>
            <a:stretch>
              <a:fillRect/>
            </a:stretch>
          </p:blipFill>
          <p:spPr>
            <a:xfrm>
              <a:off x="6378659" y="4097414"/>
              <a:ext cx="2095690" cy="1054013"/>
            </a:xfrm>
            <a:prstGeom prst="rect">
              <a:avLst/>
            </a:prstGeom>
          </p:spPr>
        </p:pic>
        <p:pic>
          <p:nvPicPr>
            <p:cNvPr id="47" name="図 46">
              <a:extLst>
                <a:ext uri="{FF2B5EF4-FFF2-40B4-BE49-F238E27FC236}">
                  <a16:creationId xmlns:a16="http://schemas.microsoft.com/office/drawing/2014/main" id="{39029572-A468-5893-329E-AA44EBC866F2}"/>
                </a:ext>
              </a:extLst>
            </p:cNvPr>
            <p:cNvPicPr>
              <a:picLocks noChangeAspect="1"/>
            </p:cNvPicPr>
            <p:nvPr/>
          </p:nvPicPr>
          <p:blipFill>
            <a:blip r:embed="rId11"/>
            <a:stretch>
              <a:fillRect/>
            </a:stretch>
          </p:blipFill>
          <p:spPr>
            <a:xfrm>
              <a:off x="6315562" y="2360259"/>
              <a:ext cx="2908482" cy="1815573"/>
            </a:xfrm>
            <a:prstGeom prst="rect">
              <a:avLst/>
            </a:prstGeom>
          </p:spPr>
        </p:pic>
        <p:sp>
          <p:nvSpPr>
            <p:cNvPr id="48" name="フリーフォーム: 図形 47">
              <a:extLst>
                <a:ext uri="{FF2B5EF4-FFF2-40B4-BE49-F238E27FC236}">
                  <a16:creationId xmlns:a16="http://schemas.microsoft.com/office/drawing/2014/main" id="{B41DD2FC-FC07-F033-0305-B3737DAB9E0D}"/>
                </a:ext>
              </a:extLst>
            </p:cNvPr>
            <p:cNvSpPr/>
            <p:nvPr/>
          </p:nvSpPr>
          <p:spPr>
            <a:xfrm>
              <a:off x="6127270" y="4157592"/>
              <a:ext cx="3240000" cy="72013"/>
            </a:xfrm>
            <a:custGeom>
              <a:avLst/>
              <a:gdLst>
                <a:gd name="connsiteX0" fmla="*/ 0 w 4339087"/>
                <a:gd name="connsiteY0" fmla="*/ 733246 h 733246"/>
                <a:gd name="connsiteX1" fmla="*/ 707366 w 4339087"/>
                <a:gd name="connsiteY1" fmla="*/ 8627 h 733246"/>
                <a:gd name="connsiteX2" fmla="*/ 1449238 w 4339087"/>
                <a:gd name="connsiteY2" fmla="*/ 715993 h 733246"/>
                <a:gd name="connsiteX3" fmla="*/ 2182483 w 4339087"/>
                <a:gd name="connsiteY3" fmla="*/ 0 h 733246"/>
                <a:gd name="connsiteX4" fmla="*/ 2898475 w 4339087"/>
                <a:gd name="connsiteY4" fmla="*/ 715993 h 733246"/>
                <a:gd name="connsiteX5" fmla="*/ 3597215 w 4339087"/>
                <a:gd name="connsiteY5" fmla="*/ 8627 h 733246"/>
                <a:gd name="connsiteX6" fmla="*/ 4339087 w 4339087"/>
                <a:gd name="connsiteY6" fmla="*/ 724619 h 7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087" h="733246">
                  <a:moveTo>
                    <a:pt x="0" y="733246"/>
                  </a:moveTo>
                  <a:cubicBezTo>
                    <a:pt x="232913" y="372374"/>
                    <a:pt x="465826" y="11502"/>
                    <a:pt x="707366" y="8627"/>
                  </a:cubicBezTo>
                  <a:cubicBezTo>
                    <a:pt x="948906" y="5751"/>
                    <a:pt x="1203385" y="717431"/>
                    <a:pt x="1449238" y="715993"/>
                  </a:cubicBezTo>
                  <a:cubicBezTo>
                    <a:pt x="1695091" y="714555"/>
                    <a:pt x="1940944" y="0"/>
                    <a:pt x="2182483" y="0"/>
                  </a:cubicBezTo>
                  <a:cubicBezTo>
                    <a:pt x="2424022" y="0"/>
                    <a:pt x="2662686" y="714555"/>
                    <a:pt x="2898475" y="715993"/>
                  </a:cubicBezTo>
                  <a:cubicBezTo>
                    <a:pt x="3134264" y="717431"/>
                    <a:pt x="3357113" y="7189"/>
                    <a:pt x="3597215" y="8627"/>
                  </a:cubicBezTo>
                  <a:cubicBezTo>
                    <a:pt x="3837317" y="10065"/>
                    <a:pt x="4088202" y="367342"/>
                    <a:pt x="4339087" y="724619"/>
                  </a:cubicBezTo>
                </a:path>
              </a:pathLst>
            </a:custGeom>
            <a:noFill/>
            <a:ln w="19050">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90D38D23-828B-F955-C367-B334D8A2D616}"/>
                </a:ext>
              </a:extLst>
            </p:cNvPr>
            <p:cNvSpPr/>
            <p:nvPr/>
          </p:nvSpPr>
          <p:spPr>
            <a:xfrm>
              <a:off x="6127270" y="4079298"/>
              <a:ext cx="3240000" cy="72013"/>
            </a:xfrm>
            <a:custGeom>
              <a:avLst/>
              <a:gdLst>
                <a:gd name="connsiteX0" fmla="*/ 0 w 4339087"/>
                <a:gd name="connsiteY0" fmla="*/ 733246 h 733246"/>
                <a:gd name="connsiteX1" fmla="*/ 707366 w 4339087"/>
                <a:gd name="connsiteY1" fmla="*/ 8627 h 733246"/>
                <a:gd name="connsiteX2" fmla="*/ 1449238 w 4339087"/>
                <a:gd name="connsiteY2" fmla="*/ 715993 h 733246"/>
                <a:gd name="connsiteX3" fmla="*/ 2182483 w 4339087"/>
                <a:gd name="connsiteY3" fmla="*/ 0 h 733246"/>
                <a:gd name="connsiteX4" fmla="*/ 2898475 w 4339087"/>
                <a:gd name="connsiteY4" fmla="*/ 715993 h 733246"/>
                <a:gd name="connsiteX5" fmla="*/ 3597215 w 4339087"/>
                <a:gd name="connsiteY5" fmla="*/ 8627 h 733246"/>
                <a:gd name="connsiteX6" fmla="*/ 4339087 w 4339087"/>
                <a:gd name="connsiteY6" fmla="*/ 724619 h 73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087" h="733246">
                  <a:moveTo>
                    <a:pt x="0" y="733246"/>
                  </a:moveTo>
                  <a:cubicBezTo>
                    <a:pt x="232913" y="372374"/>
                    <a:pt x="465826" y="11502"/>
                    <a:pt x="707366" y="8627"/>
                  </a:cubicBezTo>
                  <a:cubicBezTo>
                    <a:pt x="948906" y="5751"/>
                    <a:pt x="1203385" y="717431"/>
                    <a:pt x="1449238" y="715993"/>
                  </a:cubicBezTo>
                  <a:cubicBezTo>
                    <a:pt x="1695091" y="714555"/>
                    <a:pt x="1940944" y="0"/>
                    <a:pt x="2182483" y="0"/>
                  </a:cubicBezTo>
                  <a:cubicBezTo>
                    <a:pt x="2424022" y="0"/>
                    <a:pt x="2662686" y="714555"/>
                    <a:pt x="2898475" y="715993"/>
                  </a:cubicBezTo>
                  <a:cubicBezTo>
                    <a:pt x="3134264" y="717431"/>
                    <a:pt x="3357113" y="7189"/>
                    <a:pt x="3597215" y="8627"/>
                  </a:cubicBezTo>
                  <a:cubicBezTo>
                    <a:pt x="3837317" y="10065"/>
                    <a:pt x="4088202" y="367342"/>
                    <a:pt x="4339087" y="724619"/>
                  </a:cubicBezTo>
                </a:path>
              </a:pathLst>
            </a:custGeom>
            <a:noFill/>
            <a:ln w="19050">
              <a:solidFill>
                <a:schemeClr val="tx1"/>
              </a:solidFill>
            </a:ln>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C08AC292-CB1F-143F-F825-FBC7217C311F}"/>
                </a:ext>
              </a:extLst>
            </p:cNvPr>
            <p:cNvSpPr/>
            <p:nvPr/>
          </p:nvSpPr>
          <p:spPr>
            <a:xfrm>
              <a:off x="6323605" y="4644639"/>
              <a:ext cx="1286526" cy="160648"/>
            </a:xfrm>
            <a:prstGeom prst="rect">
              <a:avLst/>
            </a:prstGeom>
            <a:noFill/>
            <a:ln w="19050">
              <a:solidFill>
                <a:srgbClr val="FF0000"/>
              </a:solidFill>
            </a:ln>
            <a:effectLst/>
          </p:spPr>
          <p:style>
            <a:lnRef idx="1">
              <a:schemeClr val="accent4"/>
            </a:lnRef>
            <a:fillRef idx="3">
              <a:schemeClr val="accent4"/>
            </a:fillRef>
            <a:effectRef idx="2">
              <a:schemeClr val="accent4"/>
            </a:effectRef>
            <a:fontRef idx="minor">
              <a:schemeClr val="lt1"/>
            </a:fontRef>
          </p:style>
          <p:txBody>
            <a:bodyPr rtlCol="0" anchor="t"/>
            <a:lstStyle/>
            <a:p>
              <a:pPr algn="ctr"/>
              <a:endParaRPr kumimoji="0" lang="ja-JP" altLang="en-US" sz="1400" kern="0">
                <a:solidFill>
                  <a:srgbClr val="000000"/>
                </a:solidFill>
                <a:latin typeface="Meiryo UI" panose="020B0604030504040204" pitchFamily="50" charset="-128"/>
                <a:ea typeface="Meiryo UI" panose="020B0604030504040204" pitchFamily="50" charset="-128"/>
                <a:sym typeface="Arial" charset="0"/>
              </a:endParaRPr>
            </a:p>
          </p:txBody>
        </p:sp>
      </p:grpSp>
      <p:cxnSp>
        <p:nvCxnSpPr>
          <p:cNvPr id="53" name="コネクタ: カギ線 52">
            <a:extLst>
              <a:ext uri="{FF2B5EF4-FFF2-40B4-BE49-F238E27FC236}">
                <a16:creationId xmlns:a16="http://schemas.microsoft.com/office/drawing/2014/main" id="{79909C42-8F29-1DC7-B5A3-58A68189FB47}"/>
              </a:ext>
            </a:extLst>
          </p:cNvPr>
          <p:cNvCxnSpPr>
            <a:cxnSpLocks/>
            <a:stCxn id="52" idx="0"/>
            <a:endCxn id="63" idx="3"/>
          </p:cNvCxnSpPr>
          <p:nvPr/>
        </p:nvCxnSpPr>
        <p:spPr>
          <a:xfrm rot="16200000" flipV="1">
            <a:off x="3646025" y="4267650"/>
            <a:ext cx="107483" cy="2336011"/>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928D9971-E17A-B1F2-0595-4B8CA59B48E6}"/>
              </a:ext>
            </a:extLst>
          </p:cNvPr>
          <p:cNvSpPr txBox="1"/>
          <p:nvPr/>
        </p:nvSpPr>
        <p:spPr>
          <a:xfrm>
            <a:off x="4081395" y="2562980"/>
            <a:ext cx="3424536" cy="507831"/>
          </a:xfrm>
          <a:prstGeom prst="rect">
            <a:avLst/>
          </a:prstGeom>
          <a:noFill/>
        </p:spPr>
        <p:txBody>
          <a:bodyPr wrap="square" rtlCol="0">
            <a:spAutoFit/>
          </a:bodyPr>
          <a:lstStyle/>
          <a:p>
            <a:pPr algn="l"/>
            <a:r>
              <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 action="ppaction://noaction"/>
              </a:rPr>
              <a:t>https://www.mhlw.go.jp/stf/seisakunitsuite/bunya/kenkou_iryou/iyakuhin/kinoujouhou/index_00003.html</a:t>
            </a:r>
            <a:endParaRPr kumimoji="1"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図 62">
            <a:extLst>
              <a:ext uri="{FF2B5EF4-FFF2-40B4-BE49-F238E27FC236}">
                <a16:creationId xmlns:a16="http://schemas.microsoft.com/office/drawing/2014/main" id="{82287327-B761-F149-EA5C-39C32575B91D}"/>
              </a:ext>
            </a:extLst>
          </p:cNvPr>
          <p:cNvPicPr>
            <a:picLocks noChangeAspect="1"/>
          </p:cNvPicPr>
          <p:nvPr/>
        </p:nvPicPr>
        <p:blipFill>
          <a:blip r:embed="rId12"/>
          <a:stretch>
            <a:fillRect/>
          </a:stretch>
        </p:blipFill>
        <p:spPr>
          <a:xfrm>
            <a:off x="76199" y="4751647"/>
            <a:ext cx="2455561" cy="1260534"/>
          </a:xfrm>
          <a:prstGeom prst="rect">
            <a:avLst/>
          </a:prstGeom>
          <a:ln>
            <a:solidFill>
              <a:schemeClr val="tx1"/>
            </a:solidFill>
          </a:ln>
        </p:spPr>
      </p:pic>
      <p:sp>
        <p:nvSpPr>
          <p:cNvPr id="64" name="テキスト ボックス 52">
            <a:extLst>
              <a:ext uri="{FF2B5EF4-FFF2-40B4-BE49-F238E27FC236}">
                <a16:creationId xmlns:a16="http://schemas.microsoft.com/office/drawing/2014/main" id="{598C7A69-F126-D61A-F763-F7F517371A37}"/>
              </a:ext>
            </a:extLst>
          </p:cNvPr>
          <p:cNvSpPr txBox="1"/>
          <p:nvPr/>
        </p:nvSpPr>
        <p:spPr>
          <a:xfrm>
            <a:off x="584852" y="3678861"/>
            <a:ext cx="955315" cy="261610"/>
          </a:xfrm>
          <a:prstGeom prst="rect">
            <a:avLst/>
          </a:prstGeom>
          <a:solidFill>
            <a:schemeClr val="bg1">
              <a:lumMod val="95000"/>
              <a:alpha val="55000"/>
            </a:schemeClr>
          </a:solidFill>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100" dirty="0">
                <a:latin typeface="Meiryo UI" panose="020B0604030504040204" pitchFamily="50" charset="-128"/>
                <a:ea typeface="Meiryo UI" panose="020B0604030504040204" pitchFamily="50" charset="-128"/>
              </a:rPr>
              <a:t>薬局</a:t>
            </a:r>
            <a:endParaRPr lang="en-US" altLang="ja-JP" sz="1100" dirty="0">
              <a:latin typeface="Meiryo UI" panose="020B0604030504040204" pitchFamily="50" charset="-128"/>
              <a:ea typeface="Meiryo UI" panose="020B0604030504040204" pitchFamily="50" charset="-128"/>
            </a:endParaRPr>
          </a:p>
        </p:txBody>
      </p:sp>
      <p:sp>
        <p:nvSpPr>
          <p:cNvPr id="65" name="正方形/長方形 64">
            <a:extLst>
              <a:ext uri="{FF2B5EF4-FFF2-40B4-BE49-F238E27FC236}">
                <a16:creationId xmlns:a16="http://schemas.microsoft.com/office/drawing/2014/main" id="{7AD4DC7C-30F6-92B6-D359-BBDAA4E8B3B0}"/>
              </a:ext>
            </a:extLst>
          </p:cNvPr>
          <p:cNvSpPr/>
          <p:nvPr/>
        </p:nvSpPr>
        <p:spPr>
          <a:xfrm>
            <a:off x="4235576" y="5752992"/>
            <a:ext cx="1286526" cy="214233"/>
          </a:xfrm>
          <a:prstGeom prst="rect">
            <a:avLst/>
          </a:prstGeom>
          <a:noFill/>
          <a:ln w="19050">
            <a:solidFill>
              <a:srgbClr val="FF0000"/>
            </a:solidFill>
          </a:ln>
          <a:effectLst/>
        </p:spPr>
        <p:style>
          <a:lnRef idx="1">
            <a:schemeClr val="accent4"/>
          </a:lnRef>
          <a:fillRef idx="3">
            <a:schemeClr val="accent4"/>
          </a:fillRef>
          <a:effectRef idx="2">
            <a:schemeClr val="accent4"/>
          </a:effectRef>
          <a:fontRef idx="minor">
            <a:schemeClr val="lt1"/>
          </a:fontRef>
        </p:style>
        <p:txBody>
          <a:bodyPr rtlCol="0" anchor="t"/>
          <a:lstStyle/>
          <a:p>
            <a:pPr algn="ctr"/>
            <a:endParaRPr kumimoji="0" lang="ja-JP" altLang="en-US" sz="1400" kern="0">
              <a:solidFill>
                <a:srgbClr val="000000"/>
              </a:solidFill>
              <a:latin typeface="Meiryo UI" panose="020B0604030504040204" pitchFamily="50" charset="-128"/>
              <a:ea typeface="Meiryo UI" panose="020B0604030504040204" pitchFamily="50" charset="-128"/>
              <a:sym typeface="Arial" charset="0"/>
            </a:endParaRPr>
          </a:p>
        </p:txBody>
      </p:sp>
      <p:cxnSp>
        <p:nvCxnSpPr>
          <p:cNvPr id="67" name="コネクタ: カギ線 66">
            <a:extLst>
              <a:ext uri="{FF2B5EF4-FFF2-40B4-BE49-F238E27FC236}">
                <a16:creationId xmlns:a16="http://schemas.microsoft.com/office/drawing/2014/main" id="{8A941304-CFC2-1FB7-94D2-E8407D115E96}"/>
              </a:ext>
            </a:extLst>
          </p:cNvPr>
          <p:cNvCxnSpPr>
            <a:cxnSpLocks/>
            <a:stCxn id="65" idx="2"/>
            <a:endCxn id="68" idx="3"/>
          </p:cNvCxnSpPr>
          <p:nvPr/>
        </p:nvCxnSpPr>
        <p:spPr>
          <a:xfrm rot="5400000">
            <a:off x="3497047" y="5001939"/>
            <a:ext cx="416506" cy="2347079"/>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82271516-7186-3173-723E-EB5A15F5F406}"/>
              </a:ext>
            </a:extLst>
          </p:cNvPr>
          <p:cNvSpPr/>
          <p:nvPr/>
        </p:nvSpPr>
        <p:spPr>
          <a:xfrm>
            <a:off x="76199" y="6125014"/>
            <a:ext cx="2455561" cy="517433"/>
          </a:xfrm>
          <a:prstGeom prst="rect">
            <a:avLst/>
          </a:prstGeom>
          <a:solidFill>
            <a:schemeClr val="bg1"/>
          </a:solidFill>
          <a:ln>
            <a:solidFill>
              <a:schemeClr val="bg1">
                <a:lumMod val="65000"/>
              </a:schemeClr>
            </a:solidFill>
          </a:ln>
          <a:effectLst/>
        </p:spPr>
        <p:style>
          <a:lnRef idx="1">
            <a:schemeClr val="accent4"/>
          </a:lnRef>
          <a:fillRef idx="3">
            <a:schemeClr val="accent4"/>
          </a:fillRef>
          <a:effectRef idx="2">
            <a:schemeClr val="accent4"/>
          </a:effectRef>
          <a:fontRef idx="minor">
            <a:schemeClr val="lt1"/>
          </a:fontRef>
        </p:style>
        <p:txBody>
          <a:bodyPr rtlCol="0" anchor="t"/>
          <a:lstStyle/>
          <a:p>
            <a:pPr algn="ctr"/>
            <a:r>
              <a:rPr kumimoji="0" lang="ja-JP" altLang="en-US" sz="900" kern="0" dirty="0">
                <a:solidFill>
                  <a:srgbClr val="000000"/>
                </a:solidFill>
                <a:latin typeface="Meiryo UI" panose="020B0604030504040204" pitchFamily="50" charset="-128"/>
                <a:ea typeface="Meiryo UI" panose="020B0604030504040204" pitchFamily="50" charset="-128"/>
                <a:sym typeface="Arial" charset="0"/>
              </a:rPr>
              <a:t>操作マニュアルとよくある質問は</a:t>
            </a:r>
            <a:endParaRPr kumimoji="0" lang="en-US" altLang="ja-JP" sz="900" kern="0" dirty="0">
              <a:solidFill>
                <a:srgbClr val="000000"/>
              </a:solidFill>
              <a:latin typeface="Meiryo UI" panose="020B0604030504040204" pitchFamily="50" charset="-128"/>
              <a:ea typeface="Meiryo UI" panose="020B0604030504040204" pitchFamily="50" charset="-128"/>
              <a:sym typeface="Arial" charset="0"/>
            </a:endParaRPr>
          </a:p>
          <a:p>
            <a:pPr algn="ctr"/>
            <a:r>
              <a:rPr kumimoji="0" lang="ja-JP" altLang="en-US" sz="900" kern="0" dirty="0">
                <a:solidFill>
                  <a:srgbClr val="000000"/>
                </a:solidFill>
                <a:latin typeface="Meiryo UI" panose="020B0604030504040204" pitchFamily="50" charset="-128"/>
                <a:ea typeface="Meiryo UI" panose="020B0604030504040204" pitchFamily="50" charset="-128"/>
                <a:sym typeface="Arial" charset="0"/>
              </a:rPr>
              <a:t>こちらから入手可能です</a:t>
            </a:r>
          </a:p>
        </p:txBody>
      </p:sp>
      <p:pic>
        <p:nvPicPr>
          <p:cNvPr id="2" name="図 1">
            <a:extLst>
              <a:ext uri="{FF2B5EF4-FFF2-40B4-BE49-F238E27FC236}">
                <a16:creationId xmlns:a16="http://schemas.microsoft.com/office/drawing/2014/main" id="{25E72FDF-F02A-962F-7B39-FA259AD6A415}"/>
              </a:ext>
            </a:extLst>
          </p:cNvPr>
          <p:cNvPicPr>
            <a:picLocks noChangeAspect="1"/>
          </p:cNvPicPr>
          <p:nvPr/>
        </p:nvPicPr>
        <p:blipFill>
          <a:blip r:embed="rId13"/>
          <a:stretch>
            <a:fillRect/>
          </a:stretch>
        </p:blipFill>
        <p:spPr>
          <a:xfrm>
            <a:off x="8310467" y="667550"/>
            <a:ext cx="1275976" cy="1275976"/>
          </a:xfrm>
          <a:prstGeom prst="rect">
            <a:avLst/>
          </a:prstGeom>
        </p:spPr>
      </p:pic>
      <p:sp>
        <p:nvSpPr>
          <p:cNvPr id="4" name="テキスト ボックス 3">
            <a:extLst>
              <a:ext uri="{FF2B5EF4-FFF2-40B4-BE49-F238E27FC236}">
                <a16:creationId xmlns:a16="http://schemas.microsoft.com/office/drawing/2014/main" id="{44751D2B-9C6D-9B93-8F85-5DEB1A0B37CB}"/>
              </a:ext>
            </a:extLst>
          </p:cNvPr>
          <p:cNvSpPr txBox="1"/>
          <p:nvPr/>
        </p:nvSpPr>
        <p:spPr>
          <a:xfrm>
            <a:off x="8234954" y="1912286"/>
            <a:ext cx="1635691"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新規ユーザ登録申請</a:t>
            </a:r>
            <a:r>
              <a:rPr kumimoji="1"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URL</a:t>
            </a:r>
            <a:endPar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3" name="グループ化 32">
            <a:extLst>
              <a:ext uri="{FF2B5EF4-FFF2-40B4-BE49-F238E27FC236}">
                <a16:creationId xmlns:a16="http://schemas.microsoft.com/office/drawing/2014/main" id="{E01001BD-E8C3-140C-C3AB-9FBC64F00CE5}"/>
              </a:ext>
            </a:extLst>
          </p:cNvPr>
          <p:cNvGrpSpPr/>
          <p:nvPr/>
        </p:nvGrpSpPr>
        <p:grpSpPr>
          <a:xfrm>
            <a:off x="5670706" y="3977420"/>
            <a:ext cx="1771447" cy="1337784"/>
            <a:chOff x="7846384" y="3835189"/>
            <a:chExt cx="1771447" cy="1337784"/>
          </a:xfrm>
        </p:grpSpPr>
        <p:grpSp>
          <p:nvGrpSpPr>
            <p:cNvPr id="29" name="グループ化 28">
              <a:extLst>
                <a:ext uri="{FF2B5EF4-FFF2-40B4-BE49-F238E27FC236}">
                  <a16:creationId xmlns:a16="http://schemas.microsoft.com/office/drawing/2014/main" id="{11851859-7955-C867-0AED-10473B647BE5}"/>
                </a:ext>
              </a:extLst>
            </p:cNvPr>
            <p:cNvGrpSpPr/>
            <p:nvPr/>
          </p:nvGrpSpPr>
          <p:grpSpPr>
            <a:xfrm>
              <a:off x="7846384" y="3835189"/>
              <a:ext cx="1720596" cy="1323792"/>
              <a:chOff x="6953463" y="5425484"/>
              <a:chExt cx="1720596" cy="1323792"/>
            </a:xfrm>
          </p:grpSpPr>
          <p:sp>
            <p:nvSpPr>
              <p:cNvPr id="28" name="正方形/長方形 27">
                <a:extLst>
                  <a:ext uri="{FF2B5EF4-FFF2-40B4-BE49-F238E27FC236}">
                    <a16:creationId xmlns:a16="http://schemas.microsoft.com/office/drawing/2014/main" id="{9EA47788-8329-5ACC-8BD6-D505E2E9B660}"/>
                  </a:ext>
                </a:extLst>
              </p:cNvPr>
              <p:cNvSpPr/>
              <p:nvPr/>
            </p:nvSpPr>
            <p:spPr>
              <a:xfrm>
                <a:off x="6953463" y="5425484"/>
                <a:ext cx="1720596" cy="1323792"/>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pic>
            <p:nvPicPr>
              <p:cNvPr id="14" name="図 13">
                <a:extLst>
                  <a:ext uri="{FF2B5EF4-FFF2-40B4-BE49-F238E27FC236}">
                    <a16:creationId xmlns:a16="http://schemas.microsoft.com/office/drawing/2014/main" id="{73608B32-E5E7-DB7B-E354-E64F404A4E95}"/>
                  </a:ext>
                </a:extLst>
              </p:cNvPr>
              <p:cNvPicPr>
                <a:picLocks noChangeAspect="1"/>
              </p:cNvPicPr>
              <p:nvPr/>
            </p:nvPicPr>
            <p:blipFill>
              <a:blip r:embed="rId14"/>
              <a:stretch>
                <a:fillRect/>
              </a:stretch>
            </p:blipFill>
            <p:spPr>
              <a:xfrm>
                <a:off x="7392958" y="5622618"/>
                <a:ext cx="884510" cy="884510"/>
              </a:xfrm>
              <a:prstGeom prst="rect">
                <a:avLst/>
              </a:prstGeom>
            </p:spPr>
          </p:pic>
        </p:grpSp>
        <p:sp>
          <p:nvSpPr>
            <p:cNvPr id="32" name="テキスト ボックス 31">
              <a:extLst>
                <a:ext uri="{FF2B5EF4-FFF2-40B4-BE49-F238E27FC236}">
                  <a16:creationId xmlns:a16="http://schemas.microsoft.com/office/drawing/2014/main" id="{49AB84E8-5227-73AA-A220-3E7993BD991A}"/>
                </a:ext>
              </a:extLst>
            </p:cNvPr>
            <p:cNvSpPr txBox="1"/>
            <p:nvPr/>
          </p:nvSpPr>
          <p:spPr>
            <a:xfrm>
              <a:off x="7982140" y="4942141"/>
              <a:ext cx="1635691" cy="230832"/>
            </a:xfrm>
            <a:prstGeom prst="rect">
              <a:avLst/>
            </a:prstGeom>
            <a:noFill/>
          </p:spPr>
          <p:txBody>
            <a:bodyPr wrap="square" rtlCol="0">
              <a:spAutoFit/>
            </a:bodyPr>
            <a:lstStyle/>
            <a:p>
              <a:pPr algn="l"/>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厚生労働省（薬局機能）</a:t>
              </a:r>
            </a:p>
          </p:txBody>
        </p:sp>
      </p:grpSp>
    </p:spTree>
    <p:custDataLst>
      <p:tags r:id="rId1"/>
    </p:custDataLst>
    <p:extLst>
      <p:ext uri="{BB962C8B-B14F-4D97-AF65-F5344CB8AC3E}">
        <p14:creationId xmlns:p14="http://schemas.microsoft.com/office/powerpoint/2010/main" val="169720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①利用者自らが申請する場合の流れ（</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2/5</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sp>
        <p:nvSpPr>
          <p:cNvPr id="7" name="スライド番号プレースホルダー 2">
            <a:extLst>
              <a:ext uri="{FF2B5EF4-FFF2-40B4-BE49-F238E27FC236}">
                <a16:creationId xmlns:a16="http://schemas.microsoft.com/office/drawing/2014/main" id="{F31CA69D-8B00-4689-AC6A-7624D0A3CDFA}"/>
              </a:ext>
            </a:extLst>
          </p:cNvPr>
          <p:cNvSpPr>
            <a:spLocks noGrp="1"/>
          </p:cNvSpPr>
          <p:nvPr>
            <p:ph type="sldNum" sz="quarter" idx="11"/>
          </p:nvPr>
        </p:nvSpPr>
        <p:spPr>
          <a:xfrm>
            <a:off x="9422009" y="6507128"/>
            <a:ext cx="480060" cy="365125"/>
          </a:xfrm>
        </p:spPr>
        <p:txBody>
          <a:bodyPr/>
          <a:lstStyle/>
          <a:p>
            <a:fld id="{D678D6E8-61F4-42B4-8ED0-44B1436A966E}" type="slidenum">
              <a:rPr lang="ja-JP" altLang="en-US" smtClean="0"/>
              <a:pPr/>
              <a:t>7</a:t>
            </a:fld>
            <a:endParaRPr lang="ja-JP" altLang="en-US"/>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72269" y="552099"/>
            <a:ext cx="9829800" cy="542713"/>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利用者自らが申請する場合には、以下の流れとなります。</a:t>
            </a:r>
            <a:endParaRPr lang="en-US" altLang="ja-JP" sz="140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a:latin typeface="Meiryo UI"/>
              <a:ea typeface="Meiryo UI"/>
            </a:endParaRPr>
          </a:p>
        </p:txBody>
      </p:sp>
      <p:sp>
        <p:nvSpPr>
          <p:cNvPr id="2" name="テキスト ボックス 1">
            <a:extLst>
              <a:ext uri="{FF2B5EF4-FFF2-40B4-BE49-F238E27FC236}">
                <a16:creationId xmlns:a16="http://schemas.microsoft.com/office/drawing/2014/main" id="{92A0658F-1C91-C28F-8D48-3EC676AF34ED}"/>
              </a:ext>
            </a:extLst>
          </p:cNvPr>
          <p:cNvSpPr txBox="1"/>
          <p:nvPr/>
        </p:nvSpPr>
        <p:spPr>
          <a:xfrm>
            <a:off x="754926" y="2177476"/>
            <a:ext cx="1171575" cy="276999"/>
          </a:xfrm>
          <a:prstGeom prst="rect">
            <a:avLst/>
          </a:prstGeom>
          <a:noFill/>
        </p:spPr>
        <p:txBody>
          <a:bodyPr wrap="square" rtlCol="0">
            <a:spAutoFit/>
          </a:bodyPr>
          <a:lstStyle/>
          <a:p>
            <a:pPr algn="l"/>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薬局</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ビジネスマン｜男性">
            <a:extLst>
              <a:ext uri="{FF2B5EF4-FFF2-40B4-BE49-F238E27FC236}">
                <a16:creationId xmlns:a16="http://schemas.microsoft.com/office/drawing/2014/main" id="{04C6E97C-D991-94DE-5D43-1D8549316249}"/>
              </a:ext>
            </a:extLst>
          </p:cNvPr>
          <p:cNvGrpSpPr>
            <a:grpSpLocks noChangeAspect="1"/>
          </p:cNvGrpSpPr>
          <p:nvPr/>
        </p:nvGrpSpPr>
        <p:grpSpPr bwMode="auto">
          <a:xfrm>
            <a:off x="975524" y="1529309"/>
            <a:ext cx="596748" cy="618221"/>
            <a:chOff x="907" y="976"/>
            <a:chExt cx="667" cy="691"/>
          </a:xfrm>
        </p:grpSpPr>
        <p:sp>
          <p:nvSpPr>
            <p:cNvPr id="4" name="Freeform 30">
              <a:extLst>
                <a:ext uri="{FF2B5EF4-FFF2-40B4-BE49-F238E27FC236}">
                  <a16:creationId xmlns:a16="http://schemas.microsoft.com/office/drawing/2014/main" id="{3A48F4EC-09A8-AC4B-16F8-770CC7A65CF6}"/>
                </a:ext>
              </a:extLst>
            </p:cNvPr>
            <p:cNvSpPr>
              <a:spLocks noEditPoints="1"/>
            </p:cNvSpPr>
            <p:nvPr/>
          </p:nvSpPr>
          <p:spPr bwMode="auto">
            <a:xfrm>
              <a:off x="1125" y="1034"/>
              <a:ext cx="231" cy="464"/>
            </a:xfrm>
            <a:custGeom>
              <a:avLst/>
              <a:gdLst>
                <a:gd name="T0" fmla="*/ 152 w 152"/>
                <a:gd name="T1" fmla="*/ 159 h 305"/>
                <a:gd name="T2" fmla="*/ 104 w 152"/>
                <a:gd name="T3" fmla="*/ 305 h 305"/>
                <a:gd name="T4" fmla="*/ 102 w 152"/>
                <a:gd name="T5" fmla="*/ 305 h 305"/>
                <a:gd name="T6" fmla="*/ 91 w 152"/>
                <a:gd name="T7" fmla="*/ 203 h 305"/>
                <a:gd name="T8" fmla="*/ 76 w 152"/>
                <a:gd name="T9" fmla="*/ 191 h 305"/>
                <a:gd name="T10" fmla="*/ 61 w 152"/>
                <a:gd name="T11" fmla="*/ 203 h 305"/>
                <a:gd name="T12" fmla="*/ 50 w 152"/>
                <a:gd name="T13" fmla="*/ 305 h 305"/>
                <a:gd name="T14" fmla="*/ 48 w 152"/>
                <a:gd name="T15" fmla="*/ 305 h 305"/>
                <a:gd name="T16" fmla="*/ 0 w 152"/>
                <a:gd name="T17" fmla="*/ 159 h 305"/>
                <a:gd name="T18" fmla="*/ 24 w 152"/>
                <a:gd name="T19" fmla="*/ 146 h 305"/>
                <a:gd name="T20" fmla="*/ 76 w 152"/>
                <a:gd name="T21" fmla="*/ 187 h 305"/>
                <a:gd name="T22" fmla="*/ 128 w 152"/>
                <a:gd name="T23" fmla="*/ 146 h 305"/>
                <a:gd name="T24" fmla="*/ 152 w 152"/>
                <a:gd name="T25" fmla="*/ 159 h 305"/>
                <a:gd name="T26" fmla="*/ 26 w 152"/>
                <a:gd name="T27" fmla="*/ 32 h 305"/>
                <a:gd name="T28" fmla="*/ 26 w 152"/>
                <a:gd name="T29" fmla="*/ 73 h 305"/>
                <a:gd name="T30" fmla="*/ 42 w 152"/>
                <a:gd name="T31" fmla="*/ 120 h 305"/>
                <a:gd name="T32" fmla="*/ 45 w 152"/>
                <a:gd name="T33" fmla="*/ 123 h 305"/>
                <a:gd name="T34" fmla="*/ 45 w 152"/>
                <a:gd name="T35" fmla="*/ 142 h 305"/>
                <a:gd name="T36" fmla="*/ 76 w 152"/>
                <a:gd name="T37" fmla="*/ 167 h 305"/>
                <a:gd name="T38" fmla="*/ 107 w 152"/>
                <a:gd name="T39" fmla="*/ 142 h 305"/>
                <a:gd name="T40" fmla="*/ 107 w 152"/>
                <a:gd name="T41" fmla="*/ 123 h 305"/>
                <a:gd name="T42" fmla="*/ 110 w 152"/>
                <a:gd name="T43" fmla="*/ 120 h 305"/>
                <a:gd name="T44" fmla="*/ 126 w 152"/>
                <a:gd name="T45" fmla="*/ 73 h 305"/>
                <a:gd name="T46" fmla="*/ 126 w 152"/>
                <a:gd name="T47" fmla="*/ 0 h 305"/>
                <a:gd name="T48" fmla="*/ 26 w 152"/>
                <a:gd name="T49" fmla="*/ 3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305">
                  <a:moveTo>
                    <a:pt x="152" y="159"/>
                  </a:moveTo>
                  <a:cubicBezTo>
                    <a:pt x="104" y="305"/>
                    <a:pt x="104" y="305"/>
                    <a:pt x="104" y="305"/>
                  </a:cubicBezTo>
                  <a:cubicBezTo>
                    <a:pt x="102" y="305"/>
                    <a:pt x="102" y="305"/>
                    <a:pt x="102" y="305"/>
                  </a:cubicBezTo>
                  <a:cubicBezTo>
                    <a:pt x="91" y="203"/>
                    <a:pt x="91" y="203"/>
                    <a:pt x="91" y="203"/>
                  </a:cubicBezTo>
                  <a:cubicBezTo>
                    <a:pt x="76" y="191"/>
                    <a:pt x="76" y="191"/>
                    <a:pt x="76" y="191"/>
                  </a:cubicBezTo>
                  <a:cubicBezTo>
                    <a:pt x="61" y="203"/>
                    <a:pt x="61" y="203"/>
                    <a:pt x="61" y="203"/>
                  </a:cubicBezTo>
                  <a:cubicBezTo>
                    <a:pt x="50" y="305"/>
                    <a:pt x="50" y="305"/>
                    <a:pt x="50" y="305"/>
                  </a:cubicBezTo>
                  <a:cubicBezTo>
                    <a:pt x="48" y="305"/>
                    <a:pt x="48" y="305"/>
                    <a:pt x="48" y="305"/>
                  </a:cubicBezTo>
                  <a:cubicBezTo>
                    <a:pt x="0" y="159"/>
                    <a:pt x="0" y="159"/>
                    <a:pt x="0" y="159"/>
                  </a:cubicBezTo>
                  <a:cubicBezTo>
                    <a:pt x="24" y="146"/>
                    <a:pt x="24" y="146"/>
                    <a:pt x="24" y="146"/>
                  </a:cubicBezTo>
                  <a:cubicBezTo>
                    <a:pt x="76" y="187"/>
                    <a:pt x="76" y="187"/>
                    <a:pt x="76" y="187"/>
                  </a:cubicBezTo>
                  <a:cubicBezTo>
                    <a:pt x="128" y="146"/>
                    <a:pt x="128" y="146"/>
                    <a:pt x="128" y="146"/>
                  </a:cubicBezTo>
                  <a:lnTo>
                    <a:pt x="152" y="159"/>
                  </a:lnTo>
                  <a:close/>
                  <a:moveTo>
                    <a:pt x="26" y="32"/>
                  </a:moveTo>
                  <a:cubicBezTo>
                    <a:pt x="26" y="73"/>
                    <a:pt x="26" y="73"/>
                    <a:pt x="26" y="73"/>
                  </a:cubicBezTo>
                  <a:cubicBezTo>
                    <a:pt x="26" y="99"/>
                    <a:pt x="32" y="110"/>
                    <a:pt x="42" y="120"/>
                  </a:cubicBezTo>
                  <a:cubicBezTo>
                    <a:pt x="45" y="123"/>
                    <a:pt x="45" y="123"/>
                    <a:pt x="45" y="123"/>
                  </a:cubicBezTo>
                  <a:cubicBezTo>
                    <a:pt x="45" y="142"/>
                    <a:pt x="45" y="142"/>
                    <a:pt x="45" y="142"/>
                  </a:cubicBezTo>
                  <a:cubicBezTo>
                    <a:pt x="76" y="167"/>
                    <a:pt x="76" y="167"/>
                    <a:pt x="76" y="167"/>
                  </a:cubicBezTo>
                  <a:cubicBezTo>
                    <a:pt x="107" y="142"/>
                    <a:pt x="107" y="142"/>
                    <a:pt x="107" y="142"/>
                  </a:cubicBezTo>
                  <a:cubicBezTo>
                    <a:pt x="107" y="123"/>
                    <a:pt x="107" y="123"/>
                    <a:pt x="107" y="123"/>
                  </a:cubicBezTo>
                  <a:cubicBezTo>
                    <a:pt x="110" y="120"/>
                    <a:pt x="110" y="120"/>
                    <a:pt x="110" y="120"/>
                  </a:cubicBezTo>
                  <a:cubicBezTo>
                    <a:pt x="120" y="110"/>
                    <a:pt x="126" y="99"/>
                    <a:pt x="126" y="73"/>
                  </a:cubicBezTo>
                  <a:cubicBezTo>
                    <a:pt x="126" y="0"/>
                    <a:pt x="126" y="0"/>
                    <a:pt x="126" y="0"/>
                  </a:cubicBezTo>
                  <a:lnTo>
                    <a:pt x="2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j-ea"/>
                <a:ea typeface="+mj-ea"/>
              </a:endParaRPr>
            </a:p>
          </p:txBody>
        </p:sp>
        <p:sp>
          <p:nvSpPr>
            <p:cNvPr id="6" name="Freeform 31">
              <a:extLst>
                <a:ext uri="{FF2B5EF4-FFF2-40B4-BE49-F238E27FC236}">
                  <a16:creationId xmlns:a16="http://schemas.microsoft.com/office/drawing/2014/main" id="{997E832C-35EB-F93A-1276-FF5F7DACCD67}"/>
                </a:ext>
              </a:extLst>
            </p:cNvPr>
            <p:cNvSpPr>
              <a:spLocks noEditPoints="1"/>
            </p:cNvSpPr>
            <p:nvPr/>
          </p:nvSpPr>
          <p:spPr bwMode="auto">
            <a:xfrm>
              <a:off x="907" y="976"/>
              <a:ext cx="667" cy="691"/>
            </a:xfrm>
            <a:custGeom>
              <a:avLst/>
              <a:gdLst>
                <a:gd name="T0" fmla="*/ 231 w 438"/>
                <a:gd name="T1" fmla="*/ 0 h 454"/>
                <a:gd name="T2" fmla="*/ 207 w 438"/>
                <a:gd name="T3" fmla="*/ 0 h 454"/>
                <a:gd name="T4" fmla="*/ 148 w 438"/>
                <a:gd name="T5" fmla="*/ 58 h 454"/>
                <a:gd name="T6" fmla="*/ 148 w 438"/>
                <a:gd name="T7" fmla="*/ 111 h 454"/>
                <a:gd name="T8" fmla="*/ 167 w 438"/>
                <a:gd name="T9" fmla="*/ 169 h 454"/>
                <a:gd name="T10" fmla="*/ 167 w 438"/>
                <a:gd name="T11" fmla="*/ 184 h 454"/>
                <a:gd name="T12" fmla="*/ 219 w 438"/>
                <a:gd name="T13" fmla="*/ 225 h 454"/>
                <a:gd name="T14" fmla="*/ 271 w 438"/>
                <a:gd name="T15" fmla="*/ 184 h 454"/>
                <a:gd name="T16" fmla="*/ 271 w 438"/>
                <a:gd name="T17" fmla="*/ 169 h 454"/>
                <a:gd name="T18" fmla="*/ 290 w 438"/>
                <a:gd name="T19" fmla="*/ 111 h 454"/>
                <a:gd name="T20" fmla="*/ 290 w 438"/>
                <a:gd name="T21" fmla="*/ 58 h 454"/>
                <a:gd name="T22" fmla="*/ 231 w 438"/>
                <a:gd name="T23" fmla="*/ 0 h 454"/>
                <a:gd name="T24" fmla="*/ 269 w 438"/>
                <a:gd name="T25" fmla="*/ 38 h 454"/>
                <a:gd name="T26" fmla="*/ 269 w 438"/>
                <a:gd name="T27" fmla="*/ 111 h 454"/>
                <a:gd name="T28" fmla="*/ 253 w 438"/>
                <a:gd name="T29" fmla="*/ 158 h 454"/>
                <a:gd name="T30" fmla="*/ 250 w 438"/>
                <a:gd name="T31" fmla="*/ 161 h 454"/>
                <a:gd name="T32" fmla="*/ 250 w 438"/>
                <a:gd name="T33" fmla="*/ 180 h 454"/>
                <a:gd name="T34" fmla="*/ 219 w 438"/>
                <a:gd name="T35" fmla="*/ 205 h 454"/>
                <a:gd name="T36" fmla="*/ 188 w 438"/>
                <a:gd name="T37" fmla="*/ 180 h 454"/>
                <a:gd name="T38" fmla="*/ 188 w 438"/>
                <a:gd name="T39" fmla="*/ 161 h 454"/>
                <a:gd name="T40" fmla="*/ 185 w 438"/>
                <a:gd name="T41" fmla="*/ 158 h 454"/>
                <a:gd name="T42" fmla="*/ 169 w 438"/>
                <a:gd name="T43" fmla="*/ 111 h 454"/>
                <a:gd name="T44" fmla="*/ 169 w 438"/>
                <a:gd name="T45" fmla="*/ 70 h 454"/>
                <a:gd name="T46" fmla="*/ 269 w 438"/>
                <a:gd name="T47" fmla="*/ 38 h 454"/>
                <a:gd name="T48" fmla="*/ 438 w 438"/>
                <a:gd name="T49" fmla="*/ 283 h 454"/>
                <a:gd name="T50" fmla="*/ 438 w 438"/>
                <a:gd name="T51" fmla="*/ 438 h 454"/>
                <a:gd name="T52" fmla="*/ 422 w 438"/>
                <a:gd name="T53" fmla="*/ 454 h 454"/>
                <a:gd name="T54" fmla="*/ 16 w 438"/>
                <a:gd name="T55" fmla="*/ 454 h 454"/>
                <a:gd name="T56" fmla="*/ 0 w 438"/>
                <a:gd name="T57" fmla="*/ 438 h 454"/>
                <a:gd name="T58" fmla="*/ 0 w 438"/>
                <a:gd name="T59" fmla="*/ 283 h 454"/>
                <a:gd name="T60" fmla="*/ 64 w 438"/>
                <a:gd name="T61" fmla="*/ 209 h 454"/>
                <a:gd name="T62" fmla="*/ 143 w 438"/>
                <a:gd name="T63" fmla="*/ 197 h 454"/>
                <a:gd name="T64" fmla="*/ 191 w 438"/>
                <a:gd name="T65" fmla="*/ 343 h 454"/>
                <a:gd name="T66" fmla="*/ 193 w 438"/>
                <a:gd name="T67" fmla="*/ 343 h 454"/>
                <a:gd name="T68" fmla="*/ 204 w 438"/>
                <a:gd name="T69" fmla="*/ 241 h 454"/>
                <a:gd name="T70" fmla="*/ 219 w 438"/>
                <a:gd name="T71" fmla="*/ 229 h 454"/>
                <a:gd name="T72" fmla="*/ 234 w 438"/>
                <a:gd name="T73" fmla="*/ 241 h 454"/>
                <a:gd name="T74" fmla="*/ 245 w 438"/>
                <a:gd name="T75" fmla="*/ 343 h 454"/>
                <a:gd name="T76" fmla="*/ 247 w 438"/>
                <a:gd name="T77" fmla="*/ 343 h 454"/>
                <a:gd name="T78" fmla="*/ 295 w 438"/>
                <a:gd name="T79" fmla="*/ 197 h 454"/>
                <a:gd name="T80" fmla="*/ 374 w 438"/>
                <a:gd name="T81" fmla="*/ 209 h 454"/>
                <a:gd name="T82" fmla="*/ 438 w 438"/>
                <a:gd name="T83" fmla="*/ 28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8" h="454">
                  <a:moveTo>
                    <a:pt x="231" y="0"/>
                  </a:moveTo>
                  <a:cubicBezTo>
                    <a:pt x="207" y="0"/>
                    <a:pt x="207" y="0"/>
                    <a:pt x="207" y="0"/>
                  </a:cubicBezTo>
                  <a:cubicBezTo>
                    <a:pt x="168" y="0"/>
                    <a:pt x="148" y="19"/>
                    <a:pt x="148" y="58"/>
                  </a:cubicBezTo>
                  <a:cubicBezTo>
                    <a:pt x="148" y="111"/>
                    <a:pt x="148" y="111"/>
                    <a:pt x="148" y="111"/>
                  </a:cubicBezTo>
                  <a:cubicBezTo>
                    <a:pt x="148" y="137"/>
                    <a:pt x="154" y="154"/>
                    <a:pt x="167" y="169"/>
                  </a:cubicBezTo>
                  <a:cubicBezTo>
                    <a:pt x="167" y="184"/>
                    <a:pt x="167" y="184"/>
                    <a:pt x="167" y="184"/>
                  </a:cubicBezTo>
                  <a:cubicBezTo>
                    <a:pt x="219" y="225"/>
                    <a:pt x="219" y="225"/>
                    <a:pt x="219" y="225"/>
                  </a:cubicBezTo>
                  <a:cubicBezTo>
                    <a:pt x="271" y="184"/>
                    <a:pt x="271" y="184"/>
                    <a:pt x="271" y="184"/>
                  </a:cubicBezTo>
                  <a:cubicBezTo>
                    <a:pt x="271" y="169"/>
                    <a:pt x="271" y="169"/>
                    <a:pt x="271" y="169"/>
                  </a:cubicBezTo>
                  <a:cubicBezTo>
                    <a:pt x="284" y="154"/>
                    <a:pt x="290" y="137"/>
                    <a:pt x="290" y="111"/>
                  </a:cubicBezTo>
                  <a:cubicBezTo>
                    <a:pt x="290" y="58"/>
                    <a:pt x="290" y="58"/>
                    <a:pt x="290" y="58"/>
                  </a:cubicBezTo>
                  <a:cubicBezTo>
                    <a:pt x="290" y="19"/>
                    <a:pt x="270" y="0"/>
                    <a:pt x="231" y="0"/>
                  </a:cubicBezTo>
                  <a:close/>
                  <a:moveTo>
                    <a:pt x="269" y="38"/>
                  </a:moveTo>
                  <a:cubicBezTo>
                    <a:pt x="269" y="111"/>
                    <a:pt x="269" y="111"/>
                    <a:pt x="269" y="111"/>
                  </a:cubicBezTo>
                  <a:cubicBezTo>
                    <a:pt x="269" y="137"/>
                    <a:pt x="263" y="148"/>
                    <a:pt x="253" y="158"/>
                  </a:cubicBezTo>
                  <a:cubicBezTo>
                    <a:pt x="250" y="161"/>
                    <a:pt x="250" y="161"/>
                    <a:pt x="250" y="161"/>
                  </a:cubicBezTo>
                  <a:cubicBezTo>
                    <a:pt x="250" y="180"/>
                    <a:pt x="250" y="180"/>
                    <a:pt x="250" y="180"/>
                  </a:cubicBezTo>
                  <a:cubicBezTo>
                    <a:pt x="219" y="205"/>
                    <a:pt x="219" y="205"/>
                    <a:pt x="219" y="205"/>
                  </a:cubicBezTo>
                  <a:cubicBezTo>
                    <a:pt x="188" y="180"/>
                    <a:pt x="188" y="180"/>
                    <a:pt x="188" y="180"/>
                  </a:cubicBezTo>
                  <a:cubicBezTo>
                    <a:pt x="188" y="161"/>
                    <a:pt x="188" y="161"/>
                    <a:pt x="188" y="161"/>
                  </a:cubicBezTo>
                  <a:cubicBezTo>
                    <a:pt x="185" y="158"/>
                    <a:pt x="185" y="158"/>
                    <a:pt x="185" y="158"/>
                  </a:cubicBezTo>
                  <a:cubicBezTo>
                    <a:pt x="175" y="148"/>
                    <a:pt x="169" y="137"/>
                    <a:pt x="169" y="111"/>
                  </a:cubicBezTo>
                  <a:cubicBezTo>
                    <a:pt x="169" y="70"/>
                    <a:pt x="169" y="70"/>
                    <a:pt x="169" y="70"/>
                  </a:cubicBezTo>
                  <a:lnTo>
                    <a:pt x="269" y="38"/>
                  </a:lnTo>
                  <a:close/>
                  <a:moveTo>
                    <a:pt x="438" y="283"/>
                  </a:moveTo>
                  <a:cubicBezTo>
                    <a:pt x="438" y="438"/>
                    <a:pt x="438" y="438"/>
                    <a:pt x="438" y="438"/>
                  </a:cubicBezTo>
                  <a:cubicBezTo>
                    <a:pt x="438" y="448"/>
                    <a:pt x="432" y="454"/>
                    <a:pt x="422" y="454"/>
                  </a:cubicBezTo>
                  <a:cubicBezTo>
                    <a:pt x="16" y="454"/>
                    <a:pt x="16" y="454"/>
                    <a:pt x="16" y="454"/>
                  </a:cubicBezTo>
                  <a:cubicBezTo>
                    <a:pt x="6" y="454"/>
                    <a:pt x="0" y="448"/>
                    <a:pt x="0" y="438"/>
                  </a:cubicBezTo>
                  <a:cubicBezTo>
                    <a:pt x="0" y="283"/>
                    <a:pt x="0" y="283"/>
                    <a:pt x="0" y="283"/>
                  </a:cubicBezTo>
                  <a:cubicBezTo>
                    <a:pt x="0" y="241"/>
                    <a:pt x="22" y="216"/>
                    <a:pt x="64" y="209"/>
                  </a:cubicBezTo>
                  <a:cubicBezTo>
                    <a:pt x="88" y="205"/>
                    <a:pt x="121" y="200"/>
                    <a:pt x="143" y="197"/>
                  </a:cubicBezTo>
                  <a:cubicBezTo>
                    <a:pt x="191" y="343"/>
                    <a:pt x="191" y="343"/>
                    <a:pt x="191" y="343"/>
                  </a:cubicBezTo>
                  <a:cubicBezTo>
                    <a:pt x="193" y="343"/>
                    <a:pt x="193" y="343"/>
                    <a:pt x="193" y="343"/>
                  </a:cubicBezTo>
                  <a:cubicBezTo>
                    <a:pt x="204" y="241"/>
                    <a:pt x="204" y="241"/>
                    <a:pt x="204" y="241"/>
                  </a:cubicBezTo>
                  <a:cubicBezTo>
                    <a:pt x="219" y="229"/>
                    <a:pt x="219" y="229"/>
                    <a:pt x="219" y="229"/>
                  </a:cubicBezTo>
                  <a:cubicBezTo>
                    <a:pt x="234" y="241"/>
                    <a:pt x="234" y="241"/>
                    <a:pt x="234" y="241"/>
                  </a:cubicBezTo>
                  <a:cubicBezTo>
                    <a:pt x="245" y="343"/>
                    <a:pt x="245" y="343"/>
                    <a:pt x="245" y="343"/>
                  </a:cubicBezTo>
                  <a:cubicBezTo>
                    <a:pt x="247" y="343"/>
                    <a:pt x="247" y="343"/>
                    <a:pt x="247" y="343"/>
                  </a:cubicBezTo>
                  <a:cubicBezTo>
                    <a:pt x="295" y="197"/>
                    <a:pt x="295" y="197"/>
                    <a:pt x="295" y="197"/>
                  </a:cubicBezTo>
                  <a:cubicBezTo>
                    <a:pt x="317" y="200"/>
                    <a:pt x="350" y="205"/>
                    <a:pt x="374" y="209"/>
                  </a:cubicBezTo>
                  <a:cubicBezTo>
                    <a:pt x="416" y="216"/>
                    <a:pt x="438" y="241"/>
                    <a:pt x="438" y="283"/>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schemeClr val="bg1"/>
                </a:solidFill>
                <a:latin typeface="+mj-ea"/>
                <a:ea typeface="+mj-ea"/>
              </a:endParaRPr>
            </a:p>
          </p:txBody>
        </p:sp>
      </p:grpSp>
      <p:sp>
        <p:nvSpPr>
          <p:cNvPr id="8" name="正方形/長方形 7">
            <a:extLst>
              <a:ext uri="{FF2B5EF4-FFF2-40B4-BE49-F238E27FC236}">
                <a16:creationId xmlns:a16="http://schemas.microsoft.com/office/drawing/2014/main" id="{090C6BC8-1AF6-59FC-ED7E-7BB697C53126}"/>
              </a:ext>
            </a:extLst>
          </p:cNvPr>
          <p:cNvSpPr/>
          <p:nvPr/>
        </p:nvSpPr>
        <p:spPr>
          <a:xfrm>
            <a:off x="880099" y="1198954"/>
            <a:ext cx="787598" cy="210255"/>
          </a:xfrm>
          <a:prstGeom prst="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a:solidFill>
                  <a:schemeClr val="tx1"/>
                </a:solidFill>
                <a:latin typeface="Meiryo UI" panose="020B0604030504040204" pitchFamily="50" charset="-128"/>
                <a:ea typeface="Meiryo UI" panose="020B0604030504040204" pitchFamily="50" charset="-128"/>
              </a:rPr>
              <a:t>①申請</a:t>
            </a:r>
          </a:p>
        </p:txBody>
      </p:sp>
      <p:pic>
        <p:nvPicPr>
          <p:cNvPr id="14" name="図 13">
            <a:extLst>
              <a:ext uri="{FF2B5EF4-FFF2-40B4-BE49-F238E27FC236}">
                <a16:creationId xmlns:a16="http://schemas.microsoft.com/office/drawing/2014/main" id="{A142B887-38FB-2CA6-EB5B-EEF07C9B6298}"/>
              </a:ext>
            </a:extLst>
          </p:cNvPr>
          <p:cNvPicPr>
            <a:picLocks noChangeAspect="1"/>
          </p:cNvPicPr>
          <p:nvPr/>
        </p:nvPicPr>
        <p:blipFill>
          <a:blip r:embed="rId4"/>
          <a:stretch>
            <a:fillRect/>
          </a:stretch>
        </p:blipFill>
        <p:spPr>
          <a:xfrm>
            <a:off x="2121540" y="1185245"/>
            <a:ext cx="2351350" cy="1207039"/>
          </a:xfrm>
          <a:prstGeom prst="rect">
            <a:avLst/>
          </a:prstGeom>
          <a:ln>
            <a:solidFill>
              <a:schemeClr val="tx1"/>
            </a:solidFill>
          </a:ln>
        </p:spPr>
      </p:pic>
      <p:sp>
        <p:nvSpPr>
          <p:cNvPr id="15" name="テキスト ボックス 14">
            <a:extLst>
              <a:ext uri="{FF2B5EF4-FFF2-40B4-BE49-F238E27FC236}">
                <a16:creationId xmlns:a16="http://schemas.microsoft.com/office/drawing/2014/main" id="{FFD5E74F-D8BB-0114-E2D3-2C5AA5621986}"/>
              </a:ext>
            </a:extLst>
          </p:cNvPr>
          <p:cNvSpPr txBox="1"/>
          <p:nvPr/>
        </p:nvSpPr>
        <p:spPr>
          <a:xfrm>
            <a:off x="4953000" y="1198954"/>
            <a:ext cx="4533146" cy="5262979"/>
          </a:xfrm>
          <a:prstGeom prst="rect">
            <a:avLst/>
          </a:prstGeom>
          <a:noFill/>
        </p:spPr>
        <p:txBody>
          <a:bodyPr wrap="square" lIns="91440" tIns="45720" rIns="91440" bIns="45720" rtlCol="0" anchor="t">
            <a:spAutoFit/>
          </a:bodyPr>
          <a:lstStyle/>
          <a:p>
            <a:pPr marL="228600" indent="-228600">
              <a:buAutoNum type="circleNumDbPlain"/>
            </a:pPr>
            <a:r>
              <a:rPr lang="ja-JP" altLang="en-US" sz="1200" dirty="0">
                <a:solidFill>
                  <a:prstClr val="black"/>
                </a:solidFill>
                <a:latin typeface="Meiryo UI"/>
                <a:ea typeface="Meiryo UI"/>
                <a:cs typeface="Meiryo UI" panose="020B0604030504040204" pitchFamily="50" charset="-128"/>
              </a:rPr>
              <a:t>厚生労働省ホームページまたは、</a:t>
            </a:r>
            <a:r>
              <a:rPr lang="en-US" altLang="ja-JP" sz="1200" dirty="0">
                <a:solidFill>
                  <a:prstClr val="black"/>
                </a:solidFill>
                <a:latin typeface="Meiryo UI"/>
                <a:ea typeface="Meiryo UI"/>
                <a:cs typeface="Meiryo UI" panose="020B0604030504040204" pitchFamily="50" charset="-128"/>
              </a:rPr>
              <a:t>URL</a:t>
            </a:r>
            <a:r>
              <a:rPr lang="ja-JP" sz="1200" dirty="0">
                <a:latin typeface="Meiryo UI"/>
                <a:ea typeface="Meiryo UI"/>
                <a:cs typeface="Meiryo UI" panose="020B0604030504040204" pitchFamily="50" charset="-128"/>
              </a:rPr>
              <a:t>（</a:t>
            </a:r>
            <a:r>
              <a:rPr lang="en-US" altLang="ja-JP" sz="1200" b="1" dirty="0">
                <a:solidFill>
                  <a:srgbClr val="0000FF"/>
                </a:solidFill>
                <a:latin typeface="Meiryo UI"/>
                <a:ea typeface="Meiryo UI"/>
                <a:cs typeface="Meiryo UI" panose="020B0604030504040204" pitchFamily="50" charset="-128"/>
              </a:rPr>
              <a:t>https://www.g-mis.mhlw.go.jp/user-Registration-Form</a:t>
            </a:r>
            <a:r>
              <a:rPr lang="ja-JP" sz="1200" dirty="0">
                <a:solidFill>
                  <a:prstClr val="black"/>
                </a:solidFill>
                <a:latin typeface="Meiryo UI"/>
                <a:ea typeface="Meiryo UI"/>
                <a:cs typeface="Meiryo UI" panose="020B0604030504040204" pitchFamily="50" charset="-128"/>
              </a:rPr>
              <a:t>）</a:t>
            </a:r>
            <a:r>
              <a:rPr lang="ja-JP" altLang="en-US" sz="1200" dirty="0">
                <a:solidFill>
                  <a:prstClr val="black"/>
                </a:solidFill>
                <a:latin typeface="Meiryo UI"/>
                <a:ea typeface="Meiryo UI"/>
                <a:cs typeface="Meiryo UI" panose="020B0604030504040204" pitchFamily="50" charset="-128"/>
              </a:rPr>
              <a:t>のダイレクト入力により、「新規ユーザ登録申請」画面を表示する。（前頁参照）</a:t>
            </a:r>
            <a:endParaRPr lang="en-US" altLang="ja-JP" sz="1200" dirty="0">
              <a:solidFill>
                <a:prstClr val="black"/>
              </a:solidFill>
              <a:latin typeface="Meiryo UI"/>
              <a:ea typeface="Meiryo UI"/>
              <a:cs typeface="Meiryo UI" panose="020B0604030504040204" pitchFamily="50" charset="-128"/>
            </a:endParaRPr>
          </a:p>
          <a:p>
            <a:pPr marL="228600" indent="-228600" algn="l">
              <a:buFont typeface="+mj-ea"/>
              <a:buAutoNum type="circleNumDbPlain"/>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メールアドレスを入力し、</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「私はロボットではありません。」にチェックを入れて、「確認」ボタンを押す。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入力したメールアドレスが正しいことを確認し、「認証メールを送信する」をクリックする。</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r>
              <a:rPr lang="ja-JP" altLang="en-US" sz="1200" dirty="0">
                <a:solidFill>
                  <a:prstClr val="black"/>
                </a:solidFill>
                <a:latin typeface="Meiryo UI"/>
                <a:ea typeface="Meiryo UI"/>
                <a:cs typeface="Meiryo UI" panose="020B0604030504040204" pitchFamily="50" charset="-128"/>
              </a:rPr>
              <a:t>厚生労働省</a:t>
            </a:r>
            <a:r>
              <a:rPr lang="en-US" altLang="ja-JP" sz="1200" dirty="0">
                <a:solidFill>
                  <a:prstClr val="black"/>
                </a:solidFill>
                <a:latin typeface="Meiryo UI"/>
                <a:ea typeface="Meiryo UI"/>
                <a:cs typeface="Meiryo UI" panose="020B0604030504040204" pitchFamily="50" charset="-128"/>
              </a:rPr>
              <a:t>G-MIS</a:t>
            </a:r>
            <a:r>
              <a:rPr lang="ja-JP" altLang="en-US" sz="1200" dirty="0">
                <a:solidFill>
                  <a:prstClr val="black"/>
                </a:solidFill>
                <a:latin typeface="Meiryo UI"/>
                <a:ea typeface="Meiryo UI"/>
                <a:cs typeface="Meiryo UI" panose="020B0604030504040204" pitchFamily="50" charset="-128"/>
              </a:rPr>
              <a:t>事務局 </a:t>
            </a:r>
            <a:r>
              <a:rPr lang="en-US" altLang="ja-JP" sz="1200" dirty="0">
                <a:solidFill>
                  <a:prstClr val="black"/>
                </a:solidFill>
                <a:latin typeface="Meiryo UI"/>
                <a:ea typeface="Meiryo UI"/>
                <a:cs typeface="Meiryo UI" panose="020B0604030504040204" pitchFamily="50" charset="-128"/>
                <a:hlinkClick r:id="" action="ppaction://noaction">
                  <a:extLst>
                    <a:ext uri="{A12FA001-AC4F-418D-AE19-62706E023703}">
                      <ahyp:hlinkClr xmlns="" xmlns:ahyp="http://schemas.microsoft.com/office/drawing/2018/hyperlinkcolor" val="tx"/>
                    </a:ext>
                  </a:extLst>
                </a:hlinkClick>
              </a:rPr>
              <a:t>info@g-mis.net</a:t>
            </a:r>
            <a:r>
              <a:rPr lang="ja-JP" altLang="en-US" sz="1200" dirty="0">
                <a:solidFill>
                  <a:prstClr val="black"/>
                </a:solidFill>
                <a:latin typeface="Meiryo UI"/>
                <a:ea typeface="Meiryo UI"/>
                <a:cs typeface="Meiryo UI" panose="020B0604030504040204" pitchFamily="50" charset="-128"/>
              </a:rPr>
              <a:t>　より認証コードがメールで連絡される。</a:t>
            </a:r>
            <a:endParaRPr lang="en-US" altLang="ja-JP" sz="1200" dirty="0">
              <a:solidFill>
                <a:prstClr val="black"/>
              </a:solidFill>
              <a:latin typeface="Meiryo UI"/>
              <a:ea typeface="Meiryo UI"/>
              <a:cs typeface="Meiryo UI" panose="020B0604030504040204" pitchFamily="50" charset="-128"/>
            </a:endParaRPr>
          </a:p>
          <a:p>
            <a:pPr marL="228600" indent="-228600" algn="l">
              <a:buFont typeface="+mj-ea"/>
              <a:buAutoNum type="circleNumDbPlain"/>
            </a:pP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メールに記載される「認証コード」を画面から入力し、「認証」をクリックする。</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a:extLst>
              <a:ext uri="{FF2B5EF4-FFF2-40B4-BE49-F238E27FC236}">
                <a16:creationId xmlns:a16="http://schemas.microsoft.com/office/drawing/2014/main" id="{60736CEF-3017-94F9-153E-13B9E001691D}"/>
              </a:ext>
            </a:extLst>
          </p:cNvPr>
          <p:cNvPicPr>
            <a:picLocks noChangeAspect="1"/>
          </p:cNvPicPr>
          <p:nvPr/>
        </p:nvPicPr>
        <p:blipFill>
          <a:blip r:embed="rId5"/>
          <a:stretch>
            <a:fillRect/>
          </a:stretch>
        </p:blipFill>
        <p:spPr>
          <a:xfrm>
            <a:off x="2116792" y="2825713"/>
            <a:ext cx="2356098" cy="1207039"/>
          </a:xfrm>
          <a:prstGeom prst="rect">
            <a:avLst/>
          </a:prstGeom>
          <a:ln>
            <a:solidFill>
              <a:schemeClr val="tx1"/>
            </a:solidFill>
          </a:ln>
        </p:spPr>
      </p:pic>
      <p:cxnSp>
        <p:nvCxnSpPr>
          <p:cNvPr id="20" name="直線矢印コネクタ 19">
            <a:extLst>
              <a:ext uri="{FF2B5EF4-FFF2-40B4-BE49-F238E27FC236}">
                <a16:creationId xmlns:a16="http://schemas.microsoft.com/office/drawing/2014/main" id="{4AC2B68B-37AF-4B44-8F4F-313DA043878F}"/>
              </a:ext>
            </a:extLst>
          </p:cNvPr>
          <p:cNvCxnSpPr>
            <a:stCxn id="14" idx="2"/>
            <a:endCxn id="18" idx="0"/>
          </p:cNvCxnSpPr>
          <p:nvPr/>
        </p:nvCxnSpPr>
        <p:spPr bwMode="gray">
          <a:xfrm flipH="1">
            <a:off x="3294841" y="2392284"/>
            <a:ext cx="2374" cy="433429"/>
          </a:xfrm>
          <a:prstGeom prst="straightConnector1">
            <a:avLst/>
          </a:prstGeom>
          <a:noFill/>
          <a:ln w="38100">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図 21">
            <a:extLst>
              <a:ext uri="{FF2B5EF4-FFF2-40B4-BE49-F238E27FC236}">
                <a16:creationId xmlns:a16="http://schemas.microsoft.com/office/drawing/2014/main" id="{99F99BA5-09EA-EEF1-CBD0-3FAC20640508}"/>
              </a:ext>
            </a:extLst>
          </p:cNvPr>
          <p:cNvPicPr>
            <a:picLocks noChangeAspect="1"/>
          </p:cNvPicPr>
          <p:nvPr/>
        </p:nvPicPr>
        <p:blipFill>
          <a:blip r:embed="rId6"/>
          <a:stretch>
            <a:fillRect/>
          </a:stretch>
        </p:blipFill>
        <p:spPr>
          <a:xfrm>
            <a:off x="2023447" y="5535899"/>
            <a:ext cx="2542788" cy="474187"/>
          </a:xfrm>
          <a:prstGeom prst="rect">
            <a:avLst/>
          </a:prstGeom>
        </p:spPr>
      </p:pic>
      <p:pic>
        <p:nvPicPr>
          <p:cNvPr id="28" name="図 27">
            <a:extLst>
              <a:ext uri="{FF2B5EF4-FFF2-40B4-BE49-F238E27FC236}">
                <a16:creationId xmlns:a16="http://schemas.microsoft.com/office/drawing/2014/main" id="{34564AA6-ED2D-0DBF-35F6-46A0ED761EA1}"/>
              </a:ext>
            </a:extLst>
          </p:cNvPr>
          <p:cNvPicPr>
            <a:picLocks noChangeAspect="1"/>
          </p:cNvPicPr>
          <p:nvPr/>
        </p:nvPicPr>
        <p:blipFill>
          <a:blip r:embed="rId7"/>
          <a:stretch>
            <a:fillRect/>
          </a:stretch>
        </p:blipFill>
        <p:spPr>
          <a:xfrm>
            <a:off x="282543" y="4210330"/>
            <a:ext cx="2431997" cy="1147990"/>
          </a:xfrm>
          <a:prstGeom prst="rect">
            <a:avLst/>
          </a:prstGeom>
          <a:ln>
            <a:solidFill>
              <a:schemeClr val="tx1"/>
            </a:solidFill>
          </a:ln>
        </p:spPr>
      </p:pic>
      <p:cxnSp>
        <p:nvCxnSpPr>
          <p:cNvPr id="33" name="直線矢印コネクタ 32">
            <a:extLst>
              <a:ext uri="{FF2B5EF4-FFF2-40B4-BE49-F238E27FC236}">
                <a16:creationId xmlns:a16="http://schemas.microsoft.com/office/drawing/2014/main" id="{01D1946E-D38E-D366-44EA-A17D9EA29037}"/>
              </a:ext>
            </a:extLst>
          </p:cNvPr>
          <p:cNvCxnSpPr>
            <a:stCxn id="18" idx="2"/>
            <a:endCxn id="22" idx="0"/>
          </p:cNvCxnSpPr>
          <p:nvPr/>
        </p:nvCxnSpPr>
        <p:spPr bwMode="gray">
          <a:xfrm>
            <a:off x="3294841" y="4032752"/>
            <a:ext cx="0" cy="1503147"/>
          </a:xfrm>
          <a:prstGeom prst="straightConnector1">
            <a:avLst/>
          </a:prstGeom>
          <a:noFill/>
          <a:ln w="38100">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コネクタ: カギ線 46">
            <a:extLst>
              <a:ext uri="{FF2B5EF4-FFF2-40B4-BE49-F238E27FC236}">
                <a16:creationId xmlns:a16="http://schemas.microsoft.com/office/drawing/2014/main" id="{A708C2AA-CE3D-BA54-DA88-0B4EF081FE9A}"/>
              </a:ext>
            </a:extLst>
          </p:cNvPr>
          <p:cNvCxnSpPr>
            <a:stCxn id="18" idx="1"/>
            <a:endCxn id="28" idx="0"/>
          </p:cNvCxnSpPr>
          <p:nvPr/>
        </p:nvCxnSpPr>
        <p:spPr bwMode="gray">
          <a:xfrm rot="10800000" flipV="1">
            <a:off x="1498542" y="3429232"/>
            <a:ext cx="618250" cy="781097"/>
          </a:xfrm>
          <a:prstGeom prst="bentConnector2">
            <a:avLst/>
          </a:prstGeom>
          <a:noFill/>
          <a:ln w="28575">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コネクタ: カギ線 47">
            <a:extLst>
              <a:ext uri="{FF2B5EF4-FFF2-40B4-BE49-F238E27FC236}">
                <a16:creationId xmlns:a16="http://schemas.microsoft.com/office/drawing/2014/main" id="{DAE7857C-031B-1841-75C1-78BE2F8EE198}"/>
              </a:ext>
            </a:extLst>
          </p:cNvPr>
          <p:cNvCxnSpPr>
            <a:stCxn id="28" idx="2"/>
            <a:endCxn id="22" idx="1"/>
          </p:cNvCxnSpPr>
          <p:nvPr/>
        </p:nvCxnSpPr>
        <p:spPr bwMode="gray">
          <a:xfrm rot="16200000" flipH="1">
            <a:off x="1553658" y="5303203"/>
            <a:ext cx="414673" cy="524905"/>
          </a:xfrm>
          <a:prstGeom prst="bentConnector2">
            <a:avLst/>
          </a:prstGeom>
          <a:noFill/>
          <a:ln w="28575">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矢印コネクタ 50">
            <a:extLst>
              <a:ext uri="{FF2B5EF4-FFF2-40B4-BE49-F238E27FC236}">
                <a16:creationId xmlns:a16="http://schemas.microsoft.com/office/drawing/2014/main" id="{8841E74E-2976-0C0D-389E-CA4EFB806CD4}"/>
              </a:ext>
            </a:extLst>
          </p:cNvPr>
          <p:cNvCxnSpPr>
            <a:stCxn id="22" idx="2"/>
          </p:cNvCxnSpPr>
          <p:nvPr/>
        </p:nvCxnSpPr>
        <p:spPr bwMode="gray">
          <a:xfrm>
            <a:off x="3294841" y="6010086"/>
            <a:ext cx="0" cy="289192"/>
          </a:xfrm>
          <a:prstGeom prst="straightConnector1">
            <a:avLst/>
          </a:prstGeom>
          <a:noFill/>
          <a:ln w="38100">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テキスト ボックス 53">
            <a:extLst>
              <a:ext uri="{FF2B5EF4-FFF2-40B4-BE49-F238E27FC236}">
                <a16:creationId xmlns:a16="http://schemas.microsoft.com/office/drawing/2014/main" id="{7CA50AB9-0C7A-51CD-5CC2-0C8AABBDD07B}"/>
              </a:ext>
            </a:extLst>
          </p:cNvPr>
          <p:cNvSpPr txBox="1"/>
          <p:nvPr/>
        </p:nvSpPr>
        <p:spPr>
          <a:xfrm>
            <a:off x="3438431" y="6143056"/>
            <a:ext cx="832919"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次頁へつづく</a:t>
            </a:r>
          </a:p>
        </p:txBody>
      </p:sp>
    </p:spTree>
    <p:custDataLst>
      <p:tags r:id="rId1"/>
    </p:custDataLst>
    <p:extLst>
      <p:ext uri="{BB962C8B-B14F-4D97-AF65-F5344CB8AC3E}">
        <p14:creationId xmlns:p14="http://schemas.microsoft.com/office/powerpoint/2010/main" val="42608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①利用者自らが申請する場合の流れ（</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3/5</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sp>
        <p:nvSpPr>
          <p:cNvPr id="7" name="スライド番号プレースホルダー 2">
            <a:extLst>
              <a:ext uri="{FF2B5EF4-FFF2-40B4-BE49-F238E27FC236}">
                <a16:creationId xmlns:a16="http://schemas.microsoft.com/office/drawing/2014/main" id="{F31CA69D-8B00-4689-AC6A-7624D0A3CDFA}"/>
              </a:ext>
            </a:extLst>
          </p:cNvPr>
          <p:cNvSpPr>
            <a:spLocks noGrp="1"/>
          </p:cNvSpPr>
          <p:nvPr>
            <p:ph type="sldNum" sz="quarter" idx="11"/>
          </p:nvPr>
        </p:nvSpPr>
        <p:spPr>
          <a:xfrm>
            <a:off x="9422009" y="6507128"/>
            <a:ext cx="480060" cy="365125"/>
          </a:xfrm>
        </p:spPr>
        <p:txBody>
          <a:bodyPr/>
          <a:lstStyle/>
          <a:p>
            <a:fld id="{D678D6E8-61F4-42B4-8ED0-44B1436A966E}" type="slidenum">
              <a:rPr lang="ja-JP" altLang="en-US" smtClean="0"/>
              <a:pPr/>
              <a:t>8</a:t>
            </a:fld>
            <a:endParaRPr lang="ja-JP" altLang="en-US"/>
          </a:p>
        </p:txBody>
      </p:sp>
      <p:sp>
        <p:nvSpPr>
          <p:cNvPr id="15" name="テキスト ボックス 14">
            <a:extLst>
              <a:ext uri="{FF2B5EF4-FFF2-40B4-BE49-F238E27FC236}">
                <a16:creationId xmlns:a16="http://schemas.microsoft.com/office/drawing/2014/main" id="{FFD5E74F-D8BB-0114-E2D3-2C5AA5621986}"/>
              </a:ext>
            </a:extLst>
          </p:cNvPr>
          <p:cNvSpPr txBox="1"/>
          <p:nvPr/>
        </p:nvSpPr>
        <p:spPr>
          <a:xfrm>
            <a:off x="4953000" y="934376"/>
            <a:ext cx="4533146" cy="3970318"/>
          </a:xfrm>
          <a:prstGeom prst="rect">
            <a:avLst/>
          </a:prstGeom>
          <a:noFill/>
        </p:spPr>
        <p:txBody>
          <a:bodyPr wrap="square" lIns="91440" tIns="45720" rIns="91440" bIns="45720" rtlCol="0" anchor="t">
            <a:spAutoFit/>
          </a:bodyPr>
          <a:lstStyle/>
          <a:p>
            <a:r>
              <a:rPr lang="ja-JP" altLang="en-US" sz="1200" dirty="0">
                <a:solidFill>
                  <a:prstClr val="black"/>
                </a:solidFill>
                <a:latin typeface="Meiryo UI"/>
                <a:ea typeface="Meiryo UI"/>
                <a:cs typeface="Meiryo UI" panose="020B0604030504040204" pitchFamily="50" charset="-128"/>
              </a:rPr>
              <a:t>⑥「新規ユーザ登録申請」フォームから必要事項を入力する。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solidFill>
                  <a:prstClr val="black"/>
                </a:solidFill>
                <a:latin typeface="Meiryo UI"/>
                <a:ea typeface="Meiryo UI"/>
                <a:cs typeface="Meiryo UI" panose="020B0604030504040204" pitchFamily="50" charset="-128"/>
              </a:rPr>
              <a:t>　（機関名</a:t>
            </a:r>
            <a:r>
              <a:rPr lang="ja-JP" altLang="en-US" sz="1200" dirty="0" smtClean="0">
                <a:solidFill>
                  <a:prstClr val="black"/>
                </a:solidFill>
                <a:latin typeface="Meiryo UI"/>
                <a:ea typeface="Meiryo UI"/>
                <a:cs typeface="Meiryo UI" panose="020B0604030504040204" pitchFamily="50" charset="-128"/>
              </a:rPr>
              <a:t>、機関区分</a:t>
            </a:r>
            <a:r>
              <a:rPr lang="ja-JP" altLang="en-US" sz="1200" dirty="0">
                <a:solidFill>
                  <a:prstClr val="black"/>
                </a:solidFill>
                <a:latin typeface="Meiryo UI"/>
                <a:ea typeface="Meiryo UI"/>
                <a:cs typeface="Meiryo UI" panose="020B0604030504040204" pitchFamily="50" charset="-128"/>
              </a:rPr>
              <a:t>、機関判別区分、電話番号、</a:t>
            </a:r>
            <a:r>
              <a:rPr lang="ja-JP" altLang="en-US" sz="1200" dirty="0" smtClean="0">
                <a:solidFill>
                  <a:prstClr val="black"/>
                </a:solidFill>
                <a:latin typeface="Meiryo UI"/>
                <a:ea typeface="Meiryo UI"/>
                <a:cs typeface="Meiryo UI" panose="020B0604030504040204" pitchFamily="50" charset="-128"/>
              </a:rPr>
              <a:t>保険機関</a:t>
            </a:r>
            <a:r>
              <a:rPr lang="ja-JP" altLang="en-US" sz="1200" dirty="0">
                <a:solidFill>
                  <a:prstClr val="black"/>
                </a:solidFill>
                <a:latin typeface="Meiryo UI"/>
                <a:ea typeface="Meiryo UI"/>
                <a:cs typeface="Meiryo UI" panose="020B0604030504040204" pitchFamily="50" charset="-128"/>
              </a:rPr>
              <a:t>コード</a:t>
            </a:r>
            <a:r>
              <a:rPr lang="ja-JP" altLang="en-US" sz="1200" dirty="0" smtClean="0">
                <a:solidFill>
                  <a:prstClr val="black"/>
                </a:solidFill>
                <a:latin typeface="Meiryo UI"/>
                <a:ea typeface="Meiryo UI"/>
                <a:cs typeface="Meiryo UI" panose="020B0604030504040204" pitchFamily="50" charset="-128"/>
              </a:rPr>
              <a:t>、</a:t>
            </a:r>
            <a:endParaRPr lang="en-US" altLang="ja-JP" sz="1200" dirty="0" smtClean="0">
              <a:solidFill>
                <a:prstClr val="black"/>
              </a:solidFill>
              <a:latin typeface="Meiryo UI"/>
              <a:ea typeface="Meiryo UI"/>
              <a:cs typeface="Meiryo UI" panose="020B0604030504040204" pitchFamily="50" charset="-128"/>
            </a:endParaRPr>
          </a:p>
          <a:p>
            <a:r>
              <a:rPr lang="ja-JP" altLang="en-US" sz="1200" dirty="0">
                <a:solidFill>
                  <a:prstClr val="black"/>
                </a:solidFill>
                <a:latin typeface="Meiryo UI"/>
                <a:ea typeface="Meiryo UI"/>
                <a:cs typeface="Meiryo UI" panose="020B0604030504040204" pitchFamily="50" charset="-128"/>
              </a:rPr>
              <a:t>　</a:t>
            </a:r>
            <a:r>
              <a:rPr lang="ja-JP" altLang="en-US" sz="1200" dirty="0" smtClean="0">
                <a:solidFill>
                  <a:prstClr val="black"/>
                </a:solidFill>
                <a:latin typeface="Meiryo UI"/>
                <a:ea typeface="Meiryo UI"/>
                <a:cs typeface="Meiryo UI" panose="020B0604030504040204" pitchFamily="50" charset="-128"/>
              </a:rPr>
              <a:t>　郵便</a:t>
            </a:r>
            <a:r>
              <a:rPr lang="ja-JP" altLang="en-US" sz="1200" dirty="0">
                <a:solidFill>
                  <a:prstClr val="black"/>
                </a:solidFill>
                <a:latin typeface="Meiryo UI"/>
                <a:ea typeface="Meiryo UI"/>
                <a:cs typeface="Meiryo UI" panose="020B0604030504040204" pitchFamily="50" charset="-128"/>
              </a:rPr>
              <a:t>番号、都道府県、市区町村、町名・番地、建物　　</a:t>
            </a:r>
            <a:r>
              <a:rPr lang="ja-JP" altLang="en-US" sz="1200" dirty="0" smtClean="0">
                <a:solidFill>
                  <a:prstClr val="black"/>
                </a:solidFill>
                <a:latin typeface="Meiryo UI"/>
                <a:ea typeface="Meiryo UI"/>
                <a:cs typeface="Meiryo UI" panose="020B0604030504040204" pitchFamily="50" charset="-128"/>
              </a:rPr>
              <a:t>名</a:t>
            </a:r>
            <a:r>
              <a:rPr lang="ja-JP" altLang="en-US" sz="1200" dirty="0">
                <a:solidFill>
                  <a:prstClr val="black"/>
                </a:solidFill>
                <a:latin typeface="Meiryo UI"/>
                <a:ea typeface="Meiryo UI"/>
                <a:cs typeface="Meiryo UI" panose="020B0604030504040204" pitchFamily="50" charset="-128"/>
              </a:rPr>
              <a:t>、</a:t>
            </a:r>
            <a:r>
              <a:rPr lang="ja-JP" altLang="en-US" sz="1200" dirty="0" smtClean="0">
                <a:solidFill>
                  <a:prstClr val="black"/>
                </a:solidFill>
                <a:latin typeface="Meiryo UI"/>
                <a:ea typeface="Meiryo UI"/>
                <a:cs typeface="Meiryo UI" panose="020B0604030504040204" pitchFamily="50" charset="-128"/>
              </a:rPr>
              <a:t>担当部</a:t>
            </a:r>
            <a:endParaRPr lang="en-US" altLang="ja-JP" sz="1200" dirty="0" smtClean="0">
              <a:solidFill>
                <a:prstClr val="black"/>
              </a:solidFill>
              <a:latin typeface="Meiryo UI"/>
              <a:ea typeface="Meiryo UI"/>
              <a:cs typeface="Meiryo UI" panose="020B0604030504040204" pitchFamily="50" charset="-128"/>
            </a:endParaRPr>
          </a:p>
          <a:p>
            <a:r>
              <a:rPr lang="ja-JP" altLang="en-US" sz="1200" dirty="0">
                <a:solidFill>
                  <a:prstClr val="black"/>
                </a:solidFill>
                <a:latin typeface="Meiryo UI"/>
                <a:ea typeface="Meiryo UI"/>
                <a:cs typeface="Meiryo UI" panose="020B0604030504040204" pitchFamily="50" charset="-128"/>
              </a:rPr>
              <a:t>　</a:t>
            </a:r>
            <a:r>
              <a:rPr lang="ja-JP" altLang="en-US" sz="1200" dirty="0" smtClean="0">
                <a:solidFill>
                  <a:prstClr val="black"/>
                </a:solidFill>
                <a:latin typeface="Meiryo UI"/>
                <a:ea typeface="Meiryo UI"/>
                <a:cs typeface="Meiryo UI" panose="020B0604030504040204" pitchFamily="50" charset="-128"/>
              </a:rPr>
              <a:t>　署</a:t>
            </a:r>
            <a:r>
              <a:rPr lang="ja-JP" altLang="en-US" sz="1200" dirty="0">
                <a:solidFill>
                  <a:prstClr val="black"/>
                </a:solidFill>
                <a:latin typeface="Meiryo UI"/>
                <a:ea typeface="Meiryo UI"/>
                <a:cs typeface="Meiryo UI" panose="020B0604030504040204" pitchFamily="50" charset="-128"/>
              </a:rPr>
              <a:t>、担当者（姓）、担当者（名）、担当部署</a:t>
            </a:r>
            <a:r>
              <a:rPr lang="ja-JP" altLang="en-US" sz="1200" dirty="0" smtClean="0">
                <a:solidFill>
                  <a:prstClr val="black"/>
                </a:solidFill>
                <a:latin typeface="Meiryo UI"/>
                <a:ea typeface="Meiryo UI"/>
                <a:cs typeface="Meiryo UI" panose="020B0604030504040204" pitchFamily="50" charset="-128"/>
              </a:rPr>
              <a:t>電話番号</a:t>
            </a:r>
            <a:r>
              <a:rPr lang="ja-JP" altLang="en-US" sz="1200" dirty="0">
                <a:solidFill>
                  <a:prstClr val="black"/>
                </a:solidFill>
                <a:latin typeface="Meiryo UI"/>
                <a:ea typeface="Meiryo UI"/>
                <a:cs typeface="Meiryo UI" panose="020B0604030504040204" pitchFamily="50" charset="-128"/>
              </a:rPr>
              <a:t>、</a:t>
            </a:r>
            <a:r>
              <a:rPr lang="ja-JP" altLang="en-US" sz="1200" dirty="0" smtClean="0">
                <a:solidFill>
                  <a:prstClr val="black"/>
                </a:solidFill>
                <a:latin typeface="Meiryo UI"/>
                <a:ea typeface="Meiryo UI"/>
                <a:cs typeface="Meiryo UI" panose="020B0604030504040204" pitchFamily="50" charset="-128"/>
              </a:rPr>
              <a:t>メールア　</a:t>
            </a:r>
            <a:endParaRPr lang="en-US" altLang="ja-JP" sz="1200" dirty="0" smtClean="0">
              <a:solidFill>
                <a:prstClr val="black"/>
              </a:solidFill>
              <a:latin typeface="Meiryo UI"/>
              <a:ea typeface="Meiryo UI"/>
              <a:cs typeface="Meiryo UI" panose="020B0604030504040204" pitchFamily="50" charset="-128"/>
            </a:endParaRPr>
          </a:p>
          <a:p>
            <a:r>
              <a:rPr lang="ja-JP" altLang="en-US" sz="1200" dirty="0">
                <a:solidFill>
                  <a:prstClr val="black"/>
                </a:solidFill>
                <a:latin typeface="Meiryo UI"/>
                <a:ea typeface="Meiryo UI"/>
                <a:cs typeface="Meiryo UI" panose="020B0604030504040204" pitchFamily="50" charset="-128"/>
              </a:rPr>
              <a:t>　</a:t>
            </a:r>
            <a:r>
              <a:rPr lang="ja-JP" altLang="en-US" sz="1200" dirty="0" smtClean="0">
                <a:solidFill>
                  <a:prstClr val="black"/>
                </a:solidFill>
                <a:latin typeface="Meiryo UI"/>
                <a:ea typeface="Meiryo UI"/>
                <a:cs typeface="Meiryo UI" panose="020B0604030504040204" pitchFamily="50" charset="-128"/>
              </a:rPr>
              <a:t>　ドレス</a:t>
            </a:r>
            <a:r>
              <a:rPr lang="ja-JP" altLang="en-US" sz="1200" dirty="0">
                <a:solidFill>
                  <a:prstClr val="black"/>
                </a:solidFill>
                <a:latin typeface="Meiryo UI"/>
                <a:ea typeface="Meiryo UI"/>
                <a:cs typeface="Meiryo UI" panose="020B0604030504040204" pitchFamily="50" charset="-128"/>
              </a:rPr>
              <a:t>）</a:t>
            </a:r>
            <a:endParaRPr lang="en-US" altLang="ja-JP" sz="1200" dirty="0">
              <a:solidFill>
                <a:prstClr val="black"/>
              </a:solidFill>
              <a:latin typeface="Meiryo UI"/>
              <a:ea typeface="Meiryo UI"/>
              <a:cs typeface="Meiryo UI" panose="020B0604030504040204" pitchFamily="50" charset="-128"/>
            </a:endParaRPr>
          </a:p>
          <a:p>
            <a:pPr algn="l"/>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startAt="7"/>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startAt="7"/>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利用規約およびプライバシーポリシーを確認し、チェックボックスにチェックを入れて、「確認」をクリックする。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startAt="7"/>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startAt="7"/>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入力内容確認画面が表示されるので、「申請する」をクリックする。</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startAt="7"/>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startAt="7"/>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申請確認完了画面が表示されるので、「申請内容をダウンロードする」をクリックし、</a:t>
            </a:r>
            <a:r>
              <a:rPr kumimoji="1"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ダウンロードファイルを必ず保管する</a:t>
            </a:r>
            <a:r>
              <a:rPr kumimoji="1" lang="ja-JP" altLang="en-US"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startAt="7"/>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28600" indent="-228600" algn="l">
              <a:buFont typeface="+mj-ea"/>
              <a:buAutoNum type="circleNumDbPlain" startAt="7"/>
            </a:pPr>
            <a:r>
              <a:rPr kumimoji="1" lang="ja-JP" altLang="en-US" sz="1200" dirty="0">
                <a:solidFill>
                  <a:prstClr val="black"/>
                </a:solidFill>
                <a:latin typeface="Meiryo UI"/>
                <a:ea typeface="Meiryo UI"/>
                <a:cs typeface="Meiryo UI" panose="020B0604030504040204" pitchFamily="50" charset="-128"/>
              </a:rPr>
              <a:t>申請が完了すると、申請が完了したことを通知する「ユ</a:t>
            </a:r>
            <a:r>
              <a:rPr lang="ja-JP" altLang="en-US" sz="1200" dirty="0">
                <a:solidFill>
                  <a:prstClr val="black"/>
                </a:solidFill>
                <a:latin typeface="Meiryo UI"/>
                <a:ea typeface="Meiryo UI"/>
                <a:cs typeface="Meiryo UI" panose="020B0604030504040204" pitchFamily="50" charset="-128"/>
              </a:rPr>
              <a:t>ー</a:t>
            </a:r>
            <a:r>
              <a:rPr kumimoji="1" lang="ja-JP" altLang="en-US" sz="1200" dirty="0">
                <a:solidFill>
                  <a:prstClr val="black"/>
                </a:solidFill>
                <a:latin typeface="Meiryo UI"/>
                <a:ea typeface="Meiryo UI"/>
                <a:cs typeface="Meiryo UI" panose="020B0604030504040204" pitchFamily="50" charset="-128"/>
              </a:rPr>
              <a:t>ザ登録申請完了メール」が</a:t>
            </a:r>
            <a:r>
              <a:rPr lang="ja-JP" altLang="en-US" sz="1200" dirty="0">
                <a:solidFill>
                  <a:prstClr val="black"/>
                </a:solidFill>
                <a:latin typeface="Meiryo UI"/>
                <a:ea typeface="Meiryo UI"/>
                <a:cs typeface="Meiryo UI" panose="020B0604030504040204" pitchFamily="50" charset="-128"/>
              </a:rPr>
              <a:t>厚生労働省</a:t>
            </a:r>
            <a:r>
              <a:rPr lang="en-US" altLang="ja-JP" sz="1200" dirty="0">
                <a:solidFill>
                  <a:prstClr val="black"/>
                </a:solidFill>
                <a:latin typeface="Meiryo UI"/>
                <a:ea typeface="Meiryo UI"/>
                <a:cs typeface="Meiryo UI" panose="020B0604030504040204" pitchFamily="50" charset="-128"/>
              </a:rPr>
              <a:t>G-MIS</a:t>
            </a:r>
            <a:r>
              <a:rPr lang="ja-JP" altLang="en-US" sz="1200" dirty="0">
                <a:solidFill>
                  <a:prstClr val="black"/>
                </a:solidFill>
                <a:latin typeface="Meiryo UI"/>
                <a:ea typeface="Meiryo UI"/>
                <a:cs typeface="Meiryo UI" panose="020B0604030504040204" pitchFamily="50" charset="-128"/>
              </a:rPr>
              <a:t>事務局 </a:t>
            </a:r>
            <a:r>
              <a:rPr lang="en-US" altLang="ja-JP" sz="1200" dirty="0">
                <a:solidFill>
                  <a:prstClr val="black"/>
                </a:solidFill>
                <a:latin typeface="Meiryo UI"/>
                <a:ea typeface="Meiryo UI"/>
                <a:cs typeface="Meiryo UI" panose="020B0604030504040204" pitchFamily="50" charset="-128"/>
                <a:hlinkClick r:id="" action="ppaction://noaction">
                  <a:extLst>
                    <a:ext uri="{A12FA001-AC4F-418D-AE19-62706E023703}">
                      <ahyp:hlinkClr xmlns="" xmlns:ahyp="http://schemas.microsoft.com/office/drawing/2018/hyperlinkcolor" val="tx"/>
                    </a:ext>
                  </a:extLst>
                </a:hlinkClick>
              </a:rPr>
              <a:t>info@g-mis.net</a:t>
            </a:r>
            <a:r>
              <a:rPr lang="ja-JP" altLang="en-US" sz="1200" dirty="0">
                <a:solidFill>
                  <a:prstClr val="black"/>
                </a:solidFill>
                <a:latin typeface="Meiryo UI"/>
                <a:ea typeface="Meiryo UI"/>
                <a:cs typeface="Meiryo UI" panose="020B0604030504040204" pitchFamily="50" charset="-128"/>
              </a:rPr>
              <a:t>　より送信される。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en-US" altLang="ja-JP" sz="1200" dirty="0">
                <a:solidFill>
                  <a:prstClr val="black"/>
                </a:solidFill>
                <a:latin typeface="Meiryo UI"/>
                <a:ea typeface="Meiryo UI"/>
                <a:cs typeface="Meiryo UI" panose="020B0604030504040204" pitchFamily="50" charset="-128"/>
              </a:rPr>
              <a:t>※</a:t>
            </a:r>
            <a:r>
              <a:rPr kumimoji="1" lang="ja-JP" altLang="en-US" sz="1200" dirty="0">
                <a:solidFill>
                  <a:prstClr val="black"/>
                </a:solidFill>
                <a:latin typeface="Meiryo UI"/>
                <a:ea typeface="Meiryo UI"/>
                <a:cs typeface="Meiryo UI" panose="020B0604030504040204" pitchFamily="50" charset="-128"/>
              </a:rPr>
              <a:t> 「ユ</a:t>
            </a:r>
            <a:r>
              <a:rPr lang="ja-JP" altLang="en-US" sz="1200" dirty="0">
                <a:solidFill>
                  <a:prstClr val="black"/>
                </a:solidFill>
                <a:latin typeface="Meiryo UI"/>
                <a:ea typeface="Meiryo UI"/>
                <a:cs typeface="Meiryo UI" panose="020B0604030504040204" pitchFamily="50" charset="-128"/>
              </a:rPr>
              <a:t>ー</a:t>
            </a:r>
            <a:r>
              <a:rPr kumimoji="1" lang="ja-JP" altLang="en-US" sz="1200" dirty="0">
                <a:solidFill>
                  <a:prstClr val="black"/>
                </a:solidFill>
                <a:latin typeface="Meiryo UI"/>
                <a:ea typeface="Meiryo UI"/>
                <a:cs typeface="Meiryo UI" panose="020B0604030504040204" pitchFamily="50" charset="-128"/>
              </a:rPr>
              <a:t>ザ登録申請完了メール」は、申請が完了したことをお知らせするメールです。アカウントが発行されるまでしばらくお待ちいただくようお願いいたします。</a:t>
            </a:r>
            <a:endParaRPr kumimoji="1" lang="en-US" altLang="ja-JP" sz="1200" dirty="0">
              <a:solidFill>
                <a:prstClr val="black"/>
              </a:solidFill>
              <a:latin typeface="Meiryo UI"/>
              <a:ea typeface="Meiryo UI"/>
              <a:cs typeface="Meiryo UI" panose="020B0604030504040204" pitchFamily="50" charset="-128"/>
            </a:endParaRPr>
          </a:p>
        </p:txBody>
      </p:sp>
      <p:pic>
        <p:nvPicPr>
          <p:cNvPr id="9" name="図 8">
            <a:extLst>
              <a:ext uri="{FF2B5EF4-FFF2-40B4-BE49-F238E27FC236}">
                <a16:creationId xmlns:a16="http://schemas.microsoft.com/office/drawing/2014/main" id="{FA3F1AFF-9497-AD08-76F5-5BDF30274484}"/>
              </a:ext>
            </a:extLst>
          </p:cNvPr>
          <p:cNvPicPr>
            <a:picLocks noChangeAspect="1"/>
          </p:cNvPicPr>
          <p:nvPr/>
        </p:nvPicPr>
        <p:blipFill>
          <a:blip r:embed="rId4"/>
          <a:stretch>
            <a:fillRect/>
          </a:stretch>
        </p:blipFill>
        <p:spPr>
          <a:xfrm>
            <a:off x="1919556" y="930746"/>
            <a:ext cx="2279724" cy="1673068"/>
          </a:xfrm>
          <a:prstGeom prst="rect">
            <a:avLst/>
          </a:prstGeom>
        </p:spPr>
      </p:pic>
      <p:sp>
        <p:nvSpPr>
          <p:cNvPr id="10" name="テキスト ボックス 9">
            <a:extLst>
              <a:ext uri="{FF2B5EF4-FFF2-40B4-BE49-F238E27FC236}">
                <a16:creationId xmlns:a16="http://schemas.microsoft.com/office/drawing/2014/main" id="{EFA2F87F-2A8B-872D-73FF-3AE5D444479F}"/>
              </a:ext>
            </a:extLst>
          </p:cNvPr>
          <p:cNvSpPr txBox="1"/>
          <p:nvPr/>
        </p:nvSpPr>
        <p:spPr>
          <a:xfrm>
            <a:off x="3080682" y="620800"/>
            <a:ext cx="1040249"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前頁よりつづき</a:t>
            </a:r>
          </a:p>
        </p:txBody>
      </p:sp>
      <p:cxnSp>
        <p:nvCxnSpPr>
          <p:cNvPr id="16" name="直線矢印コネクタ 15">
            <a:extLst>
              <a:ext uri="{FF2B5EF4-FFF2-40B4-BE49-F238E27FC236}">
                <a16:creationId xmlns:a16="http://schemas.microsoft.com/office/drawing/2014/main" id="{589940F3-DB2C-DC72-EFDC-1B277CDCFA27}"/>
              </a:ext>
            </a:extLst>
          </p:cNvPr>
          <p:cNvCxnSpPr>
            <a:cxnSpLocks/>
            <a:endCxn id="9" idx="0"/>
          </p:cNvCxnSpPr>
          <p:nvPr/>
        </p:nvCxnSpPr>
        <p:spPr bwMode="gray">
          <a:xfrm>
            <a:off x="3059418" y="620800"/>
            <a:ext cx="0" cy="309946"/>
          </a:xfrm>
          <a:prstGeom prst="straightConnector1">
            <a:avLst/>
          </a:prstGeom>
          <a:noFill/>
          <a:ln w="38100">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矢印コネクタ 20">
            <a:extLst>
              <a:ext uri="{FF2B5EF4-FFF2-40B4-BE49-F238E27FC236}">
                <a16:creationId xmlns:a16="http://schemas.microsoft.com/office/drawing/2014/main" id="{1C53D7E8-BAD8-3630-C5D3-6ACAB4CAA09F}"/>
              </a:ext>
            </a:extLst>
          </p:cNvPr>
          <p:cNvCxnSpPr>
            <a:cxnSpLocks/>
            <a:stCxn id="9" idx="2"/>
            <a:endCxn id="23" idx="0"/>
          </p:cNvCxnSpPr>
          <p:nvPr/>
        </p:nvCxnSpPr>
        <p:spPr bwMode="gray">
          <a:xfrm>
            <a:off x="3059418" y="2603814"/>
            <a:ext cx="0" cy="184459"/>
          </a:xfrm>
          <a:prstGeom prst="straightConnector1">
            <a:avLst/>
          </a:prstGeom>
          <a:noFill/>
          <a:ln w="38100">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テキスト ボックス 22">
            <a:extLst>
              <a:ext uri="{FF2B5EF4-FFF2-40B4-BE49-F238E27FC236}">
                <a16:creationId xmlns:a16="http://schemas.microsoft.com/office/drawing/2014/main" id="{4A620A20-2F83-C347-9099-4A98776B2D99}"/>
              </a:ext>
            </a:extLst>
          </p:cNvPr>
          <p:cNvSpPr txBox="1"/>
          <p:nvPr/>
        </p:nvSpPr>
        <p:spPr>
          <a:xfrm>
            <a:off x="1828147" y="2788273"/>
            <a:ext cx="2462541" cy="246221"/>
          </a:xfrm>
          <a:prstGeom prst="rect">
            <a:avLst/>
          </a:prstGeom>
          <a:noFill/>
          <a:ln>
            <a:solidFill>
              <a:schemeClr val="bg1">
                <a:lumMod val="50000"/>
              </a:schemeClr>
            </a:solidFill>
          </a:ln>
        </p:spPr>
        <p:txBody>
          <a:bodyPr wrap="square" rtlCol="0">
            <a:spAutoFit/>
          </a:bodyPr>
          <a:lstStyle/>
          <a:p>
            <a:pPr algn="ctr"/>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利用規約、プライバシーポリシー確認画面</a:t>
            </a:r>
          </a:p>
        </p:txBody>
      </p:sp>
      <p:sp>
        <p:nvSpPr>
          <p:cNvPr id="24" name="テキスト ボックス 23">
            <a:extLst>
              <a:ext uri="{FF2B5EF4-FFF2-40B4-BE49-F238E27FC236}">
                <a16:creationId xmlns:a16="http://schemas.microsoft.com/office/drawing/2014/main" id="{227B9C94-99EB-ED1F-5B44-006FAF883F9F}"/>
              </a:ext>
            </a:extLst>
          </p:cNvPr>
          <p:cNvSpPr txBox="1"/>
          <p:nvPr/>
        </p:nvSpPr>
        <p:spPr>
          <a:xfrm>
            <a:off x="1828146" y="3218953"/>
            <a:ext cx="2462541" cy="246221"/>
          </a:xfrm>
          <a:prstGeom prst="rect">
            <a:avLst/>
          </a:prstGeom>
          <a:noFill/>
          <a:ln>
            <a:solidFill>
              <a:schemeClr val="bg1">
                <a:lumMod val="50000"/>
              </a:schemeClr>
            </a:solidFill>
          </a:ln>
        </p:spPr>
        <p:txBody>
          <a:bodyPr wrap="square" rtlCol="0">
            <a:spAutoFit/>
          </a:bodyPr>
          <a:lstStyle/>
          <a:p>
            <a:pPr algn="ctr"/>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入力内容確認画面</a:t>
            </a:r>
          </a:p>
        </p:txBody>
      </p:sp>
      <p:cxnSp>
        <p:nvCxnSpPr>
          <p:cNvPr id="25" name="直線矢印コネクタ 24">
            <a:extLst>
              <a:ext uri="{FF2B5EF4-FFF2-40B4-BE49-F238E27FC236}">
                <a16:creationId xmlns:a16="http://schemas.microsoft.com/office/drawing/2014/main" id="{64A4A5CF-3CEC-5DFF-399C-58C2E355880F}"/>
              </a:ext>
            </a:extLst>
          </p:cNvPr>
          <p:cNvCxnSpPr>
            <a:stCxn id="23" idx="2"/>
            <a:endCxn id="24" idx="0"/>
          </p:cNvCxnSpPr>
          <p:nvPr/>
        </p:nvCxnSpPr>
        <p:spPr bwMode="gray">
          <a:xfrm flipH="1">
            <a:off x="3059417" y="3034494"/>
            <a:ext cx="1" cy="184459"/>
          </a:xfrm>
          <a:prstGeom prst="straightConnector1">
            <a:avLst/>
          </a:prstGeom>
          <a:noFill/>
          <a:ln w="38100">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図 26">
            <a:extLst>
              <a:ext uri="{FF2B5EF4-FFF2-40B4-BE49-F238E27FC236}">
                <a16:creationId xmlns:a16="http://schemas.microsoft.com/office/drawing/2014/main" id="{AAFE770D-BD45-B848-693A-7598DF5F8134}"/>
              </a:ext>
            </a:extLst>
          </p:cNvPr>
          <p:cNvPicPr>
            <a:picLocks noChangeAspect="1"/>
          </p:cNvPicPr>
          <p:nvPr/>
        </p:nvPicPr>
        <p:blipFill>
          <a:blip r:embed="rId5"/>
          <a:stretch>
            <a:fillRect/>
          </a:stretch>
        </p:blipFill>
        <p:spPr>
          <a:xfrm>
            <a:off x="235720" y="4816826"/>
            <a:ext cx="1592426" cy="1451350"/>
          </a:xfrm>
          <a:prstGeom prst="rect">
            <a:avLst/>
          </a:prstGeom>
        </p:spPr>
      </p:pic>
      <p:cxnSp>
        <p:nvCxnSpPr>
          <p:cNvPr id="29" name="直線矢印コネクタ 28">
            <a:extLst>
              <a:ext uri="{FF2B5EF4-FFF2-40B4-BE49-F238E27FC236}">
                <a16:creationId xmlns:a16="http://schemas.microsoft.com/office/drawing/2014/main" id="{9A06B43D-28BC-0AD5-7E66-1E2CD598DF57}"/>
              </a:ext>
            </a:extLst>
          </p:cNvPr>
          <p:cNvCxnSpPr>
            <a:cxnSpLocks/>
            <a:stCxn id="24" idx="2"/>
            <a:endCxn id="6" idx="0"/>
          </p:cNvCxnSpPr>
          <p:nvPr/>
        </p:nvCxnSpPr>
        <p:spPr bwMode="gray">
          <a:xfrm>
            <a:off x="3059417" y="3465174"/>
            <a:ext cx="1490" cy="184459"/>
          </a:xfrm>
          <a:prstGeom prst="straightConnector1">
            <a:avLst/>
          </a:prstGeom>
          <a:noFill/>
          <a:ln w="38100">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テキスト ボックス 34">
            <a:extLst>
              <a:ext uri="{FF2B5EF4-FFF2-40B4-BE49-F238E27FC236}">
                <a16:creationId xmlns:a16="http://schemas.microsoft.com/office/drawing/2014/main" id="{0016967B-5B99-2588-C5A9-F7F0387276F2}"/>
              </a:ext>
            </a:extLst>
          </p:cNvPr>
          <p:cNvSpPr txBox="1"/>
          <p:nvPr/>
        </p:nvSpPr>
        <p:spPr>
          <a:xfrm>
            <a:off x="83896" y="4416716"/>
            <a:ext cx="1744250" cy="400110"/>
          </a:xfrm>
          <a:prstGeom prst="rect">
            <a:avLst/>
          </a:prstGeom>
          <a:noFill/>
          <a:ln>
            <a:noFill/>
          </a:ln>
        </p:spPr>
        <p:txBody>
          <a:bodyPr wrap="square" rtlCol="0">
            <a:spAutoFit/>
          </a:bodyPr>
          <a:lstStyle/>
          <a:p>
            <a:pPr algn="ctr"/>
            <a:r>
              <a:rPr kumimoji="1" lang="ja-JP" altLang="en-US" sz="1000" dirty="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ユーザ登録申請完了メール</a:t>
            </a:r>
            <a:endParaRPr kumimoji="1" lang="en-US" altLang="ja-JP" sz="1000" dirty="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rPr>
              <a:t>（イメージ）</a:t>
            </a:r>
            <a:endParaRPr kumimoji="1" lang="ja-JP" altLang="en-US" sz="1000" dirty="0">
              <a:solidFill>
                <a:schemeClr val="accent3">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4142A3AC-37E7-07DD-BB2C-789C01CBEA1A}"/>
              </a:ext>
            </a:extLst>
          </p:cNvPr>
          <p:cNvPicPr>
            <a:picLocks noChangeAspect="1"/>
          </p:cNvPicPr>
          <p:nvPr/>
        </p:nvPicPr>
        <p:blipFill>
          <a:blip r:embed="rId6"/>
          <a:stretch>
            <a:fillRect/>
          </a:stretch>
        </p:blipFill>
        <p:spPr>
          <a:xfrm>
            <a:off x="2000882" y="3649633"/>
            <a:ext cx="2120050" cy="1553458"/>
          </a:xfrm>
          <a:prstGeom prst="rect">
            <a:avLst/>
          </a:prstGeom>
        </p:spPr>
      </p:pic>
      <p:cxnSp>
        <p:nvCxnSpPr>
          <p:cNvPr id="49" name="コネクタ: カギ線 48">
            <a:extLst>
              <a:ext uri="{FF2B5EF4-FFF2-40B4-BE49-F238E27FC236}">
                <a16:creationId xmlns:a16="http://schemas.microsoft.com/office/drawing/2014/main" id="{CDF4B09C-77B3-5EC8-A5CE-1283906DBFFF}"/>
              </a:ext>
            </a:extLst>
          </p:cNvPr>
          <p:cNvCxnSpPr>
            <a:stCxn id="6" idx="2"/>
            <a:endCxn id="27" idx="3"/>
          </p:cNvCxnSpPr>
          <p:nvPr/>
        </p:nvCxnSpPr>
        <p:spPr bwMode="gray">
          <a:xfrm rot="5400000">
            <a:off x="2274822" y="4756416"/>
            <a:ext cx="339410" cy="1232761"/>
          </a:xfrm>
          <a:prstGeom prst="bentConnector2">
            <a:avLst/>
          </a:prstGeom>
          <a:noFill/>
          <a:ln w="28575">
            <a:solidFill>
              <a:schemeClr val="accent3">
                <a:lumMod val="75000"/>
              </a:schemeClr>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498157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KUJI" val="NO_1"/>
</p:tagLst>
</file>

<file path=ppt/tags/tag10.xml><?xml version="1.0" encoding="utf-8"?>
<p:tagLst xmlns:a="http://schemas.openxmlformats.org/drawingml/2006/main" xmlns:r="http://schemas.openxmlformats.org/officeDocument/2006/relationships" xmlns:p="http://schemas.openxmlformats.org/presentationml/2006/main">
  <p:tag name="MOKUJI" val="NO_1"/>
</p:tagLst>
</file>

<file path=ppt/tags/tag11.xml><?xml version="1.0" encoding="utf-8"?>
<p:tagLst xmlns:a="http://schemas.openxmlformats.org/drawingml/2006/main" xmlns:r="http://schemas.openxmlformats.org/officeDocument/2006/relationships" xmlns:p="http://schemas.openxmlformats.org/presentationml/2006/main">
  <p:tag name="MOKUJI" val="NO_1"/>
</p:tagLst>
</file>

<file path=ppt/tags/tag12.xml><?xml version="1.0" encoding="utf-8"?>
<p:tagLst xmlns:a="http://schemas.openxmlformats.org/drawingml/2006/main" xmlns:r="http://schemas.openxmlformats.org/officeDocument/2006/relationships" xmlns:p="http://schemas.openxmlformats.org/presentationml/2006/main">
  <p:tag name="MOKUJI" val="NO_1"/>
</p:tagLst>
</file>

<file path=ppt/tags/tag13.xml><?xml version="1.0" encoding="utf-8"?>
<p:tagLst xmlns:a="http://schemas.openxmlformats.org/drawingml/2006/main" xmlns:r="http://schemas.openxmlformats.org/officeDocument/2006/relationships" xmlns:p="http://schemas.openxmlformats.org/presentationml/2006/main">
  <p:tag name="MOKUJI" val="NO_1"/>
</p:tagLst>
</file>

<file path=ppt/tags/tag14.xml><?xml version="1.0" encoding="utf-8"?>
<p:tagLst xmlns:a="http://schemas.openxmlformats.org/drawingml/2006/main" xmlns:r="http://schemas.openxmlformats.org/officeDocument/2006/relationships" xmlns:p="http://schemas.openxmlformats.org/presentationml/2006/main">
  <p:tag name="MOKUJI" val="NO_1"/>
</p:tagLst>
</file>

<file path=ppt/tags/tag15.xml><?xml version="1.0" encoding="utf-8"?>
<p:tagLst xmlns:a="http://schemas.openxmlformats.org/drawingml/2006/main" xmlns:r="http://schemas.openxmlformats.org/officeDocument/2006/relationships" xmlns:p="http://schemas.openxmlformats.org/presentationml/2006/main">
  <p:tag name="MOKUJI" val="NO_1"/>
</p:tagLst>
</file>

<file path=ppt/tags/tag16.xml><?xml version="1.0" encoding="utf-8"?>
<p:tagLst xmlns:a="http://schemas.openxmlformats.org/drawingml/2006/main" xmlns:r="http://schemas.openxmlformats.org/officeDocument/2006/relationships" xmlns:p="http://schemas.openxmlformats.org/presentationml/2006/main">
  <p:tag name="MOKUJI" val="NO_1"/>
</p:tagLst>
</file>

<file path=ppt/tags/tag17.xml><?xml version="1.0" encoding="utf-8"?>
<p:tagLst xmlns:a="http://schemas.openxmlformats.org/drawingml/2006/main" xmlns:r="http://schemas.openxmlformats.org/officeDocument/2006/relationships" xmlns:p="http://schemas.openxmlformats.org/presentationml/2006/main">
  <p:tag name="MOKUJI" val="NO_1"/>
</p:tagLst>
</file>

<file path=ppt/tags/tag18.xml><?xml version="1.0" encoding="utf-8"?>
<p:tagLst xmlns:a="http://schemas.openxmlformats.org/drawingml/2006/main" xmlns:r="http://schemas.openxmlformats.org/officeDocument/2006/relationships" xmlns:p="http://schemas.openxmlformats.org/presentationml/2006/main">
  <p:tag name="MOKUJI" val="NO_1"/>
</p:tagLst>
</file>

<file path=ppt/tags/tag19.xml><?xml version="1.0" encoding="utf-8"?>
<p:tagLst xmlns:a="http://schemas.openxmlformats.org/drawingml/2006/main" xmlns:r="http://schemas.openxmlformats.org/officeDocument/2006/relationships" xmlns:p="http://schemas.openxmlformats.org/presentationml/2006/main">
  <p:tag name="MOKUJI" val="NO_1"/>
</p:tagLst>
</file>

<file path=ppt/tags/tag2.xml><?xml version="1.0" encoding="utf-8"?>
<p:tagLst xmlns:a="http://schemas.openxmlformats.org/drawingml/2006/main" xmlns:r="http://schemas.openxmlformats.org/officeDocument/2006/relationships" xmlns:p="http://schemas.openxmlformats.org/presentationml/2006/main">
  <p:tag name="MOKUJI" val="NO_1"/>
</p:tagLst>
</file>

<file path=ppt/tags/tag20.xml><?xml version="1.0" encoding="utf-8"?>
<p:tagLst xmlns:a="http://schemas.openxmlformats.org/drawingml/2006/main" xmlns:r="http://schemas.openxmlformats.org/officeDocument/2006/relationships" xmlns:p="http://schemas.openxmlformats.org/presentationml/2006/main">
  <p:tag name="MOKUJI" val="NO_1"/>
</p:tagLst>
</file>

<file path=ppt/tags/tag21.xml><?xml version="1.0" encoding="utf-8"?>
<p:tagLst xmlns:a="http://schemas.openxmlformats.org/drawingml/2006/main" xmlns:r="http://schemas.openxmlformats.org/officeDocument/2006/relationships" xmlns:p="http://schemas.openxmlformats.org/presentationml/2006/main">
  <p:tag name="MOKUJI" val="NO_1"/>
</p:tagLst>
</file>

<file path=ppt/tags/tag22.xml><?xml version="1.0" encoding="utf-8"?>
<p:tagLst xmlns:a="http://schemas.openxmlformats.org/drawingml/2006/main" xmlns:r="http://schemas.openxmlformats.org/officeDocument/2006/relationships" xmlns:p="http://schemas.openxmlformats.org/presentationml/2006/main">
  <p:tag name="MOKUJI" val="NO_1"/>
</p:tagLst>
</file>

<file path=ppt/tags/tag23.xml><?xml version="1.0" encoding="utf-8"?>
<p:tagLst xmlns:a="http://schemas.openxmlformats.org/drawingml/2006/main" xmlns:r="http://schemas.openxmlformats.org/officeDocument/2006/relationships" xmlns:p="http://schemas.openxmlformats.org/presentationml/2006/main">
  <p:tag name="MOKUJI" val="NO_1"/>
</p:tagLst>
</file>

<file path=ppt/tags/tag24.xml><?xml version="1.0" encoding="utf-8"?>
<p:tagLst xmlns:a="http://schemas.openxmlformats.org/drawingml/2006/main" xmlns:r="http://schemas.openxmlformats.org/officeDocument/2006/relationships" xmlns:p="http://schemas.openxmlformats.org/presentationml/2006/main">
  <p:tag name="MOKUJI" val="NO_1"/>
</p:tagLst>
</file>

<file path=ppt/tags/tag3.xml><?xml version="1.0" encoding="utf-8"?>
<p:tagLst xmlns:a="http://schemas.openxmlformats.org/drawingml/2006/main" xmlns:r="http://schemas.openxmlformats.org/officeDocument/2006/relationships" xmlns:p="http://schemas.openxmlformats.org/presentationml/2006/main">
  <p:tag name="MOKUJI" val="NO_1"/>
</p:tagLst>
</file>

<file path=ppt/tags/tag4.xml><?xml version="1.0" encoding="utf-8"?>
<p:tagLst xmlns:a="http://schemas.openxmlformats.org/drawingml/2006/main" xmlns:r="http://schemas.openxmlformats.org/officeDocument/2006/relationships" xmlns:p="http://schemas.openxmlformats.org/presentationml/2006/main">
  <p:tag name="MOKUJI" val="NO_1"/>
</p:tagLst>
</file>

<file path=ppt/tags/tag5.xml><?xml version="1.0" encoding="utf-8"?>
<p:tagLst xmlns:a="http://schemas.openxmlformats.org/drawingml/2006/main" xmlns:r="http://schemas.openxmlformats.org/officeDocument/2006/relationships" xmlns:p="http://schemas.openxmlformats.org/presentationml/2006/main">
  <p:tag name="MOKUJI" val="NO_1"/>
</p:tagLst>
</file>

<file path=ppt/tags/tag6.xml><?xml version="1.0" encoding="utf-8"?>
<p:tagLst xmlns:a="http://schemas.openxmlformats.org/drawingml/2006/main" xmlns:r="http://schemas.openxmlformats.org/officeDocument/2006/relationships" xmlns:p="http://schemas.openxmlformats.org/presentationml/2006/main">
  <p:tag name="MOKUJI" val="NO_1"/>
</p:tagLst>
</file>

<file path=ppt/tags/tag7.xml><?xml version="1.0" encoding="utf-8"?>
<p:tagLst xmlns:a="http://schemas.openxmlformats.org/drawingml/2006/main" xmlns:r="http://schemas.openxmlformats.org/officeDocument/2006/relationships" xmlns:p="http://schemas.openxmlformats.org/presentationml/2006/main">
  <p:tag name="MOKUJI" val="NO_1"/>
</p:tagLst>
</file>

<file path=ppt/tags/tag8.xml><?xml version="1.0" encoding="utf-8"?>
<p:tagLst xmlns:a="http://schemas.openxmlformats.org/drawingml/2006/main" xmlns:r="http://schemas.openxmlformats.org/officeDocument/2006/relationships" xmlns:p="http://schemas.openxmlformats.org/presentationml/2006/main">
  <p:tag name="MOKUJI" val="NO_1"/>
</p:tagLst>
</file>

<file path=ppt/tags/tag9.xml><?xml version="1.0" encoding="utf-8"?>
<p:tagLst xmlns:a="http://schemas.openxmlformats.org/drawingml/2006/main" xmlns:r="http://schemas.openxmlformats.org/officeDocument/2006/relationships" xmlns:p="http://schemas.openxmlformats.org/presentationml/2006/main">
  <p:tag name="MOKUJI" val="NO_1"/>
</p:tagLst>
</file>

<file path=ppt/theme/theme1.xml><?xml version="1.0" encoding="utf-8"?>
<a:theme xmlns:a="http://schemas.openxmlformats.org/drawingml/2006/main" name="5_標準テンプレート_報告書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noFill/>
        <a:ln w="19050">
          <a:solidFill>
            <a:srgbClr val="7E7E7E"/>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marL="342900" indent="-342900" algn="l">
          <a:buFont typeface="Wingdings" panose="05000000000000000000" pitchFamily="2" charset="2"/>
          <a:buChar char="n"/>
          <a:defRPr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Template_BaseS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a:solidFill>
            <a:schemeClr val="bg1">
              <a:lumMod val="50000"/>
            </a:schemeClr>
          </a:solidFill>
          <a:round/>
          <a:headEnd/>
          <a:tailEnd/>
        </a:ln>
      </a:spPr>
      <a:bodyPr wrap="square" lIns="36000" tIns="36000" rIns="36000" bIns="36000" rtlCol="0" anchor="ctr">
        <a:noAutofit/>
      </a:bodyPr>
      <a:lstStyle>
        <a:defPPr algn="ctr">
          <a:defRPr kumimoji="1" dirty="0" smtClean="0">
            <a:latin typeface="MS UI Gothic" pitchFamily="50" charset="-128"/>
            <a:ea typeface="MS UI Gothic" pitchFamily="50" charset="-128"/>
          </a:defRPr>
        </a:defPPr>
      </a:lstStyle>
    </a:spDef>
    <a:lnDef>
      <a:spPr bwMode="auto">
        <a:solidFill>
          <a:schemeClr val="accent1"/>
        </a:solidFill>
        <a:ln w="25400" cap="flat" cmpd="sng" algn="ctr">
          <a:solidFill>
            <a:schemeClr val="accent4">
              <a:lumMod val="75000"/>
            </a:schemeClr>
          </a:solidFill>
          <a:prstDash val="solid"/>
          <a:round/>
          <a:headEnd type="oval" w="med" len="med"/>
          <a:tailEnd type="triangle"/>
        </a:ln>
        <a:effectLst/>
      </a:spPr>
      <a:bodyPr/>
      <a:lstStyle/>
    </a:lnDef>
    <a:txDef>
      <a:spPr>
        <a:noFill/>
        <a:ln>
          <a:noFill/>
        </a:ln>
      </a:spPr>
      <a:bodyPr wrap="none" rtlCol="0">
        <a:spAutoFit/>
      </a:bodyPr>
      <a:lstStyle>
        <a:defPPr>
          <a:defRPr kumimoji="1" sz="1400" b="1" dirty="0" smtClean="0">
            <a:latin typeface="+mn-ea"/>
            <a:ea typeface="+mn-ea"/>
          </a:defRPr>
        </a:defPPr>
      </a:lstStyle>
    </a:txDef>
  </a:objectDefaults>
  <a:extraClrSchemeLst>
    <a:extraClrScheme>
      <a:clrScheme name="Template_BaseS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BaseS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BaseS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BaseS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BaseS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BaseS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BaseS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_BaseSet 8">
        <a:dk1>
          <a:srgbClr val="000000"/>
        </a:dk1>
        <a:lt1>
          <a:srgbClr val="FFFFFF"/>
        </a:lt1>
        <a:dk2>
          <a:srgbClr val="4A6F82"/>
        </a:dk2>
        <a:lt2>
          <a:srgbClr val="808080"/>
        </a:lt2>
        <a:accent1>
          <a:srgbClr val="CCECFF"/>
        </a:accent1>
        <a:accent2>
          <a:srgbClr val="3333CC"/>
        </a:accent2>
        <a:accent3>
          <a:srgbClr val="FFFFFF"/>
        </a:accent3>
        <a:accent4>
          <a:srgbClr val="000000"/>
        </a:accent4>
        <a:accent5>
          <a:srgbClr val="E2F4FF"/>
        </a:accent5>
        <a:accent6>
          <a:srgbClr val="2D2DB9"/>
        </a:accent6>
        <a:hlink>
          <a:srgbClr val="CCCCFF"/>
        </a:hlink>
        <a:folHlink>
          <a:srgbClr val="EFE0DD"/>
        </a:folHlink>
      </a:clrScheme>
      <a:clrMap bg1="lt1" tx1="dk1" bg2="lt2" tx2="dk2" accent1="accent1" accent2="accent2" accent3="accent3" accent4="accent4" accent5="accent5" accent6="accent6" hlink="hlink" folHlink="folHlink"/>
    </a:extraClrScheme>
    <a:extraClrScheme>
      <a:clrScheme name="Template_BaseSet 9">
        <a:dk1>
          <a:srgbClr val="000000"/>
        </a:dk1>
        <a:lt1>
          <a:srgbClr val="FFFFFF"/>
        </a:lt1>
        <a:dk2>
          <a:srgbClr val="4A6F82"/>
        </a:dk2>
        <a:lt2>
          <a:srgbClr val="808080"/>
        </a:lt2>
        <a:accent1>
          <a:srgbClr val="CCECFF"/>
        </a:accent1>
        <a:accent2>
          <a:srgbClr val="3535CB"/>
        </a:accent2>
        <a:accent3>
          <a:srgbClr val="FFFFFF"/>
        </a:accent3>
        <a:accent4>
          <a:srgbClr val="000000"/>
        </a:accent4>
        <a:accent5>
          <a:srgbClr val="E2F4FF"/>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0">
        <a:dk1>
          <a:srgbClr val="000000"/>
        </a:dk1>
        <a:lt1>
          <a:srgbClr val="FFFFFF"/>
        </a:lt1>
        <a:dk2>
          <a:srgbClr val="4A6F82"/>
        </a:dk2>
        <a:lt2>
          <a:srgbClr val="808080"/>
        </a:lt2>
        <a:accent1>
          <a:srgbClr val="D7EAF5"/>
        </a:accent1>
        <a:accent2>
          <a:srgbClr val="3535CB"/>
        </a:accent2>
        <a:accent3>
          <a:srgbClr val="FFFFFF"/>
        </a:accent3>
        <a:accent4>
          <a:srgbClr val="000000"/>
        </a:accent4>
        <a:accent5>
          <a:srgbClr val="E8F3F9"/>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1">
        <a:dk1>
          <a:srgbClr val="000000"/>
        </a:dk1>
        <a:lt1>
          <a:srgbClr val="FFFFFF"/>
        </a:lt1>
        <a:dk2>
          <a:srgbClr val="000000"/>
        </a:dk2>
        <a:lt2>
          <a:srgbClr val="ACACAC"/>
        </a:lt2>
        <a:accent1>
          <a:srgbClr val="D3DCE8"/>
        </a:accent1>
        <a:accent2>
          <a:srgbClr val="3E5E84"/>
        </a:accent2>
        <a:accent3>
          <a:srgbClr val="FFFFFF"/>
        </a:accent3>
        <a:accent4>
          <a:srgbClr val="000000"/>
        </a:accent4>
        <a:accent5>
          <a:srgbClr val="E6EBF2"/>
        </a:accent5>
        <a:accent6>
          <a:srgbClr val="375477"/>
        </a:accent6>
        <a:hlink>
          <a:srgbClr val="E4BB46"/>
        </a:hlink>
        <a:folHlink>
          <a:srgbClr val="D2E8BD"/>
        </a:folHlink>
      </a:clrScheme>
      <a:clrMap bg1="lt1" tx1="dk1" bg2="lt2" tx2="dk2" accent1="accent1" accent2="accent2" accent3="accent3" accent4="accent4" accent5="accent5" accent6="accent6" hlink="hlink" folHlink="folHlink"/>
    </a:extraClrScheme>
    <a:extraClrScheme>
      <a:clrScheme name="Template_BaseSet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5953</Words>
  <Application>Microsoft Office PowerPoint</Application>
  <PresentationFormat>A4 210 x 297 mm</PresentationFormat>
  <Paragraphs>597</Paragraphs>
  <Slides>26</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26</vt:i4>
      </vt:variant>
    </vt:vector>
  </HeadingPairs>
  <TitlesOfParts>
    <vt:vector size="34" baseType="lpstr">
      <vt:lpstr>Meiryo UI</vt:lpstr>
      <vt:lpstr>ＭＳ Ｐゴシック</vt:lpstr>
      <vt:lpstr>游ゴシック</vt:lpstr>
      <vt:lpstr>Arial</vt:lpstr>
      <vt:lpstr>Calibri</vt:lpstr>
      <vt:lpstr>Wingdings</vt:lpstr>
      <vt:lpstr>5_標準テンプレート_報告書_日本語版</vt:lpstr>
      <vt:lpstr>Template_BaseSet</vt:lpstr>
      <vt:lpstr>【薬局向け】 G-MIS新規アカウント発行の手続説明資料 </vt:lpstr>
      <vt:lpstr>PowerPoint プレゼンテーション</vt:lpstr>
      <vt:lpstr>PowerPoint プレゼンテーション</vt:lpstr>
      <vt:lpstr>アカウント発行に係る ユーザ登録申請について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アカウント発行通知に係る トラブル対処方法について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よくある質問（FAQ）</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2024-02-14T12:25:25Z</dcterms:modified>
</cp:coreProperties>
</file>