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1" r:id="rId2"/>
  </p:sldMasterIdLst>
  <p:notesMasterIdLst>
    <p:notesMasterId r:id="rId22"/>
  </p:notesMasterIdLst>
  <p:handoutMasterIdLst>
    <p:handoutMasterId r:id="rId23"/>
  </p:handoutMasterIdLst>
  <p:sldIdLst>
    <p:sldId id="1349" r:id="rId3"/>
    <p:sldId id="1983" r:id="rId4"/>
    <p:sldId id="1987" r:id="rId5"/>
    <p:sldId id="2000" r:id="rId6"/>
    <p:sldId id="1991" r:id="rId7"/>
    <p:sldId id="2003" r:id="rId8"/>
    <p:sldId id="1998" r:id="rId9"/>
    <p:sldId id="1984" r:id="rId10"/>
    <p:sldId id="1988" r:id="rId11"/>
    <p:sldId id="2001" r:id="rId12"/>
    <p:sldId id="2002" r:id="rId13"/>
    <p:sldId id="2004" r:id="rId14"/>
    <p:sldId id="1989" r:id="rId15"/>
    <p:sldId id="1990" r:id="rId16"/>
    <p:sldId id="1999" r:id="rId17"/>
    <p:sldId id="1985" r:id="rId18"/>
    <p:sldId id="1997" r:id="rId19"/>
    <p:sldId id="1986" r:id="rId20"/>
    <p:sldId id="1995" r:id="rId21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C69D0B3-C312-44B6-98A3-CAE21A3EAC29}">
          <p14:sldIdLst>
            <p14:sldId id="1349"/>
            <p14:sldId id="1983"/>
            <p14:sldId id="1987"/>
            <p14:sldId id="2000"/>
            <p14:sldId id="1991"/>
            <p14:sldId id="2003"/>
            <p14:sldId id="1998"/>
            <p14:sldId id="1984"/>
            <p14:sldId id="1988"/>
            <p14:sldId id="2001"/>
            <p14:sldId id="2002"/>
            <p14:sldId id="2004"/>
            <p14:sldId id="1989"/>
            <p14:sldId id="1990"/>
            <p14:sldId id="1999"/>
            <p14:sldId id="1985"/>
            <p14:sldId id="1997"/>
            <p14:sldId id="1986"/>
            <p14:sldId id="19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D6C7B"/>
    <a:srgbClr val="FFFFCC"/>
    <a:srgbClr val="F6CECA"/>
    <a:srgbClr val="3C82F5"/>
    <a:srgbClr val="CCFF99"/>
    <a:srgbClr val="FFFFFF"/>
    <a:srgbClr val="3E5E84"/>
    <a:srgbClr val="876B1B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52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3B294-5763-45E0-B50B-C38D6A91D7C9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0B45B-3F1D-4CC5-B575-B77D18B3E3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88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065F-FDD5-4DCB-A51B-A6577FEAB4A5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AA166-3CA9-48A2-9CAD-D36BCE45C6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130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55613" y="811213"/>
            <a:ext cx="5846762" cy="404971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46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9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17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5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1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80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3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5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0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43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4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2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AA166-3CA9-48A2-9CAD-D36BCE45C6A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9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404" y="2720982"/>
            <a:ext cx="9072000" cy="647700"/>
          </a:xfrm>
          <a:noFill/>
          <a:effectLst/>
        </p:spPr>
        <p:txBody>
          <a:bodyPr anchor="b">
            <a:normAutofit/>
          </a:bodyPr>
          <a:lstStyle>
            <a:lvl1pPr>
              <a:defRPr sz="258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61E11F-AAFD-48D9-A692-9FE4C8DDD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67FD86-F1DF-4864-A4B2-12D96C784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931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apanese_blue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215" y="4695825"/>
            <a:ext cx="1991519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ヨコカラー表紙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91" y="276226"/>
            <a:ext cx="906674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16190" y="6591300"/>
            <a:ext cx="905126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80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828940" y="4941889"/>
            <a:ext cx="4536810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ja-JP" altLang="en-US" sz="180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16190" y="2781300"/>
            <a:ext cx="9051264" cy="647700"/>
          </a:xfrm>
          <a:solidFill>
            <a:schemeClr val="bg1"/>
          </a:solidFill>
          <a:effectLst>
            <a:outerShdw dist="25400" dir="5400000" algn="ctr" rotWithShape="0">
              <a:schemeClr val="bg2"/>
            </a:outerShdw>
          </a:effectLst>
        </p:spPr>
        <p:txBody>
          <a:bodyPr lIns="0" bIns="0" anchor="t"/>
          <a:lstStyle>
            <a:lvl1pPr>
              <a:defRPr kumimoji="0" sz="2800" b="0"/>
            </a:lvl1pPr>
          </a:lstStyle>
          <a:p>
            <a:endParaRPr lang="en-US"/>
          </a:p>
        </p:txBody>
      </p:sp>
      <p:sp>
        <p:nvSpPr>
          <p:cNvPr id="4976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16190" y="3495675"/>
            <a:ext cx="9058143" cy="276999"/>
          </a:xfrm>
        </p:spPr>
        <p:txBody>
          <a:bodyPr/>
          <a:lstStyle>
            <a:lvl1pPr>
              <a:tabLst>
                <a:tab pos="8972550" algn="r"/>
              </a:tabLst>
              <a:defRPr sz="1800" b="1"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190" y="6605082"/>
            <a:ext cx="3725361" cy="252919"/>
          </a:xfrm>
          <a:ln algn="ctr"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36660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6190" y="966639"/>
            <a:ext cx="9051264" cy="15271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135704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6190" y="1556945"/>
            <a:ext cx="9051264" cy="152717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1859981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346460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190" y="333376"/>
            <a:ext cx="9051264" cy="4873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560652" y="1123950"/>
            <a:ext cx="8929158" cy="307777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225666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ヨコカラー表紙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91" y="276226"/>
            <a:ext cx="906674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16190" y="6591300"/>
            <a:ext cx="905126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800"/>
          </a:p>
        </p:txBody>
      </p:sp>
      <p:sp>
        <p:nvSpPr>
          <p:cNvPr id="4976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16190" y="589637"/>
            <a:ext cx="9051264" cy="647700"/>
          </a:xfr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dist="25400" dir="5400000" algn="ctr" rotWithShape="0">
              <a:schemeClr val="bg2"/>
            </a:outerShdw>
          </a:effectLst>
        </p:spPr>
        <p:txBody>
          <a:bodyPr lIns="0" bIns="0" anchor="ctr"/>
          <a:lstStyle>
            <a:lvl1pPr algn="ctr">
              <a:defRPr kumimoji="0" sz="2800" b="0"/>
            </a:lvl1pPr>
          </a:lstStyle>
          <a:p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190" y="6605082"/>
            <a:ext cx="3725361" cy="252919"/>
          </a:xfrm>
          <a:ln algn="ctr"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  <p:cxnSp>
        <p:nvCxnSpPr>
          <p:cNvPr id="3" name="直線コネクタ 2"/>
          <p:cNvCxnSpPr/>
          <p:nvPr userDrawn="1"/>
        </p:nvCxnSpPr>
        <p:spPr bwMode="auto">
          <a:xfrm>
            <a:off x="416190" y="1258118"/>
            <a:ext cx="90581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96219" y="4005264"/>
            <a:ext cx="6913563" cy="215444"/>
          </a:xfrm>
          <a:ln algn="ctr"/>
        </p:spPr>
        <p:txBody>
          <a:bodyPr/>
          <a:lstStyle>
            <a:lvl1pPr>
              <a:defRPr sz="1400"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3495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gray">
          <a:xfrm>
            <a:off x="416190" y="6591300"/>
            <a:ext cx="905126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5" name="nakah_line"/>
          <p:cNvSpPr>
            <a:spLocks noChangeShapeType="1"/>
          </p:cNvSpPr>
          <p:nvPr/>
        </p:nvSpPr>
        <p:spPr bwMode="gray">
          <a:xfrm>
            <a:off x="416190" y="3429000"/>
            <a:ext cx="9051264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gray">
          <a:xfrm>
            <a:off x="416190" y="2781300"/>
            <a:ext cx="9051264" cy="15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ja-JP" altLang="en-US" sz="1800">
              <a:ea typeface="ＭＳ Ｐゴシック" pitchFamily="50" charset="-128"/>
            </a:endParaRPr>
          </a:p>
        </p:txBody>
      </p:sp>
      <p:pic>
        <p:nvPicPr>
          <p:cNvPr id="7" name="Picture 9" descr="ヨコカラー中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5871" y="188913"/>
            <a:ext cx="90805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96219" y="4005264"/>
            <a:ext cx="6913563" cy="215444"/>
          </a:xfrm>
          <a:ln algn="ctr"/>
        </p:spPr>
        <p:txBody>
          <a:bodyPr/>
          <a:lstStyle>
            <a:lvl1pPr>
              <a:defRPr sz="1400"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36324" y="2781300"/>
            <a:ext cx="8638514" cy="647700"/>
          </a:xfrm>
          <a:ln algn="ctr"/>
        </p:spPr>
        <p:txBody>
          <a:bodyPr lIns="0" bIns="0" anchor="ctr"/>
          <a:lstStyle>
            <a:lvl1pPr algn="ctr">
              <a:defRPr kumimoji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488656" y="6587614"/>
            <a:ext cx="1102387" cy="2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5DB9C561-FD86-489B-9D31-99E37B572FFC}" type="slidenum">
              <a:rPr lang="en-US" altLang="ja-JP" sz="1200">
                <a:latin typeface="ＭＳ Ｐゴシック" charset="-128"/>
              </a:rPr>
              <a:pPr algn="ctr">
                <a:defRPr/>
              </a:pPr>
              <a:t>‹#›</a:t>
            </a:fld>
            <a:endParaRPr lang="en-US" altLang="ja-JP" sz="1200">
              <a:latin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44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8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ctrTitle" idx="4294967295" hasCustomPrompt="1"/>
          </p:nvPr>
        </p:nvSpPr>
        <p:spPr>
          <a:xfrm>
            <a:off x="0" y="-42192"/>
            <a:ext cx="9906000" cy="461665"/>
          </a:xfrm>
        </p:spPr>
        <p:txBody>
          <a:bodyPr>
            <a:noAutofit/>
          </a:bodyPr>
          <a:lstStyle/>
          <a:p>
            <a:r>
              <a:rPr lang="ja-JP" altLang="en-US" sz="1800"/>
              <a:t>中期工程表　「○○」</a:t>
            </a:r>
            <a:endParaRPr kumimoji="1" lang="ja-JP" altLang="en-US" sz="180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FA1D2A6-7365-9D17-A881-94808D311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322212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29A9D3-4006-40B2-9B64-5CBC2102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0681" y="6524625"/>
            <a:ext cx="6624638" cy="365125"/>
          </a:xfrm>
        </p:spPr>
        <p:txBody>
          <a:bodyPr/>
          <a:lstStyle>
            <a:lvl1pPr>
              <a:defRPr sz="969"/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3F7F42-E707-4ED3-BB78-FEF0F737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B6EFBD5-3F4B-4D1C-8A38-C6DB3512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0509B-2A20-49CA-B2C0-1867C1B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156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410400" y="982803"/>
            <a:ext cx="9086400" cy="1119987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ja-JP" altLang="en-US" dirty="0" smtClean="0"/>
            </a:lvl1pPr>
            <a:lvl2pPr>
              <a:defRPr lang="ja-JP" altLang="en-US" dirty="0" smtClean="0"/>
            </a:lvl2pPr>
            <a:lvl3pPr>
              <a:defRPr lang="ja-JP" altLang="en-US" dirty="0" smtClean="0"/>
            </a:lvl3pPr>
            <a:lvl4pPr>
              <a:defRPr lang="ja-JP" altLang="en-US" dirty="0" smtClean="0"/>
            </a:lvl4pPr>
            <a:lvl5pPr>
              <a:defRPr lang="ja-JP" altLang="en-US" dirty="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7DC21D-C3A2-4015-BE0D-BC1EC1CE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41C2A-5948-4250-AF7B-26CE0C0F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24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0400" y="2782800"/>
            <a:ext cx="9086400" cy="648000"/>
          </a:xfrm>
        </p:spPr>
        <p:txBody>
          <a:bodyPr anchor="ctr">
            <a:normAutofit/>
          </a:bodyPr>
          <a:lstStyle>
            <a:lvl1pPr algn="ctr">
              <a:defRPr sz="2215" b="1" cap="all" baseline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97600" y="4078801"/>
            <a:ext cx="6912000" cy="1148071"/>
          </a:xfrm>
        </p:spPr>
        <p:txBody>
          <a:bodyPr anchor="t"/>
          <a:lstStyle>
            <a:lvl1pPr marL="0" indent="0">
              <a:buNone/>
              <a:defRPr sz="1292">
                <a:solidFill>
                  <a:schemeClr val="tx1"/>
                </a:solidFill>
              </a:defRPr>
            </a:lvl1pPr>
            <a:lvl2pPr marL="167058" indent="-167058">
              <a:buFont typeface="Wingdings" pitchFamily="2" charset="2"/>
              <a:buChar char="n"/>
              <a:defRPr sz="1292">
                <a:solidFill>
                  <a:schemeClr val="tx1"/>
                </a:solidFill>
              </a:defRPr>
            </a:lvl2pPr>
            <a:lvl3pPr marL="334116" indent="-167058">
              <a:buFont typeface="Wingdings" pitchFamily="2" charset="2"/>
              <a:buChar char="n"/>
              <a:defRPr sz="1292">
                <a:solidFill>
                  <a:schemeClr val="tx1"/>
                </a:solidFill>
              </a:defRPr>
            </a:lvl3pPr>
            <a:lvl4pPr marL="501174" indent="-167058">
              <a:buFont typeface="Wingdings" pitchFamily="2" charset="2"/>
              <a:buChar char="l"/>
              <a:defRPr sz="1292">
                <a:solidFill>
                  <a:schemeClr val="tx1"/>
                </a:solidFill>
              </a:defRPr>
            </a:lvl4pPr>
            <a:lvl5pPr marL="659440" indent="-158265">
              <a:buFont typeface="Wingdings" pitchFamily="2" charset="2"/>
              <a:buChar char="l"/>
              <a:defRPr sz="1292">
                <a:solidFill>
                  <a:schemeClr val="tx1"/>
                </a:solidFill>
              </a:defRPr>
            </a:lvl5pPr>
            <a:lvl6pPr marL="2373982" indent="-263776">
              <a:buFont typeface="Wingdings" pitchFamily="2" charset="2"/>
              <a:buChar char="l"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  <a:p>
            <a:pPr lvl="1"/>
            <a:r>
              <a:rPr kumimoji="1" lang="ja-JP" altLang="en-US"/>
              <a:t>あああ</a:t>
            </a:r>
            <a:endParaRPr kumimoji="1" lang="en-US" altLang="ja-JP"/>
          </a:p>
          <a:p>
            <a:pPr lvl="2"/>
            <a:r>
              <a:rPr kumimoji="1" lang="ja-JP" altLang="en-US"/>
              <a:t>あああ</a:t>
            </a:r>
            <a:endParaRPr kumimoji="1" lang="en-US" altLang="ja-JP"/>
          </a:p>
          <a:p>
            <a:pPr lvl="3"/>
            <a:r>
              <a:rPr kumimoji="1" lang="ja-JP" altLang="en-US"/>
              <a:t>あああ</a:t>
            </a:r>
            <a:endParaRPr kumimoji="1" lang="en-US" altLang="ja-JP"/>
          </a:p>
          <a:p>
            <a:pPr lvl="4"/>
            <a:r>
              <a:rPr kumimoji="1" lang="ja-JP" altLang="en-US"/>
              <a:t>あああ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3B69BD-0C2C-45F9-817F-9FE7ED53A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49D91-28D9-493B-BDD0-1442096C7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84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6398" y="333381"/>
            <a:ext cx="9086400" cy="485775"/>
          </a:xfrm>
        </p:spPr>
        <p:txBody>
          <a:bodyPr lIns="0" anchor="ctr">
            <a:normAutofit/>
          </a:bodyPr>
          <a:lstStyle>
            <a:lvl1pPr>
              <a:defRPr sz="2215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C5389B-35BC-4445-8D41-1D1E8B109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D04A8-3005-467F-A203-86FF81561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889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63AC71D-48E1-43C0-8BC8-B97EEF4C57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3CD85E-F837-4D52-BBD2-06EBC9000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608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233AAC-AF9E-4BD0-B302-683118F53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7864E1-852C-482C-A008-7FA038F8AB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234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28500C-7786-4A62-BB8B-3D3B715B3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FF6B87-048E-48B7-9665-559B73C29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272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10400" y="333381"/>
            <a:ext cx="9086400" cy="4857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10400" y="982803"/>
            <a:ext cx="9086400" cy="111998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144CBF5-8DFB-411D-9C47-6DFD28F69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0681" y="6597355"/>
            <a:ext cx="662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/>
                </a:solidFill>
              </a:defRPr>
            </a:lvl1pPr>
          </a:lstStyle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　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NDB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を活用した全国医療機能情報提供制度・全国薬局機能情報提供制度に関する調査研究一式</a:t>
            </a: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9E467A-F71D-422A-BB2D-9192CCB3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1269" y="652462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78D6E8-61F4-42B4-8ED0-44B1436A966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0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844083" rtl="0" eaLnBrk="1" latinLnBrk="0" hangingPunct="1">
        <a:spcBef>
          <a:spcPct val="0"/>
        </a:spcBef>
        <a:buNone/>
        <a:defRPr kumimoji="1" sz="221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399"/>
        </a:spcBef>
        <a:buFont typeface="Arial" pitchFamily="34" charset="0"/>
        <a:buNone/>
        <a:defRPr kumimoji="1" lang="ja-JP" altLang="en-US" sz="1662" kern="1200" baseline="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87574" indent="-187574" algn="l" defTabSz="844083" rtl="0" eaLnBrk="1" latinLnBrk="0" hangingPunct="1">
        <a:spcBef>
          <a:spcPts val="310"/>
        </a:spcBef>
        <a:buClr>
          <a:srgbClr val="3E5E84"/>
        </a:buClr>
        <a:buFont typeface="Wingdings" pitchFamily="2" charset="2"/>
        <a:buChar char="n"/>
        <a:defRPr kumimoji="1" lang="ja-JP" altLang="en-US" sz="1292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27552" indent="-175851" algn="l" defTabSz="844083" rtl="0" eaLnBrk="1" latinLnBrk="0" hangingPunct="1">
        <a:spcBef>
          <a:spcPts val="266"/>
        </a:spcBef>
        <a:buClr>
          <a:srgbClr val="808080"/>
        </a:buClr>
        <a:buFont typeface="Wingdings" pitchFamily="2" charset="2"/>
        <a:buChar char="n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62019" indent="-175851" algn="l" defTabSz="844083" rtl="0" eaLnBrk="1" latinLnBrk="0" hangingPunct="1">
        <a:spcBef>
          <a:spcPts val="266"/>
        </a:spcBef>
        <a:buClr>
          <a:srgbClr val="558C99"/>
        </a:buClr>
        <a:buFont typeface="Wingdings" pitchFamily="2" charset="2"/>
        <a:buChar char="l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996486" indent="-175851" algn="l" defTabSz="844083" rtl="0" eaLnBrk="1" latinLnBrk="0" hangingPunct="1">
        <a:spcBef>
          <a:spcPts val="266"/>
        </a:spcBef>
        <a:buClr>
          <a:srgbClr val="C0C0C0"/>
        </a:buClr>
        <a:buFont typeface="Wingdings" pitchFamily="2" charset="2"/>
        <a:buChar char="l"/>
        <a:defRPr kumimoji="1" lang="ja-JP" altLang="en-US" sz="1108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ヨコカラー中用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5871" y="188913"/>
            <a:ext cx="90805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190" y="333376"/>
            <a:ext cx="905126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4000" tIns="0" rIns="0" bIns="5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96644" name="Line 4"/>
          <p:cNvSpPr>
            <a:spLocks noChangeShapeType="1"/>
          </p:cNvSpPr>
          <p:nvPr/>
        </p:nvSpPr>
        <p:spPr bwMode="auto">
          <a:xfrm>
            <a:off x="416190" y="820739"/>
            <a:ext cx="9051264" cy="158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190" y="956807"/>
            <a:ext cx="9051264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96647" name="Line 7"/>
          <p:cNvSpPr>
            <a:spLocks noChangeShapeType="1"/>
          </p:cNvSpPr>
          <p:nvPr/>
        </p:nvSpPr>
        <p:spPr bwMode="auto">
          <a:xfrm>
            <a:off x="416190" y="6591300"/>
            <a:ext cx="9051264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8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6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190" y="6605081"/>
            <a:ext cx="3718190" cy="25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b">
              <a:defRPr sz="1000" baseline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 (C) Mitsubishi Research Institute, Inc.</a:t>
            </a:r>
          </a:p>
        </p:txBody>
      </p:sp>
      <p:sp>
        <p:nvSpPr>
          <p:cNvPr id="496649" name="Rectangle 9"/>
          <p:cNvSpPr>
            <a:spLocks noChangeArrowheads="1"/>
          </p:cNvSpPr>
          <p:nvPr userDrawn="1"/>
        </p:nvSpPr>
        <p:spPr bwMode="auto">
          <a:xfrm>
            <a:off x="4488656" y="6587614"/>
            <a:ext cx="1102387" cy="2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5DB9C561-FD86-489B-9D31-99E37B572FFC}" type="slidenum"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pPr algn="ctr">
                <a:defRPr/>
              </a:pPr>
              <a:t>‹#›</a:t>
            </a:fld>
            <a:endParaRPr lang="en-US" altLang="ja-JP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8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5F5F5F"/>
        </a:buClr>
        <a:defRPr kumimoji="1" sz="2000" b="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5F5F5F"/>
        </a:buClr>
        <a:defRPr kumimoji="1" sz="2400" b="1">
          <a:solidFill>
            <a:schemeClr val="tx1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None/>
        <a:defRPr kumimoji="1" sz="20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233363" indent="-231775" algn="l" rtl="0" eaLnBrk="0" fontAlgn="base" hangingPunct="0">
        <a:spcBef>
          <a:spcPct val="20000"/>
        </a:spcBef>
        <a:spcAft>
          <a:spcPct val="0"/>
        </a:spcAft>
        <a:buClr>
          <a:srgbClr val="3E5E84"/>
        </a:buClr>
        <a:buFont typeface="Wingdings" pitchFamily="2" charset="2"/>
        <a:buChar char="n"/>
        <a:defRPr kumimoji="1" sz="20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lvl2pPr>
      <a:lvl3pPr marL="523875" indent="-242888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n"/>
        <a:defRPr kumimoji="1" sz="16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lvl3pPr>
      <a:lvl4pPr marL="771525" indent="-195263" algn="l" rtl="0" eaLnBrk="0" fontAlgn="base" hangingPunct="0">
        <a:spcBef>
          <a:spcPct val="20000"/>
        </a:spcBef>
        <a:spcAft>
          <a:spcPct val="0"/>
        </a:spcAft>
        <a:buClr>
          <a:srgbClr val="558C99"/>
        </a:buClr>
        <a:buFont typeface="Wingdings" pitchFamily="2" charset="2"/>
        <a:buChar char="l"/>
        <a:defRPr kumimoji="1" sz="14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lvl4pPr>
      <a:lvl5pPr marL="985838" indent="-195263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lvl5pPr>
      <a:lvl6pPr marL="1443038" indent="-195263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6pPr>
      <a:lvl7pPr marL="1900238" indent="-195263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7pPr>
      <a:lvl8pPr marL="2357438" indent="-195263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8pPr>
      <a:lvl9pPr marL="2814638" indent="-195263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F26BF2-994C-F3F0-AD37-A0D30F6FC34C}"/>
              </a:ext>
            </a:extLst>
          </p:cNvPr>
          <p:cNvSpPr txBox="1"/>
          <p:nvPr/>
        </p:nvSpPr>
        <p:spPr>
          <a:xfrm>
            <a:off x="38100" y="804852"/>
            <a:ext cx="9829800" cy="46696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令和６年１月以降の医療機能情報提供制度・薬局機能情報提供制度の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定期報告等にあたっては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下記の事項について注意をお願いします。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システム実装が間に合っておらずご迷惑おかけしますが、何卒よろしくお願いいたします。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１．病院、診療所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①　紹介受診重点医療機関である場合の報告について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②　専門性資格の報告について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③　診察時間・外来受付時間における時間帯表記について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２．歯科診療所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①　紹介受診重点医療機関である場合の報告について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②　専門性資格の報告について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③　「対応することができる在宅医療」の報告について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④　診察時間・外来受付時間における時間帯表記について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３．助産所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　　　　　①　就業時間・外来受付時間・面会受付時間における時間帯表記について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fontAlgn="base">
              <a:lnSpc>
                <a:spcPct val="110000"/>
              </a:lnSpc>
              <a:buClr>
                <a:schemeClr val="tx1"/>
              </a:buClr>
            </a:pPr>
            <a:r>
              <a:rPr lang="ja-JP" altLang="en-US" sz="1600" dirty="0">
                <a:latin typeface="Meiryo UI"/>
                <a:ea typeface="Meiryo UI"/>
              </a:rPr>
              <a:t>　　４．薬局</a:t>
            </a:r>
            <a:endParaRPr lang="en-US" altLang="ja-JP" sz="1600" dirty="0">
              <a:latin typeface="Meiryo UI"/>
              <a:ea typeface="Meiryo UI"/>
            </a:endParaRPr>
          </a:p>
          <a:p>
            <a:pPr fontAlgn="base">
              <a:lnSpc>
                <a:spcPct val="110000"/>
              </a:lnSpc>
              <a:buClr>
                <a:schemeClr val="tx1"/>
              </a:buClr>
            </a:pPr>
            <a:r>
              <a:rPr lang="ja-JP" altLang="en-US" sz="1600" dirty="0">
                <a:latin typeface="Meiryo UI"/>
                <a:ea typeface="Meiryo UI"/>
              </a:rPr>
              <a:t>　　　　　　　①　開店時間帯における時間帯表記について</a:t>
            </a:r>
            <a:endParaRPr lang="en-US" altLang="ja-JP" sz="1600" dirty="0">
              <a:latin typeface="Meiryo UI"/>
              <a:ea typeface="Meiryo UI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4DC3895-A278-0B34-FF79-A3D0BACBDA6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906000" cy="700505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79154"/>
            <a:r>
              <a:rPr lang="ja-JP" altLang="en-US" sz="2900" u="sng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病院・診療所・歯科診療所</a:t>
            </a:r>
            <a:r>
              <a:rPr lang="ja-JP" altLang="en-US" sz="2900" u="sng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・助産所・薬局の</a:t>
            </a:r>
            <a:r>
              <a:rPr lang="ja-JP" altLang="en-US" sz="2900" u="sng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皆さまへ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51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歯科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7833-93B6-E32B-3544-BA6CC55B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1269" y="652462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09DE0A-26A5-167B-3125-2565202F4E5E}"/>
              </a:ext>
            </a:extLst>
          </p:cNvPr>
          <p:cNvSpPr txBox="1"/>
          <p:nvPr/>
        </p:nvSpPr>
        <p:spPr>
          <a:xfrm>
            <a:off x="187283" y="580020"/>
            <a:ext cx="9718717" cy="7797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学会認定の専門性資格を持つ医師、歯科医師、薬剤師、看護師の在籍人数については、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の「医師、歯科医師、薬剤師、看護師その他の医療従事者の専門性に関する事項」欄に入力可能です。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なお、以下の認定組織・専門医資格については、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画面上の組織名を実際の組織名に読み替え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て入力をお願いします。</a:t>
            </a:r>
          </a:p>
        </p:txBody>
      </p:sp>
      <p:graphicFrame>
        <p:nvGraphicFramePr>
          <p:cNvPr id="18" name="表 18">
            <a:extLst>
              <a:ext uri="{FF2B5EF4-FFF2-40B4-BE49-F238E27FC236}">
                <a16:creationId xmlns:a16="http://schemas.microsoft.com/office/drawing/2014/main" id="{F69B77FB-6BDB-67C7-1AFA-E6E6D82B62E1}"/>
              </a:ext>
            </a:extLst>
          </p:cNvPr>
          <p:cNvGraphicFramePr>
            <a:graphicFrameLocks noGrp="1"/>
          </p:cNvGraphicFramePr>
          <p:nvPr/>
        </p:nvGraphicFramePr>
        <p:xfrm>
          <a:off x="1117308" y="1515548"/>
          <a:ext cx="722817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80">
                  <a:extLst>
                    <a:ext uri="{9D8B030D-6E8A-4147-A177-3AD203B41FA5}">
                      <a16:colId xmlns:a16="http://schemas.microsoft.com/office/drawing/2014/main" val="2936411508"/>
                    </a:ext>
                  </a:extLst>
                </a:gridCol>
                <a:gridCol w="2200706">
                  <a:extLst>
                    <a:ext uri="{9D8B030D-6E8A-4147-A177-3AD203B41FA5}">
                      <a16:colId xmlns:a16="http://schemas.microsoft.com/office/drawing/2014/main" val="1794391125"/>
                    </a:ext>
                  </a:extLst>
                </a:gridCol>
                <a:gridCol w="2409393">
                  <a:extLst>
                    <a:ext uri="{9D8B030D-6E8A-4147-A177-3AD203B41FA5}">
                      <a16:colId xmlns:a16="http://schemas.microsoft.com/office/drawing/2014/main" val="2877619427"/>
                    </a:ext>
                  </a:extLst>
                </a:gridCol>
              </a:tblGrid>
              <a:tr h="20409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画面上の組織名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実際の組織名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専門医資格名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41195"/>
                  </a:ext>
                </a:extLst>
              </a:tr>
              <a:tr h="204093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特定非営利活動法人日本胸部外科学会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心臓血管外科専門医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61824"/>
                  </a:ext>
                </a:extLst>
              </a:tr>
              <a:tr h="20409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特定非営利活動法人日本胸部外科学会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呼吸器外科専門医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5720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B4F4A-E323-BE00-87D2-F17E2F92874B}"/>
              </a:ext>
            </a:extLst>
          </p:cNvPr>
          <p:cNvSpPr txBox="1"/>
          <p:nvPr/>
        </p:nvSpPr>
        <p:spPr>
          <a:xfrm>
            <a:off x="212073" y="2448615"/>
            <a:ext cx="9481853" cy="542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一方で、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以下の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認定組織の専門性資格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については、システム実装が間に合っておらず上記の欄に入力できないため、代わりに「基本となる外来受付時間」における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をお願いいたします。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7D71078-5599-5E5F-D910-5A166421B22F}"/>
              </a:ext>
            </a:extLst>
          </p:cNvPr>
          <p:cNvGraphicFramePr>
            <a:graphicFrameLocks noGrp="1"/>
          </p:cNvGraphicFramePr>
          <p:nvPr/>
        </p:nvGraphicFramePr>
        <p:xfrm>
          <a:off x="1343453" y="3053080"/>
          <a:ext cx="3387944" cy="35305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①一般社団法人日本専門医機構（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小児科専門医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皮膚科専門医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6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整形外科専門医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582069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産婦人科専門医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4223315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眼科専門医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5698465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耳鼻咽喉科専門医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3443897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泌尿器科専門医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5183939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脳神経外科専門医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25113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放射線科専門医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4485993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麻酔科専門医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657556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病理専門医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69900103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臨床検査専門医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5655166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救急科専門医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93610163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形成外科専門医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55156211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リハビリテーション科専門医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6468481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総合診療専門医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5599605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417126AC-DFC6-422A-25E9-6B4848E1EB6F}"/>
              </a:ext>
            </a:extLst>
          </p:cNvPr>
          <p:cNvGraphicFramePr>
            <a:graphicFrameLocks noGrp="1"/>
          </p:cNvGraphicFramePr>
          <p:nvPr/>
        </p:nvGraphicFramePr>
        <p:xfrm>
          <a:off x="5174603" y="3053080"/>
          <a:ext cx="3387944" cy="12892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②一般社団法人日本歯科専門医機構（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口腔外科専門医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歯周病専門医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歯科麻酔専門医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小児歯科専門医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6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歯科放射線専門医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補綴歯科専門医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5820696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45F602E-9E5F-F8A7-F4D5-83005658C835}"/>
              </a:ext>
            </a:extLst>
          </p:cNvPr>
          <p:cNvGraphicFramePr>
            <a:graphicFrameLocks noGrp="1"/>
          </p:cNvGraphicFramePr>
          <p:nvPr/>
        </p:nvGraphicFramePr>
        <p:xfrm>
          <a:off x="5174603" y="4671449"/>
          <a:ext cx="3387944" cy="4272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  <a:r>
                        <a:rPr kumimoji="1" lang="zh-CN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一般社団法人日本緩和医療薬学会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緩和医療専門薬剤師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99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07CED45-513C-6501-8A6F-57FF269CE073}"/>
              </a:ext>
            </a:extLst>
          </p:cNvPr>
          <p:cNvSpPr/>
          <p:nvPr/>
        </p:nvSpPr>
        <p:spPr>
          <a:xfrm>
            <a:off x="256285" y="4704543"/>
            <a:ext cx="8571403" cy="1883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27C18D1-8628-415D-6DF5-C1752C704426}"/>
              </a:ext>
            </a:extLst>
          </p:cNvPr>
          <p:cNvSpPr/>
          <p:nvPr/>
        </p:nvSpPr>
        <p:spPr>
          <a:xfrm>
            <a:off x="244131" y="1649285"/>
            <a:ext cx="8571403" cy="16453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651169"/>
            <a:ext cx="9829800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具体的には、下記の例のように、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「専門性資格名」「専門性資格認定組織名」「在籍人数」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を、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の「基本となる外来受付時間」における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歯科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15FD6-8D93-6B83-7920-744FF07FA99A}"/>
              </a:ext>
            </a:extLst>
          </p:cNvPr>
          <p:cNvSpPr txBox="1"/>
          <p:nvPr/>
        </p:nvSpPr>
        <p:spPr>
          <a:xfrm>
            <a:off x="136268" y="3940404"/>
            <a:ext cx="9769732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住民患者側への公表時には、下記の例のように「基本となる時間　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86C3EE-0123-C6D2-83B1-C77E0E080391}"/>
              </a:ext>
            </a:extLst>
          </p:cNvPr>
          <p:cNvSpPr txBox="1"/>
          <p:nvPr/>
        </p:nvSpPr>
        <p:spPr>
          <a:xfrm>
            <a:off x="485351" y="4512796"/>
            <a:ext cx="511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基本となる時間　基本となる外来受付時間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179029-6731-6E79-B09E-5C091211B560}"/>
              </a:ext>
            </a:extLst>
          </p:cNvPr>
          <p:cNvCxnSpPr/>
          <p:nvPr/>
        </p:nvCxnSpPr>
        <p:spPr bwMode="gray">
          <a:xfrm>
            <a:off x="442561" y="3626105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309932C3-E7CD-1984-AFC4-EB14DB64249D}"/>
              </a:ext>
            </a:extLst>
          </p:cNvPr>
          <p:cNvSpPr/>
          <p:nvPr/>
        </p:nvSpPr>
        <p:spPr>
          <a:xfrm>
            <a:off x="4321830" y="3432800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2B922B-CFCA-A4EE-5086-D1BE32E5BC0E}"/>
              </a:ext>
            </a:extLst>
          </p:cNvPr>
          <p:cNvSpPr txBox="1"/>
          <p:nvPr/>
        </p:nvSpPr>
        <p:spPr>
          <a:xfrm>
            <a:off x="2059388" y="6082147"/>
            <a:ext cx="15183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外来特記事項　　　　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49D102-5374-4B2D-F2F3-D5945148B7BD}"/>
              </a:ext>
            </a:extLst>
          </p:cNvPr>
          <p:cNvGrpSpPr/>
          <p:nvPr/>
        </p:nvGrpSpPr>
        <p:grpSpPr>
          <a:xfrm>
            <a:off x="1333542" y="1663167"/>
            <a:ext cx="5662571" cy="1638482"/>
            <a:chOff x="0" y="2795584"/>
            <a:chExt cx="9911080" cy="3248032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D5B002D-A69E-F40A-D9E7-D08E0DC45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137"/>
            <a:stretch/>
          </p:blipFill>
          <p:spPr>
            <a:xfrm>
              <a:off x="0" y="3540760"/>
              <a:ext cx="9906000" cy="2502856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3EE39544-5DCC-4A12-F16F-A93C6724B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653"/>
            <a:stretch/>
          </p:blipFill>
          <p:spPr>
            <a:xfrm>
              <a:off x="5080" y="2795584"/>
              <a:ext cx="9906000" cy="750256"/>
            </a:xfrm>
            <a:prstGeom prst="rect">
              <a:avLst/>
            </a:prstGeom>
          </p:spPr>
        </p:pic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2999BC2-A3F0-D909-8C21-4D4B4FEE3237}"/>
              </a:ext>
            </a:extLst>
          </p:cNvPr>
          <p:cNvSpPr/>
          <p:nvPr/>
        </p:nvSpPr>
        <p:spPr>
          <a:xfrm>
            <a:off x="1357745" y="2928847"/>
            <a:ext cx="2818136" cy="3784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9E4A4210-2574-4E4D-6C03-18DDC31420EB}"/>
              </a:ext>
            </a:extLst>
          </p:cNvPr>
          <p:cNvSpPr/>
          <p:nvPr/>
        </p:nvSpPr>
        <p:spPr>
          <a:xfrm>
            <a:off x="4581860" y="1187788"/>
            <a:ext cx="4952837" cy="1640084"/>
          </a:xfrm>
          <a:prstGeom prst="wedgeRoundRectCallout">
            <a:avLst>
              <a:gd name="adj1" fmla="val -70714"/>
              <a:gd name="adj2" fmla="val 64147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●記載内容（○○　◇◇　△△）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・○○：専門性資格名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・◇◇：専門性資格認定組織名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・△△：在籍人数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記載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：小児科専門医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：口腔外科専門医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法人日本歯科専門医機構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：緩和医療専門薬剤師　一般社団法人日本緩和医療薬学会 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58D911-0219-8C3C-2321-E476A7D8BE03}"/>
              </a:ext>
            </a:extLst>
          </p:cNvPr>
          <p:cNvSpPr txBox="1"/>
          <p:nvPr/>
        </p:nvSpPr>
        <p:spPr>
          <a:xfrm>
            <a:off x="371302" y="2183746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55FBE2-31B5-C2D1-3559-FF94BB890DFD}"/>
              </a:ext>
            </a:extLst>
          </p:cNvPr>
          <p:cNvSpPr txBox="1"/>
          <p:nvPr/>
        </p:nvSpPr>
        <p:spPr>
          <a:xfrm>
            <a:off x="372237" y="5399100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4BF4C9-D5BB-CA39-0351-1AAB702A5BAE}"/>
              </a:ext>
            </a:extLst>
          </p:cNvPr>
          <p:cNvSpPr txBox="1"/>
          <p:nvPr/>
        </p:nvSpPr>
        <p:spPr>
          <a:xfrm>
            <a:off x="371302" y="1487707"/>
            <a:ext cx="318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1.(1)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0AE454-C370-940E-829A-A7073C5AE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93" y="4848709"/>
            <a:ext cx="5659669" cy="174730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7B4D9B-F6CD-CC3D-AEAB-847A9984B9F6}"/>
              </a:ext>
            </a:extLst>
          </p:cNvPr>
          <p:cNvSpPr txBox="1"/>
          <p:nvPr/>
        </p:nvSpPr>
        <p:spPr>
          <a:xfrm>
            <a:off x="2793172" y="6159855"/>
            <a:ext cx="3214796" cy="2186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27AB149-1C18-F6B9-CDED-82FB51F3A744}"/>
              </a:ext>
            </a:extLst>
          </p:cNvPr>
          <p:cNvSpPr/>
          <p:nvPr/>
        </p:nvSpPr>
        <p:spPr>
          <a:xfrm>
            <a:off x="4291812" y="5558693"/>
            <a:ext cx="4952837" cy="1121445"/>
          </a:xfrm>
          <a:prstGeom prst="wedgeRoundRectCallout">
            <a:avLst>
              <a:gd name="adj1" fmla="val -63615"/>
              <a:gd name="adj2" fmla="val 11485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表示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：小児科専門医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：口腔外科専門医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法人日本歯科専門医機構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：緩和医療専門薬剤師　一般社団法人日本緩和医療薬学会 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72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歯科</a:t>
            </a:r>
            <a:r>
              <a:rPr kumimoji="1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診療所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EBE9E1-022E-E678-A569-3AD0444E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4" y="2164223"/>
            <a:ext cx="6856823" cy="4542964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953289-6B05-60B1-0FC5-3F9D78E90725}"/>
              </a:ext>
            </a:extLst>
          </p:cNvPr>
          <p:cNvSpPr/>
          <p:nvPr/>
        </p:nvSpPr>
        <p:spPr>
          <a:xfrm>
            <a:off x="4599709" y="5175749"/>
            <a:ext cx="2225964" cy="467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  <a:sym typeface="Arial" charset="0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1773CD2-DC35-1E46-B612-49316F16348B}"/>
              </a:ext>
            </a:extLst>
          </p:cNvPr>
          <p:cNvSpPr/>
          <p:nvPr/>
        </p:nvSpPr>
        <p:spPr>
          <a:xfrm>
            <a:off x="5643419" y="424194"/>
            <a:ext cx="4239490" cy="4877479"/>
          </a:xfrm>
          <a:prstGeom prst="wedgeRoundRectCallout">
            <a:avLst>
              <a:gd name="adj1" fmla="val -71415"/>
              <a:gd name="adj2" fmla="val 47483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0" name="図 19" descr="テキスト&#10;&#10;自動的に生成された説明">
            <a:extLst>
              <a:ext uri="{FF2B5EF4-FFF2-40B4-BE49-F238E27FC236}">
                <a16:creationId xmlns:a16="http://schemas.microsoft.com/office/drawing/2014/main" id="{72AA7D37-0F08-C6CF-2E6C-3FBE6580B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08" y="651169"/>
            <a:ext cx="3866004" cy="4354940"/>
          </a:xfrm>
          <a:prstGeom prst="rect">
            <a:avLst/>
          </a:prstGeom>
        </p:spPr>
      </p:pic>
      <p:sp>
        <p:nvSpPr>
          <p:cNvPr id="24" name="波線 23">
            <a:extLst>
              <a:ext uri="{FF2B5EF4-FFF2-40B4-BE49-F238E27FC236}">
                <a16:creationId xmlns:a16="http://schemas.microsoft.com/office/drawing/2014/main" id="{1FF59BB2-AF65-FA0E-5476-723560F4EB3B}"/>
              </a:ext>
            </a:extLst>
          </p:cNvPr>
          <p:cNvSpPr/>
          <p:nvPr/>
        </p:nvSpPr>
        <p:spPr>
          <a:xfrm>
            <a:off x="5643418" y="4864822"/>
            <a:ext cx="4262582" cy="365125"/>
          </a:xfrm>
          <a:prstGeom prst="wave">
            <a:avLst/>
          </a:prstGeom>
          <a:solidFill>
            <a:srgbClr val="CCE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7093F4-947D-098D-9D0D-FDCE2DEB9DA8}"/>
              </a:ext>
            </a:extLst>
          </p:cNvPr>
          <p:cNvSpPr txBox="1"/>
          <p:nvPr/>
        </p:nvSpPr>
        <p:spPr>
          <a:xfrm>
            <a:off x="198288" y="1799888"/>
            <a:ext cx="394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医療機能情報提供制度ホーム画面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6D96BB-44E4-0E29-59E7-054AA14A799F}"/>
              </a:ext>
            </a:extLst>
          </p:cNvPr>
          <p:cNvSpPr txBox="1"/>
          <p:nvPr/>
        </p:nvSpPr>
        <p:spPr>
          <a:xfrm>
            <a:off x="108775" y="651169"/>
            <a:ext cx="5359448" cy="7797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の医療機能情報提供制度ホーム画面の「マニュアル」欄に、右図のようなファイル（別紙参照）を掲載する予定です。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記載欄への転記にご活用ください。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1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615308"/>
            <a:ext cx="9829800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歯科診療所における「対応することができる在宅医療に関する対応」の報告方法について、入力画面上に報告不要な項目が表示されているため、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報告が必要な項目のみ回答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それ以外の項目は回答の必要はありません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③ 「対応することができる在宅医療」の報告について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（対象機関：歯科診療所）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8EDE404-FED3-4D54-803F-6F62FBD298E4}"/>
              </a:ext>
            </a:extLst>
          </p:cNvPr>
          <p:cNvGraphicFramePr>
            <a:graphicFrameLocks noGrp="1"/>
          </p:cNvGraphicFramePr>
          <p:nvPr/>
        </p:nvGraphicFramePr>
        <p:xfrm>
          <a:off x="213567" y="1664564"/>
          <a:ext cx="3946310" cy="497212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1712">
                  <a:extLst>
                    <a:ext uri="{9D8B030D-6E8A-4147-A177-3AD203B41FA5}">
                      <a16:colId xmlns:a16="http://schemas.microsoft.com/office/drawing/2014/main" val="3677063478"/>
                    </a:ext>
                  </a:extLst>
                </a:gridCol>
                <a:gridCol w="3704598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endParaRPr kumimoji="1" lang="ja-JP" altLang="en-US" sz="120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①在宅医療（</a:t>
                      </a:r>
                      <a:r>
                        <a:rPr kumimoji="1" lang="en-US" altLang="ja-JP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往診（終日対応することができるものに限る。）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往診（上記以外の往診）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退院時共同指導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在宅患者訪問診療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57165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在宅時医学総合管理（オンライン在宅管理に係るものに限る）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ホ以外の在宅時医学総合管理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582069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施設入居時等医学総合管理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4223315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在宅がん医療総合診療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5698465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救急搬送診療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3443897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在宅患者訪問看護・指導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5183939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在宅患者訪問点滴注射管理指導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25113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在宅患者訪問リハビリテーション指導管理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4485993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訪問看護指示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657556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介護職員等喀痰吸引等指示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842483957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在宅患者訪問薬剤管理指導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11101499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在宅患者訪問栄養食事指導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45514699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在宅患者連携指導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4443060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在宅患者緊急時等カンファレンス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8810637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在宅患者共同診療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9062515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在宅患者訪問褥瘡管理指導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4082589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精神科訪問看護・指導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29498475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精神科訪問看護指示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4955038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精神科在宅患者支援管理（オンライン在宅管理に係るものに限る）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0900631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精神科在宅患者支援管理（上記以外の精神科在宅患者支援管理）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81747329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歯科訪問診療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3277631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訪問歯科衛生指導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6537939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歯科疾患在宅療養管理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6358570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在宅患者歯科治療時医療管理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33016493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在宅患者訪問口腔リハビリテーション指導管理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310133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小児在宅患者訪問口腔リハビリテーション指導管理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6186316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8EE4E4B-4F34-2116-87C7-E6FE5E3F2414}"/>
              </a:ext>
            </a:extLst>
          </p:cNvPr>
          <p:cNvGraphicFramePr>
            <a:graphicFrameLocks noGrp="1"/>
          </p:cNvGraphicFramePr>
          <p:nvPr/>
        </p:nvGraphicFramePr>
        <p:xfrm>
          <a:off x="4263640" y="1661561"/>
          <a:ext cx="3084171" cy="48126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1789">
                  <a:extLst>
                    <a:ext uri="{9D8B030D-6E8A-4147-A177-3AD203B41FA5}">
                      <a16:colId xmlns:a16="http://schemas.microsoft.com/office/drawing/2014/main" val="1972874935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3437366065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endParaRPr kumimoji="1" lang="ja-JP" altLang="en-US" sz="120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</a:t>
                      </a:r>
                      <a:r>
                        <a:rPr kumimoji="1" lang="zh-TW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在宅療養指導</a:t>
                      </a:r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退院前在宅療養指導管理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退院前在宅療養指導管理（乳幼児加算）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在宅自己注射指導管理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在宅小児低血糖症患者指導管理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在宅妊娠糖尿病患者指導管理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5442244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在宅自己腹膜灌流指導管理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5866158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在宅血液透析指導管理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29572345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在宅酸素療法指導管理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51323078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在宅中心静脈栄養法指導管理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68945419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在宅成分栄養経管栄養法指導管理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162137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在宅小児経管栄養法指導管理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1881203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在宅半固形栄養経管栄養法指導管理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4631590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在宅自己導尿指導管理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18421220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在宅人工呼吸指導管理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22448189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在宅持続陽圧呼吸療法指導管理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123140184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在宅悪性腫瘍等患者指導管理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729038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在宅悪性腫瘍患者共同指導管理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5634086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在宅寝たきり患者処置指導管理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0030989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在宅自己疼痛管理指導管理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738565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在宅振戦等刺激装置治療指導管理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28914994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在宅迷走神経電気刺激治療指導管理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0983427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在宅仙骨神経刺激療法指導管理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82487345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在宅肺高血圧症患者指導管理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10139800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在宅気管切開患者指導管理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1394998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在宅難治性皮膚疾患処置指導管理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7389418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在宅植込型補助人工心臓（非拍動流型）指導管理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95921917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在宅経腸投薬指導管理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2981416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在宅腫瘍治療電場療法指導管理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99526064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在宅経肛門的自己洗腸指導管理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63704422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6839AF94-4081-B475-296B-5006E29DD6D0}"/>
              </a:ext>
            </a:extLst>
          </p:cNvPr>
          <p:cNvGraphicFramePr>
            <a:graphicFrameLocks noGrp="1"/>
          </p:cNvGraphicFramePr>
          <p:nvPr/>
        </p:nvGraphicFramePr>
        <p:xfrm>
          <a:off x="7436741" y="1661561"/>
          <a:ext cx="2281418" cy="24551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265">
                  <a:extLst>
                    <a:ext uri="{9D8B030D-6E8A-4147-A177-3AD203B41FA5}">
                      <a16:colId xmlns:a16="http://schemas.microsoft.com/office/drawing/2014/main" val="3101896120"/>
                    </a:ext>
                  </a:extLst>
                </a:gridCol>
                <a:gridCol w="2029153">
                  <a:extLst>
                    <a:ext uri="{9D8B030D-6E8A-4147-A177-3AD203B41FA5}">
                      <a16:colId xmlns:a16="http://schemas.microsoft.com/office/drawing/2014/main" val="1027620887"/>
                    </a:ext>
                  </a:extLst>
                </a:gridCol>
              </a:tblGrid>
              <a:tr h="111923">
                <a:tc>
                  <a:txBody>
                    <a:bodyPr/>
                    <a:lstStyle/>
                    <a:p>
                      <a:pPr algn="l"/>
                      <a:endParaRPr kumimoji="1" lang="ja-JP" altLang="en-US" sz="120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③診療内容（</a:t>
                      </a:r>
                      <a:r>
                        <a:rPr kumimoji="1" lang="en-US" altLang="ja-JP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点滴の管理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中心静脈栄養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腹膜透析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酸素療法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経管栄養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52559064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疼痛の管理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3523502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褥瘡の管理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1582716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人工肛門の管理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8961212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人工膀胱の管理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21623187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レスピレーター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25484646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モニター測定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255584470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尿カテーテル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69874349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気管切開部の処置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44613821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在宅ターミナルケアの対応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4884315"/>
                  </a:ext>
                </a:extLst>
              </a:tr>
            </a:tbl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0D9E87EA-2068-06AE-3745-80DF68DF6A04}"/>
              </a:ext>
            </a:extLst>
          </p:cNvPr>
          <p:cNvGraphicFramePr>
            <a:graphicFrameLocks noGrp="1"/>
          </p:cNvGraphicFramePr>
          <p:nvPr/>
        </p:nvGraphicFramePr>
        <p:xfrm>
          <a:off x="7435082" y="4338936"/>
          <a:ext cx="2320291" cy="10835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3454">
                  <a:extLst>
                    <a:ext uri="{9D8B030D-6E8A-4147-A177-3AD203B41FA5}">
                      <a16:colId xmlns:a16="http://schemas.microsoft.com/office/drawing/2014/main" val="2499569870"/>
                    </a:ext>
                  </a:extLst>
                </a:gridCol>
                <a:gridCol w="2086837">
                  <a:extLst>
                    <a:ext uri="{9D8B030D-6E8A-4147-A177-3AD203B41FA5}">
                      <a16:colId xmlns:a16="http://schemas.microsoft.com/office/drawing/2014/main" val="11883463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endParaRPr kumimoji="1" lang="ja-JP" altLang="en-US" sz="120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④他の施設との連携（</a:t>
                      </a:r>
                      <a:r>
                        <a:rPr kumimoji="1" lang="en-US" altLang="ja-JP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20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marL="0" marR="0" lvl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病院との連携</a:t>
                      </a:r>
                      <a:endParaRPr lang="ja-JP" altLang="en-US" sz="10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ja-JP" altLang="en-US" sz="10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診療所との連携</a:t>
                      </a:r>
                      <a:endParaRPr lang="ja-JP" altLang="en-US" sz="10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ja-JP" altLang="en-US" sz="10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訪問看護ステーションとの連携</a:t>
                      </a:r>
                      <a:endParaRPr lang="ja-JP" altLang="en-US" sz="10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ja-JP" altLang="en-US" sz="10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居宅介護支援事業所との連携</a:t>
                      </a:r>
                      <a:endParaRPr lang="ja-JP" altLang="en-US" sz="10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20002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</a:t>
                      </a:r>
                      <a:endParaRPr lang="ja-JP" altLang="en-US" sz="10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薬局との連携</a:t>
                      </a:r>
                      <a:endParaRPr lang="ja-JP" altLang="en-US" sz="10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5DDEF2F-3EA4-4E26-807E-C67EBF51CEAA}"/>
              </a:ext>
            </a:extLst>
          </p:cNvPr>
          <p:cNvSpPr txBox="1"/>
          <p:nvPr/>
        </p:nvSpPr>
        <p:spPr>
          <a:xfrm>
            <a:off x="403169" y="1214651"/>
            <a:ext cx="6591309" cy="307777"/>
          </a:xfrm>
          <a:prstGeom prst="rect">
            <a:avLst/>
          </a:prstGeom>
          <a:solidFill>
            <a:srgbClr val="003B8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歯科診療所の「対応することができる在宅医療」で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報告が必要な項目（○がある項目）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F4CDE7-1848-F46A-0757-FDC8D19F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1269" y="652462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5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③ 「対応することができる在宅医療」の報告について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（対象機関：歯科診療所）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4E46423-DF6D-2D61-4243-E445F1570947}"/>
              </a:ext>
            </a:extLst>
          </p:cNvPr>
          <p:cNvSpPr txBox="1"/>
          <p:nvPr/>
        </p:nvSpPr>
        <p:spPr>
          <a:xfrm>
            <a:off x="329472" y="763877"/>
            <a:ext cx="3838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2.(1)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診療内容、提供保健・医療・介護サービス（対応することができる在宅医療）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抜粋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報告ページでは、回答が必要な項目、それ以外の項目が混在している。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5F21E0A-724C-9BEB-EA36-266F56544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" r="16646"/>
          <a:stretch/>
        </p:blipFill>
        <p:spPr>
          <a:xfrm>
            <a:off x="1697290" y="2136004"/>
            <a:ext cx="2192130" cy="30221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41BC26-7B5D-A20D-1437-C36BD16C92C6}"/>
              </a:ext>
            </a:extLst>
          </p:cNvPr>
          <p:cNvSpPr/>
          <p:nvPr/>
        </p:nvSpPr>
        <p:spPr>
          <a:xfrm>
            <a:off x="265775" y="749466"/>
            <a:ext cx="3929999" cy="46138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左中かっこ 2">
            <a:extLst>
              <a:ext uri="{FF2B5EF4-FFF2-40B4-BE49-F238E27FC236}">
                <a16:creationId xmlns:a16="http://schemas.microsoft.com/office/drawing/2014/main" id="{823759D9-95A0-A9B3-3B01-73E834A589BF}"/>
              </a:ext>
            </a:extLst>
          </p:cNvPr>
          <p:cNvSpPr/>
          <p:nvPr/>
        </p:nvSpPr>
        <p:spPr bwMode="gray">
          <a:xfrm>
            <a:off x="1499947" y="3647082"/>
            <a:ext cx="284672" cy="1407867"/>
          </a:xfrm>
          <a:prstGeom prst="leftBrace">
            <a:avLst>
              <a:gd name="adj1" fmla="val 35606"/>
              <a:gd name="adj2" fmla="val 50000"/>
            </a:avLst>
          </a:prstGeom>
          <a:ln w="28575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E9730C-AC0F-E13B-A3AF-A73D79DCBE31}"/>
              </a:ext>
            </a:extLst>
          </p:cNvPr>
          <p:cNvSpPr txBox="1"/>
          <p:nvPr/>
        </p:nvSpPr>
        <p:spPr>
          <a:xfrm>
            <a:off x="316626" y="4086036"/>
            <a:ext cx="122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報告に必要な項目に該当しないため回答不要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7833-93B6-E32B-3544-BA6CC55B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1269" y="652462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BC1A3BF-CB9C-1111-E399-39E4A84DFC09}"/>
              </a:ext>
            </a:extLst>
          </p:cNvPr>
          <p:cNvSpPr/>
          <p:nvPr/>
        </p:nvSpPr>
        <p:spPr>
          <a:xfrm rot="16200000">
            <a:off x="4033574" y="2661717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D77FB1-A27E-05F3-E4FC-7DD972BB5D85}"/>
              </a:ext>
            </a:extLst>
          </p:cNvPr>
          <p:cNvSpPr txBox="1"/>
          <p:nvPr/>
        </p:nvSpPr>
        <p:spPr>
          <a:xfrm>
            <a:off x="5361320" y="758797"/>
            <a:ext cx="383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対応することができる在宅医療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抜粋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公表ページでは、歯科診療所で該当する項目に絞って表示されます。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99AF42-E3F1-1031-5D0E-D3792D28621A}"/>
              </a:ext>
            </a:extLst>
          </p:cNvPr>
          <p:cNvSpPr/>
          <p:nvPr/>
        </p:nvSpPr>
        <p:spPr>
          <a:xfrm>
            <a:off x="4819426" y="744386"/>
            <a:ext cx="4975411" cy="461383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A3AD715-4A3F-3311-6299-8B5E693FF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835" y="1863743"/>
            <a:ext cx="4749827" cy="1426892"/>
          </a:xfrm>
          <a:prstGeom prst="rect">
            <a:avLst/>
          </a:prstGeom>
        </p:spPr>
      </p:pic>
      <p:graphicFrame>
        <p:nvGraphicFramePr>
          <p:cNvPr id="18" name="表 18">
            <a:extLst>
              <a:ext uri="{FF2B5EF4-FFF2-40B4-BE49-F238E27FC236}">
                <a16:creationId xmlns:a16="http://schemas.microsoft.com/office/drawing/2014/main" id="{F02E22BE-906E-3567-056D-109B4ABCBA1D}"/>
              </a:ext>
            </a:extLst>
          </p:cNvPr>
          <p:cNvGraphicFramePr>
            <a:graphicFrameLocks noGrp="1"/>
          </p:cNvGraphicFramePr>
          <p:nvPr/>
        </p:nvGraphicFramePr>
        <p:xfrm>
          <a:off x="5007686" y="2343805"/>
          <a:ext cx="4521246" cy="815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113">
                  <a:extLst>
                    <a:ext uri="{9D8B030D-6E8A-4147-A177-3AD203B41FA5}">
                      <a16:colId xmlns:a16="http://schemas.microsoft.com/office/drawing/2014/main" val="2707841413"/>
                    </a:ext>
                  </a:extLst>
                </a:gridCol>
                <a:gridCol w="2254133">
                  <a:extLst>
                    <a:ext uri="{9D8B030D-6E8A-4147-A177-3AD203B41FA5}">
                      <a16:colId xmlns:a16="http://schemas.microsoft.com/office/drawing/2014/main" val="3782476218"/>
                    </a:ext>
                  </a:extLst>
                </a:gridCol>
              </a:tblGrid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１往診（終日対応することができるものに限る）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２上記以外の往診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8273447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３退院時共同指導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９救急搬送診療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0823138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１５在宅患者訪問薬剤管理指導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１７在宅患者連携指導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8525520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１８在宅患者緊急時等カンファレンス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２５歯科訪問診療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2917072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２６訪問歯科衛生指導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２７歯科疾患在宅療養管理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9396908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２８在宅患者歯科治療時医療管理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２９在宅患者訪問口腔リハビリテーション指導管理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2692742"/>
                  </a:ext>
                </a:extLst>
              </a:tr>
              <a:tr h="116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３０小児在宅患者訪問口腔リハビリテーション指導管理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84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7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8D330CB-43D5-FB85-B117-D94F33EA4743}"/>
              </a:ext>
            </a:extLst>
          </p:cNvPr>
          <p:cNvSpPr/>
          <p:nvPr/>
        </p:nvSpPr>
        <p:spPr>
          <a:xfrm>
            <a:off x="249461" y="4690840"/>
            <a:ext cx="9177566" cy="20511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5EDE9B0-7EB5-6E9C-9592-0A4F79BC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8" y="4952296"/>
            <a:ext cx="5129546" cy="1708425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C998C6-EFC1-0F82-A18E-72E6C1A04240}"/>
              </a:ext>
            </a:extLst>
          </p:cNvPr>
          <p:cNvSpPr/>
          <p:nvPr/>
        </p:nvSpPr>
        <p:spPr>
          <a:xfrm>
            <a:off x="244131" y="1738905"/>
            <a:ext cx="9189720" cy="1951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3693" y="544886"/>
            <a:ext cx="9829800" cy="10166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歯科診療所の「診療時間」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における時間帯表記について、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実際の診療時間が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午前／午後／夜間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かの時間帯に関わらず「時間帯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歯科診療所の「外来受付時間」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についても、診療時間同様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」より左詰めで入力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公表の際には午前／午後／夜間は表示されません。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④ 診療時間・外来受付時間における時間帯表記について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対象機関：歯科診療所）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56BD478-924C-450F-4FE2-9471CBDA1AD6}"/>
              </a:ext>
            </a:extLst>
          </p:cNvPr>
          <p:cNvGrpSpPr/>
          <p:nvPr/>
        </p:nvGrpSpPr>
        <p:grpSpPr>
          <a:xfrm>
            <a:off x="1110814" y="1919106"/>
            <a:ext cx="7874257" cy="1682481"/>
            <a:chOff x="1110814" y="1782626"/>
            <a:chExt cx="7874257" cy="168248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4AFC8989-077D-DFAE-974B-077B75C66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8"/>
            <a:stretch/>
          </p:blipFill>
          <p:spPr>
            <a:xfrm>
              <a:off x="1118684" y="2111758"/>
              <a:ext cx="7862804" cy="135334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DCE383B-3B7C-12F8-4B45-008330346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9558"/>
            <a:stretch/>
          </p:blipFill>
          <p:spPr>
            <a:xfrm>
              <a:off x="1110814" y="1782626"/>
              <a:ext cx="7874257" cy="350753"/>
            </a:xfrm>
            <a:prstGeom prst="rect">
              <a:avLst/>
            </a:prstGeom>
            <a:ln>
              <a:solidFill>
                <a:srgbClr val="7E7E7E"/>
              </a:solidFill>
            </a:ln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D794E8-DA1D-D557-EE97-0CCDF4AEE2CC}"/>
              </a:ext>
            </a:extLst>
          </p:cNvPr>
          <p:cNvSpPr txBox="1"/>
          <p:nvPr/>
        </p:nvSpPr>
        <p:spPr>
          <a:xfrm>
            <a:off x="505940" y="1553196"/>
            <a:ext cx="492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1.(1)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基本情報（診療科目）診療時間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AE3C40C-6185-B9C0-2764-734128440FAC}"/>
              </a:ext>
            </a:extLst>
          </p:cNvPr>
          <p:cNvSpPr/>
          <p:nvPr/>
        </p:nvSpPr>
        <p:spPr>
          <a:xfrm>
            <a:off x="1355846" y="2316214"/>
            <a:ext cx="623051" cy="193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16B7F7-7789-2C06-0DD8-B8915BDB701C}"/>
              </a:ext>
            </a:extLst>
          </p:cNvPr>
          <p:cNvSpPr/>
          <p:nvPr/>
        </p:nvSpPr>
        <p:spPr>
          <a:xfrm>
            <a:off x="2576859" y="2495533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D936EA-C5A6-AA37-F494-60621C254F7F}"/>
              </a:ext>
            </a:extLst>
          </p:cNvPr>
          <p:cNvSpPr/>
          <p:nvPr/>
        </p:nvSpPr>
        <p:spPr>
          <a:xfrm>
            <a:off x="4840607" y="2481885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8C261E-AC19-0040-C492-CAB9A1453EFA}"/>
              </a:ext>
            </a:extLst>
          </p:cNvPr>
          <p:cNvSpPr/>
          <p:nvPr/>
        </p:nvSpPr>
        <p:spPr>
          <a:xfrm>
            <a:off x="7091367" y="2495531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98DDBEA-FBCF-EB86-F25B-2AE285E08B21}"/>
              </a:ext>
            </a:extLst>
          </p:cNvPr>
          <p:cNvCxnSpPr>
            <a:cxnSpLocks/>
            <a:stCxn id="7" idx="0"/>
            <a:endCxn id="3" idx="3"/>
          </p:cNvCxnSpPr>
          <p:nvPr/>
        </p:nvCxnSpPr>
        <p:spPr bwMode="gray">
          <a:xfrm flipH="1" flipV="1">
            <a:off x="2947401" y="2599498"/>
            <a:ext cx="4238201" cy="283649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5A55121-9235-0DA4-45A1-C6CE332833E1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 bwMode="gray">
          <a:xfrm flipH="1" flipV="1">
            <a:off x="5025878" y="2689815"/>
            <a:ext cx="2159724" cy="193332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C6E443B-A6C3-0282-000B-B6EB233E220A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gray">
          <a:xfrm flipV="1">
            <a:off x="7185602" y="2703461"/>
            <a:ext cx="91036" cy="179686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8C3267C-7612-30B6-D83A-B607592C6CCA}"/>
              </a:ext>
            </a:extLst>
          </p:cNvPr>
          <p:cNvCxnSpPr/>
          <p:nvPr/>
        </p:nvCxnSpPr>
        <p:spPr bwMode="gray">
          <a:xfrm>
            <a:off x="442302" y="3847959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矢印: 下 24">
            <a:extLst>
              <a:ext uri="{FF2B5EF4-FFF2-40B4-BE49-F238E27FC236}">
                <a16:creationId xmlns:a16="http://schemas.microsoft.com/office/drawing/2014/main" id="{A1CCB540-C973-63EA-3790-0FEEC216CD74}"/>
              </a:ext>
            </a:extLst>
          </p:cNvPr>
          <p:cNvSpPr/>
          <p:nvPr/>
        </p:nvSpPr>
        <p:spPr>
          <a:xfrm>
            <a:off x="3814935" y="3704937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73FBF933-7294-849D-3C61-F7C7E5EFA02A}"/>
              </a:ext>
            </a:extLst>
          </p:cNvPr>
          <p:cNvSpPr/>
          <p:nvPr/>
        </p:nvSpPr>
        <p:spPr>
          <a:xfrm>
            <a:off x="1700856" y="5762060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BD49B3-3984-1A20-15C2-66C3924E5B70}"/>
              </a:ext>
            </a:extLst>
          </p:cNvPr>
          <p:cNvSpPr/>
          <p:nvPr/>
        </p:nvSpPr>
        <p:spPr>
          <a:xfrm>
            <a:off x="1700856" y="5982647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1328016-2F6F-84CA-A0B2-17AAF67F175B}"/>
              </a:ext>
            </a:extLst>
          </p:cNvPr>
          <p:cNvSpPr/>
          <p:nvPr/>
        </p:nvSpPr>
        <p:spPr>
          <a:xfrm>
            <a:off x="1700856" y="6223705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5" name="コネクタ: 曲線 34">
            <a:extLst>
              <a:ext uri="{FF2B5EF4-FFF2-40B4-BE49-F238E27FC236}">
                <a16:creationId xmlns:a16="http://schemas.microsoft.com/office/drawing/2014/main" id="{F0F7160C-ED00-2712-07A7-1F27EFA8BFA8}"/>
              </a:ext>
            </a:extLst>
          </p:cNvPr>
          <p:cNvCxnSpPr>
            <a:cxnSpLocks/>
            <a:stCxn id="3" idx="1"/>
            <a:endCxn id="32" idx="1"/>
          </p:cNvCxnSpPr>
          <p:nvPr/>
        </p:nvCxnSpPr>
        <p:spPr bwMode="gray">
          <a:xfrm rot="10800000" flipV="1">
            <a:off x="1700857" y="2599498"/>
            <a:ext cx="876003" cy="3234562"/>
          </a:xfrm>
          <a:prstGeom prst="curvedConnector3">
            <a:avLst>
              <a:gd name="adj1" fmla="val 126096"/>
            </a:avLst>
          </a:prstGeom>
          <a:noFill/>
          <a:ln w="19050">
            <a:solidFill>
              <a:srgbClr val="7E7E7E"/>
            </a:solidFill>
            <a:miter lim="800000"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25E06ED-CD78-FC6A-F02F-D0B6C75B53F1}"/>
              </a:ext>
            </a:extLst>
          </p:cNvPr>
          <p:cNvSpPr/>
          <p:nvPr/>
        </p:nvSpPr>
        <p:spPr>
          <a:xfrm>
            <a:off x="1752832" y="2807175"/>
            <a:ext cx="2800103" cy="445490"/>
          </a:xfrm>
          <a:prstGeom prst="wedgeRoundRectCallout">
            <a:avLst>
              <a:gd name="adj1" fmla="val -51601"/>
              <a:gd name="adj2" fmla="val -108000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「外来受付時間」も同様の時間帯表記のため、診療時間と同様の入力の仕方を案内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29F01A-437C-6919-EBE4-136CB2EC3C3F}"/>
              </a:ext>
            </a:extLst>
          </p:cNvPr>
          <p:cNvSpPr/>
          <p:nvPr/>
        </p:nvSpPr>
        <p:spPr>
          <a:xfrm>
            <a:off x="5252089" y="2883147"/>
            <a:ext cx="3867026" cy="709106"/>
          </a:xfrm>
          <a:prstGeom prst="roundRect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入力画面上の時間帯表記（午前／午後／夜間）については無視し、「時間帯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」より入力する。</a:t>
            </a:r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FD22BF83-8612-BC76-D7A7-49B55346CC49}"/>
              </a:ext>
            </a:extLst>
          </p:cNvPr>
          <p:cNvSpPr/>
          <p:nvPr/>
        </p:nvSpPr>
        <p:spPr>
          <a:xfrm>
            <a:off x="6421580" y="6153893"/>
            <a:ext cx="2697161" cy="403392"/>
          </a:xfrm>
          <a:prstGeom prst="wedgeRoundRectCallout">
            <a:avLst>
              <a:gd name="adj1" fmla="val -71403"/>
              <a:gd name="adj2" fmla="val -71323"/>
              <a:gd name="adj3" fmla="val 16667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「外来受付時間」の場合も、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つの時間帯欄に「時間帯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」を表記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05CBAB2-A6B4-C9CC-D11B-A5167F9301DC}"/>
              </a:ext>
            </a:extLst>
          </p:cNvPr>
          <p:cNvSpPr txBox="1"/>
          <p:nvPr/>
        </p:nvSpPr>
        <p:spPr>
          <a:xfrm>
            <a:off x="103693" y="4054854"/>
            <a:ext cx="9614465" cy="5427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住民患者側への公表時には、歯科診療所の診療時間の「時間帯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」における内容は、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診療時間の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つの時間帯欄にそれぞれ表示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D63094-F16F-45A5-F04A-52601395650B}"/>
              </a:ext>
            </a:extLst>
          </p:cNvPr>
          <p:cNvSpPr txBox="1"/>
          <p:nvPr/>
        </p:nvSpPr>
        <p:spPr>
          <a:xfrm>
            <a:off x="505940" y="4550703"/>
            <a:ext cx="45623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歯科診療所の診療時間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7462E4-89E7-8533-1560-F376C50B725D}"/>
              </a:ext>
            </a:extLst>
          </p:cNvPr>
          <p:cNvSpPr txBox="1"/>
          <p:nvPr/>
        </p:nvSpPr>
        <p:spPr>
          <a:xfrm>
            <a:off x="337642" y="2513639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D2AD6F-5AAE-36F3-DBC0-96344F7FE23C}"/>
              </a:ext>
            </a:extLst>
          </p:cNvPr>
          <p:cNvSpPr txBox="1"/>
          <p:nvPr/>
        </p:nvSpPr>
        <p:spPr>
          <a:xfrm>
            <a:off x="371302" y="5465556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</p:spTree>
    <p:extLst>
      <p:ext uri="{BB962C8B-B14F-4D97-AF65-F5344CB8AC3E}">
        <p14:creationId xmlns:p14="http://schemas.microsoft.com/office/powerpoint/2010/main" val="37027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B22A7-E8D0-A7EC-2C63-3543B750E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200" dirty="0"/>
              <a:t>３</a:t>
            </a:r>
            <a:r>
              <a:rPr kumimoji="1" lang="ja-JP" altLang="en-US" sz="3200" dirty="0"/>
              <a:t>．助産所</a:t>
            </a:r>
          </a:p>
        </p:txBody>
      </p:sp>
    </p:spTree>
    <p:extLst>
      <p:ext uri="{BB962C8B-B14F-4D97-AF65-F5344CB8AC3E}">
        <p14:creationId xmlns:p14="http://schemas.microsoft.com/office/powerpoint/2010/main" val="174793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55690A7-31BD-668C-948F-DCBCDEC72ADC}"/>
              </a:ext>
            </a:extLst>
          </p:cNvPr>
          <p:cNvSpPr/>
          <p:nvPr/>
        </p:nvSpPr>
        <p:spPr>
          <a:xfrm>
            <a:off x="256285" y="4833377"/>
            <a:ext cx="9177566" cy="18641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98DFC47E-1E47-CA5D-250A-BC0EBDA3D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099"/>
          <a:stretch/>
        </p:blipFill>
        <p:spPr>
          <a:xfrm>
            <a:off x="1761664" y="5005628"/>
            <a:ext cx="3097238" cy="1581997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C2B4E5E-C8B5-BE29-2219-771242EBA91B}"/>
              </a:ext>
            </a:extLst>
          </p:cNvPr>
          <p:cNvSpPr/>
          <p:nvPr/>
        </p:nvSpPr>
        <p:spPr>
          <a:xfrm>
            <a:off x="244131" y="1659660"/>
            <a:ext cx="9189720" cy="21305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C1EE22F-DE04-2265-8B2F-DDF9058DCE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6"/>
          <a:stretch/>
        </p:blipFill>
        <p:spPr>
          <a:xfrm>
            <a:off x="1102668" y="1740728"/>
            <a:ext cx="7916872" cy="1980894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60928" y="585428"/>
            <a:ext cx="9829800" cy="12536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助産所の「就業時間」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における時間帯表記について、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実際の就業時間が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午前／午後／夜間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かの時間帯に関わらず「時間帯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」より左詰めで入力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ください。就業日にも関わらず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に入力がない場合、エラーとなります。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助産所の「外来受付時間」「面会受付時間」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についても、就業時間同様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」より左詰めで入力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公表の際には午前／午後／夜間は表示されません。</a:t>
            </a: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① 就業時間・外来受付時間・面会受付時間における時間帯表記について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（対象機関：助産所）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6968936-2FFE-FC12-EB66-125C91376533}"/>
              </a:ext>
            </a:extLst>
          </p:cNvPr>
          <p:cNvSpPr/>
          <p:nvPr/>
        </p:nvSpPr>
        <p:spPr>
          <a:xfrm>
            <a:off x="2446835" y="2389172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495A045-01EB-8AA4-90F2-B221EFA9D59F}"/>
              </a:ext>
            </a:extLst>
          </p:cNvPr>
          <p:cNvSpPr/>
          <p:nvPr/>
        </p:nvSpPr>
        <p:spPr>
          <a:xfrm>
            <a:off x="4839891" y="2389172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7668F1F-A1F0-478C-B288-EC5309FB3229}"/>
              </a:ext>
            </a:extLst>
          </p:cNvPr>
          <p:cNvSpPr/>
          <p:nvPr/>
        </p:nvSpPr>
        <p:spPr>
          <a:xfrm>
            <a:off x="7215612" y="2389172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AE181295-2A6D-8CDC-CCD3-EC56ECCD804F}"/>
              </a:ext>
            </a:extLst>
          </p:cNvPr>
          <p:cNvSpPr/>
          <p:nvPr/>
        </p:nvSpPr>
        <p:spPr>
          <a:xfrm>
            <a:off x="1178129" y="2255916"/>
            <a:ext cx="623051" cy="193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8BFEBA8-A077-7F4B-3E14-8644C6E38867}"/>
              </a:ext>
            </a:extLst>
          </p:cNvPr>
          <p:cNvCxnSpPr>
            <a:cxnSpLocks/>
            <a:stCxn id="21" idx="0"/>
            <a:endCxn id="15" idx="3"/>
          </p:cNvCxnSpPr>
          <p:nvPr/>
        </p:nvCxnSpPr>
        <p:spPr bwMode="gray">
          <a:xfrm flipH="1" flipV="1">
            <a:off x="2817377" y="2493137"/>
            <a:ext cx="4038481" cy="323816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568F98D-CD07-A331-41F5-E043AD6166A6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 bwMode="gray">
          <a:xfrm flipH="1" flipV="1">
            <a:off x="5025162" y="2597102"/>
            <a:ext cx="1830696" cy="219851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5076A0F-99FA-BD6A-80EA-A1D93C6A8B96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 bwMode="gray">
          <a:xfrm flipV="1">
            <a:off x="6855858" y="2597102"/>
            <a:ext cx="545025" cy="219851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AC96FB3-899C-6038-7905-AFBF71F8C533}"/>
              </a:ext>
            </a:extLst>
          </p:cNvPr>
          <p:cNvCxnSpPr/>
          <p:nvPr/>
        </p:nvCxnSpPr>
        <p:spPr bwMode="gray">
          <a:xfrm>
            <a:off x="442302" y="3964820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矢印: 下 17">
            <a:extLst>
              <a:ext uri="{FF2B5EF4-FFF2-40B4-BE49-F238E27FC236}">
                <a16:creationId xmlns:a16="http://schemas.microsoft.com/office/drawing/2014/main" id="{9DEBB61E-CB24-AEA3-4444-94350C252595}"/>
              </a:ext>
            </a:extLst>
          </p:cNvPr>
          <p:cNvSpPr/>
          <p:nvPr/>
        </p:nvSpPr>
        <p:spPr>
          <a:xfrm>
            <a:off x="4502775" y="3819005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1322A70-78BC-4CCB-1C6F-79DAE96ABFD3}"/>
              </a:ext>
            </a:extLst>
          </p:cNvPr>
          <p:cNvSpPr/>
          <p:nvPr/>
        </p:nvSpPr>
        <p:spPr>
          <a:xfrm>
            <a:off x="1897378" y="5692581"/>
            <a:ext cx="504000" cy="22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就業時間帯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3E52286-1068-F429-958F-ED5C47550B76}"/>
              </a:ext>
            </a:extLst>
          </p:cNvPr>
          <p:cNvSpPr/>
          <p:nvPr/>
        </p:nvSpPr>
        <p:spPr>
          <a:xfrm>
            <a:off x="1897378" y="5934562"/>
            <a:ext cx="504000" cy="22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就業時間帯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CDE0ACB-8153-8D97-9099-ED27A2EA2754}"/>
              </a:ext>
            </a:extLst>
          </p:cNvPr>
          <p:cNvSpPr/>
          <p:nvPr/>
        </p:nvSpPr>
        <p:spPr>
          <a:xfrm>
            <a:off x="1897378" y="6176543"/>
            <a:ext cx="504000" cy="22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就業時間帯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735B32-2BA4-5E1C-70B6-E1F57B1804EB}"/>
              </a:ext>
            </a:extLst>
          </p:cNvPr>
          <p:cNvSpPr/>
          <p:nvPr/>
        </p:nvSpPr>
        <p:spPr>
          <a:xfrm>
            <a:off x="1897378" y="5450600"/>
            <a:ext cx="504000" cy="22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曜日</a:t>
            </a: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6540BF71-CD89-D38D-53A2-80379C1481D4}"/>
              </a:ext>
            </a:extLst>
          </p:cNvPr>
          <p:cNvSpPr/>
          <p:nvPr/>
        </p:nvSpPr>
        <p:spPr>
          <a:xfrm>
            <a:off x="581493" y="5900150"/>
            <a:ext cx="963880" cy="674783"/>
          </a:xfrm>
          <a:prstGeom prst="wedgeRoundRectCallout">
            <a:avLst>
              <a:gd name="adj1" fmla="val 84083"/>
              <a:gd name="adj2" fmla="val -420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「外来受付時間」の場合「外来時間帯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」と表記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9FD5DEF0-6BFE-13C8-E74D-7AC05176DD8C}"/>
              </a:ext>
            </a:extLst>
          </p:cNvPr>
          <p:cNvSpPr/>
          <p:nvPr/>
        </p:nvSpPr>
        <p:spPr>
          <a:xfrm>
            <a:off x="1821241" y="5625730"/>
            <a:ext cx="619952" cy="827920"/>
          </a:xfrm>
          <a:prstGeom prst="roundRect">
            <a:avLst/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0" name="コネクタ: 曲線 39">
            <a:extLst>
              <a:ext uri="{FF2B5EF4-FFF2-40B4-BE49-F238E27FC236}">
                <a16:creationId xmlns:a16="http://schemas.microsoft.com/office/drawing/2014/main" id="{04F51D17-F256-D86A-DBBA-31AF89B2AE73}"/>
              </a:ext>
            </a:extLst>
          </p:cNvPr>
          <p:cNvCxnSpPr>
            <a:stCxn id="15" idx="1"/>
            <a:endCxn id="28" idx="1"/>
          </p:cNvCxnSpPr>
          <p:nvPr/>
        </p:nvCxnSpPr>
        <p:spPr bwMode="gray">
          <a:xfrm rot="10800000" flipV="1">
            <a:off x="1897379" y="2493137"/>
            <a:ext cx="549457" cy="3312844"/>
          </a:xfrm>
          <a:prstGeom prst="curvedConnector3">
            <a:avLst>
              <a:gd name="adj1" fmla="val 141605"/>
            </a:avLst>
          </a:prstGeom>
          <a:noFill/>
          <a:ln w="19050">
            <a:solidFill>
              <a:srgbClr val="7E7E7E"/>
            </a:solidFill>
            <a:miter lim="800000"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5B2E660-FEBA-1B09-C37B-72C89937F484}"/>
              </a:ext>
            </a:extLst>
          </p:cNvPr>
          <p:cNvSpPr/>
          <p:nvPr/>
        </p:nvSpPr>
        <p:spPr>
          <a:xfrm>
            <a:off x="4652752" y="2816953"/>
            <a:ext cx="4406212" cy="665900"/>
          </a:xfrm>
          <a:prstGeom prst="roundRect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入力画面上の時間帯表記（午前／午後／夜間）については無視し、「時間帯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」より入力する。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42ECE17E-CE43-F77D-5C43-4A8A44727475}"/>
              </a:ext>
            </a:extLst>
          </p:cNvPr>
          <p:cNvSpPr/>
          <p:nvPr/>
        </p:nvSpPr>
        <p:spPr>
          <a:xfrm>
            <a:off x="1340711" y="2762414"/>
            <a:ext cx="2915609" cy="462617"/>
          </a:xfrm>
          <a:prstGeom prst="wedgeRoundRectCallout">
            <a:avLst>
              <a:gd name="adj1" fmla="val -41256"/>
              <a:gd name="adj2" fmla="val -89776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「外来受付時間」「面会受付時間」も同様の時間帯表記のため、同じように入力の仕方を案内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15EC004-FFC3-03FA-9EA5-09FE15E919A5}"/>
              </a:ext>
            </a:extLst>
          </p:cNvPr>
          <p:cNvSpPr txBox="1"/>
          <p:nvPr/>
        </p:nvSpPr>
        <p:spPr>
          <a:xfrm>
            <a:off x="55847" y="4177776"/>
            <a:ext cx="9829800" cy="5427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住民患者側への公表時には、助産所の就業時間の「時間帯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」における内容は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「就業時間帯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「就業時間帯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」欄に、それぞれ表示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A70B6D6-3A90-800D-1553-E3FB9D865B44}"/>
              </a:ext>
            </a:extLst>
          </p:cNvPr>
          <p:cNvSpPr/>
          <p:nvPr/>
        </p:nvSpPr>
        <p:spPr>
          <a:xfrm>
            <a:off x="1885967" y="5698624"/>
            <a:ext cx="504000" cy="21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000CFE6-1323-6AC1-A488-39190A7DCD57}"/>
              </a:ext>
            </a:extLst>
          </p:cNvPr>
          <p:cNvSpPr/>
          <p:nvPr/>
        </p:nvSpPr>
        <p:spPr>
          <a:xfrm>
            <a:off x="1885967" y="5937323"/>
            <a:ext cx="504000" cy="21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70076104-C95F-3904-3543-F8FB39A591D0}"/>
              </a:ext>
            </a:extLst>
          </p:cNvPr>
          <p:cNvSpPr/>
          <p:nvPr/>
        </p:nvSpPr>
        <p:spPr>
          <a:xfrm>
            <a:off x="1885967" y="6176021"/>
            <a:ext cx="504000" cy="216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FD99D927-30D7-79AF-BDE6-7E37E10A980A}"/>
              </a:ext>
            </a:extLst>
          </p:cNvPr>
          <p:cNvGrpSpPr/>
          <p:nvPr/>
        </p:nvGrpSpPr>
        <p:grpSpPr>
          <a:xfrm>
            <a:off x="5562207" y="5006416"/>
            <a:ext cx="2960773" cy="1327707"/>
            <a:chOff x="6322047" y="4841071"/>
            <a:chExt cx="2960773" cy="1327707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2842022A-3E5E-BC7E-46E1-B0AB8A4D0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4859"/>
            <a:stretch/>
          </p:blipFill>
          <p:spPr>
            <a:xfrm>
              <a:off x="6322047" y="4841071"/>
              <a:ext cx="2960773" cy="132770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7" name="四角形: 角を丸くする 56">
              <a:extLst>
                <a:ext uri="{FF2B5EF4-FFF2-40B4-BE49-F238E27FC236}">
                  <a16:creationId xmlns:a16="http://schemas.microsoft.com/office/drawing/2014/main" id="{846288F1-14D9-6693-F93B-D15EA5FE62BD}"/>
                </a:ext>
              </a:extLst>
            </p:cNvPr>
            <p:cNvSpPr/>
            <p:nvPr/>
          </p:nvSpPr>
          <p:spPr>
            <a:xfrm>
              <a:off x="6943838" y="5813829"/>
              <a:ext cx="537173" cy="21173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四角形: 角を丸くする 71">
              <a:extLst>
                <a:ext uri="{FF2B5EF4-FFF2-40B4-BE49-F238E27FC236}">
                  <a16:creationId xmlns:a16="http://schemas.microsoft.com/office/drawing/2014/main" id="{85AE78AA-BECE-28D4-F4BF-A12AD0EAC36F}"/>
                </a:ext>
              </a:extLst>
            </p:cNvPr>
            <p:cNvSpPr/>
            <p:nvPr/>
          </p:nvSpPr>
          <p:spPr>
            <a:xfrm>
              <a:off x="7528948" y="5813829"/>
              <a:ext cx="537173" cy="21173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5516BB8D-CED3-060C-F307-E949BED9A4BE}"/>
                </a:ext>
              </a:extLst>
            </p:cNvPr>
            <p:cNvSpPr/>
            <p:nvPr/>
          </p:nvSpPr>
          <p:spPr>
            <a:xfrm>
              <a:off x="8114058" y="5813829"/>
              <a:ext cx="537173" cy="21173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2F45F499-5CE8-0EEA-96E5-0B2712BB998C}"/>
                </a:ext>
              </a:extLst>
            </p:cNvPr>
            <p:cNvSpPr/>
            <p:nvPr/>
          </p:nvSpPr>
          <p:spPr>
            <a:xfrm>
              <a:off x="8699169" y="5813829"/>
              <a:ext cx="537173" cy="211730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6" name="吹き出し: 角を丸めた四角形 55">
            <a:extLst>
              <a:ext uri="{FF2B5EF4-FFF2-40B4-BE49-F238E27FC236}">
                <a16:creationId xmlns:a16="http://schemas.microsoft.com/office/drawing/2014/main" id="{84792964-AAA2-E958-769C-1D6CE748C49D}"/>
              </a:ext>
            </a:extLst>
          </p:cNvPr>
          <p:cNvSpPr/>
          <p:nvPr/>
        </p:nvSpPr>
        <p:spPr>
          <a:xfrm>
            <a:off x="5934101" y="6419317"/>
            <a:ext cx="2595691" cy="374846"/>
          </a:xfrm>
          <a:prstGeom prst="wedgeRoundRectCallout">
            <a:avLst>
              <a:gd name="adj1" fmla="val -26994"/>
              <a:gd name="adj2" fmla="val -117667"/>
              <a:gd name="adj3" fmla="val 16667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「面会受付時間」の場合、該当曜日の欄に「時間帯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「時間帯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」にあたる内容を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行で表記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3A8081-3BF5-8CAA-20CF-D612DBE1155A}"/>
              </a:ext>
            </a:extLst>
          </p:cNvPr>
          <p:cNvSpPr txBox="1"/>
          <p:nvPr/>
        </p:nvSpPr>
        <p:spPr>
          <a:xfrm>
            <a:off x="337642" y="2045429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E6B9F6-3061-FCFA-0585-4072091366EB}"/>
              </a:ext>
            </a:extLst>
          </p:cNvPr>
          <p:cNvSpPr txBox="1"/>
          <p:nvPr/>
        </p:nvSpPr>
        <p:spPr>
          <a:xfrm>
            <a:off x="371302" y="5212655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C62E70-4AC3-07C3-AD21-A7BD8A808D41}"/>
              </a:ext>
            </a:extLst>
          </p:cNvPr>
          <p:cNvSpPr txBox="1"/>
          <p:nvPr/>
        </p:nvSpPr>
        <p:spPr>
          <a:xfrm>
            <a:off x="539597" y="1522164"/>
            <a:ext cx="423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1.(1) 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基本情報（就業時間）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02D91DC-8BBD-BF81-BC1C-DD236EE90637}"/>
              </a:ext>
            </a:extLst>
          </p:cNvPr>
          <p:cNvSpPr txBox="1"/>
          <p:nvPr/>
        </p:nvSpPr>
        <p:spPr>
          <a:xfrm>
            <a:off x="544913" y="4670473"/>
            <a:ext cx="30057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助産所の就業時間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94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B22A7-E8D0-A7EC-2C63-3543B750E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dirty="0"/>
              <a:t>４．薬局</a:t>
            </a:r>
          </a:p>
        </p:txBody>
      </p:sp>
    </p:spTree>
    <p:extLst>
      <p:ext uri="{BB962C8B-B14F-4D97-AF65-F5344CB8AC3E}">
        <p14:creationId xmlns:p14="http://schemas.microsoft.com/office/powerpoint/2010/main" val="371738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6CDF5AA-0AA1-1314-5140-CF7496302DEE}"/>
              </a:ext>
            </a:extLst>
          </p:cNvPr>
          <p:cNvSpPr/>
          <p:nvPr/>
        </p:nvSpPr>
        <p:spPr>
          <a:xfrm>
            <a:off x="256285" y="4614879"/>
            <a:ext cx="8747470" cy="22048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83B70D24-F957-1A30-3B68-5A16CC8F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97" y="4774894"/>
            <a:ext cx="4590376" cy="2008527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0034D4B-D9A1-0D03-D3E8-C9B36572FB4B}"/>
              </a:ext>
            </a:extLst>
          </p:cNvPr>
          <p:cNvSpPr/>
          <p:nvPr/>
        </p:nvSpPr>
        <p:spPr>
          <a:xfrm>
            <a:off x="244131" y="1452678"/>
            <a:ext cx="8747470" cy="208984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185976D-F4B8-8C52-68A9-D608D4F7FA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8"/>
          <a:stretch/>
        </p:blipFill>
        <p:spPr>
          <a:xfrm>
            <a:off x="1056806" y="1617353"/>
            <a:ext cx="7698233" cy="189408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549567"/>
            <a:ext cx="9829800" cy="1727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薬局の「開店時間」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における時間帯表記について、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実際の開店時間が午前／午後／夜間／深夜かに関わらず「時間帯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」より左詰めで入力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ください。営業日にも関わらず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に入力がない場合、エラーとなります。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公表の際には午前／午後／夜間／深夜が表示されません。</a:t>
            </a: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① 開店時間帯における時間帯表記について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（対象機関：薬局）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2F5288-8863-1E0E-350A-1B09048497DB}"/>
              </a:ext>
            </a:extLst>
          </p:cNvPr>
          <p:cNvSpPr/>
          <p:nvPr/>
        </p:nvSpPr>
        <p:spPr>
          <a:xfrm>
            <a:off x="2073849" y="2186069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5C9189-4408-D567-FC25-5B196A040C22}"/>
              </a:ext>
            </a:extLst>
          </p:cNvPr>
          <p:cNvSpPr/>
          <p:nvPr/>
        </p:nvSpPr>
        <p:spPr>
          <a:xfrm>
            <a:off x="3840894" y="2193043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207429-D700-F603-0753-310776885E42}"/>
              </a:ext>
            </a:extLst>
          </p:cNvPr>
          <p:cNvSpPr/>
          <p:nvPr/>
        </p:nvSpPr>
        <p:spPr>
          <a:xfrm>
            <a:off x="5607939" y="2179095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E8EFE2B-47A9-8597-5CB1-A065461116F6}"/>
              </a:ext>
            </a:extLst>
          </p:cNvPr>
          <p:cNvSpPr/>
          <p:nvPr/>
        </p:nvSpPr>
        <p:spPr>
          <a:xfrm>
            <a:off x="7374984" y="2200016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560FCDA-CC8C-5D23-CE90-96D27EC396A6}"/>
              </a:ext>
            </a:extLst>
          </p:cNvPr>
          <p:cNvCxnSpPr>
            <a:cxnSpLocks/>
            <a:stCxn id="22" idx="0"/>
            <a:endCxn id="15" idx="3"/>
          </p:cNvCxnSpPr>
          <p:nvPr/>
        </p:nvCxnSpPr>
        <p:spPr bwMode="gray">
          <a:xfrm flipH="1" flipV="1">
            <a:off x="2444391" y="2290034"/>
            <a:ext cx="4328164" cy="351881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93B2A9E-BAB6-AB43-C24F-D0C5294915F4}"/>
              </a:ext>
            </a:extLst>
          </p:cNvPr>
          <p:cNvCxnSpPr>
            <a:cxnSpLocks/>
            <a:stCxn id="22" idx="0"/>
            <a:endCxn id="17" idx="2"/>
          </p:cNvCxnSpPr>
          <p:nvPr/>
        </p:nvCxnSpPr>
        <p:spPr bwMode="gray">
          <a:xfrm flipH="1" flipV="1">
            <a:off x="4026165" y="2400973"/>
            <a:ext cx="2746390" cy="240942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56CA1FC-7F8D-996F-17B3-12070DBBAEC8}"/>
              </a:ext>
            </a:extLst>
          </p:cNvPr>
          <p:cNvCxnSpPr>
            <a:cxnSpLocks/>
            <a:stCxn id="22" idx="0"/>
            <a:endCxn id="18" idx="2"/>
          </p:cNvCxnSpPr>
          <p:nvPr/>
        </p:nvCxnSpPr>
        <p:spPr bwMode="gray">
          <a:xfrm flipH="1" flipV="1">
            <a:off x="5793210" y="2387025"/>
            <a:ext cx="979345" cy="254890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6B237BC-DEED-B2F0-2193-8A92F53B1728}"/>
              </a:ext>
            </a:extLst>
          </p:cNvPr>
          <p:cNvCxnSpPr>
            <a:cxnSpLocks/>
            <a:stCxn id="22" idx="0"/>
            <a:endCxn id="19" idx="2"/>
          </p:cNvCxnSpPr>
          <p:nvPr/>
        </p:nvCxnSpPr>
        <p:spPr bwMode="gray">
          <a:xfrm flipV="1">
            <a:off x="6772555" y="2407946"/>
            <a:ext cx="787700" cy="233969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8035FA1-F2E3-A81A-038E-E035A9DB0D38}"/>
              </a:ext>
            </a:extLst>
          </p:cNvPr>
          <p:cNvCxnSpPr/>
          <p:nvPr/>
        </p:nvCxnSpPr>
        <p:spPr bwMode="gray">
          <a:xfrm>
            <a:off x="442302" y="3853072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矢印: 下 6">
            <a:extLst>
              <a:ext uri="{FF2B5EF4-FFF2-40B4-BE49-F238E27FC236}">
                <a16:creationId xmlns:a16="http://schemas.microsoft.com/office/drawing/2014/main" id="{B364EEE3-23EC-585A-6650-A12D26FAC219}"/>
              </a:ext>
            </a:extLst>
          </p:cNvPr>
          <p:cNvSpPr/>
          <p:nvPr/>
        </p:nvSpPr>
        <p:spPr>
          <a:xfrm>
            <a:off x="4031312" y="3585424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B9EFC36-5400-4F4F-9E68-D8FEF7380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508"/>
          <a:stretch/>
        </p:blipFill>
        <p:spPr>
          <a:xfrm>
            <a:off x="1244211" y="4777493"/>
            <a:ext cx="1068185" cy="1998597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E64CB59-2D77-B1C1-391E-06AC6C665933}"/>
              </a:ext>
            </a:extLst>
          </p:cNvPr>
          <p:cNvSpPr/>
          <p:nvPr/>
        </p:nvSpPr>
        <p:spPr>
          <a:xfrm>
            <a:off x="1375078" y="5598680"/>
            <a:ext cx="467415" cy="188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開店時間帯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4B65D5-363C-7299-A4B1-AEC6DA1B025E}"/>
              </a:ext>
            </a:extLst>
          </p:cNvPr>
          <p:cNvSpPr/>
          <p:nvPr/>
        </p:nvSpPr>
        <p:spPr>
          <a:xfrm>
            <a:off x="1375078" y="5795522"/>
            <a:ext cx="467415" cy="188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開店時間帯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EE1468B-91A1-6CFC-2B35-2A8489300437}"/>
              </a:ext>
            </a:extLst>
          </p:cNvPr>
          <p:cNvSpPr/>
          <p:nvPr/>
        </p:nvSpPr>
        <p:spPr>
          <a:xfrm>
            <a:off x="1375078" y="5992363"/>
            <a:ext cx="467415" cy="188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開店時間帯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3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F5A47AF-E642-13D9-1832-CD2B330409D6}"/>
              </a:ext>
            </a:extLst>
          </p:cNvPr>
          <p:cNvSpPr/>
          <p:nvPr/>
        </p:nvSpPr>
        <p:spPr>
          <a:xfrm>
            <a:off x="1375078" y="6189205"/>
            <a:ext cx="467415" cy="188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開店時間帯</a:t>
            </a:r>
            <a:r>
              <a:rPr kumimoji="1" lang="en-US" altLang="ja-JP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4</a:t>
            </a:r>
            <a:endParaRPr kumimoji="1" lang="ja-JP" alt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94B718B-8CD5-6547-449A-9FE98F30077B}"/>
              </a:ext>
            </a:extLst>
          </p:cNvPr>
          <p:cNvSpPr/>
          <p:nvPr/>
        </p:nvSpPr>
        <p:spPr>
          <a:xfrm>
            <a:off x="1375078" y="5401838"/>
            <a:ext cx="467415" cy="1880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曜日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1AA39B8-A836-0636-5496-F4D84B47F47B}"/>
              </a:ext>
            </a:extLst>
          </p:cNvPr>
          <p:cNvSpPr/>
          <p:nvPr/>
        </p:nvSpPr>
        <p:spPr>
          <a:xfrm>
            <a:off x="1375076" y="5199833"/>
            <a:ext cx="1116000" cy="193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営業日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5719B60-9705-E2B0-1C26-4F235FB6120C}"/>
              </a:ext>
            </a:extLst>
          </p:cNvPr>
          <p:cNvSpPr/>
          <p:nvPr/>
        </p:nvSpPr>
        <p:spPr>
          <a:xfrm>
            <a:off x="1375076" y="6394084"/>
            <a:ext cx="1116000" cy="18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基本開店時間帯</a:t>
            </a:r>
          </a:p>
        </p:txBody>
      </p:sp>
      <p:cxnSp>
        <p:nvCxnSpPr>
          <p:cNvPr id="64" name="コネクタ: 曲線 63">
            <a:extLst>
              <a:ext uri="{FF2B5EF4-FFF2-40B4-BE49-F238E27FC236}">
                <a16:creationId xmlns:a16="http://schemas.microsoft.com/office/drawing/2014/main" id="{75E3F2BE-34B4-F740-E9E0-E1EF46932CCB}"/>
              </a:ext>
            </a:extLst>
          </p:cNvPr>
          <p:cNvCxnSpPr>
            <a:stCxn id="15" idx="1"/>
            <a:endCxn id="32" idx="1"/>
          </p:cNvCxnSpPr>
          <p:nvPr/>
        </p:nvCxnSpPr>
        <p:spPr bwMode="gray">
          <a:xfrm rot="10800000" flipV="1">
            <a:off x="1375079" y="2290034"/>
            <a:ext cx="698771" cy="3402666"/>
          </a:xfrm>
          <a:prstGeom prst="curvedConnector3">
            <a:avLst>
              <a:gd name="adj1" fmla="val 132715"/>
            </a:avLst>
          </a:prstGeom>
          <a:noFill/>
          <a:ln w="19050">
            <a:solidFill>
              <a:srgbClr val="7E7E7E"/>
            </a:solidFill>
            <a:miter lim="800000"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58665D3-C025-B391-1EF2-C3CB25CE4586}"/>
              </a:ext>
            </a:extLst>
          </p:cNvPr>
          <p:cNvSpPr/>
          <p:nvPr/>
        </p:nvSpPr>
        <p:spPr>
          <a:xfrm>
            <a:off x="4618733" y="2641915"/>
            <a:ext cx="4307644" cy="675442"/>
          </a:xfrm>
          <a:prstGeom prst="roundRect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入力画面上の時間帯表記（午前／午後／夜間／深夜）については無視し、「時間帯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」より入力する。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6B8CBE8-922B-4EE1-333A-D5CB3F184A3D}"/>
              </a:ext>
            </a:extLst>
          </p:cNvPr>
          <p:cNvSpPr txBox="1"/>
          <p:nvPr/>
        </p:nvSpPr>
        <p:spPr>
          <a:xfrm>
            <a:off x="62750" y="3953451"/>
            <a:ext cx="9829800" cy="5427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住民患者側への公表時には、薬局の開店時間の「時間帯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4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」における内容は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「開店時間帯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「開店時間帯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4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」欄に、それぞれ表示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D1BFC4E-6D4F-810D-07AC-C56CA0CAB77D}"/>
              </a:ext>
            </a:extLst>
          </p:cNvPr>
          <p:cNvSpPr/>
          <p:nvPr/>
        </p:nvSpPr>
        <p:spPr>
          <a:xfrm>
            <a:off x="1374317" y="5599094"/>
            <a:ext cx="468000" cy="18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BF95A88-5645-211E-ED6A-BDAF932566A3}"/>
              </a:ext>
            </a:extLst>
          </p:cNvPr>
          <p:cNvSpPr/>
          <p:nvPr/>
        </p:nvSpPr>
        <p:spPr>
          <a:xfrm>
            <a:off x="1374317" y="5795561"/>
            <a:ext cx="468000" cy="18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EB05063-01E5-AFE9-22B4-0A6B1C9F840B}"/>
              </a:ext>
            </a:extLst>
          </p:cNvPr>
          <p:cNvSpPr/>
          <p:nvPr/>
        </p:nvSpPr>
        <p:spPr>
          <a:xfrm>
            <a:off x="1374317" y="5992028"/>
            <a:ext cx="468000" cy="18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A53BF496-FDBB-DA89-BACE-FC5A2CF3A4B7}"/>
              </a:ext>
            </a:extLst>
          </p:cNvPr>
          <p:cNvSpPr/>
          <p:nvPr/>
        </p:nvSpPr>
        <p:spPr>
          <a:xfrm>
            <a:off x="1374317" y="6188494"/>
            <a:ext cx="468000" cy="180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9C384A-E3E6-50D6-FFED-21107E698449}"/>
              </a:ext>
            </a:extLst>
          </p:cNvPr>
          <p:cNvSpPr txBox="1"/>
          <p:nvPr/>
        </p:nvSpPr>
        <p:spPr>
          <a:xfrm>
            <a:off x="337642" y="2227412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BB4E2A-FBE5-B729-5BB9-373A769D23CA}"/>
              </a:ext>
            </a:extLst>
          </p:cNvPr>
          <p:cNvSpPr txBox="1"/>
          <p:nvPr/>
        </p:nvSpPr>
        <p:spPr>
          <a:xfrm>
            <a:off x="372237" y="5466419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094F61-5F3E-C8C2-27A0-E033A4B9CBD0}"/>
              </a:ext>
            </a:extLst>
          </p:cNvPr>
          <p:cNvSpPr txBox="1"/>
          <p:nvPr/>
        </p:nvSpPr>
        <p:spPr>
          <a:xfrm>
            <a:off x="455452" y="1290551"/>
            <a:ext cx="3830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1.1.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基本情報（薬局）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C44C362-9D8C-2158-9CEB-7F5C29CE7D5B}"/>
              </a:ext>
            </a:extLst>
          </p:cNvPr>
          <p:cNvSpPr txBox="1"/>
          <p:nvPr/>
        </p:nvSpPr>
        <p:spPr>
          <a:xfrm>
            <a:off x="455452" y="4483443"/>
            <a:ext cx="37065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薬局の営業日及び開店時間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1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B22A7-E8D0-A7EC-2C63-3543B750E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dirty="0"/>
              <a:t>１．病院・診療所</a:t>
            </a:r>
          </a:p>
        </p:txBody>
      </p:sp>
    </p:spTree>
    <p:extLst>
      <p:ext uri="{BB962C8B-B14F-4D97-AF65-F5344CB8AC3E}">
        <p14:creationId xmlns:p14="http://schemas.microsoft.com/office/powerpoint/2010/main" val="338381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E6BF7DA-48F7-D614-DAD6-15208FC2AF72}"/>
              </a:ext>
            </a:extLst>
          </p:cNvPr>
          <p:cNvSpPr/>
          <p:nvPr/>
        </p:nvSpPr>
        <p:spPr>
          <a:xfrm>
            <a:off x="256285" y="4243892"/>
            <a:ext cx="8571403" cy="24690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26F7A9F-04A6-5F15-2A4E-82E62C4A9497}"/>
              </a:ext>
            </a:extLst>
          </p:cNvPr>
          <p:cNvSpPr/>
          <p:nvPr/>
        </p:nvSpPr>
        <p:spPr>
          <a:xfrm>
            <a:off x="244131" y="1536329"/>
            <a:ext cx="8613768" cy="16453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538213"/>
            <a:ext cx="9829800" cy="12536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報告機関が「紹介受診重点医療機関」である場合の報告方法については、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1.(4)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費用負担　「保険医療機関、公費負担医療機関及びその他の病院の種類」における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「特記事項」欄に、病院の場合は「紹介受診重点病院」、診療所の場合は「紹介受診重点診療所」と記載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① 紹介受診重点医療機関である場合の報告について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（対象機関：病院、診療所）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15FD6-8D93-6B83-7920-744FF07FA99A}"/>
              </a:ext>
            </a:extLst>
          </p:cNvPr>
          <p:cNvSpPr txBox="1"/>
          <p:nvPr/>
        </p:nvSpPr>
        <p:spPr>
          <a:xfrm>
            <a:off x="122262" y="3574142"/>
            <a:ext cx="9829800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住民患者側への公表時には「保険医療機関、公費負担医療機関及びその他の病院の種類」における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「特記事項」欄に、病院の場合は「紹介受診重点病院」、診療所の場合は「紹介受診重点診療所」である旨が表示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BA93A69-37A1-060C-CE94-A0F301AD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7" y="1705665"/>
            <a:ext cx="6952211" cy="13480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D1706F-1D6F-70C6-6EA3-101DA2AE6F1E}"/>
              </a:ext>
            </a:extLst>
          </p:cNvPr>
          <p:cNvSpPr/>
          <p:nvPr/>
        </p:nvSpPr>
        <p:spPr>
          <a:xfrm>
            <a:off x="1219492" y="2461234"/>
            <a:ext cx="3341426" cy="5924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4BF4C9-D5BB-CA39-0351-1AAB702A5BAE}"/>
              </a:ext>
            </a:extLst>
          </p:cNvPr>
          <p:cNvSpPr txBox="1"/>
          <p:nvPr/>
        </p:nvSpPr>
        <p:spPr>
          <a:xfrm>
            <a:off x="371302" y="1352372"/>
            <a:ext cx="3269469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1.(4)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費用負担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86C3EE-0123-C6D2-83B1-C77E0E080391}"/>
              </a:ext>
            </a:extLst>
          </p:cNvPr>
          <p:cNvSpPr txBox="1"/>
          <p:nvPr/>
        </p:nvSpPr>
        <p:spPr>
          <a:xfrm>
            <a:off x="371302" y="4104005"/>
            <a:ext cx="6164134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保険医療機関、公費負担医療機関及びその他の病院の種類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9E4A4210-2574-4E4D-6C03-18DDC31420EB}"/>
              </a:ext>
            </a:extLst>
          </p:cNvPr>
          <p:cNvSpPr/>
          <p:nvPr/>
        </p:nvSpPr>
        <p:spPr>
          <a:xfrm>
            <a:off x="4952999" y="2216645"/>
            <a:ext cx="3502512" cy="787246"/>
          </a:xfrm>
          <a:prstGeom prst="wedgeRoundRectCallout">
            <a:avLst>
              <a:gd name="adj1" fmla="val -58161"/>
              <a:gd name="adj2" fmla="val 34451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◯ 病院の場合：「紹介受診重点病院」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◯ 診療所の場合：「紹介受診重点診療所」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と入力する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179029-6731-6E79-B09E-5C091211B560}"/>
              </a:ext>
            </a:extLst>
          </p:cNvPr>
          <p:cNvCxnSpPr/>
          <p:nvPr/>
        </p:nvCxnSpPr>
        <p:spPr bwMode="gray">
          <a:xfrm>
            <a:off x="442302" y="3316044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309932C3-E7CD-1984-AFC4-EB14DB64249D}"/>
              </a:ext>
            </a:extLst>
          </p:cNvPr>
          <p:cNvSpPr/>
          <p:nvPr/>
        </p:nvSpPr>
        <p:spPr>
          <a:xfrm>
            <a:off x="4356340" y="3182336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F38229-B774-103D-1907-62E4B4D01121}"/>
              </a:ext>
            </a:extLst>
          </p:cNvPr>
          <p:cNvSpPr txBox="1"/>
          <p:nvPr/>
        </p:nvSpPr>
        <p:spPr>
          <a:xfrm>
            <a:off x="371302" y="2070790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E2253E-98E4-2345-22A4-944563784474}"/>
              </a:ext>
            </a:extLst>
          </p:cNvPr>
          <p:cNvSpPr txBox="1"/>
          <p:nvPr/>
        </p:nvSpPr>
        <p:spPr>
          <a:xfrm>
            <a:off x="372237" y="5247634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952D2C-9B8B-C1D2-9A38-C2B33642C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249" y="4420374"/>
            <a:ext cx="4985934" cy="224387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DBE434-6661-78CA-89CC-117E7D32A6FE}"/>
              </a:ext>
            </a:extLst>
          </p:cNvPr>
          <p:cNvSpPr txBox="1"/>
          <p:nvPr/>
        </p:nvSpPr>
        <p:spPr>
          <a:xfrm>
            <a:off x="1691243" y="4769689"/>
            <a:ext cx="1938148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※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本医療機関が紹介受診重点病院である場合、本欄に「紹介受診重点病院」と記載されます。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C8B3E1A-48BB-F0E8-8108-F735DD030CB7}"/>
              </a:ext>
            </a:extLst>
          </p:cNvPr>
          <p:cNvSpPr/>
          <p:nvPr/>
        </p:nvSpPr>
        <p:spPr>
          <a:xfrm>
            <a:off x="3615932" y="4802132"/>
            <a:ext cx="2347420" cy="2753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2C76FAF-10FD-2581-9937-347D841CFDA4}"/>
              </a:ext>
            </a:extLst>
          </p:cNvPr>
          <p:cNvSpPr txBox="1"/>
          <p:nvPr/>
        </p:nvSpPr>
        <p:spPr>
          <a:xfrm>
            <a:off x="1275461" y="4774690"/>
            <a:ext cx="404561" cy="275334"/>
          </a:xfrm>
          <a:prstGeom prst="rect">
            <a:avLst/>
          </a:prstGeom>
          <a:solidFill>
            <a:srgbClr val="CCEC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特記事項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90CBC532-2C04-4E8F-5888-3A9307B6CE5F}"/>
              </a:ext>
            </a:extLst>
          </p:cNvPr>
          <p:cNvSpPr/>
          <p:nvPr/>
        </p:nvSpPr>
        <p:spPr>
          <a:xfrm>
            <a:off x="6151404" y="4289581"/>
            <a:ext cx="2961048" cy="876512"/>
          </a:xfrm>
          <a:prstGeom prst="wedgeRoundRectCallout">
            <a:avLst>
              <a:gd name="adj1" fmla="val -78801"/>
              <a:gd name="adj2" fmla="val 32701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○病院の場合：「紹介受診重点病院」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○診療所の場合：「紹介受診重点診療所」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44996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（対象機関：病院、診療所）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7833-93B6-E32B-3544-BA6CC55B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1269" y="6524625"/>
            <a:ext cx="222885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09DE0A-26A5-167B-3125-2565202F4E5E}"/>
              </a:ext>
            </a:extLst>
          </p:cNvPr>
          <p:cNvSpPr txBox="1"/>
          <p:nvPr/>
        </p:nvSpPr>
        <p:spPr>
          <a:xfrm>
            <a:off x="187283" y="580020"/>
            <a:ext cx="9718717" cy="7797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学会認定の専門性資格を持つ医師、歯科医師、薬剤師、看護師の在籍人数については、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の「医師、歯科医師、薬剤師、看護師その他の医療従事者の専門性に関する事項」欄に入力可能です。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なお、以下の認定組織・専門医資格については、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画面上の組織名を実際の組織名に読み替え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て入力をお願いします。</a:t>
            </a:r>
          </a:p>
        </p:txBody>
      </p:sp>
      <p:graphicFrame>
        <p:nvGraphicFramePr>
          <p:cNvPr id="18" name="表 18">
            <a:extLst>
              <a:ext uri="{FF2B5EF4-FFF2-40B4-BE49-F238E27FC236}">
                <a16:creationId xmlns:a16="http://schemas.microsoft.com/office/drawing/2014/main" id="{F69B77FB-6BDB-67C7-1AFA-E6E6D82B62E1}"/>
              </a:ext>
            </a:extLst>
          </p:cNvPr>
          <p:cNvGraphicFramePr>
            <a:graphicFrameLocks noGrp="1"/>
          </p:cNvGraphicFramePr>
          <p:nvPr/>
        </p:nvGraphicFramePr>
        <p:xfrm>
          <a:off x="1117308" y="1515548"/>
          <a:ext cx="7228179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080">
                  <a:extLst>
                    <a:ext uri="{9D8B030D-6E8A-4147-A177-3AD203B41FA5}">
                      <a16:colId xmlns:a16="http://schemas.microsoft.com/office/drawing/2014/main" val="2936411508"/>
                    </a:ext>
                  </a:extLst>
                </a:gridCol>
                <a:gridCol w="2200706">
                  <a:extLst>
                    <a:ext uri="{9D8B030D-6E8A-4147-A177-3AD203B41FA5}">
                      <a16:colId xmlns:a16="http://schemas.microsoft.com/office/drawing/2014/main" val="1794391125"/>
                    </a:ext>
                  </a:extLst>
                </a:gridCol>
                <a:gridCol w="2409393">
                  <a:extLst>
                    <a:ext uri="{9D8B030D-6E8A-4147-A177-3AD203B41FA5}">
                      <a16:colId xmlns:a16="http://schemas.microsoft.com/office/drawing/2014/main" val="2877619427"/>
                    </a:ext>
                  </a:extLst>
                </a:gridCol>
              </a:tblGrid>
              <a:tr h="20409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画面上の組織名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実際の組織名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専門医資格名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041195"/>
                  </a:ext>
                </a:extLst>
              </a:tr>
              <a:tr h="204093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特定非営利活動法人日本胸部外科学会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心臓血管外科専門医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61824"/>
                  </a:ext>
                </a:extLst>
              </a:tr>
              <a:tr h="204093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特定非営利活動法人日本胸部外科学会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一般社団法人日本胸部外科学会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呼吸器外科専門医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5720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15B4F4A-E323-BE00-87D2-F17E2F92874B}"/>
              </a:ext>
            </a:extLst>
          </p:cNvPr>
          <p:cNvSpPr txBox="1"/>
          <p:nvPr/>
        </p:nvSpPr>
        <p:spPr>
          <a:xfrm>
            <a:off x="212073" y="2448615"/>
            <a:ext cx="9481853" cy="542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一方で、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以下の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認定組織の専門性資格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については、システム実装が間に合っておらず上記の欄に入力できないため、代わりに「基本となる外来受付時間」における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をお願いいたします。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7D71078-5599-5E5F-D910-5A166421B22F}"/>
              </a:ext>
            </a:extLst>
          </p:cNvPr>
          <p:cNvGraphicFramePr>
            <a:graphicFrameLocks noGrp="1"/>
          </p:cNvGraphicFramePr>
          <p:nvPr/>
        </p:nvGraphicFramePr>
        <p:xfrm>
          <a:off x="1343453" y="3053080"/>
          <a:ext cx="3387944" cy="353053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①一般社団法人日本専門医機構（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小児科専門医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皮膚科専門医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精神科専門医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6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整形外科専門医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582069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産婦人科専門医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942233156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眼科専門医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5698465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耳鼻咽喉科専門医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3443897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泌尿器科専門医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45183939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脳神経外科専門医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925113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放射線科専門医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4485993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麻酔科専門医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165755678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病理専門医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69900103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臨床検査専門医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5655166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救急科専門医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93610163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形成外科専門医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755156211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リハビリテーション科専門医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64684812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総合診療専門医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265599605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417126AC-DFC6-422A-25E9-6B4848E1EB6F}"/>
              </a:ext>
            </a:extLst>
          </p:cNvPr>
          <p:cNvGraphicFramePr>
            <a:graphicFrameLocks noGrp="1"/>
          </p:cNvGraphicFramePr>
          <p:nvPr/>
        </p:nvGraphicFramePr>
        <p:xfrm>
          <a:off x="5174603" y="3053080"/>
          <a:ext cx="3387944" cy="12892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②一般社団法人日本歯科専門医機構（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口腔外科専門医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歯周病専門医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961584286"/>
                  </a:ext>
                </a:extLst>
              </a:tr>
              <a:tr h="1451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歯科麻酔専門医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826383753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小児歯科専門医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509520041"/>
                  </a:ext>
                </a:extLst>
              </a:tr>
              <a:tr h="10692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歯科放射線専門医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16492740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補綴歯科専門医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5820696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45F602E-9E5F-F8A7-F4D5-83005658C835}"/>
              </a:ext>
            </a:extLst>
          </p:cNvPr>
          <p:cNvGraphicFramePr>
            <a:graphicFrameLocks noGrp="1"/>
          </p:cNvGraphicFramePr>
          <p:nvPr/>
        </p:nvGraphicFramePr>
        <p:xfrm>
          <a:off x="5174603" y="4671449"/>
          <a:ext cx="3387944" cy="4272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387944">
                  <a:extLst>
                    <a:ext uri="{9D8B030D-6E8A-4147-A177-3AD203B41FA5}">
                      <a16:colId xmlns:a16="http://schemas.microsoft.com/office/drawing/2014/main" val="2333230366"/>
                    </a:ext>
                  </a:extLst>
                </a:gridCol>
              </a:tblGrid>
              <a:tr h="164377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③</a:t>
                      </a:r>
                      <a:r>
                        <a:rPr kumimoji="1" lang="zh-CN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一般社団法人日本緩和医療薬学会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資格）</a:t>
                      </a:r>
                    </a:p>
                  </a:txBody>
                  <a:tcPr marL="36000" marR="36000" marT="36000" marB="36000">
                    <a:solidFill>
                      <a:srgbClr val="3C8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383252"/>
                  </a:ext>
                </a:extLst>
              </a:tr>
              <a:tr h="10135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緩和医療専門薬剤師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776706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7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07CED45-513C-6501-8A6F-57FF269CE073}"/>
              </a:ext>
            </a:extLst>
          </p:cNvPr>
          <p:cNvSpPr/>
          <p:nvPr/>
        </p:nvSpPr>
        <p:spPr>
          <a:xfrm>
            <a:off x="256285" y="4704543"/>
            <a:ext cx="8571403" cy="188396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27C18D1-8628-415D-6DF5-C1752C704426}"/>
              </a:ext>
            </a:extLst>
          </p:cNvPr>
          <p:cNvSpPr/>
          <p:nvPr/>
        </p:nvSpPr>
        <p:spPr>
          <a:xfrm>
            <a:off x="244131" y="1649285"/>
            <a:ext cx="8571403" cy="16453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651169"/>
            <a:ext cx="9829800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具体的には、下記の例のように、</a:t>
            </a:r>
            <a:r>
              <a:rPr kumimoji="1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「専門性資格名」「専門性資格認定組織名」「在籍人数」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を、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の「基本となる外来受付時間」における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（対象機関：病院、診療所）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15FD6-8D93-6B83-7920-744FF07FA99A}"/>
              </a:ext>
            </a:extLst>
          </p:cNvPr>
          <p:cNvSpPr txBox="1"/>
          <p:nvPr/>
        </p:nvSpPr>
        <p:spPr>
          <a:xfrm>
            <a:off x="136268" y="3940404"/>
            <a:ext cx="9769732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住民患者側への公表時には、下記の例のように「基本となる時間　基本となる外来受付時間」における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「外来特記事項」欄に表示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86C3EE-0123-C6D2-83B1-C77E0E080391}"/>
              </a:ext>
            </a:extLst>
          </p:cNvPr>
          <p:cNvSpPr txBox="1"/>
          <p:nvPr/>
        </p:nvSpPr>
        <p:spPr>
          <a:xfrm>
            <a:off x="485351" y="4512796"/>
            <a:ext cx="511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基本となる時間　基本となる外来受付時間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179029-6731-6E79-B09E-5C091211B560}"/>
              </a:ext>
            </a:extLst>
          </p:cNvPr>
          <p:cNvCxnSpPr/>
          <p:nvPr/>
        </p:nvCxnSpPr>
        <p:spPr bwMode="gray">
          <a:xfrm>
            <a:off x="442561" y="3626105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309932C3-E7CD-1984-AFC4-EB14DB64249D}"/>
              </a:ext>
            </a:extLst>
          </p:cNvPr>
          <p:cNvSpPr/>
          <p:nvPr/>
        </p:nvSpPr>
        <p:spPr>
          <a:xfrm>
            <a:off x="4321830" y="3432800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2B922B-CFCA-A4EE-5086-D1BE32E5BC0E}"/>
              </a:ext>
            </a:extLst>
          </p:cNvPr>
          <p:cNvSpPr txBox="1"/>
          <p:nvPr/>
        </p:nvSpPr>
        <p:spPr>
          <a:xfrm>
            <a:off x="2059388" y="6082147"/>
            <a:ext cx="151836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外来特記事項　　　　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49D102-5374-4B2D-F2F3-D5945148B7BD}"/>
              </a:ext>
            </a:extLst>
          </p:cNvPr>
          <p:cNvGrpSpPr/>
          <p:nvPr/>
        </p:nvGrpSpPr>
        <p:grpSpPr>
          <a:xfrm>
            <a:off x="1333542" y="1663167"/>
            <a:ext cx="5662571" cy="1638482"/>
            <a:chOff x="0" y="2795584"/>
            <a:chExt cx="9911080" cy="3248032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1D5B002D-A69E-F40A-D9E7-D08E0DC45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2137"/>
            <a:stretch/>
          </p:blipFill>
          <p:spPr>
            <a:xfrm>
              <a:off x="0" y="3540760"/>
              <a:ext cx="9906000" cy="2502856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3EE39544-5DCC-4A12-F16F-A93C6724B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653"/>
            <a:stretch/>
          </p:blipFill>
          <p:spPr>
            <a:xfrm>
              <a:off x="5080" y="2795584"/>
              <a:ext cx="9906000" cy="750256"/>
            </a:xfrm>
            <a:prstGeom prst="rect">
              <a:avLst/>
            </a:prstGeom>
          </p:spPr>
        </p:pic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2999BC2-A3F0-D909-8C21-4D4B4FEE3237}"/>
              </a:ext>
            </a:extLst>
          </p:cNvPr>
          <p:cNvSpPr/>
          <p:nvPr/>
        </p:nvSpPr>
        <p:spPr>
          <a:xfrm>
            <a:off x="1357745" y="2928847"/>
            <a:ext cx="2818136" cy="3784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9E4A4210-2574-4E4D-6C03-18DDC31420EB}"/>
              </a:ext>
            </a:extLst>
          </p:cNvPr>
          <p:cNvSpPr/>
          <p:nvPr/>
        </p:nvSpPr>
        <p:spPr>
          <a:xfrm>
            <a:off x="4581860" y="1187788"/>
            <a:ext cx="4952837" cy="1640084"/>
          </a:xfrm>
          <a:prstGeom prst="wedgeRoundRectCallout">
            <a:avLst>
              <a:gd name="adj1" fmla="val -70714"/>
              <a:gd name="adj2" fmla="val 64147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●記載内容（○○　◇◇　△△）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・○○：専門性資格名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・◇◇：専門性資格認定組織名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・△△：在籍人数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記載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：小児科専門医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：口腔外科専門医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法人日本歯科専門医機構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：緩和医療専門薬剤師　一般社団法人日本緩和医療薬学会 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458D911-0219-8C3C-2321-E476A7D8BE03}"/>
              </a:ext>
            </a:extLst>
          </p:cNvPr>
          <p:cNvSpPr txBox="1"/>
          <p:nvPr/>
        </p:nvSpPr>
        <p:spPr>
          <a:xfrm>
            <a:off x="371302" y="2183746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55FBE2-31B5-C2D1-3559-FF94BB890DFD}"/>
              </a:ext>
            </a:extLst>
          </p:cNvPr>
          <p:cNvSpPr txBox="1"/>
          <p:nvPr/>
        </p:nvSpPr>
        <p:spPr>
          <a:xfrm>
            <a:off x="372237" y="5399100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4BF4C9-D5BB-CA39-0351-1AAB702A5BAE}"/>
              </a:ext>
            </a:extLst>
          </p:cNvPr>
          <p:cNvSpPr txBox="1"/>
          <p:nvPr/>
        </p:nvSpPr>
        <p:spPr>
          <a:xfrm>
            <a:off x="371302" y="1487707"/>
            <a:ext cx="3183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 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1.(1)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0AE454-C370-940E-829A-A7073C5AE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93" y="4848709"/>
            <a:ext cx="5659669" cy="1747308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7B4D9B-F6CD-CC3D-AEAB-847A9984B9F6}"/>
              </a:ext>
            </a:extLst>
          </p:cNvPr>
          <p:cNvSpPr txBox="1"/>
          <p:nvPr/>
        </p:nvSpPr>
        <p:spPr>
          <a:xfrm>
            <a:off x="2793172" y="6159855"/>
            <a:ext cx="3214796" cy="21868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827AB149-1C18-F6B9-CDED-82FB51F3A744}"/>
              </a:ext>
            </a:extLst>
          </p:cNvPr>
          <p:cNvSpPr/>
          <p:nvPr/>
        </p:nvSpPr>
        <p:spPr>
          <a:xfrm>
            <a:off x="4291812" y="5558693"/>
            <a:ext cx="4952837" cy="1121445"/>
          </a:xfrm>
          <a:prstGeom prst="wedgeRoundRectCallout">
            <a:avLst>
              <a:gd name="adj1" fmla="val -63615"/>
              <a:gd name="adj2" fmla="val 11485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表示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：小児科専門医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5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：口腔外科専門医　一般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社団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法人日本歯科専門医機構　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例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：緩和医療専門薬剤師　一般社団法人日本緩和医療薬学会 </a:t>
            </a: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</a:t>
            </a: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人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5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5" y="651169"/>
            <a:ext cx="5359448" cy="7797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G-MIS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の医療機能情報提供制度ホーム画面の「マニュアル」欄に、右図のようなファイル（別紙参照）を掲載する予定です。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　　記載欄への転記にご活用ください。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② 専門性資格の報告について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（対象機関：病院、診療所）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EBE9E1-022E-E678-A569-3AD0444E4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4" y="2164223"/>
            <a:ext cx="6856823" cy="4542964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953289-6B05-60B1-0FC5-3F9D78E90725}"/>
              </a:ext>
            </a:extLst>
          </p:cNvPr>
          <p:cNvSpPr/>
          <p:nvPr/>
        </p:nvSpPr>
        <p:spPr>
          <a:xfrm>
            <a:off x="4599709" y="5175749"/>
            <a:ext cx="2225964" cy="46767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itchFamily="50" charset="-128"/>
              <a:ea typeface="ＭＳ Ｐゴシック" pitchFamily="50" charset="-128"/>
              <a:cs typeface="+mn-cs"/>
              <a:sym typeface="Arial" charset="0"/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1773CD2-DC35-1E46-B612-49316F16348B}"/>
              </a:ext>
            </a:extLst>
          </p:cNvPr>
          <p:cNvSpPr/>
          <p:nvPr/>
        </p:nvSpPr>
        <p:spPr>
          <a:xfrm>
            <a:off x="5643419" y="424194"/>
            <a:ext cx="4239490" cy="4877479"/>
          </a:xfrm>
          <a:prstGeom prst="wedgeRoundRectCallout">
            <a:avLst>
              <a:gd name="adj1" fmla="val -71415"/>
              <a:gd name="adj2" fmla="val 47483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20" name="図 19" descr="テキスト&#10;&#10;自動的に生成された説明">
            <a:extLst>
              <a:ext uri="{FF2B5EF4-FFF2-40B4-BE49-F238E27FC236}">
                <a16:creationId xmlns:a16="http://schemas.microsoft.com/office/drawing/2014/main" id="{72AA7D37-0F08-C6CF-2E6C-3FBE6580B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08" y="651169"/>
            <a:ext cx="3866004" cy="4354940"/>
          </a:xfrm>
          <a:prstGeom prst="rect">
            <a:avLst/>
          </a:prstGeom>
        </p:spPr>
      </p:pic>
      <p:sp>
        <p:nvSpPr>
          <p:cNvPr id="24" name="波線 23">
            <a:extLst>
              <a:ext uri="{FF2B5EF4-FFF2-40B4-BE49-F238E27FC236}">
                <a16:creationId xmlns:a16="http://schemas.microsoft.com/office/drawing/2014/main" id="{1FF59BB2-AF65-FA0E-5476-723560F4EB3B}"/>
              </a:ext>
            </a:extLst>
          </p:cNvPr>
          <p:cNvSpPr/>
          <p:nvPr/>
        </p:nvSpPr>
        <p:spPr>
          <a:xfrm>
            <a:off x="5643418" y="4864822"/>
            <a:ext cx="4262582" cy="365125"/>
          </a:xfrm>
          <a:prstGeom prst="wave">
            <a:avLst/>
          </a:prstGeom>
          <a:solidFill>
            <a:srgbClr val="CCEC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7093F4-947D-098D-9D0D-FDCE2DEB9DA8}"/>
              </a:ext>
            </a:extLst>
          </p:cNvPr>
          <p:cNvSpPr txBox="1"/>
          <p:nvPr/>
        </p:nvSpPr>
        <p:spPr>
          <a:xfrm>
            <a:off x="198288" y="1799888"/>
            <a:ext cx="3947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医療機能情報提供制度ホーム画面</a:t>
            </a:r>
          </a:p>
        </p:txBody>
      </p:sp>
    </p:spTree>
    <p:extLst>
      <p:ext uri="{BB962C8B-B14F-4D97-AF65-F5344CB8AC3E}">
        <p14:creationId xmlns:p14="http://schemas.microsoft.com/office/powerpoint/2010/main" val="233160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8D330CB-43D5-FB85-B117-D94F33EA4743}"/>
              </a:ext>
            </a:extLst>
          </p:cNvPr>
          <p:cNvSpPr/>
          <p:nvPr/>
        </p:nvSpPr>
        <p:spPr>
          <a:xfrm>
            <a:off x="249461" y="4690840"/>
            <a:ext cx="9177566" cy="20511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5EDE9B0-7EB5-6E9C-9592-0A4F79BC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58" y="4952296"/>
            <a:ext cx="5129546" cy="1708425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C998C6-EFC1-0F82-A18E-72E6C1A04240}"/>
              </a:ext>
            </a:extLst>
          </p:cNvPr>
          <p:cNvSpPr/>
          <p:nvPr/>
        </p:nvSpPr>
        <p:spPr>
          <a:xfrm>
            <a:off x="244131" y="1738905"/>
            <a:ext cx="9189720" cy="19513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3693" y="544886"/>
            <a:ext cx="9829800" cy="10166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病院・診療所の「診療時間」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における時間帯表記について、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実際の診療時間が</a:t>
            </a:r>
            <a:r>
              <a:rPr kumimoji="1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午前／午後／夜間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かの時間帯に関わらず「時間帯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病院・診療所の「外来受付時間」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についても、診療時間同様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」より左詰めで入力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公表の際には午前／午後／夜間は表示されません。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③ 診療時間・外来受付時間における時間帯表記について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対象機関：病院、診療所）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56BD478-924C-450F-4FE2-9471CBDA1AD6}"/>
              </a:ext>
            </a:extLst>
          </p:cNvPr>
          <p:cNvGrpSpPr/>
          <p:nvPr/>
        </p:nvGrpSpPr>
        <p:grpSpPr>
          <a:xfrm>
            <a:off x="1110814" y="1919106"/>
            <a:ext cx="7874257" cy="1682481"/>
            <a:chOff x="1110814" y="1782626"/>
            <a:chExt cx="7874257" cy="1682481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4AFC8989-077D-DFAE-974B-077B75C66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8"/>
            <a:stretch/>
          </p:blipFill>
          <p:spPr>
            <a:xfrm>
              <a:off x="1118684" y="2111758"/>
              <a:ext cx="7862804" cy="1353349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DCE383B-3B7C-12F8-4B45-008330346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9558"/>
            <a:stretch/>
          </p:blipFill>
          <p:spPr>
            <a:xfrm>
              <a:off x="1110814" y="1782626"/>
              <a:ext cx="7874257" cy="350753"/>
            </a:xfrm>
            <a:prstGeom prst="rect">
              <a:avLst/>
            </a:prstGeom>
            <a:ln>
              <a:solidFill>
                <a:srgbClr val="7E7E7E"/>
              </a:solidFill>
            </a:ln>
          </p:spPr>
        </p:pic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D794E8-DA1D-D557-EE97-0CCDF4AEE2CC}"/>
              </a:ext>
            </a:extLst>
          </p:cNvPr>
          <p:cNvSpPr txBox="1"/>
          <p:nvPr/>
        </p:nvSpPr>
        <p:spPr>
          <a:xfrm>
            <a:off x="505940" y="1553196"/>
            <a:ext cx="4924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1.(1) 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基本情報（診療科目）診療時間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AE3C40C-6185-B9C0-2764-734128440FAC}"/>
              </a:ext>
            </a:extLst>
          </p:cNvPr>
          <p:cNvSpPr/>
          <p:nvPr/>
        </p:nvSpPr>
        <p:spPr>
          <a:xfrm>
            <a:off x="1355846" y="2316214"/>
            <a:ext cx="623051" cy="193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16B7F7-7789-2C06-0DD8-B8915BDB701C}"/>
              </a:ext>
            </a:extLst>
          </p:cNvPr>
          <p:cNvSpPr/>
          <p:nvPr/>
        </p:nvSpPr>
        <p:spPr>
          <a:xfrm>
            <a:off x="2576859" y="2495533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D936EA-C5A6-AA37-F494-60621C254F7F}"/>
              </a:ext>
            </a:extLst>
          </p:cNvPr>
          <p:cNvSpPr/>
          <p:nvPr/>
        </p:nvSpPr>
        <p:spPr>
          <a:xfrm>
            <a:off x="4840607" y="2481885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B8C261E-AC19-0040-C492-CAB9A1453EFA}"/>
              </a:ext>
            </a:extLst>
          </p:cNvPr>
          <p:cNvSpPr/>
          <p:nvPr/>
        </p:nvSpPr>
        <p:spPr>
          <a:xfrm>
            <a:off x="7091367" y="2495531"/>
            <a:ext cx="370542" cy="2079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98DDBEA-FBCF-EB86-F25B-2AE285E08B21}"/>
              </a:ext>
            </a:extLst>
          </p:cNvPr>
          <p:cNvCxnSpPr>
            <a:cxnSpLocks/>
            <a:stCxn id="7" idx="0"/>
            <a:endCxn id="3" idx="3"/>
          </p:cNvCxnSpPr>
          <p:nvPr/>
        </p:nvCxnSpPr>
        <p:spPr bwMode="gray">
          <a:xfrm flipH="1" flipV="1">
            <a:off x="2947401" y="2599498"/>
            <a:ext cx="4238201" cy="283649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5A55121-9235-0DA4-45A1-C6CE332833E1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 bwMode="gray">
          <a:xfrm flipH="1" flipV="1">
            <a:off x="5025878" y="2689815"/>
            <a:ext cx="2159724" cy="193332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C6E443B-A6C3-0282-000B-B6EB233E220A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 bwMode="gray">
          <a:xfrm flipV="1">
            <a:off x="7185602" y="2703461"/>
            <a:ext cx="91036" cy="179686"/>
          </a:xfrm>
          <a:prstGeom prst="line">
            <a:avLst/>
          </a:prstGeom>
          <a:ln w="38100">
            <a:solidFill>
              <a:srgbClr val="3C82F5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8C3267C-7612-30B6-D83A-B607592C6CCA}"/>
              </a:ext>
            </a:extLst>
          </p:cNvPr>
          <p:cNvCxnSpPr/>
          <p:nvPr/>
        </p:nvCxnSpPr>
        <p:spPr bwMode="gray">
          <a:xfrm>
            <a:off x="442302" y="3847959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矢印: 下 24">
            <a:extLst>
              <a:ext uri="{FF2B5EF4-FFF2-40B4-BE49-F238E27FC236}">
                <a16:creationId xmlns:a16="http://schemas.microsoft.com/office/drawing/2014/main" id="{A1CCB540-C973-63EA-3790-0FEEC216CD74}"/>
              </a:ext>
            </a:extLst>
          </p:cNvPr>
          <p:cNvSpPr/>
          <p:nvPr/>
        </p:nvSpPr>
        <p:spPr>
          <a:xfrm>
            <a:off x="3814935" y="3704937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73FBF933-7294-849D-3C61-F7C7E5EFA02A}"/>
              </a:ext>
            </a:extLst>
          </p:cNvPr>
          <p:cNvSpPr/>
          <p:nvPr/>
        </p:nvSpPr>
        <p:spPr>
          <a:xfrm>
            <a:off x="1700856" y="5762060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35BD49B3-3984-1A20-15C2-66C3924E5B70}"/>
              </a:ext>
            </a:extLst>
          </p:cNvPr>
          <p:cNvSpPr/>
          <p:nvPr/>
        </p:nvSpPr>
        <p:spPr>
          <a:xfrm>
            <a:off x="1700856" y="5982647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1328016-2F6F-84CA-A0B2-17AAF67F175B}"/>
              </a:ext>
            </a:extLst>
          </p:cNvPr>
          <p:cNvSpPr/>
          <p:nvPr/>
        </p:nvSpPr>
        <p:spPr>
          <a:xfrm>
            <a:off x="1700856" y="6223705"/>
            <a:ext cx="4428000" cy="14400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5" name="コネクタ: 曲線 34">
            <a:extLst>
              <a:ext uri="{FF2B5EF4-FFF2-40B4-BE49-F238E27FC236}">
                <a16:creationId xmlns:a16="http://schemas.microsoft.com/office/drawing/2014/main" id="{F0F7160C-ED00-2712-07A7-1F27EFA8BFA8}"/>
              </a:ext>
            </a:extLst>
          </p:cNvPr>
          <p:cNvCxnSpPr>
            <a:cxnSpLocks/>
            <a:stCxn id="3" idx="1"/>
            <a:endCxn id="32" idx="1"/>
          </p:cNvCxnSpPr>
          <p:nvPr/>
        </p:nvCxnSpPr>
        <p:spPr bwMode="gray">
          <a:xfrm rot="10800000" flipV="1">
            <a:off x="1700857" y="2599498"/>
            <a:ext cx="876003" cy="3234562"/>
          </a:xfrm>
          <a:prstGeom prst="curvedConnector3">
            <a:avLst>
              <a:gd name="adj1" fmla="val 126096"/>
            </a:avLst>
          </a:prstGeom>
          <a:noFill/>
          <a:ln w="19050">
            <a:solidFill>
              <a:srgbClr val="7E7E7E"/>
            </a:solidFill>
            <a:miter lim="800000"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25E06ED-CD78-FC6A-F02F-D0B6C75B53F1}"/>
              </a:ext>
            </a:extLst>
          </p:cNvPr>
          <p:cNvSpPr/>
          <p:nvPr/>
        </p:nvSpPr>
        <p:spPr>
          <a:xfrm>
            <a:off x="1752832" y="2807175"/>
            <a:ext cx="2800103" cy="445490"/>
          </a:xfrm>
          <a:prstGeom prst="wedgeRoundRectCallout">
            <a:avLst>
              <a:gd name="adj1" fmla="val -51601"/>
              <a:gd name="adj2" fmla="val -108000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「外来受付時間」も同様の時間帯表記のため、診療時間と同様の入力の仕方を案内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729F01A-437C-6919-EBE4-136CB2EC3C3F}"/>
              </a:ext>
            </a:extLst>
          </p:cNvPr>
          <p:cNvSpPr/>
          <p:nvPr/>
        </p:nvSpPr>
        <p:spPr>
          <a:xfrm>
            <a:off x="5252089" y="2883147"/>
            <a:ext cx="3867026" cy="709106"/>
          </a:xfrm>
          <a:prstGeom prst="roundRect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入力画面上の時間帯表記（午前／午後／夜間）については無視し、「時間帯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」より入力する。</a:t>
            </a:r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FD22BF83-8612-BC76-D7A7-49B55346CC49}"/>
              </a:ext>
            </a:extLst>
          </p:cNvPr>
          <p:cNvSpPr/>
          <p:nvPr/>
        </p:nvSpPr>
        <p:spPr>
          <a:xfrm>
            <a:off x="6421580" y="6153893"/>
            <a:ext cx="2697161" cy="403392"/>
          </a:xfrm>
          <a:prstGeom prst="wedgeRoundRectCallout">
            <a:avLst>
              <a:gd name="adj1" fmla="val -71403"/>
              <a:gd name="adj2" fmla="val -71323"/>
              <a:gd name="adj3" fmla="val 16667"/>
            </a:avLst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「外来受付時間」の場合も、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つの時間帯欄に「時間帯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~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「時間帯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」を表記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05CBAB2-A6B4-C9CC-D11B-A5167F9301DC}"/>
              </a:ext>
            </a:extLst>
          </p:cNvPr>
          <p:cNvSpPr txBox="1"/>
          <p:nvPr/>
        </p:nvSpPr>
        <p:spPr>
          <a:xfrm>
            <a:off x="103693" y="4054854"/>
            <a:ext cx="9614465" cy="5427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住民患者側への公表時には、病院・診療所の診療時間の「時間帯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~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「時間帯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」における内容は、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診療時間の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つの時間帯欄にそれぞれ表示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D63094-F16F-45A5-F04A-52601395650B}"/>
              </a:ext>
            </a:extLst>
          </p:cNvPr>
          <p:cNvSpPr txBox="1"/>
          <p:nvPr/>
        </p:nvSpPr>
        <p:spPr>
          <a:xfrm>
            <a:off x="505940" y="4550703"/>
            <a:ext cx="45623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病院・診療所の診療時間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CFFFF"/>
                </a:highligh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CFFFF"/>
              </a:highlight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7462E4-89E7-8533-1560-F376C50B725D}"/>
              </a:ext>
            </a:extLst>
          </p:cNvPr>
          <p:cNvSpPr txBox="1"/>
          <p:nvPr/>
        </p:nvSpPr>
        <p:spPr>
          <a:xfrm>
            <a:off x="337642" y="2513639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D2AD6F-5AAE-36F3-DBC0-96344F7FE23C}"/>
              </a:ext>
            </a:extLst>
          </p:cNvPr>
          <p:cNvSpPr txBox="1"/>
          <p:nvPr/>
        </p:nvSpPr>
        <p:spPr>
          <a:xfrm>
            <a:off x="371302" y="5465556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</p:spTree>
    <p:extLst>
      <p:ext uri="{BB962C8B-B14F-4D97-AF65-F5344CB8AC3E}">
        <p14:creationId xmlns:p14="http://schemas.microsoft.com/office/powerpoint/2010/main" val="314143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B22A7-E8D0-A7EC-2C63-3543B750E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200" dirty="0"/>
              <a:t>２</a:t>
            </a:r>
            <a:r>
              <a:rPr kumimoji="1" lang="ja-JP" altLang="en-US" sz="3200" dirty="0"/>
              <a:t>．歯科診療所</a:t>
            </a:r>
          </a:p>
        </p:txBody>
      </p:sp>
    </p:spTree>
    <p:extLst>
      <p:ext uri="{BB962C8B-B14F-4D97-AF65-F5344CB8AC3E}">
        <p14:creationId xmlns:p14="http://schemas.microsoft.com/office/powerpoint/2010/main" val="337276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26F7A9F-04A6-5F15-2A4E-82E62C4A9497}"/>
              </a:ext>
            </a:extLst>
          </p:cNvPr>
          <p:cNvSpPr/>
          <p:nvPr/>
        </p:nvSpPr>
        <p:spPr>
          <a:xfrm>
            <a:off x="244131" y="1537087"/>
            <a:ext cx="8571403" cy="16453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A75AC7-5674-5095-F8B5-A313983F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78D6E8-61F4-42B4-8ED0-44B1436A966E}" type="slidenum">
              <a:rPr kumimoji="1" lang="ja-JP" altLang="en-US" sz="110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10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24E36D-E09B-5FB9-6473-BBC4A72586D3}"/>
              </a:ext>
            </a:extLst>
          </p:cNvPr>
          <p:cNvSpPr txBox="1"/>
          <p:nvPr/>
        </p:nvSpPr>
        <p:spPr>
          <a:xfrm>
            <a:off x="108774" y="538971"/>
            <a:ext cx="9829800" cy="10166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報告機関が「紹介受診重点医療機関」である場合の報告方法については、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1.(4)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費用負担　「保険医療機関、公費負担医療機関及びその他の病院の種類」における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「特記事項」欄に、歯科診療所の場合は「紹介受診重点診療所」と記載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ください。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BF84C93-FFBC-DC43-7976-2C16D3ED03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906000" cy="424194"/>
          </a:xfrm>
          <a:prstGeom prst="rect">
            <a:avLst/>
          </a:prstGeom>
          <a:solidFill>
            <a:srgbClr val="002060"/>
          </a:solidFill>
        </p:spPr>
        <p:txBody>
          <a:bodyPr vert="horz" lIns="108000" tIns="45720" rIns="91440" bIns="45720" rtlCol="0" anchor="ctr">
            <a:normAutofit fontScale="97500"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kumimoji="1" sz="221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① 紹介受診重点医療機関である場合の報告について</a:t>
            </a:r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（対象機関：歯科診療所）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515FD6-8D93-6B83-7920-744FF07FA99A}"/>
              </a:ext>
            </a:extLst>
          </p:cNvPr>
          <p:cNvSpPr txBox="1"/>
          <p:nvPr/>
        </p:nvSpPr>
        <p:spPr>
          <a:xfrm>
            <a:off x="122262" y="3567907"/>
            <a:ext cx="9829800" cy="542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79400" marR="0" lvl="0" indent="-27940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Meiryo UI" panose="020B0604030504040204" pitchFamily="50" charset="-128"/>
              <a:buChar char="⃝"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住民患者側への公表時には「保険医療機関、公費負担医療機関及びその他の病院の種類」における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「特記事項」欄に、歯科診療所の場合は「紹介受診重点診療所」である旨が表示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されます。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BA93A69-37A1-060C-CE94-A0F301ADB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447" y="1706423"/>
            <a:ext cx="6952211" cy="13480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9D1706F-1D6F-70C6-6EA3-101DA2AE6F1E}"/>
              </a:ext>
            </a:extLst>
          </p:cNvPr>
          <p:cNvSpPr/>
          <p:nvPr/>
        </p:nvSpPr>
        <p:spPr>
          <a:xfrm>
            <a:off x="1219492" y="2461992"/>
            <a:ext cx="3341426" cy="5924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4BF4C9-D5BB-CA39-0351-1AAB702A5BAE}"/>
              </a:ext>
            </a:extLst>
          </p:cNvPr>
          <p:cNvSpPr txBox="1"/>
          <p:nvPr/>
        </p:nvSpPr>
        <p:spPr>
          <a:xfrm>
            <a:off x="371302" y="1353130"/>
            <a:ext cx="3269469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【G-MIS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報告ページ　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1.(4)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費用負担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9E4A4210-2574-4E4D-6C03-18DDC31420EB}"/>
              </a:ext>
            </a:extLst>
          </p:cNvPr>
          <p:cNvSpPr/>
          <p:nvPr/>
        </p:nvSpPr>
        <p:spPr>
          <a:xfrm>
            <a:off x="4952999" y="2217403"/>
            <a:ext cx="3680013" cy="787246"/>
          </a:xfrm>
          <a:prstGeom prst="wedgeRoundRectCallout">
            <a:avLst>
              <a:gd name="adj1" fmla="val -58161"/>
              <a:gd name="adj2" fmla="val 34451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◯ 歯科診療所の場合：「紹介受診重点診療所」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と入力する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FF179029-6731-6E79-B09E-5C091211B560}"/>
              </a:ext>
            </a:extLst>
          </p:cNvPr>
          <p:cNvCxnSpPr/>
          <p:nvPr/>
        </p:nvCxnSpPr>
        <p:spPr bwMode="gray">
          <a:xfrm>
            <a:off x="442302" y="3316802"/>
            <a:ext cx="9189720" cy="0"/>
          </a:xfrm>
          <a:prstGeom prst="line">
            <a:avLst/>
          </a:prstGeom>
          <a:noFill/>
          <a:ln w="19050">
            <a:solidFill>
              <a:srgbClr val="7E7E7E"/>
            </a:solidFill>
            <a:prstDash val="dash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矢印: 下 2">
            <a:extLst>
              <a:ext uri="{FF2B5EF4-FFF2-40B4-BE49-F238E27FC236}">
                <a16:creationId xmlns:a16="http://schemas.microsoft.com/office/drawing/2014/main" id="{309932C3-E7CD-1984-AFC4-EB14DB64249D}"/>
              </a:ext>
            </a:extLst>
          </p:cNvPr>
          <p:cNvSpPr/>
          <p:nvPr/>
        </p:nvSpPr>
        <p:spPr>
          <a:xfrm>
            <a:off x="4356340" y="3183094"/>
            <a:ext cx="992037" cy="356213"/>
          </a:xfrm>
          <a:prstGeom prst="downArrow">
            <a:avLst/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F38229-B774-103D-1907-62E4B4D01121}"/>
              </a:ext>
            </a:extLst>
          </p:cNvPr>
          <p:cNvSpPr txBox="1"/>
          <p:nvPr/>
        </p:nvSpPr>
        <p:spPr>
          <a:xfrm>
            <a:off x="371302" y="2071548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入力用画面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28B2E99-4A0E-57EF-C57B-CFD4DC226CB1}"/>
              </a:ext>
            </a:extLst>
          </p:cNvPr>
          <p:cNvSpPr/>
          <p:nvPr/>
        </p:nvSpPr>
        <p:spPr>
          <a:xfrm>
            <a:off x="256285" y="4243892"/>
            <a:ext cx="8571403" cy="24690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D17FE5F-D7C0-B896-C71D-B41FC2E56958}"/>
              </a:ext>
            </a:extLst>
          </p:cNvPr>
          <p:cNvSpPr txBox="1"/>
          <p:nvPr/>
        </p:nvSpPr>
        <p:spPr>
          <a:xfrm>
            <a:off x="371302" y="4104005"/>
            <a:ext cx="6164134" cy="30777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医療情報ネット　保険医療機関、公費負担医療機関及びその他の病院の種類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D5FAEB9-2CB5-13D1-01AE-0F54E50648B3}"/>
              </a:ext>
            </a:extLst>
          </p:cNvPr>
          <p:cNvSpPr txBox="1"/>
          <p:nvPr/>
        </p:nvSpPr>
        <p:spPr>
          <a:xfrm>
            <a:off x="372237" y="5247634"/>
            <a:ext cx="7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公表用画面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A5FBEE8-F782-E3CD-4519-63E9300F4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52" y="4420374"/>
            <a:ext cx="4985934" cy="2243873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94FD7A-81D9-878A-170A-8AF8EA016649}"/>
              </a:ext>
            </a:extLst>
          </p:cNvPr>
          <p:cNvSpPr txBox="1"/>
          <p:nvPr/>
        </p:nvSpPr>
        <p:spPr>
          <a:xfrm>
            <a:off x="1715145" y="4769689"/>
            <a:ext cx="2043289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※</a:t>
            </a: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本医療機関が紹介受診重点診療所である場合、本欄に「紹介受診重点診療所」と記載されます。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C556BFF-80B7-A2ED-771E-FF2158EF2558}"/>
              </a:ext>
            </a:extLst>
          </p:cNvPr>
          <p:cNvSpPr/>
          <p:nvPr/>
        </p:nvSpPr>
        <p:spPr>
          <a:xfrm>
            <a:off x="3730385" y="4802132"/>
            <a:ext cx="2273699" cy="2753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6E25B3-DF10-A573-EF98-BA6C8B778198}"/>
              </a:ext>
            </a:extLst>
          </p:cNvPr>
          <p:cNvSpPr txBox="1"/>
          <p:nvPr/>
        </p:nvSpPr>
        <p:spPr>
          <a:xfrm>
            <a:off x="1299364" y="4774690"/>
            <a:ext cx="404561" cy="275334"/>
          </a:xfrm>
          <a:prstGeom prst="rect">
            <a:avLst/>
          </a:prstGeom>
          <a:solidFill>
            <a:srgbClr val="CCECFF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/>
                <a:ea typeface="ＭＳ Ｐゴシック"/>
                <a:cs typeface="Meiryo UI" panose="020B0604030504040204" pitchFamily="50" charset="-128"/>
              </a:rPr>
              <a:t>特記事項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90CBC532-2C04-4E8F-5888-3A9307B6CE5F}"/>
              </a:ext>
            </a:extLst>
          </p:cNvPr>
          <p:cNvSpPr/>
          <p:nvPr/>
        </p:nvSpPr>
        <p:spPr>
          <a:xfrm>
            <a:off x="6309836" y="4377320"/>
            <a:ext cx="3105017" cy="876512"/>
          </a:xfrm>
          <a:prstGeom prst="wedgeRoundRectCallout">
            <a:avLst>
              <a:gd name="adj1" fmla="val -75061"/>
              <a:gd name="adj2" fmla="val 16701"/>
              <a:gd name="adj3" fmla="val 16667"/>
            </a:avLst>
          </a:prstGeom>
          <a:solidFill>
            <a:srgbClr val="3C82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○歯科診療所の場合：「紹介受診重点診療所」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と表示される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820718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KUJI" val="NO_1"/>
</p:tagLst>
</file>

<file path=ppt/theme/theme1.xml><?xml version="1.0" encoding="utf-8"?>
<a:theme xmlns:a="http://schemas.openxmlformats.org/drawingml/2006/main" name="5_標準テンプレート_報告書_日本語版">
  <a:themeElements>
    <a:clrScheme name="newMRI">
      <a:dk1>
        <a:srgbClr val="000000"/>
      </a:dk1>
      <a:lt1>
        <a:srgbClr val="FFFFFF"/>
      </a:lt1>
      <a:dk2>
        <a:srgbClr val="3E5E84"/>
      </a:dk2>
      <a:lt2>
        <a:srgbClr val="E9EDF3"/>
      </a:lt2>
      <a:accent1>
        <a:srgbClr val="96A8C0"/>
      </a:accent1>
      <a:accent2>
        <a:srgbClr val="8AB6C1"/>
      </a:accent2>
      <a:accent3>
        <a:srgbClr val="89B8AA"/>
      </a:accent3>
      <a:accent4>
        <a:srgbClr val="A89FBC"/>
      </a:accent4>
      <a:accent5>
        <a:srgbClr val="C89E28"/>
      </a:accent5>
      <a:accent6>
        <a:srgbClr val="A92C1D"/>
      </a:accent6>
      <a:hlink>
        <a:srgbClr val="3E5E84"/>
      </a:hlink>
      <a:folHlink>
        <a:srgbClr val="D2E8BD"/>
      </a:folHlink>
    </a:clrScheme>
    <a:fontScheme name="MRI_Fo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noFill/>
        <a:ln w="19050">
          <a:solidFill>
            <a:srgbClr val="7E7E7E"/>
          </a:solidFill>
          <a:miter lim="800000"/>
          <a:headEnd type="none" w="sm" len="sm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marL="342900" indent="-342900" algn="l">
          <a:buFont typeface="Wingdings" panose="05000000000000000000" pitchFamily="2" charset="2"/>
          <a:buChar char="n"/>
          <a:defRPr sz="1400" dirty="0">
            <a:solidFill>
              <a:prstClr val="black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plate_BaseS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>
          <a:solidFill>
            <a:schemeClr val="bg1">
              <a:lumMod val="50000"/>
            </a:schemeClr>
          </a:solidFill>
          <a:round/>
          <a:headEnd/>
          <a:tailEnd/>
        </a:ln>
      </a:spPr>
      <a:bodyPr wrap="square" lIns="36000" tIns="36000" rIns="36000" bIns="36000" rtlCol="0" anchor="ctr">
        <a:noAutofit/>
      </a:bodyPr>
      <a:lstStyle>
        <a:defPPr algn="ctr">
          <a:defRPr kumimoji="1" dirty="0" smtClean="0">
            <a:latin typeface="MS UI Gothic" pitchFamily="50" charset="-128"/>
            <a:ea typeface="MS UI Gothic" pitchFamily="50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  <a:round/>
          <a:headEnd type="oval" w="med" len="med"/>
          <a:tailEnd type="triangle"/>
        </a:ln>
        <a:effectLst/>
      </a:spPr>
      <a:bodyPr/>
      <a:lstStyle/>
    </a:lnDef>
    <a:txDef>
      <a:spPr>
        <a:noFill/>
        <a:ln>
          <a:noFill/>
        </a:ln>
      </a:spPr>
      <a:bodyPr wrap="none" rtlCol="0">
        <a:spAutoFit/>
      </a:bodyPr>
      <a:lstStyle>
        <a:defPPr>
          <a:defRPr kumimoji="1" sz="1400" b="1" dirty="0" smtClean="0">
            <a:latin typeface="+mn-ea"/>
            <a:ea typeface="+mn-ea"/>
          </a:defRPr>
        </a:defPPr>
      </a:lstStyle>
    </a:txDef>
  </a:objectDefaults>
  <a:extraClrSchemeLst>
    <a:extraClrScheme>
      <a:clrScheme name="Template_BaseS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BaseS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8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B9"/>
        </a:accent6>
        <a:hlink>
          <a:srgbClr val="CCCCFF"/>
        </a:hlink>
        <a:folHlink>
          <a:srgbClr val="EFE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9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CCECFF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10">
        <a:dk1>
          <a:srgbClr val="000000"/>
        </a:dk1>
        <a:lt1>
          <a:srgbClr val="FFFFFF"/>
        </a:lt1>
        <a:dk2>
          <a:srgbClr val="4A6F82"/>
        </a:dk2>
        <a:lt2>
          <a:srgbClr val="808080"/>
        </a:lt2>
        <a:accent1>
          <a:srgbClr val="D7EAF5"/>
        </a:accent1>
        <a:accent2>
          <a:srgbClr val="3535CB"/>
        </a:accent2>
        <a:accent3>
          <a:srgbClr val="FFFFFF"/>
        </a:accent3>
        <a:accent4>
          <a:srgbClr val="000000"/>
        </a:accent4>
        <a:accent5>
          <a:srgbClr val="E8F3F9"/>
        </a:accent5>
        <a:accent6>
          <a:srgbClr val="2F2FB8"/>
        </a:accent6>
        <a:hlink>
          <a:srgbClr val="D7D7F5"/>
        </a:hlink>
        <a:folHlink>
          <a:srgbClr val="F5DC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11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3E5E84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375477"/>
        </a:accent6>
        <a:hlink>
          <a:srgbClr val="E4BB46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BaseSet 12">
        <a:dk1>
          <a:srgbClr val="000000"/>
        </a:dk1>
        <a:lt1>
          <a:srgbClr val="FFFFFF"/>
        </a:lt1>
        <a:dk2>
          <a:srgbClr val="000000"/>
        </a:dk2>
        <a:lt2>
          <a:srgbClr val="ACACAC"/>
        </a:lt2>
        <a:accent1>
          <a:srgbClr val="D3DCE8"/>
        </a:accent1>
        <a:accent2>
          <a:srgbClr val="E4BB46"/>
        </a:accent2>
        <a:accent3>
          <a:srgbClr val="FFFFFF"/>
        </a:accent3>
        <a:accent4>
          <a:srgbClr val="000000"/>
        </a:accent4>
        <a:accent5>
          <a:srgbClr val="E6EBF2"/>
        </a:accent5>
        <a:accent6>
          <a:srgbClr val="CFA93F"/>
        </a:accent6>
        <a:hlink>
          <a:srgbClr val="3E5E84"/>
        </a:hlink>
        <a:folHlink>
          <a:srgbClr val="D2E8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3774</Words>
  <Application>Microsoft Office PowerPoint</Application>
  <PresentationFormat>A4 210 x 297 mm</PresentationFormat>
  <Paragraphs>396</Paragraphs>
  <Slides>19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Meiryo UI</vt:lpstr>
      <vt:lpstr>ＭＳ Ｐゴシック</vt:lpstr>
      <vt:lpstr>游ゴシック</vt:lpstr>
      <vt:lpstr>Arial</vt:lpstr>
      <vt:lpstr>Calibri</vt:lpstr>
      <vt:lpstr>Wingdings</vt:lpstr>
      <vt:lpstr>5_標準テンプレート_報告書_日本語版</vt:lpstr>
      <vt:lpstr>Template_BaseSet</vt:lpstr>
      <vt:lpstr>PowerPoint プレゼンテーション</vt:lpstr>
      <vt:lpstr>１．病院・診療所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２．歯科診療所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３．助産所</vt:lpstr>
      <vt:lpstr>PowerPoint プレゼンテーション</vt:lpstr>
      <vt:lpstr>４．薬局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2023-12-19T07:36:13Z</dcterms:modified>
</cp:coreProperties>
</file>