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980" autoAdjust="0"/>
    <p:restoredTop sz="94660"/>
  </p:normalViewPr>
  <p:slideViewPr>
    <p:cSldViewPr snapToGrid="0">
      <p:cViewPr varScale="1">
        <p:scale>
          <a:sx n="102" d="100"/>
          <a:sy n="102" d="100"/>
        </p:scale>
        <p:origin x="756" y="12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77F2CCFF-780C-4BE6-A67C-9D7F007C366D}" type="datetimeFigureOut">
              <a:rPr kumimoji="1" lang="ja-JP" altLang="en-US" smtClean="0"/>
              <a:t>2024/4/16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19027554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7F2CCFF-780C-4BE6-A67C-9D7F007C366D}" type="datetimeFigureOut">
              <a:rPr kumimoji="1" lang="ja-JP" altLang="en-US" smtClean="0"/>
              <a:t>2024/4/16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142802466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7F2CCFF-780C-4BE6-A67C-9D7F007C366D}" type="datetimeFigureOut">
              <a:rPr kumimoji="1" lang="ja-JP" altLang="en-US" smtClean="0"/>
              <a:t>2024/4/16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23431926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7F2CCFF-780C-4BE6-A67C-9D7F007C366D}" type="datetimeFigureOut">
              <a:rPr kumimoji="1" lang="ja-JP" altLang="en-US" smtClean="0"/>
              <a:t>2024/4/16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225535980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77F2CCFF-780C-4BE6-A67C-9D7F007C366D}" type="datetimeFigureOut">
              <a:rPr kumimoji="1" lang="ja-JP" altLang="en-US" smtClean="0"/>
              <a:t>2024/4/16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19522607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77F2CCFF-780C-4BE6-A67C-9D7F007C366D}" type="datetimeFigureOut">
              <a:rPr kumimoji="1" lang="ja-JP" altLang="en-US" smtClean="0"/>
              <a:t>2024/4/16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38995159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77F2CCFF-780C-4BE6-A67C-9D7F007C366D}" type="datetimeFigureOut">
              <a:rPr kumimoji="1" lang="ja-JP" altLang="en-US" smtClean="0"/>
              <a:t>2024/4/16</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132064827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7F2CCFF-780C-4BE6-A67C-9D7F007C366D}" type="datetimeFigureOut">
              <a:rPr kumimoji="1" lang="ja-JP" altLang="en-US" smtClean="0"/>
              <a:t>2024/4/16</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351358330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7F2CCFF-780C-4BE6-A67C-9D7F007C366D}" type="datetimeFigureOut">
              <a:rPr kumimoji="1" lang="ja-JP" altLang="en-US" smtClean="0"/>
              <a:t>2024/4/16</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236530667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77F2CCFF-780C-4BE6-A67C-9D7F007C366D}" type="datetimeFigureOut">
              <a:rPr kumimoji="1" lang="ja-JP" altLang="en-US" smtClean="0"/>
              <a:t>2024/4/16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298845420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77F2CCFF-780C-4BE6-A67C-9D7F007C366D}" type="datetimeFigureOut">
              <a:rPr kumimoji="1" lang="ja-JP" altLang="en-US" smtClean="0"/>
              <a:t>2024/4/16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24041791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77F2CCFF-780C-4BE6-A67C-9D7F007C366D}" type="datetimeFigureOut">
              <a:rPr kumimoji="1" lang="ja-JP" altLang="en-US" smtClean="0"/>
              <a:t>2024/4/16</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FAF9AD6E-FC03-43B4-8FC9-F6EF2880574A}" type="slidenum">
              <a:rPr kumimoji="1" lang="ja-JP" altLang="en-US" smtClean="0"/>
              <a:t>‹#›</a:t>
            </a:fld>
            <a:endParaRPr kumimoji="1" lang="ja-JP" altLang="en-US"/>
          </a:p>
        </p:txBody>
      </p:sp>
    </p:spTree>
    <p:extLst>
      <p:ext uri="{BB962C8B-B14F-4D97-AF65-F5344CB8AC3E}">
        <p14:creationId xmlns:p14="http://schemas.microsoft.com/office/powerpoint/2010/main" val="1714036385"/>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3611A73-A44E-A68F-9AD3-D409FD00F295}"/>
              </a:ext>
            </a:extLst>
          </p:cNvPr>
          <p:cNvSpPr>
            <a:spLocks noGrp="1"/>
          </p:cNvSpPr>
          <p:nvPr>
            <p:ph type="ctrTitle"/>
          </p:nvPr>
        </p:nvSpPr>
        <p:spPr>
          <a:xfrm>
            <a:off x="191590" y="13032"/>
            <a:ext cx="4145280" cy="322790"/>
          </a:xfrm>
          <a:solidFill>
            <a:srgbClr val="002060"/>
          </a:solidFill>
        </p:spPr>
        <p:txBody>
          <a:bodyPr>
            <a:normAutofit/>
          </a:bodyPr>
          <a:lstStyle/>
          <a:p>
            <a:pPr algn="l"/>
            <a:r>
              <a:rPr lang="ja-JP" altLang="en-US" sz="1200" b="1">
                <a:solidFill>
                  <a:schemeClr val="bg1"/>
                </a:solidFill>
              </a:rPr>
              <a:t>別紙様式</a:t>
            </a:r>
            <a:r>
              <a:rPr lang="ja-JP" altLang="en-US" sz="1200" b="1" dirty="0">
                <a:solidFill>
                  <a:schemeClr val="bg1"/>
                </a:solidFill>
              </a:rPr>
              <a:t>４</a:t>
            </a:r>
            <a:r>
              <a:rPr lang="ja-JP" altLang="en-US" sz="1200" b="1">
                <a:solidFill>
                  <a:schemeClr val="bg1"/>
                </a:solidFill>
              </a:rPr>
              <a:t>　</a:t>
            </a:r>
            <a:r>
              <a:rPr lang="en-US" altLang="ja-JP" sz="1200" b="1" dirty="0">
                <a:solidFill>
                  <a:schemeClr val="bg1"/>
                </a:solidFill>
              </a:rPr>
              <a:t>【</a:t>
            </a:r>
            <a:r>
              <a:rPr lang="ja-JP" altLang="en-US" sz="1200" b="1" dirty="0">
                <a:solidFill>
                  <a:schemeClr val="bg1"/>
                </a:solidFill>
              </a:rPr>
              <a:t>自治体名・担当者名</a:t>
            </a:r>
            <a:r>
              <a:rPr lang="en-US" altLang="ja-JP" sz="1200" b="1" dirty="0">
                <a:solidFill>
                  <a:schemeClr val="bg1"/>
                </a:solidFill>
              </a:rPr>
              <a:t>】</a:t>
            </a:r>
            <a:endParaRPr lang="ja-JP" altLang="en-US" sz="1200" b="1" dirty="0">
              <a:solidFill>
                <a:schemeClr val="bg1"/>
              </a:solidFill>
            </a:endParaRPr>
          </a:p>
        </p:txBody>
      </p:sp>
      <p:sp>
        <p:nvSpPr>
          <p:cNvPr id="3" name="字幕 2">
            <a:extLst>
              <a:ext uri="{FF2B5EF4-FFF2-40B4-BE49-F238E27FC236}">
                <a16:creationId xmlns:a16="http://schemas.microsoft.com/office/drawing/2014/main" id="{D9C7547B-B015-8641-75A7-A8CF0D34DF31}"/>
              </a:ext>
            </a:extLst>
          </p:cNvPr>
          <p:cNvSpPr>
            <a:spLocks noGrp="1"/>
          </p:cNvSpPr>
          <p:nvPr>
            <p:ph type="subTitle" idx="1"/>
          </p:nvPr>
        </p:nvSpPr>
        <p:spPr>
          <a:xfrm>
            <a:off x="191589" y="5548783"/>
            <a:ext cx="4655619" cy="1208614"/>
          </a:xfrm>
          <a:ln w="15875">
            <a:solidFill>
              <a:schemeClr val="accent5">
                <a:lumMod val="50000"/>
              </a:schemeClr>
            </a:solidFill>
          </a:ln>
        </p:spPr>
        <p:txBody>
          <a:bodyPr>
            <a:normAutofit/>
          </a:bodyPr>
          <a:lstStyle/>
          <a:p>
            <a:r>
              <a:rPr lang="ja-JP" altLang="en-US" sz="1100" b="1" dirty="0"/>
              <a:t>学習指導要領総則の趣旨実現に向けた教育委員会としての重点的な課題</a:t>
            </a:r>
          </a:p>
        </p:txBody>
      </p:sp>
      <p:sp>
        <p:nvSpPr>
          <p:cNvPr id="6" name="楕円 5">
            <a:extLst>
              <a:ext uri="{FF2B5EF4-FFF2-40B4-BE49-F238E27FC236}">
                <a16:creationId xmlns:a16="http://schemas.microsoft.com/office/drawing/2014/main" id="{018986D0-55C8-0202-8F60-92914BEBFE17}"/>
              </a:ext>
            </a:extLst>
          </p:cNvPr>
          <p:cNvSpPr/>
          <p:nvPr/>
        </p:nvSpPr>
        <p:spPr>
          <a:xfrm>
            <a:off x="3186302" y="414197"/>
            <a:ext cx="2781601" cy="2292472"/>
          </a:xfrm>
          <a:prstGeom prst="ellipse">
            <a:avLst/>
          </a:prstGeom>
          <a:noFill/>
          <a:ln w="12700">
            <a:solidFill>
              <a:schemeClr val="accent4">
                <a:lumMod val="60000"/>
                <a:lumOff val="40000"/>
              </a:schemeClr>
            </a:solidFill>
            <a:prstDash val="dash"/>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 name="楕円 6">
            <a:extLst>
              <a:ext uri="{FF2B5EF4-FFF2-40B4-BE49-F238E27FC236}">
                <a16:creationId xmlns:a16="http://schemas.microsoft.com/office/drawing/2014/main" id="{74542FFC-43CC-4083-9043-0E7BEDBBB461}"/>
              </a:ext>
            </a:extLst>
          </p:cNvPr>
          <p:cNvSpPr/>
          <p:nvPr/>
        </p:nvSpPr>
        <p:spPr>
          <a:xfrm>
            <a:off x="2286119" y="425078"/>
            <a:ext cx="4547401" cy="3349865"/>
          </a:xfrm>
          <a:prstGeom prst="ellipse">
            <a:avLst/>
          </a:prstGeom>
          <a:noFill/>
          <a:ln w="12700">
            <a:solidFill>
              <a:schemeClr val="accent4">
                <a:lumMod val="75000"/>
              </a:schemeClr>
            </a:solidFill>
            <a:prstDash val="dash"/>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 name="四角形: 角を丸くする 8">
            <a:extLst>
              <a:ext uri="{FF2B5EF4-FFF2-40B4-BE49-F238E27FC236}">
                <a16:creationId xmlns:a16="http://schemas.microsoft.com/office/drawing/2014/main" id="{93756C33-AAB5-247D-9911-C3A5FA4EB93F}"/>
              </a:ext>
            </a:extLst>
          </p:cNvPr>
          <p:cNvSpPr/>
          <p:nvPr/>
        </p:nvSpPr>
        <p:spPr>
          <a:xfrm>
            <a:off x="191589" y="361950"/>
            <a:ext cx="8778239" cy="5127892"/>
          </a:xfrm>
          <a:prstGeom prst="roundRect">
            <a:avLst>
              <a:gd name="adj" fmla="val 2754"/>
            </a:avLst>
          </a:prstGeom>
          <a:noFill/>
          <a:ln w="15875">
            <a:solidFill>
              <a:srgbClr val="C00000"/>
            </a:solidFill>
            <a:prstDash val="solid"/>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タイトル 1">
            <a:extLst>
              <a:ext uri="{FF2B5EF4-FFF2-40B4-BE49-F238E27FC236}">
                <a16:creationId xmlns:a16="http://schemas.microsoft.com/office/drawing/2014/main" id="{500FE289-7367-4411-EB9B-5F7E78887152}"/>
              </a:ext>
            </a:extLst>
          </p:cNvPr>
          <p:cNvSpPr txBox="1">
            <a:spLocks/>
          </p:cNvSpPr>
          <p:nvPr/>
        </p:nvSpPr>
        <p:spPr>
          <a:xfrm>
            <a:off x="3754042" y="2529664"/>
            <a:ext cx="1654968" cy="246590"/>
          </a:xfrm>
          <a:prstGeom prst="rect">
            <a:avLst/>
          </a:prstGeom>
        </p:spPr>
        <p:txBody>
          <a:bodyPr vert="horz" lIns="91440" tIns="45720" rIns="91440" bIns="45720" rtlCol="0" anchor="b">
            <a:normAutofit/>
          </a:bodyPr>
          <a:lstStyle>
            <a:lvl1pPr algn="ctr" defTabSz="685800" rtl="0" eaLnBrk="1" latinLnBrk="0" hangingPunct="1">
              <a:lnSpc>
                <a:spcPct val="90000"/>
              </a:lnSpc>
              <a:spcBef>
                <a:spcPct val="0"/>
              </a:spcBef>
              <a:buNone/>
              <a:defRPr kumimoji="1" sz="4500" kern="1200">
                <a:solidFill>
                  <a:schemeClr val="tx1"/>
                </a:solidFill>
                <a:latin typeface="+mj-lt"/>
                <a:ea typeface="+mj-ea"/>
                <a:cs typeface="+mj-cs"/>
              </a:defRPr>
            </a:lvl1pPr>
          </a:lstStyle>
          <a:p>
            <a:endParaRPr lang="ja-JP" altLang="en-US" sz="1100" b="1" dirty="0">
              <a:solidFill>
                <a:schemeClr val="accent1">
                  <a:lumMod val="75000"/>
                </a:schemeClr>
              </a:solidFill>
            </a:endParaRPr>
          </a:p>
        </p:txBody>
      </p:sp>
      <p:sp>
        <p:nvSpPr>
          <p:cNvPr id="11" name="タイトル 1">
            <a:extLst>
              <a:ext uri="{FF2B5EF4-FFF2-40B4-BE49-F238E27FC236}">
                <a16:creationId xmlns:a16="http://schemas.microsoft.com/office/drawing/2014/main" id="{FCB3B1D2-B29D-9363-17CD-91B8969DCF2C}"/>
              </a:ext>
            </a:extLst>
          </p:cNvPr>
          <p:cNvSpPr txBox="1">
            <a:spLocks/>
          </p:cNvSpPr>
          <p:nvPr/>
        </p:nvSpPr>
        <p:spPr>
          <a:xfrm>
            <a:off x="3731757" y="3578416"/>
            <a:ext cx="1654968" cy="246590"/>
          </a:xfrm>
          <a:prstGeom prst="rect">
            <a:avLst/>
          </a:prstGeom>
        </p:spPr>
        <p:txBody>
          <a:bodyPr vert="horz" lIns="91440" tIns="45720" rIns="91440" bIns="45720" rtlCol="0" anchor="b">
            <a:normAutofit/>
          </a:bodyPr>
          <a:lstStyle>
            <a:lvl1pPr algn="ctr" defTabSz="685800" rtl="0" eaLnBrk="1" latinLnBrk="0" hangingPunct="1">
              <a:lnSpc>
                <a:spcPct val="90000"/>
              </a:lnSpc>
              <a:spcBef>
                <a:spcPct val="0"/>
              </a:spcBef>
              <a:buNone/>
              <a:defRPr kumimoji="1" sz="4500" kern="1200">
                <a:solidFill>
                  <a:schemeClr val="tx1"/>
                </a:solidFill>
                <a:latin typeface="+mj-lt"/>
                <a:ea typeface="+mj-ea"/>
                <a:cs typeface="+mj-cs"/>
              </a:defRPr>
            </a:lvl1pPr>
          </a:lstStyle>
          <a:p>
            <a:r>
              <a:rPr lang="ja-JP" altLang="en-US" sz="1100" b="1" dirty="0">
                <a:solidFill>
                  <a:schemeClr val="accent4">
                    <a:lumMod val="75000"/>
                  </a:schemeClr>
                </a:solidFill>
              </a:rPr>
              <a:t>学びの機会</a:t>
            </a:r>
          </a:p>
        </p:txBody>
      </p:sp>
      <p:sp>
        <p:nvSpPr>
          <p:cNvPr id="12" name="タイトル 1">
            <a:extLst>
              <a:ext uri="{FF2B5EF4-FFF2-40B4-BE49-F238E27FC236}">
                <a16:creationId xmlns:a16="http://schemas.microsoft.com/office/drawing/2014/main" id="{B4B96323-6570-C71C-489A-3DBEFB9E036C}"/>
              </a:ext>
            </a:extLst>
          </p:cNvPr>
          <p:cNvSpPr txBox="1">
            <a:spLocks/>
          </p:cNvSpPr>
          <p:nvPr/>
        </p:nvSpPr>
        <p:spPr>
          <a:xfrm>
            <a:off x="3426837" y="4332252"/>
            <a:ext cx="2300529" cy="246590"/>
          </a:xfrm>
          <a:prstGeom prst="rect">
            <a:avLst/>
          </a:prstGeom>
        </p:spPr>
        <p:txBody>
          <a:bodyPr vert="horz" lIns="91440" tIns="45720" rIns="91440" bIns="45720" rtlCol="0" anchor="b">
            <a:normAutofit/>
          </a:bodyPr>
          <a:lstStyle>
            <a:lvl1pPr algn="ctr" defTabSz="685800" rtl="0" eaLnBrk="1" latinLnBrk="0" hangingPunct="1">
              <a:lnSpc>
                <a:spcPct val="90000"/>
              </a:lnSpc>
              <a:spcBef>
                <a:spcPct val="0"/>
              </a:spcBef>
              <a:buNone/>
              <a:defRPr kumimoji="1" sz="4500" kern="1200">
                <a:solidFill>
                  <a:schemeClr val="tx1"/>
                </a:solidFill>
                <a:latin typeface="+mj-lt"/>
                <a:ea typeface="+mj-ea"/>
                <a:cs typeface="+mj-cs"/>
              </a:defRPr>
            </a:lvl1pPr>
          </a:lstStyle>
          <a:p>
            <a:r>
              <a:rPr lang="ja-JP" altLang="en-US" sz="1100" b="1" dirty="0">
                <a:solidFill>
                  <a:schemeClr val="accent2">
                    <a:lumMod val="75000"/>
                  </a:schemeClr>
                </a:solidFill>
              </a:rPr>
              <a:t>地方自治体（教育委員会）の施策</a:t>
            </a:r>
          </a:p>
        </p:txBody>
      </p:sp>
      <p:sp>
        <p:nvSpPr>
          <p:cNvPr id="13" name="タイトル 1">
            <a:extLst>
              <a:ext uri="{FF2B5EF4-FFF2-40B4-BE49-F238E27FC236}">
                <a16:creationId xmlns:a16="http://schemas.microsoft.com/office/drawing/2014/main" id="{2D5003C0-182C-C2E3-537E-61045E9F5F44}"/>
              </a:ext>
            </a:extLst>
          </p:cNvPr>
          <p:cNvSpPr txBox="1">
            <a:spLocks/>
          </p:cNvSpPr>
          <p:nvPr/>
        </p:nvSpPr>
        <p:spPr>
          <a:xfrm>
            <a:off x="3007348" y="5241251"/>
            <a:ext cx="3119777" cy="246590"/>
          </a:xfrm>
          <a:prstGeom prst="rect">
            <a:avLst/>
          </a:prstGeom>
        </p:spPr>
        <p:txBody>
          <a:bodyPr vert="horz" lIns="91440" tIns="45720" rIns="91440" bIns="45720" rtlCol="0" anchor="b">
            <a:noAutofit/>
          </a:bodyPr>
          <a:lstStyle>
            <a:lvl1pPr algn="ctr" defTabSz="685800" rtl="0" eaLnBrk="1" latinLnBrk="0" hangingPunct="1">
              <a:lnSpc>
                <a:spcPct val="90000"/>
              </a:lnSpc>
              <a:spcBef>
                <a:spcPct val="0"/>
              </a:spcBef>
              <a:buNone/>
              <a:defRPr kumimoji="1" sz="4500" kern="1200">
                <a:solidFill>
                  <a:schemeClr val="tx1"/>
                </a:solidFill>
                <a:latin typeface="+mj-lt"/>
                <a:ea typeface="+mj-ea"/>
                <a:cs typeface="+mj-cs"/>
              </a:defRPr>
            </a:lvl1pPr>
          </a:lstStyle>
          <a:p>
            <a:r>
              <a:rPr lang="ja-JP" altLang="en-US" sz="1100" b="1" dirty="0">
                <a:solidFill>
                  <a:srgbClr val="C00000"/>
                </a:solidFill>
              </a:rPr>
              <a:t>国（文部科学省）の施策</a:t>
            </a:r>
          </a:p>
        </p:txBody>
      </p:sp>
      <p:sp>
        <p:nvSpPr>
          <p:cNvPr id="17" name="タイトル 1">
            <a:extLst>
              <a:ext uri="{FF2B5EF4-FFF2-40B4-BE49-F238E27FC236}">
                <a16:creationId xmlns:a16="http://schemas.microsoft.com/office/drawing/2014/main" id="{8C42C7E0-9831-CD9F-7C6E-9A60EC7BFB31}"/>
              </a:ext>
            </a:extLst>
          </p:cNvPr>
          <p:cNvSpPr txBox="1">
            <a:spLocks/>
          </p:cNvSpPr>
          <p:nvPr/>
        </p:nvSpPr>
        <p:spPr>
          <a:xfrm>
            <a:off x="4505423" y="-14398"/>
            <a:ext cx="4635714" cy="385038"/>
          </a:xfrm>
          <a:prstGeom prst="rect">
            <a:avLst/>
          </a:prstGeom>
        </p:spPr>
        <p:txBody>
          <a:bodyPr vert="horz" lIns="91440" tIns="45720" rIns="91440" bIns="45720" rtlCol="0" anchor="b">
            <a:normAutofit fontScale="92500"/>
          </a:bodyPr>
          <a:lstStyle>
            <a:lvl1pPr algn="ctr" defTabSz="685800" rtl="0" eaLnBrk="1" latinLnBrk="0" hangingPunct="1">
              <a:lnSpc>
                <a:spcPct val="90000"/>
              </a:lnSpc>
              <a:spcBef>
                <a:spcPct val="0"/>
              </a:spcBef>
              <a:buNone/>
              <a:defRPr kumimoji="1" sz="4500" kern="1200">
                <a:solidFill>
                  <a:schemeClr val="tx1"/>
                </a:solidFill>
                <a:latin typeface="+mj-lt"/>
                <a:ea typeface="+mj-ea"/>
                <a:cs typeface="+mj-cs"/>
              </a:defRPr>
            </a:lvl1pPr>
          </a:lstStyle>
          <a:p>
            <a:pPr algn="l"/>
            <a:r>
              <a:rPr lang="ja-JP" altLang="en-US" sz="1000" dirty="0"/>
              <a:t>　</a:t>
            </a:r>
            <a:r>
              <a:rPr lang="ja-JP" altLang="en-US" sz="1100" dirty="0"/>
              <a:t>教育課程の編成・実施や授業づくりにおいて、教師に影響を与える要素と</a:t>
            </a:r>
            <a:endParaRPr lang="en-US" altLang="ja-JP" sz="1100" dirty="0"/>
          </a:p>
          <a:p>
            <a:pPr algn="l"/>
            <a:r>
              <a:rPr lang="ja-JP" altLang="en-US" sz="1100" dirty="0"/>
              <a:t>要素間のつながり、学習指導要領との関連を構造的に可視化する</a:t>
            </a:r>
          </a:p>
        </p:txBody>
      </p:sp>
      <p:sp>
        <p:nvSpPr>
          <p:cNvPr id="14" name="四角形: 角を丸くする 13">
            <a:extLst>
              <a:ext uri="{FF2B5EF4-FFF2-40B4-BE49-F238E27FC236}">
                <a16:creationId xmlns:a16="http://schemas.microsoft.com/office/drawing/2014/main" id="{C01913A7-0906-55ED-AE9C-853F6B50B54A}"/>
              </a:ext>
            </a:extLst>
          </p:cNvPr>
          <p:cNvSpPr/>
          <p:nvPr/>
        </p:nvSpPr>
        <p:spPr>
          <a:xfrm>
            <a:off x="1089130" y="396408"/>
            <a:ext cx="6832586" cy="4163626"/>
          </a:xfrm>
          <a:prstGeom prst="roundRect">
            <a:avLst>
              <a:gd name="adj" fmla="val 9248"/>
            </a:avLst>
          </a:prstGeom>
          <a:noFill/>
          <a:ln w="15875">
            <a:solidFill>
              <a:schemeClr val="accent2"/>
            </a:solidFill>
            <a:prstDash val="solid"/>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 name="タイトル 1">
            <a:extLst>
              <a:ext uri="{FF2B5EF4-FFF2-40B4-BE49-F238E27FC236}">
                <a16:creationId xmlns:a16="http://schemas.microsoft.com/office/drawing/2014/main" id="{1E58E3F9-C72D-FE4F-9A4B-2DD0313A1F3B}"/>
              </a:ext>
            </a:extLst>
          </p:cNvPr>
          <p:cNvSpPr txBox="1">
            <a:spLocks/>
          </p:cNvSpPr>
          <p:nvPr/>
        </p:nvSpPr>
        <p:spPr>
          <a:xfrm>
            <a:off x="3736286" y="2475601"/>
            <a:ext cx="1654968" cy="246590"/>
          </a:xfrm>
          <a:prstGeom prst="rect">
            <a:avLst/>
          </a:prstGeom>
        </p:spPr>
        <p:txBody>
          <a:bodyPr vert="horz" lIns="91440" tIns="45720" rIns="91440" bIns="45720" rtlCol="0" anchor="b">
            <a:normAutofit/>
          </a:bodyPr>
          <a:lstStyle>
            <a:lvl1pPr algn="ctr" defTabSz="685800" rtl="0" eaLnBrk="1" latinLnBrk="0" hangingPunct="1">
              <a:lnSpc>
                <a:spcPct val="90000"/>
              </a:lnSpc>
              <a:spcBef>
                <a:spcPct val="0"/>
              </a:spcBef>
              <a:buNone/>
              <a:defRPr kumimoji="1" sz="4500" kern="1200">
                <a:solidFill>
                  <a:schemeClr val="tx1"/>
                </a:solidFill>
                <a:latin typeface="+mj-lt"/>
                <a:ea typeface="+mj-ea"/>
                <a:cs typeface="+mj-cs"/>
              </a:defRPr>
            </a:lvl1pPr>
          </a:lstStyle>
          <a:p>
            <a:r>
              <a:rPr lang="ja-JP" altLang="en-US" sz="1100" b="1" dirty="0">
                <a:solidFill>
                  <a:schemeClr val="accent4"/>
                </a:solidFill>
              </a:rPr>
              <a:t>学校での取組</a:t>
            </a:r>
          </a:p>
        </p:txBody>
      </p:sp>
      <p:sp>
        <p:nvSpPr>
          <p:cNvPr id="16" name="字幕 2">
            <a:extLst>
              <a:ext uri="{FF2B5EF4-FFF2-40B4-BE49-F238E27FC236}">
                <a16:creationId xmlns:a16="http://schemas.microsoft.com/office/drawing/2014/main" id="{A15293C8-7D8D-4D46-0F26-57E17D572438}"/>
              </a:ext>
            </a:extLst>
          </p:cNvPr>
          <p:cNvSpPr txBox="1">
            <a:spLocks/>
          </p:cNvSpPr>
          <p:nvPr/>
        </p:nvSpPr>
        <p:spPr>
          <a:xfrm>
            <a:off x="4944862" y="5548783"/>
            <a:ext cx="4024966" cy="1208614"/>
          </a:xfrm>
          <a:prstGeom prst="rect">
            <a:avLst/>
          </a:prstGeom>
          <a:ln w="15875">
            <a:solidFill>
              <a:schemeClr val="accent5">
                <a:lumMod val="50000"/>
              </a:schemeClr>
            </a:solidFill>
          </a:ln>
        </p:spPr>
        <p:txBody>
          <a:bodyPr vert="horz" lIns="91440" tIns="45720" rIns="91440" bIns="45720" rtlCol="0">
            <a:normAutofit/>
          </a:bodyPr>
          <a:lstStyle>
            <a:lvl1pPr marL="0" indent="0" algn="ctr" defTabSz="914400" rtl="0" eaLnBrk="1" latinLnBrk="0" hangingPunct="1">
              <a:lnSpc>
                <a:spcPct val="90000"/>
              </a:lnSpc>
              <a:spcBef>
                <a:spcPts val="1000"/>
              </a:spcBef>
              <a:buFont typeface="Arial" panose="020B0604020202020204" pitchFamily="34" charset="0"/>
              <a:buNone/>
              <a:defRPr kumimoji="1"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kumimoji="1"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kumimoji="1"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9pPr>
          </a:lstStyle>
          <a:p>
            <a:r>
              <a:rPr lang="ja-JP" altLang="en-US" sz="1100" b="1" dirty="0"/>
              <a:t>重点的な課題に対するさらなる改善策</a:t>
            </a:r>
          </a:p>
        </p:txBody>
      </p:sp>
      <p:sp>
        <p:nvSpPr>
          <p:cNvPr id="18" name="矢印: 五方向 17">
            <a:extLst>
              <a:ext uri="{FF2B5EF4-FFF2-40B4-BE49-F238E27FC236}">
                <a16:creationId xmlns:a16="http://schemas.microsoft.com/office/drawing/2014/main" id="{73097D35-A944-2C69-758B-17C3198AFA0F}"/>
              </a:ext>
            </a:extLst>
          </p:cNvPr>
          <p:cNvSpPr/>
          <p:nvPr/>
        </p:nvSpPr>
        <p:spPr>
          <a:xfrm>
            <a:off x="4856086" y="5546411"/>
            <a:ext cx="195309" cy="1224000"/>
          </a:xfrm>
          <a:prstGeom prst="homePlate">
            <a:avLst>
              <a:gd name="adj" fmla="val 100000"/>
            </a:avLst>
          </a:prstGeom>
          <a:solidFill>
            <a:schemeClr val="accent5">
              <a:lumMod val="50000"/>
              <a:alpha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20" name="グループ化 19">
            <a:extLst>
              <a:ext uri="{FF2B5EF4-FFF2-40B4-BE49-F238E27FC236}">
                <a16:creationId xmlns:a16="http://schemas.microsoft.com/office/drawing/2014/main" id="{9FFEE06E-5889-427E-3F80-E89ADD0DA282}"/>
              </a:ext>
            </a:extLst>
          </p:cNvPr>
          <p:cNvGrpSpPr/>
          <p:nvPr/>
        </p:nvGrpSpPr>
        <p:grpSpPr>
          <a:xfrm>
            <a:off x="3766257" y="464139"/>
            <a:ext cx="1585967" cy="1155292"/>
            <a:chOff x="3731756" y="695685"/>
            <a:chExt cx="1585967" cy="1155292"/>
          </a:xfrm>
        </p:grpSpPr>
        <p:sp>
          <p:nvSpPr>
            <p:cNvPr id="5" name="楕円 4">
              <a:extLst>
                <a:ext uri="{FF2B5EF4-FFF2-40B4-BE49-F238E27FC236}">
                  <a16:creationId xmlns:a16="http://schemas.microsoft.com/office/drawing/2014/main" id="{F03ABD53-F715-6E1E-F7AC-2604A36C57BE}"/>
                </a:ext>
              </a:extLst>
            </p:cNvPr>
            <p:cNvSpPr/>
            <p:nvPr/>
          </p:nvSpPr>
          <p:spPr>
            <a:xfrm>
              <a:off x="3731756" y="695685"/>
              <a:ext cx="1585967" cy="1155292"/>
            </a:xfrm>
            <a:prstGeom prst="ellipse">
              <a:avLst/>
            </a:prstGeom>
            <a:solidFill>
              <a:schemeClr val="accent6">
                <a:lumMod val="40000"/>
                <a:lumOff val="60000"/>
              </a:schemeClr>
            </a:solidFill>
            <a:ln w="12700">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en-US" altLang="ja-JP" sz="1400" dirty="0">
                <a:solidFill>
                  <a:schemeClr val="tx1"/>
                </a:solidFill>
              </a:endParaRPr>
            </a:p>
          </p:txBody>
        </p:sp>
        <p:sp>
          <p:nvSpPr>
            <p:cNvPr id="4" name="楕円 3">
              <a:extLst>
                <a:ext uri="{FF2B5EF4-FFF2-40B4-BE49-F238E27FC236}">
                  <a16:creationId xmlns:a16="http://schemas.microsoft.com/office/drawing/2014/main" id="{02260FCC-62FD-1219-5AE1-2F27C4906CA5}"/>
                </a:ext>
              </a:extLst>
            </p:cNvPr>
            <p:cNvSpPr/>
            <p:nvPr/>
          </p:nvSpPr>
          <p:spPr>
            <a:xfrm>
              <a:off x="4424868" y="867673"/>
              <a:ext cx="868938" cy="817412"/>
            </a:xfrm>
            <a:prstGeom prst="ellipse">
              <a:avLst/>
            </a:prstGeom>
            <a:solidFill>
              <a:schemeClr val="accent5">
                <a:lumMod val="20000"/>
                <a:lumOff val="80000"/>
              </a:schemeClr>
            </a:solidFill>
            <a:ln w="15875">
              <a:solidFill>
                <a:schemeClr val="bg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a:solidFill>
                    <a:schemeClr val="tx1"/>
                  </a:solidFill>
                </a:rPr>
                <a:t>授業</a:t>
              </a:r>
            </a:p>
          </p:txBody>
        </p:sp>
        <p:sp>
          <p:nvSpPr>
            <p:cNvPr id="19" name="テキスト ボックス 18">
              <a:extLst>
                <a:ext uri="{FF2B5EF4-FFF2-40B4-BE49-F238E27FC236}">
                  <a16:creationId xmlns:a16="http://schemas.microsoft.com/office/drawing/2014/main" id="{63C87FDB-A771-0FD1-EFAB-4C54ACAC80D1}"/>
                </a:ext>
              </a:extLst>
            </p:cNvPr>
            <p:cNvSpPr txBox="1"/>
            <p:nvPr/>
          </p:nvSpPr>
          <p:spPr>
            <a:xfrm>
              <a:off x="3860645" y="1006922"/>
              <a:ext cx="539252" cy="523220"/>
            </a:xfrm>
            <a:prstGeom prst="rect">
              <a:avLst/>
            </a:prstGeom>
            <a:noFill/>
          </p:spPr>
          <p:txBody>
            <a:bodyPr wrap="square" rtlCol="0">
              <a:spAutoFit/>
            </a:bodyPr>
            <a:lstStyle/>
            <a:p>
              <a:r>
                <a:rPr kumimoji="1" lang="ja-JP" altLang="en-US" sz="1400" b="1" dirty="0"/>
                <a:t>教育</a:t>
              </a:r>
              <a:endParaRPr kumimoji="1" lang="en-US" altLang="ja-JP" sz="1400" b="1" dirty="0"/>
            </a:p>
            <a:p>
              <a:r>
                <a:rPr kumimoji="1" lang="ja-JP" altLang="en-US" sz="1400" b="1" dirty="0"/>
                <a:t>課程</a:t>
              </a:r>
            </a:p>
          </p:txBody>
        </p:sp>
      </p:grpSp>
    </p:spTree>
    <p:extLst>
      <p:ext uri="{BB962C8B-B14F-4D97-AF65-F5344CB8AC3E}">
        <p14:creationId xmlns:p14="http://schemas.microsoft.com/office/powerpoint/2010/main" val="2819860102"/>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テーマ">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404</TotalTime>
  <Words>93</Words>
  <Application>Microsoft Office PowerPoint</Application>
  <PresentationFormat>画面に合わせる (4:3)</PresentationFormat>
  <Paragraphs>12</Paragraphs>
  <Slides>1</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1</vt:i4>
      </vt:variant>
    </vt:vector>
  </HeadingPairs>
  <TitlesOfParts>
    <vt:vector size="5" baseType="lpstr">
      <vt:lpstr>Aptos</vt:lpstr>
      <vt:lpstr>Aptos Display</vt:lpstr>
      <vt:lpstr>Arial</vt:lpstr>
      <vt:lpstr>Office テーマ</vt:lpstr>
      <vt:lpstr>別紙様式４　【自治体名・担当者名】</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R6 指導主事連絡協議会（６月）グループワーク時のワークシートフォーマット</dc:title>
  <dc:creator>竹内直也</dc:creator>
  <cp:lastModifiedBy>木村円香</cp:lastModifiedBy>
  <cp:revision>10</cp:revision>
  <cp:lastPrinted>2024-04-09T09:24:10Z</cp:lastPrinted>
  <dcterms:created xsi:type="dcterms:W3CDTF">2024-04-04T07:04:52Z</dcterms:created>
  <dcterms:modified xsi:type="dcterms:W3CDTF">2024-04-16T01:54:25Z</dcterms:modified>
</cp:coreProperties>
</file>

<file path=docProps/thumbnail.jpeg>
</file>