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4"/>
  </p:notesMasterIdLst>
  <p:sldIdLst>
    <p:sldId id="328" r:id="rId2"/>
    <p:sldId id="330" r:id="rId3"/>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 initials="A" lastIdx="13" clrIdx="0">
    <p:extLst>
      <p:ext uri="{19B8F6BF-5375-455C-9EA6-DF929625EA0E}">
        <p15:presenceInfo xmlns:p15="http://schemas.microsoft.com/office/powerpoint/2012/main" userId="m"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0C0"/>
    <a:srgbClr val="FFFFCC"/>
    <a:srgbClr val="B6917A"/>
    <a:srgbClr val="F1DBE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920" autoAdjust="0"/>
    <p:restoredTop sz="94660"/>
  </p:normalViewPr>
  <p:slideViewPr>
    <p:cSldViewPr snapToGrid="0">
      <p:cViewPr varScale="1">
        <p:scale>
          <a:sx n="111" d="100"/>
          <a:sy n="111" d="100"/>
        </p:scale>
        <p:origin x="1872"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notesMaster" Target="notesMasters/notesMaster1.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1"/>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1"/>
            <a:ext cx="2949787" cy="498693"/>
          </a:xfrm>
          <a:prstGeom prst="rect">
            <a:avLst/>
          </a:prstGeom>
        </p:spPr>
        <p:txBody>
          <a:bodyPr vert="horz" lIns="91440" tIns="45720" rIns="91440" bIns="45720" rtlCol="0"/>
          <a:lstStyle>
            <a:lvl1pPr algn="r">
              <a:defRPr sz="1200"/>
            </a:lvl1pPr>
          </a:lstStyle>
          <a:p>
            <a:fld id="{D4705DE2-3A8C-4351-AD5E-C7B92235F3D5}" type="datetimeFigureOut">
              <a:rPr kumimoji="1" lang="ja-JP" altLang="en-US" smtClean="0"/>
              <a:t>2024/9/5</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1"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DECC70CB-CA16-4537-B10E-989DAC17185E}" type="slidenum">
              <a:rPr kumimoji="1" lang="ja-JP" altLang="en-US" smtClean="0"/>
              <a:t>‹#›</a:t>
            </a:fld>
            <a:endParaRPr kumimoji="1" lang="ja-JP" altLang="en-US"/>
          </a:p>
        </p:txBody>
      </p:sp>
    </p:spTree>
    <p:extLst>
      <p:ext uri="{BB962C8B-B14F-4D97-AF65-F5344CB8AC3E}">
        <p14:creationId xmlns:p14="http://schemas.microsoft.com/office/powerpoint/2010/main" val="405467020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3D8C1DC2-39CE-45F0-A744-39FA3C968745}"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3134257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FE13DD1-418E-42F0-A445-F95D2A897FF8}"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6142014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5A594B04-5A04-413A-9CCD-E454F349BA7F}"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3094039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0D95BE52-6A1D-42A5-B487-416A91A78F78}"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0098237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4F3AF93-8587-4767-807E-2EC9E74A22B2}"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500816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C342768-AC96-4DB9-96CF-A4597AAEFE89}" type="datetime1">
              <a:rPr kumimoji="1" lang="ja-JP" altLang="en-US" smtClean="0"/>
              <a:t>2024/9/5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332490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C2CFB14-E772-481F-BDAE-095B4785FAA2}" type="datetime1">
              <a:rPr kumimoji="1" lang="ja-JP" altLang="en-US" smtClean="0"/>
              <a:t>2024/9/5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819689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C9FA6F2-B92C-499C-B1DB-B6187C5C3C7D}" type="datetime1">
              <a:rPr kumimoji="1" lang="ja-JP" altLang="en-US" smtClean="0"/>
              <a:t>2024/9/5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1494067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E93C80-0345-41E1-B743-78B3F5F0F01F}" type="datetime1">
              <a:rPr kumimoji="1" lang="ja-JP" altLang="en-US" smtClean="0"/>
              <a:t>2024/9/5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9555852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F7A192F0-E567-48B9-AEEB-45C80250C56C}" type="datetime1">
              <a:rPr kumimoji="1" lang="ja-JP" altLang="en-US" smtClean="0"/>
              <a:t>2024/9/5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0058861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A709C95-A7C9-48C2-A9C7-D3386239BBF6}" type="datetime1">
              <a:rPr kumimoji="1" lang="ja-JP" altLang="en-US" smtClean="0"/>
              <a:t>2024/9/5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111291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273631-BA68-4FE3-BC7B-4D01A8CD8FBD}" type="datetime1">
              <a:rPr kumimoji="1" lang="ja-JP" altLang="en-US" smtClean="0"/>
              <a:t>2024/9/5</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80666984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正方形/長方形 13">
            <a:extLst>
              <a:ext uri="{FF2B5EF4-FFF2-40B4-BE49-F238E27FC236}">
                <a16:creationId xmlns:a16="http://schemas.microsoft.com/office/drawing/2014/main" id="{07250945-9DCB-4530-9B64-FABF1C4CD099}"/>
              </a:ext>
            </a:extLst>
          </p:cNvPr>
          <p:cNvSpPr/>
          <p:nvPr/>
        </p:nvSpPr>
        <p:spPr>
          <a:xfrm>
            <a:off x="0" y="265343"/>
            <a:ext cx="9144000" cy="606296"/>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800" b="1" i="0" u="none" strike="noStrike" kern="1200" cap="none" spc="0" normalizeH="0" baseline="0" noProof="0" dirty="0">
                <a:ln>
                  <a:noFill/>
                </a:ln>
                <a:solidFill>
                  <a:srgbClr val="FFC000"/>
                </a:solidFill>
                <a:effectLst/>
                <a:uLnTx/>
                <a:uFillTx/>
                <a:latin typeface="Meiryo UI" panose="020B0604030504040204" pitchFamily="50" charset="-128"/>
                <a:ea typeface="Meiryo UI" panose="020B0604030504040204" pitchFamily="50" charset="-128"/>
                <a:cs typeface="+mn-cs"/>
              </a:rPr>
              <a:t>「言語活動を通した」指導</a:t>
            </a:r>
            <a:r>
              <a:rPr kumimoji="1" lang="ja-JP" altLang="en-US" sz="18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を</a:t>
            </a:r>
            <a:r>
              <a:rPr kumimoji="1" lang="ja-JP" altLang="en-US" sz="1800" b="1" i="0" u="none" strike="noStrike" kern="1200" cap="none" spc="0" normalizeH="0" baseline="0" noProof="0" dirty="0">
                <a:ln>
                  <a:noFill/>
                </a:ln>
                <a:solidFill>
                  <a:srgbClr val="FFC000"/>
                </a:solidFill>
                <a:effectLst/>
                <a:uLnTx/>
                <a:uFillTx/>
                <a:latin typeface="Meiryo UI" panose="020B0604030504040204" pitchFamily="50" charset="-128"/>
                <a:ea typeface="Meiryo UI" panose="020B0604030504040204" pitchFamily="50" charset="-128"/>
                <a:cs typeface="+mn-cs"/>
              </a:rPr>
              <a:t>各単元で行うこと</a:t>
            </a:r>
            <a:r>
              <a:rPr kumimoji="1" lang="ja-JP" altLang="en-US" sz="18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について</a:t>
            </a:r>
            <a:endParaRPr kumimoji="1" lang="ja-JP" altLang="en-US" b="1" dirty="0">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F8F32925-31DE-4A3C-B91A-71DE218E5403}"/>
              </a:ext>
            </a:extLst>
          </p:cNvPr>
          <p:cNvSpPr/>
          <p:nvPr/>
        </p:nvSpPr>
        <p:spPr>
          <a:xfrm>
            <a:off x="-25648" y="0"/>
            <a:ext cx="941284"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14</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716322" y="0"/>
            <a:ext cx="5427677" cy="261610"/>
          </a:xfrm>
          <a:prstGeom prst="rect">
            <a:avLst/>
          </a:prstGeom>
        </p:spPr>
        <p:txBody>
          <a:bodyPr wrap="squar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中学校：外国語部会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sp>
        <p:nvSpPr>
          <p:cNvPr id="3" name="正方形/長方形 2">
            <a:extLst>
              <a:ext uri="{FF2B5EF4-FFF2-40B4-BE49-F238E27FC236}">
                <a16:creationId xmlns:a16="http://schemas.microsoft.com/office/drawing/2014/main" id="{1F314AC5-F436-564F-1790-34D936950C18}"/>
              </a:ext>
            </a:extLst>
          </p:cNvPr>
          <p:cNvSpPr/>
          <p:nvPr/>
        </p:nvSpPr>
        <p:spPr>
          <a:xfrm>
            <a:off x="132927" y="945245"/>
            <a:ext cx="8878145" cy="754970"/>
          </a:xfrm>
          <a:prstGeom prst="rect">
            <a:avLst/>
          </a:prstGeom>
          <a:noFill/>
          <a:ln w="28575" cmpd="thinThick">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■学年・単元名・領域：</a:t>
            </a:r>
            <a:endParaRPr kumimoji="1" lang="en-US" altLang="ja-JP"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prstClr val="black"/>
                </a:solidFill>
                <a:latin typeface="Meiryo UI" panose="020B0604030504040204" pitchFamily="50" charset="-128"/>
                <a:ea typeface="Meiryo UI" panose="020B0604030504040204" pitchFamily="50" charset="-128"/>
              </a:rPr>
              <a:t>■本単元で育成を目指す資質・能力：</a:t>
            </a: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dirty="0"/>
          </a:p>
        </p:txBody>
      </p:sp>
      <p:graphicFrame>
        <p:nvGraphicFramePr>
          <p:cNvPr id="6" name="表 33">
            <a:extLst>
              <a:ext uri="{FF2B5EF4-FFF2-40B4-BE49-F238E27FC236}">
                <a16:creationId xmlns:a16="http://schemas.microsoft.com/office/drawing/2014/main" id="{6D4AD353-DB85-406C-CB93-1054664EACBA}"/>
              </a:ext>
            </a:extLst>
          </p:cNvPr>
          <p:cNvGraphicFramePr>
            <a:graphicFrameLocks noGrp="1"/>
          </p:cNvGraphicFramePr>
          <p:nvPr>
            <p:extLst>
              <p:ext uri="{D42A27DB-BD31-4B8C-83A1-F6EECF244321}">
                <p14:modId xmlns:p14="http://schemas.microsoft.com/office/powerpoint/2010/main" val="3708627839"/>
              </p:ext>
            </p:extLst>
          </p:nvPr>
        </p:nvGraphicFramePr>
        <p:xfrm>
          <a:off x="132927" y="1773821"/>
          <a:ext cx="8887211" cy="4710871"/>
        </p:xfrm>
        <a:graphic>
          <a:graphicData uri="http://schemas.openxmlformats.org/drawingml/2006/table">
            <a:tbl>
              <a:tblPr firstRow="1" bandRow="1">
                <a:tableStyleId>{5940675A-B579-460E-94D1-54222C63F5DA}</a:tableStyleId>
              </a:tblPr>
              <a:tblGrid>
                <a:gridCol w="1022433">
                  <a:extLst>
                    <a:ext uri="{9D8B030D-6E8A-4147-A177-3AD203B41FA5}">
                      <a16:colId xmlns:a16="http://schemas.microsoft.com/office/drawing/2014/main" val="3012196464"/>
                    </a:ext>
                  </a:extLst>
                </a:gridCol>
                <a:gridCol w="7864778">
                  <a:extLst>
                    <a:ext uri="{9D8B030D-6E8A-4147-A177-3AD203B41FA5}">
                      <a16:colId xmlns:a16="http://schemas.microsoft.com/office/drawing/2014/main" val="1742682547"/>
                    </a:ext>
                  </a:extLst>
                </a:gridCol>
              </a:tblGrid>
              <a:tr h="581788">
                <a:tc>
                  <a:txBody>
                    <a:bodyPr/>
                    <a:lstStyle/>
                    <a:p>
                      <a:pPr algn="ctr"/>
                      <a:r>
                        <a:rPr kumimoji="1" lang="ja-JP" altLang="en-US" sz="1200" dirty="0">
                          <a:latin typeface="Meiryo UI" panose="020B0604030504040204" pitchFamily="50" charset="-128"/>
                          <a:ea typeface="Meiryo UI" panose="020B0604030504040204" pitchFamily="50" charset="-128"/>
                        </a:rPr>
                        <a:t>第１時</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■（目標）</a:t>
                      </a:r>
                      <a:endParaRPr kumimoji="1" lang="en-US" altLang="ja-JP" sz="1050" dirty="0">
                        <a:latin typeface="Meiryo UI" panose="020B0604030504040204" pitchFamily="50" charset="-128"/>
                        <a:ea typeface="Meiryo UI" panose="020B0604030504040204" pitchFamily="50" charset="-128"/>
                      </a:endParaRPr>
                    </a:p>
                    <a:p>
                      <a:r>
                        <a:rPr kumimoji="1" lang="ja-JP" altLang="en-US" sz="1050" dirty="0">
                          <a:latin typeface="Meiryo UI" panose="020B0604030504040204" pitchFamily="50" charset="-128"/>
                          <a:ea typeface="Meiryo UI" panose="020B0604030504040204" pitchFamily="50" charset="-128"/>
                        </a:rPr>
                        <a:t>●（主な学習活動）　　　　　　　　　　　　　　　　　　　　　　　　　　　　　　　　　　　　　　　　　　　　　　　　　　　　　　　　　　　　　　　　　　　　　　①</a:t>
                      </a:r>
                    </a:p>
                  </a:txBody>
                  <a:tcPr/>
                </a:tc>
                <a:extLst>
                  <a:ext uri="{0D108BD9-81ED-4DB2-BD59-A6C34878D82A}">
                    <a16:rowId xmlns:a16="http://schemas.microsoft.com/office/drawing/2014/main" val="1488979844"/>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第２時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441734718"/>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第３時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48513671"/>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第４時</a:t>
                      </a:r>
                    </a:p>
                  </a:txBody>
                  <a:tcPr anchor="ctr">
                    <a:solidFill>
                      <a:schemeClr val="bg1"/>
                    </a:solidFill>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953119610"/>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第５時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511700662"/>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第６時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3672856577"/>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第７時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769197781"/>
                  </a:ext>
                </a:extLst>
              </a:tr>
              <a:tr h="589869">
                <a:tc>
                  <a:txBody>
                    <a:bodyPr/>
                    <a:lstStyle/>
                    <a:p>
                      <a:pPr algn="ctr"/>
                      <a:r>
                        <a:rPr kumimoji="1" lang="ja-JP" altLang="en-US" sz="1200" dirty="0">
                          <a:latin typeface="Meiryo UI" panose="020B0604030504040204" pitchFamily="50" charset="-128"/>
                          <a:ea typeface="Meiryo UI" panose="020B0604030504040204" pitchFamily="50" charset="-128"/>
                        </a:rPr>
                        <a:t>第８時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2212402116"/>
                  </a:ext>
                </a:extLst>
              </a:tr>
            </a:tbl>
          </a:graphicData>
        </a:graphic>
      </p:graphicFrame>
      <p:sp>
        <p:nvSpPr>
          <p:cNvPr id="7" name="テキスト ボックス 6">
            <a:extLst>
              <a:ext uri="{FF2B5EF4-FFF2-40B4-BE49-F238E27FC236}">
                <a16:creationId xmlns:a16="http://schemas.microsoft.com/office/drawing/2014/main" id="{37AB3CC6-292B-0190-8F34-610B7137A9D1}"/>
              </a:ext>
            </a:extLst>
          </p:cNvPr>
          <p:cNvSpPr txBox="1"/>
          <p:nvPr/>
        </p:nvSpPr>
        <p:spPr>
          <a:xfrm>
            <a:off x="1817615" y="2628781"/>
            <a:ext cx="6569003" cy="1600438"/>
          </a:xfrm>
          <a:prstGeom prst="rect">
            <a:avLst/>
          </a:prstGeom>
          <a:solidFill>
            <a:schemeClr val="bg1"/>
          </a:solidFill>
        </p:spPr>
        <p:txBody>
          <a:bodyPr wrap="square" rtlCol="0">
            <a:spAutoFit/>
          </a:bodyPr>
          <a:lstStyle/>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各単位時間の目標と主な学習活動について端的にまとめてください。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　 提出する際は、（目標）（主な学習活動）の文字は削除して記入してください。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２頁以降に記載する「</a:t>
            </a: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言語活動を通した指導</a:t>
            </a: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の説明（写真を貼り付けても可）」が、</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どの活動のものかが分かるように、主な学習活動に番号（①②③・・・）を付けてください。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dirty="0">
                <a:solidFill>
                  <a:srgbClr val="FF501E"/>
                </a:solidFill>
                <a:latin typeface="Meiryo UI" panose="020B0604030504040204" pitchFamily="50" charset="-128"/>
                <a:ea typeface="Meiryo UI" panose="020B0604030504040204" pitchFamily="50" charset="-128"/>
              </a:rPr>
              <a:t>枠は単元の時間数によって変更していただいて構いません。</a:t>
            </a:r>
            <a:endPar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p:txBody>
      </p:sp>
      <p:sp>
        <p:nvSpPr>
          <p:cNvPr id="8" name="テキスト ボックス 7">
            <a:extLst>
              <a:ext uri="{FF2B5EF4-FFF2-40B4-BE49-F238E27FC236}">
                <a16:creationId xmlns:a16="http://schemas.microsoft.com/office/drawing/2014/main" id="{A59200C2-F441-1EFC-A5C6-FD543EB473E7}"/>
              </a:ext>
            </a:extLst>
          </p:cNvPr>
          <p:cNvSpPr txBox="1"/>
          <p:nvPr/>
        </p:nvSpPr>
        <p:spPr>
          <a:xfrm>
            <a:off x="2926081" y="6535830"/>
            <a:ext cx="6084991" cy="307777"/>
          </a:xfrm>
          <a:prstGeom prst="rect">
            <a:avLst/>
          </a:prstGeom>
          <a:noFill/>
        </p:spPr>
        <p:txBody>
          <a:bodyPr wrap="square">
            <a:spAutoFit/>
          </a:bodyPr>
          <a:lstStyle/>
          <a:p>
            <a:r>
              <a:rPr kumimoji="1" lang="ja-JP" altLang="en-US" sz="1400" b="1"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a:t>
            </a:r>
            <a:r>
              <a:rPr kumimoji="1" lang="ja-JP" altLang="en-US" sz="1400" b="1" dirty="0">
                <a:solidFill>
                  <a:srgbClr val="000000"/>
                </a:solidFill>
                <a:latin typeface="Meiryo UI" panose="020B0604030504040204" pitchFamily="50" charset="-128"/>
                <a:ea typeface="Meiryo UI" panose="020B0604030504040204" pitchFamily="50" charset="-128"/>
              </a:rPr>
              <a:t>学校名：</a:t>
            </a:r>
            <a:endParaRPr lang="ja-JP" altLang="en-US" sz="1400" dirty="0"/>
          </a:p>
        </p:txBody>
      </p:sp>
    </p:spTree>
    <p:extLst>
      <p:ext uri="{BB962C8B-B14F-4D97-AF65-F5344CB8AC3E}">
        <p14:creationId xmlns:p14="http://schemas.microsoft.com/office/powerpoint/2010/main" val="41247354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sp>
        <p:nvSpPr>
          <p:cNvPr id="30" name="テキスト ボックス 29">
            <a:extLst>
              <a:ext uri="{FF2B5EF4-FFF2-40B4-BE49-F238E27FC236}">
                <a16:creationId xmlns:a16="http://schemas.microsoft.com/office/drawing/2014/main" id="{FE180628-0C6B-E2B3-6ECA-C226936F3D56}"/>
              </a:ext>
            </a:extLst>
          </p:cNvPr>
          <p:cNvSpPr txBox="1"/>
          <p:nvPr/>
        </p:nvSpPr>
        <p:spPr>
          <a:xfrm>
            <a:off x="2926081" y="6535830"/>
            <a:ext cx="6084991" cy="307777"/>
          </a:xfrm>
          <a:prstGeom prst="rect">
            <a:avLst/>
          </a:prstGeom>
          <a:noFill/>
        </p:spPr>
        <p:txBody>
          <a:bodyPr wrap="square">
            <a:spAutoFit/>
          </a:bodyPr>
          <a:lstStyle/>
          <a:p>
            <a:r>
              <a:rPr kumimoji="1" lang="ja-JP" altLang="en-US" sz="1400" b="1"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a:t>
            </a:r>
            <a:r>
              <a:rPr kumimoji="1" lang="ja-JP" altLang="en-US" sz="1400" b="1" dirty="0">
                <a:solidFill>
                  <a:srgbClr val="000000"/>
                </a:solidFill>
                <a:latin typeface="Meiryo UI" panose="020B0604030504040204" pitchFamily="50" charset="-128"/>
                <a:ea typeface="Meiryo UI" panose="020B0604030504040204" pitchFamily="50" charset="-128"/>
              </a:rPr>
              <a:t>学校名：</a:t>
            </a:r>
            <a:endParaRPr lang="ja-JP" altLang="en-US" sz="1400" dirty="0"/>
          </a:p>
        </p:txBody>
      </p:sp>
      <p:sp>
        <p:nvSpPr>
          <p:cNvPr id="22" name="テキスト ボックス 21">
            <a:extLst>
              <a:ext uri="{FF2B5EF4-FFF2-40B4-BE49-F238E27FC236}">
                <a16:creationId xmlns:a16="http://schemas.microsoft.com/office/drawing/2014/main" id="{B0AF4C09-E505-60EE-AB6E-D430E31FC98A}"/>
              </a:ext>
            </a:extLst>
          </p:cNvPr>
          <p:cNvSpPr txBox="1"/>
          <p:nvPr/>
        </p:nvSpPr>
        <p:spPr>
          <a:xfrm>
            <a:off x="132928" y="2483483"/>
            <a:ext cx="8867704" cy="2677656"/>
          </a:xfrm>
          <a:prstGeom prst="rect">
            <a:avLst/>
          </a:prstGeom>
          <a:solidFill>
            <a:schemeClr val="bg1"/>
          </a:solidFill>
        </p:spPr>
        <p:txBody>
          <a:bodyPr wrap="square" rtlCol="0">
            <a:spAutoFit/>
          </a:bodyPr>
          <a:lstStyle/>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dirty="0">
                <a:solidFill>
                  <a:srgbClr val="FF501E"/>
                </a:solidFill>
                <a:latin typeface="Meiryo UI" panose="020B0604030504040204" pitchFamily="50" charset="-128"/>
                <a:ea typeface="Meiryo UI" panose="020B0604030504040204" pitchFamily="50" charset="-128"/>
              </a:rPr>
              <a:t>本単元で目指す資質・能力の育成に向けて行った</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「思考、判断して情報を整理し自分の考えなどを形成し再構築できる</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ための指導」と、「適切な言語材料を活用するための指導（理解したり練習したりする活動を含む）」の説明（写真を</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載せても可）と、本単元で育成を目指す資質</a:t>
            </a:r>
            <a:r>
              <a:rPr kumimoji="1" lang="ja-JP" altLang="en-US" sz="1400" dirty="0">
                <a:solidFill>
                  <a:srgbClr val="FF501E"/>
                </a:solidFill>
                <a:latin typeface="Meiryo UI" panose="020B0604030504040204" pitchFamily="50" charset="-128"/>
                <a:ea typeface="Meiryo UI" panose="020B0604030504040204" pitchFamily="50" charset="-128"/>
              </a:rPr>
              <a:t>・能力との関連についての説明を</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それぞれ記載してください。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en-US" altLang="ja-JP" sz="1400" dirty="0">
                <a:solidFill>
                  <a:srgbClr val="FF501E"/>
                </a:solidFill>
                <a:latin typeface="Meiryo UI" panose="020B0604030504040204" pitchFamily="50" charset="-128"/>
                <a:ea typeface="Meiryo UI" panose="020B0604030504040204" pitchFamily="50" charset="-128"/>
              </a:rPr>
              <a:t>ICT</a:t>
            </a:r>
            <a:r>
              <a:rPr kumimoji="1" lang="ja-JP" altLang="en-US" sz="1400" dirty="0">
                <a:solidFill>
                  <a:srgbClr val="FF501E"/>
                </a:solidFill>
                <a:latin typeface="Meiryo UI" panose="020B0604030504040204" pitchFamily="50" charset="-128"/>
                <a:ea typeface="Meiryo UI" panose="020B0604030504040204" pitchFamily="50" charset="-128"/>
              </a:rPr>
              <a:t>の活用や</a:t>
            </a:r>
            <a:r>
              <a:rPr kumimoji="1" lang="en-US" altLang="ja-JP" sz="1400" dirty="0">
                <a:solidFill>
                  <a:srgbClr val="FF501E"/>
                </a:solidFill>
                <a:latin typeface="Meiryo UI" panose="020B0604030504040204" pitchFamily="50" charset="-128"/>
                <a:ea typeface="Meiryo UI" panose="020B0604030504040204" pitchFamily="50" charset="-128"/>
              </a:rPr>
              <a:t>ALT</a:t>
            </a:r>
            <a:r>
              <a:rPr kumimoji="1" lang="ja-JP" altLang="en-US" sz="1400" dirty="0">
                <a:solidFill>
                  <a:srgbClr val="FF501E"/>
                </a:solidFill>
                <a:latin typeface="Meiryo UI" panose="020B0604030504040204" pitchFamily="50" charset="-128"/>
                <a:ea typeface="Meiryo UI" panose="020B0604030504040204" pitchFamily="50" charset="-128"/>
              </a:rPr>
              <a:t>の参画場面に関することについては含めてください。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写真を貼り付ける場合は、</a:t>
            </a:r>
            <a:r>
              <a:rPr kumimoji="1" lang="ja-JP" altLang="en-US" sz="1400" dirty="0">
                <a:solidFill>
                  <a:srgbClr val="FF501E"/>
                </a:solidFill>
                <a:latin typeface="Meiryo UI" panose="020B0604030504040204" pitchFamily="50" charset="-128"/>
                <a:ea typeface="Meiryo UI" panose="020B0604030504040204" pitchFamily="50" charset="-128"/>
              </a:rPr>
              <a:t>皆さんに見やすい大きさで貼り付けてください。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ページ数を増やしていただいて構いません。</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単元計画のどの学習活動の説明（写真を載せても可）かが分かるように、</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説明（写真）に番号を付けてください。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肖像権や著作権にかかる許諾を得てください。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もし許諾が取れない場合は、写真の加工等をお願いします。</a:t>
            </a:r>
            <a:endPar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p:txBody>
      </p:sp>
      <p:sp>
        <p:nvSpPr>
          <p:cNvPr id="10" name="正方形/長方形 9">
            <a:extLst>
              <a:ext uri="{FF2B5EF4-FFF2-40B4-BE49-F238E27FC236}">
                <a16:creationId xmlns:a16="http://schemas.microsoft.com/office/drawing/2014/main" id="{CBBE5EDF-EB24-ED8F-18BE-76963177E031}"/>
              </a:ext>
            </a:extLst>
          </p:cNvPr>
          <p:cNvSpPr/>
          <p:nvPr/>
        </p:nvSpPr>
        <p:spPr>
          <a:xfrm>
            <a:off x="3716322" y="0"/>
            <a:ext cx="5427677" cy="261610"/>
          </a:xfrm>
          <a:prstGeom prst="rect">
            <a:avLst/>
          </a:prstGeom>
        </p:spPr>
        <p:txBody>
          <a:bodyPr wrap="squar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中学校：外国語部会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3" name="正方形/長方形 2">
            <a:extLst>
              <a:ext uri="{FF2B5EF4-FFF2-40B4-BE49-F238E27FC236}">
                <a16:creationId xmlns:a16="http://schemas.microsoft.com/office/drawing/2014/main" id="{C37726E3-52F2-D01F-964C-6013A8847023}"/>
              </a:ext>
            </a:extLst>
          </p:cNvPr>
          <p:cNvSpPr/>
          <p:nvPr/>
        </p:nvSpPr>
        <p:spPr>
          <a:xfrm>
            <a:off x="141993" y="927345"/>
            <a:ext cx="8878145" cy="1474110"/>
          </a:xfrm>
          <a:prstGeom prst="rect">
            <a:avLst/>
          </a:prstGeom>
          <a:noFill/>
          <a:ln w="28575" cmpd="dbl">
            <a:solidFill>
              <a:srgbClr val="41719C"/>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■単元</a:t>
            </a:r>
            <a:r>
              <a:rPr kumimoji="1" lang="ja-JP" altLang="en-US" sz="1400" b="1" dirty="0">
                <a:solidFill>
                  <a:prstClr val="black"/>
                </a:solidFill>
                <a:latin typeface="Meiryo UI" panose="020B0604030504040204" pitchFamily="50" charset="-128"/>
                <a:ea typeface="Meiryo UI" panose="020B0604030504040204" pitchFamily="50" charset="-128"/>
              </a:rPr>
              <a:t>目標を具現した生徒の英語表現：</a:t>
            </a: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400" b="1" dirty="0">
                <a:solidFill>
                  <a:prstClr val="black"/>
                </a:solidFill>
                <a:latin typeface="Meiryo UI" panose="020B0604030504040204" pitchFamily="50" charset="-128"/>
                <a:ea typeface="Meiryo UI" panose="020B0604030504040204" pitchFamily="50" charset="-128"/>
              </a:rPr>
              <a:t>  </a:t>
            </a:r>
            <a:r>
              <a:rPr kumimoji="1" lang="en-US" altLang="ja-JP" sz="1400" dirty="0" err="1">
                <a:solidFill>
                  <a:prstClr val="black"/>
                </a:solidFill>
                <a:latin typeface="Meiryo UI" panose="020B0604030504040204" pitchFamily="50" charset="-128"/>
                <a:ea typeface="Meiryo UI" panose="020B0604030504040204" pitchFamily="50" charset="-128"/>
              </a:rPr>
              <a:t>aaaaa</a:t>
            </a:r>
            <a:endParaRPr kumimoji="1" lang="en-US" altLang="ja-JP" sz="1400"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400"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400"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400" dirty="0">
              <a:solidFill>
                <a:prstClr val="black"/>
              </a:solidFill>
              <a:latin typeface="Meiryo UI" panose="020B0604030504040204" pitchFamily="50" charset="-128"/>
              <a:ea typeface="Meiryo UI" panose="020B0604030504040204" pitchFamily="50" charset="-128"/>
            </a:endParaRPr>
          </a:p>
        </p:txBody>
      </p:sp>
      <p:grpSp>
        <p:nvGrpSpPr>
          <p:cNvPr id="12" name="グループ化 11">
            <a:extLst>
              <a:ext uri="{FF2B5EF4-FFF2-40B4-BE49-F238E27FC236}">
                <a16:creationId xmlns:a16="http://schemas.microsoft.com/office/drawing/2014/main" id="{0C2D6817-EE68-1ADF-3BC9-CB9E0D1F8085}"/>
              </a:ext>
            </a:extLst>
          </p:cNvPr>
          <p:cNvGrpSpPr/>
          <p:nvPr/>
        </p:nvGrpSpPr>
        <p:grpSpPr>
          <a:xfrm>
            <a:off x="6099394" y="3327321"/>
            <a:ext cx="2575420" cy="3362397"/>
            <a:chOff x="6221483" y="3013553"/>
            <a:chExt cx="2575420" cy="3362397"/>
          </a:xfrm>
        </p:grpSpPr>
        <p:sp>
          <p:nvSpPr>
            <p:cNvPr id="13" name="正方形/長方形 12">
              <a:extLst>
                <a:ext uri="{FF2B5EF4-FFF2-40B4-BE49-F238E27FC236}">
                  <a16:creationId xmlns:a16="http://schemas.microsoft.com/office/drawing/2014/main" id="{EE203D07-28A1-FFA4-17E9-E68DB18D0144}"/>
                </a:ext>
              </a:extLst>
            </p:cNvPr>
            <p:cNvSpPr/>
            <p:nvPr/>
          </p:nvSpPr>
          <p:spPr>
            <a:xfrm>
              <a:off x="6221483" y="4082216"/>
              <a:ext cx="2575420" cy="1337703"/>
            </a:xfrm>
            <a:prstGeom prst="rect">
              <a:avLst/>
            </a:prstGeom>
            <a:no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写真</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600" dirty="0">
                  <a:solidFill>
                    <a:schemeClr val="tx1"/>
                  </a:solidFill>
                  <a:latin typeface="Meiryo UI" panose="020B0604030504040204" pitchFamily="50" charset="-128"/>
                  <a:ea typeface="Meiryo UI" panose="020B0604030504040204" pitchFamily="50" charset="-128"/>
                </a:rPr>
                <a:t>（載せても可）</a:t>
              </a:r>
            </a:p>
          </p:txBody>
        </p:sp>
        <p:sp>
          <p:nvSpPr>
            <p:cNvPr id="14" name="正方形/長方形 13">
              <a:extLst>
                <a:ext uri="{FF2B5EF4-FFF2-40B4-BE49-F238E27FC236}">
                  <a16:creationId xmlns:a16="http://schemas.microsoft.com/office/drawing/2014/main" id="{700433EF-4012-0F05-F712-F56B31C9F17D}"/>
                </a:ext>
              </a:extLst>
            </p:cNvPr>
            <p:cNvSpPr/>
            <p:nvPr/>
          </p:nvSpPr>
          <p:spPr>
            <a:xfrm>
              <a:off x="6221483" y="3471959"/>
              <a:ext cx="2575420" cy="610257"/>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a:solidFill>
                    <a:schemeClr val="tx1"/>
                  </a:solidFill>
                  <a:latin typeface="Meiryo UI" panose="020B0604030504040204" pitchFamily="50" charset="-128"/>
                  <a:ea typeface="Meiryo UI" panose="020B0604030504040204" pitchFamily="50" charset="-128"/>
                </a:rPr>
                <a:t>①　本単元で目指す資質・能力の育成に向けて行った指導の説明</a:t>
              </a:r>
            </a:p>
          </p:txBody>
        </p:sp>
        <p:sp>
          <p:nvSpPr>
            <p:cNvPr id="15" name="正方形/長方形 14">
              <a:extLst>
                <a:ext uri="{FF2B5EF4-FFF2-40B4-BE49-F238E27FC236}">
                  <a16:creationId xmlns:a16="http://schemas.microsoft.com/office/drawing/2014/main" id="{A26AC427-FA78-6ECE-4C5D-151656FC90FF}"/>
                </a:ext>
              </a:extLst>
            </p:cNvPr>
            <p:cNvSpPr/>
            <p:nvPr/>
          </p:nvSpPr>
          <p:spPr>
            <a:xfrm>
              <a:off x="6221483" y="3013553"/>
              <a:ext cx="2575420" cy="307777"/>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例えばこのように・・・</a:t>
              </a:r>
            </a:p>
          </p:txBody>
        </p:sp>
        <p:sp>
          <p:nvSpPr>
            <p:cNvPr id="16" name="正方形/長方形 15">
              <a:extLst>
                <a:ext uri="{FF2B5EF4-FFF2-40B4-BE49-F238E27FC236}">
                  <a16:creationId xmlns:a16="http://schemas.microsoft.com/office/drawing/2014/main" id="{0151386F-62FA-3CEC-9346-8279BC4893B1}"/>
                </a:ext>
              </a:extLst>
            </p:cNvPr>
            <p:cNvSpPr/>
            <p:nvPr/>
          </p:nvSpPr>
          <p:spPr>
            <a:xfrm>
              <a:off x="6221483" y="5498063"/>
              <a:ext cx="2575420" cy="877887"/>
            </a:xfrm>
            <a:prstGeom prst="rect">
              <a:avLst/>
            </a:prstGeom>
            <a:noFill/>
            <a:ln>
              <a:solidFill>
                <a:schemeClr val="tx1"/>
              </a:solidFill>
              <a:prstDash val="sysDot"/>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400" dirty="0">
                  <a:solidFill>
                    <a:schemeClr val="tx1"/>
                  </a:solidFill>
                  <a:latin typeface="Meiryo UI" panose="020B0604030504040204" pitchFamily="50" charset="-128"/>
                  <a:ea typeface="Meiryo UI" panose="020B0604030504040204" pitchFamily="50" charset="-128"/>
                </a:rPr>
                <a:t>本単元で育成を目指す資質・能力との関連についての説明</a:t>
              </a:r>
            </a:p>
          </p:txBody>
        </p:sp>
      </p:grpSp>
      <p:sp>
        <p:nvSpPr>
          <p:cNvPr id="5" name="正方形/長方形 4">
            <a:extLst>
              <a:ext uri="{FF2B5EF4-FFF2-40B4-BE49-F238E27FC236}">
                <a16:creationId xmlns:a16="http://schemas.microsoft.com/office/drawing/2014/main" id="{67B84A49-0444-BB7E-70F9-5F74CD36C3E1}"/>
              </a:ext>
            </a:extLst>
          </p:cNvPr>
          <p:cNvSpPr/>
          <p:nvPr/>
        </p:nvSpPr>
        <p:spPr>
          <a:xfrm>
            <a:off x="0" y="265343"/>
            <a:ext cx="9144000" cy="606296"/>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800" b="1" i="0" u="none" strike="noStrike" kern="1200" cap="none" spc="0" normalizeH="0" baseline="0" noProof="0" dirty="0">
                <a:ln>
                  <a:noFill/>
                </a:ln>
                <a:solidFill>
                  <a:srgbClr val="FFC000"/>
                </a:solidFill>
                <a:effectLst/>
                <a:uLnTx/>
                <a:uFillTx/>
                <a:latin typeface="Meiryo UI" panose="020B0604030504040204" pitchFamily="50" charset="-128"/>
                <a:ea typeface="Meiryo UI" panose="020B0604030504040204" pitchFamily="50" charset="-128"/>
                <a:cs typeface="+mn-cs"/>
              </a:rPr>
              <a:t>「言語活動を通した」指導</a:t>
            </a:r>
            <a:r>
              <a:rPr kumimoji="1" lang="ja-JP" altLang="en-US" sz="18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を</a:t>
            </a:r>
            <a:r>
              <a:rPr kumimoji="1" lang="ja-JP" altLang="en-US" sz="1800" b="1" i="0" u="none" strike="noStrike" kern="1200" cap="none" spc="0" normalizeH="0" baseline="0" noProof="0" dirty="0">
                <a:ln>
                  <a:noFill/>
                </a:ln>
                <a:solidFill>
                  <a:srgbClr val="FFC000"/>
                </a:solidFill>
                <a:effectLst/>
                <a:uLnTx/>
                <a:uFillTx/>
                <a:latin typeface="Meiryo UI" panose="020B0604030504040204" pitchFamily="50" charset="-128"/>
                <a:ea typeface="Meiryo UI" panose="020B0604030504040204" pitchFamily="50" charset="-128"/>
                <a:cs typeface="+mn-cs"/>
              </a:rPr>
              <a:t>各単元で行うこと</a:t>
            </a:r>
            <a:r>
              <a:rPr kumimoji="1" lang="ja-JP" altLang="en-US" sz="18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について</a:t>
            </a:r>
            <a:endParaRPr kumimoji="1" lang="ja-JP" altLang="en-US" b="1" dirty="0">
              <a:solidFill>
                <a:schemeClr val="bg1"/>
              </a:solidFill>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4931F34D-1BB8-ED5E-2860-361E21B8CDD8}"/>
              </a:ext>
            </a:extLst>
          </p:cNvPr>
          <p:cNvSpPr/>
          <p:nvPr/>
        </p:nvSpPr>
        <p:spPr>
          <a:xfrm>
            <a:off x="-25648" y="0"/>
            <a:ext cx="941284"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14</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Tree>
    <p:extLst>
      <p:ext uri="{BB962C8B-B14F-4D97-AF65-F5344CB8AC3E}">
        <p14:creationId xmlns:p14="http://schemas.microsoft.com/office/powerpoint/2010/main" val="2829981172"/>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8471</TotalTime>
  <Words>515</Words>
  <Application>Microsoft Office PowerPoint</Application>
  <PresentationFormat>画面に合わせる (4:3)</PresentationFormat>
  <Paragraphs>50</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vt:i4>
      </vt:variant>
    </vt:vector>
  </HeadingPairs>
  <TitlesOfParts>
    <vt:vector size="9" baseType="lpstr">
      <vt:lpstr>Meiryo UI</vt:lpstr>
      <vt:lpstr>Yu Gothic UI</vt:lpstr>
      <vt:lpstr>游ゴシック</vt:lpstr>
      <vt:lpstr>Arial</vt:lpstr>
      <vt:lpstr>Calibri</vt:lpstr>
      <vt:lpstr>Calibri Light</vt:lpstr>
      <vt:lpstr>Office テーマ</vt:lpstr>
      <vt:lpstr>PowerPoint プレゼンテーション</vt:lpstr>
      <vt:lpstr>PowerPoint プレゼンテーション</vt:lpstr>
    </vt:vector>
  </TitlesOfParts>
  <Company>MEXT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m</dc:creator>
  <cp:lastModifiedBy>鹿嶋成子</cp:lastModifiedBy>
  <cp:revision>403</cp:revision>
  <cp:lastPrinted>2024-08-19T05:26:18Z</cp:lastPrinted>
  <dcterms:created xsi:type="dcterms:W3CDTF">2019-12-23T03:19:15Z</dcterms:created>
  <dcterms:modified xsi:type="dcterms:W3CDTF">2024-09-05T05:04:10Z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899a617-f30e-4fb8-b81c-fb6d0b94ac5b_Enabled">
    <vt:lpwstr>true</vt:lpwstr>
  </property>
  <property fmtid="{D5CDD505-2E9C-101B-9397-08002B2CF9AE}" pid="3" name="MSIP_Label_d899a617-f30e-4fb8-b81c-fb6d0b94ac5b_SetDate">
    <vt:lpwstr>2022-04-13T03:12:24Z</vt:lpwstr>
  </property>
  <property fmtid="{D5CDD505-2E9C-101B-9397-08002B2CF9AE}" pid="4" name="MSIP_Label_d899a617-f30e-4fb8-b81c-fb6d0b94ac5b_Method">
    <vt:lpwstr>Standard</vt:lpwstr>
  </property>
  <property fmtid="{D5CDD505-2E9C-101B-9397-08002B2CF9AE}" pid="5" name="MSIP_Label_d899a617-f30e-4fb8-b81c-fb6d0b94ac5b_Name">
    <vt:lpwstr>機密性2情報</vt:lpwstr>
  </property>
  <property fmtid="{D5CDD505-2E9C-101B-9397-08002B2CF9AE}" pid="6" name="MSIP_Label_d899a617-f30e-4fb8-b81c-fb6d0b94ac5b_SiteId">
    <vt:lpwstr>545810b0-36cb-4290-8926-48dbc0f9e92f</vt:lpwstr>
  </property>
  <property fmtid="{D5CDD505-2E9C-101B-9397-08002B2CF9AE}" pid="7" name="MSIP_Label_d899a617-f30e-4fb8-b81c-fb6d0b94ac5b_ActionId">
    <vt:lpwstr>37474c6e-ca86-4edb-9a29-97ed1ce8e4d8</vt:lpwstr>
  </property>
  <property fmtid="{D5CDD505-2E9C-101B-9397-08002B2CF9AE}" pid="8" name="MSIP_Label_d899a617-f30e-4fb8-b81c-fb6d0b94ac5b_ContentBits">
    <vt:lpwstr>0</vt:lpwstr>
  </property>
</Properties>
</file>

<file path=docProps/thumbnail.jpeg>
</file>