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69" r:id="rId2"/>
  </p:sldIdLst>
  <p:sldSz cx="7775575" cy="10907713"/>
  <p:notesSz cx="6797675" cy="9926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BB3D"/>
    <a:srgbClr val="C2A436"/>
    <a:srgbClr val="F2CD43"/>
    <a:srgbClr val="5D9CE5"/>
    <a:srgbClr val="5389C7"/>
    <a:srgbClr val="255DAB"/>
    <a:srgbClr val="EEB34F"/>
    <a:srgbClr val="274B29"/>
    <a:srgbClr val="39482A"/>
    <a:srgbClr val="9D7B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16" autoAdjust="0"/>
    <p:restoredTop sz="86395"/>
  </p:normalViewPr>
  <p:slideViewPr>
    <p:cSldViewPr snapToGrid="0">
      <p:cViewPr varScale="1">
        <p:scale>
          <a:sx n="73" d="100"/>
          <a:sy n="73" d="100"/>
        </p:scale>
        <p:origin x="3222" y="72"/>
      </p:cViewPr>
      <p:guideLst>
        <p:guide orient="horz" pos="3435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9" Type="http://schemas.microsoft.com/office/2015/10/relationships/revisionInfo" Target="revisionInfo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49" tIns="45724" rIns="91449" bIns="4572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49" tIns="45724" rIns="91449" bIns="45724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2024/12/25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1239838"/>
            <a:ext cx="23876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9" tIns="45724" rIns="91449" bIns="4572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449" tIns="45724" rIns="91449" bIns="4572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6"/>
            <a:ext cx="2945659" cy="498055"/>
          </a:xfrm>
          <a:prstGeom prst="rect">
            <a:avLst/>
          </a:prstGeom>
        </p:spPr>
        <p:txBody>
          <a:bodyPr vert="horz" lIns="91449" tIns="45724" rIns="91449" bIns="4572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5" y="9428586"/>
            <a:ext cx="2945659" cy="498055"/>
          </a:xfrm>
          <a:prstGeom prst="rect">
            <a:avLst/>
          </a:prstGeom>
        </p:spPr>
        <p:txBody>
          <a:bodyPr vert="horz" lIns="91449" tIns="45724" rIns="91449" bIns="45724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正方形/長方形 52"/>
          <p:cNvSpPr/>
          <p:nvPr/>
        </p:nvSpPr>
        <p:spPr>
          <a:xfrm>
            <a:off x="539134" y="9699112"/>
            <a:ext cx="4922675" cy="770048"/>
          </a:xfrm>
          <a:prstGeom prst="rect">
            <a:avLst/>
          </a:prstGeom>
          <a:solidFill>
            <a:srgbClr val="5389C7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41119" y="935354"/>
            <a:ext cx="70719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rgbClr val="5389C7"/>
                </a:solidFill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  <a:cs typeface="MS PMincho" charset="-128"/>
              </a:rPr>
              <a:t>岩手県　ＬＰガス価格高騰対策事業</a:t>
            </a:r>
            <a:endParaRPr lang="en-US" altLang="ja-JP" sz="2400" b="1" dirty="0" smtClean="0">
              <a:solidFill>
                <a:srgbClr val="5389C7"/>
              </a:solidFill>
              <a:effectLst>
                <a:glow rad="63500">
                  <a:schemeClr val="bg1"/>
                </a:glow>
              </a:effectLst>
              <a:latin typeface="MS UI Gothic" panose="020B0600070205080204" pitchFamily="50" charset="-128"/>
              <a:ea typeface="MS UI Gothic" panose="020B0600070205080204" pitchFamily="50" charset="-128"/>
              <a:cs typeface="MS PMincho" charset="-128"/>
            </a:endParaRPr>
          </a:p>
          <a:p>
            <a:pPr algn="ctr"/>
            <a:r>
              <a:rPr lang="en-US" altLang="ja-JP" sz="2400" b="1" dirty="0" smtClean="0">
                <a:solidFill>
                  <a:srgbClr val="5389C7"/>
                </a:solidFill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  <a:cs typeface="MS PMincho" charset="-128"/>
              </a:rPr>
              <a:t>(</a:t>
            </a:r>
            <a:r>
              <a:rPr lang="ja-JP" altLang="en-US" sz="2400" b="1" dirty="0" smtClean="0">
                <a:solidFill>
                  <a:srgbClr val="5389C7"/>
                </a:solidFill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  <a:cs typeface="MS PMincho" charset="-128"/>
              </a:rPr>
              <a:t>令和６年度実施</a:t>
            </a:r>
            <a:r>
              <a:rPr lang="ja-JP" altLang="en-US" sz="2400" b="1" dirty="0">
                <a:solidFill>
                  <a:srgbClr val="5389C7"/>
                </a:solidFill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  <a:cs typeface="MS PMincho" charset="-128"/>
              </a:rPr>
              <a:t>分</a:t>
            </a:r>
            <a:r>
              <a:rPr lang="en-US" altLang="ja-JP" sz="2400" b="1" dirty="0" smtClean="0">
                <a:solidFill>
                  <a:srgbClr val="5389C7"/>
                </a:solidFill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  <a:cs typeface="MS PMincho" charset="-128"/>
              </a:rPr>
              <a:t>)</a:t>
            </a:r>
            <a:r>
              <a:rPr lang="ja-JP" altLang="en-US" sz="2400" b="1" dirty="0" smtClean="0">
                <a:solidFill>
                  <a:srgbClr val="5389C7"/>
                </a:solidFill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  <a:cs typeface="MS PMincho" charset="-128"/>
              </a:rPr>
              <a:t>のお知らせ</a:t>
            </a:r>
            <a:endParaRPr lang="en-US" altLang="ja-JP" sz="2400" b="1" dirty="0">
              <a:solidFill>
                <a:srgbClr val="5389C7"/>
              </a:solidFill>
              <a:effectLst>
                <a:glow rad="63500">
                  <a:schemeClr val="bg1"/>
                </a:glow>
              </a:effectLst>
              <a:latin typeface="MS UI Gothic" panose="020B0600070205080204" pitchFamily="50" charset="-128"/>
              <a:ea typeface="MS UI Gothic" panose="020B0600070205080204" pitchFamily="50" charset="-128"/>
              <a:cs typeface="MS PMincho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07952" y="9822526"/>
            <a:ext cx="4853857" cy="52322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chemeClr val="bg1"/>
                </a:solidFill>
                <a:effectLst>
                  <a:glow rad="50800">
                    <a:srgbClr val="C2A436">
                      <a:alpha val="73000"/>
                    </a:srgbClr>
                  </a:glow>
                </a:effectLst>
                <a:latin typeface="+mn-ea"/>
                <a:cs typeface="Kozuka Gothic Pro B" charset="-128"/>
              </a:rPr>
              <a:t>岩手県復興防災部消防安全課　</a:t>
            </a:r>
            <a:r>
              <a:rPr lang="en-US" altLang="ja-JP" sz="1400" dirty="0" smtClean="0">
                <a:solidFill>
                  <a:schemeClr val="bg1"/>
                </a:solidFill>
                <a:effectLst>
                  <a:glow rad="50800">
                    <a:srgbClr val="C2A436">
                      <a:alpha val="73000"/>
                    </a:srgbClr>
                  </a:glow>
                </a:effectLst>
                <a:latin typeface="+mn-ea"/>
                <a:cs typeface="Kozuka Gothic Pro B" charset="-128"/>
              </a:rPr>
              <a:t>Mail</a:t>
            </a:r>
            <a:r>
              <a:rPr lang="ja-JP" altLang="en-US" sz="1400" dirty="0">
                <a:solidFill>
                  <a:schemeClr val="bg1"/>
                </a:solidFill>
                <a:effectLst>
                  <a:glow rad="50800">
                    <a:srgbClr val="C2A436">
                      <a:alpha val="73000"/>
                    </a:srgbClr>
                  </a:glow>
                </a:effectLst>
                <a:latin typeface="+mn-ea"/>
                <a:cs typeface="Kozuka Gothic Pro B" charset="-128"/>
              </a:rPr>
              <a:t>　</a:t>
            </a:r>
            <a:r>
              <a:rPr lang="en-US" altLang="ja-JP" sz="1400" u="sng" dirty="0" smtClean="0">
                <a:solidFill>
                  <a:schemeClr val="bg1"/>
                </a:solidFill>
                <a:effectLst>
                  <a:glow rad="50800">
                    <a:srgbClr val="C2A436">
                      <a:alpha val="73000"/>
                    </a:srgbClr>
                  </a:glow>
                </a:effectLst>
                <a:latin typeface="+mn-ea"/>
                <a:cs typeface="Kozuka Gothic Pro B" charset="-128"/>
              </a:rPr>
              <a:t>AJ0010@pref.iwate.jp</a:t>
            </a:r>
            <a:r>
              <a:rPr lang="ja-JP" altLang="en-US" sz="1400" dirty="0">
                <a:solidFill>
                  <a:schemeClr val="bg1"/>
                </a:solidFill>
                <a:effectLst>
                  <a:glow rad="50800">
                    <a:srgbClr val="C2A436">
                      <a:alpha val="73000"/>
                    </a:srgbClr>
                  </a:glow>
                </a:effectLst>
                <a:latin typeface="+mn-ea"/>
                <a:cs typeface="Kozuka Gothic Pro B" charset="-128"/>
              </a:rPr>
              <a:t>　</a:t>
            </a:r>
            <a:endParaRPr lang="en-US" altLang="ja-JP" sz="1400" dirty="0" smtClean="0">
              <a:solidFill>
                <a:schemeClr val="bg1"/>
              </a:solidFill>
              <a:effectLst>
                <a:glow rad="50800">
                  <a:srgbClr val="C2A436">
                    <a:alpha val="73000"/>
                  </a:srgbClr>
                </a:glow>
              </a:effectLst>
              <a:latin typeface="+mn-ea"/>
              <a:cs typeface="Kozuka Gothic Pro B" charset="-128"/>
            </a:endParaRPr>
          </a:p>
          <a:p>
            <a:r>
              <a:rPr lang="ja-JP" altLang="en-US" sz="1400" dirty="0" smtClean="0">
                <a:solidFill>
                  <a:schemeClr val="bg1"/>
                </a:solidFill>
                <a:effectLst>
                  <a:glow rad="50800">
                    <a:srgbClr val="C2A436">
                      <a:alpha val="73000"/>
                    </a:srgbClr>
                  </a:glow>
                </a:effectLst>
                <a:latin typeface="+mn-ea"/>
                <a:cs typeface="Kozuka Gothic Pro B" charset="-128"/>
              </a:rPr>
              <a:t>　　</a:t>
            </a:r>
            <a:r>
              <a:rPr lang="en-US" altLang="ja-JP" sz="1400" dirty="0" smtClean="0">
                <a:solidFill>
                  <a:schemeClr val="bg1"/>
                </a:solidFill>
                <a:effectLst>
                  <a:glow rad="50800">
                    <a:srgbClr val="C2A436">
                      <a:alpha val="73000"/>
                    </a:srgbClr>
                  </a:glow>
                </a:effectLst>
                <a:latin typeface="+mn-ea"/>
                <a:cs typeface="Kozuka Gothic Pro B" charset="-128"/>
              </a:rPr>
              <a:t>TEL 019-629-5151 </a:t>
            </a:r>
            <a:r>
              <a:rPr lang="ja-JP" altLang="en-US" sz="1400" dirty="0" smtClean="0">
                <a:solidFill>
                  <a:schemeClr val="bg1"/>
                </a:solidFill>
                <a:effectLst>
                  <a:glow rad="50800">
                    <a:srgbClr val="C2A436">
                      <a:alpha val="73000"/>
                    </a:srgbClr>
                  </a:glow>
                </a:effectLst>
                <a:latin typeface="+mn-ea"/>
                <a:cs typeface="Kozuka Gothic Pro B" charset="-128"/>
              </a:rPr>
              <a:t>　</a:t>
            </a:r>
            <a:r>
              <a:rPr lang="en-US" altLang="ja-JP" sz="1400" dirty="0" smtClean="0">
                <a:solidFill>
                  <a:schemeClr val="bg1"/>
                </a:solidFill>
                <a:effectLst>
                  <a:glow rad="50800">
                    <a:srgbClr val="C2A436">
                      <a:alpha val="73000"/>
                    </a:srgbClr>
                  </a:glow>
                </a:effectLst>
                <a:latin typeface="+mn-ea"/>
                <a:cs typeface="Kozuka Gothic Pro B" charset="-128"/>
              </a:rPr>
              <a:t>FAX 019-629-5174</a:t>
            </a:r>
            <a:endParaRPr kumimoji="1" lang="ja-JP" altLang="en-US" sz="1400" dirty="0">
              <a:solidFill>
                <a:schemeClr val="bg1"/>
              </a:solidFill>
              <a:effectLst>
                <a:glow rad="50800">
                  <a:srgbClr val="C2A436">
                    <a:alpha val="73000"/>
                  </a:srgbClr>
                </a:glow>
              </a:effectLst>
              <a:latin typeface="+mn-ea"/>
              <a:cs typeface="Kozuka Gothic Pro B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450299" y="2722076"/>
            <a:ext cx="1321311" cy="592049"/>
          </a:xfrm>
          <a:prstGeom prst="roundRect">
            <a:avLst>
              <a:gd name="adj" fmla="val 50000"/>
            </a:avLst>
          </a:prstGeom>
          <a:solidFill>
            <a:srgbClr val="538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  <a:cs typeface="Kozuka Gothic Pro M" charset="-128"/>
              </a:rPr>
              <a:t>値引の対象</a:t>
            </a:r>
            <a:r>
              <a:rPr lang="ja-JP" altLang="en-US" sz="1400" dirty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  <a:cs typeface="Kozuka Gothic Pro M" charset="-128"/>
              </a:rPr>
              <a:t>と</a:t>
            </a:r>
            <a:r>
              <a:rPr lang="ja-JP" altLang="en-US" sz="1400" dirty="0" smtClean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  <a:cs typeface="Kozuka Gothic Pro M" charset="-128"/>
              </a:rPr>
              <a:t>なる方</a:t>
            </a:r>
            <a:endParaRPr lang="ja-JP" altLang="en-US" sz="1400" dirty="0">
              <a:solidFill>
                <a:schemeClr val="bg1"/>
              </a:solidFill>
              <a:latin typeface="MS UI Gothic" panose="020B0600070205080204" pitchFamily="50" charset="-128"/>
              <a:ea typeface="MS UI Gothic" panose="020B0600070205080204" pitchFamily="50" charset="-128"/>
              <a:cs typeface="Kozuka Gothic Pro M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60222" y="1877603"/>
            <a:ext cx="683369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　</a:t>
            </a:r>
            <a:r>
              <a:rPr lang="ja-JP" altLang="ja-JP" sz="1600" b="1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ＬＰ</a:t>
            </a:r>
            <a:r>
              <a:rPr lang="ja-JP" altLang="ja-JP" sz="16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ガスの価格高騰に対応するため</a:t>
            </a:r>
            <a:r>
              <a:rPr lang="ja-JP" altLang="ja-JP" sz="1600" b="1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、</a:t>
            </a:r>
            <a:r>
              <a:rPr lang="ja-JP" altLang="en-US" sz="1600" b="1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岩手県内の</a:t>
            </a:r>
            <a:r>
              <a:rPr lang="ja-JP" altLang="ja-JP" sz="1600" b="1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一般</a:t>
            </a:r>
            <a:r>
              <a:rPr lang="ja-JP" altLang="ja-JP" sz="16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消費者等が使用するＬＰガス料金の値引を</a:t>
            </a:r>
            <a:r>
              <a:rPr lang="ja-JP" altLang="ja-JP" sz="1600" b="1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行</a:t>
            </a:r>
            <a:r>
              <a:rPr lang="ja-JP" altLang="en-US" sz="1600" b="1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い、</a:t>
            </a:r>
            <a:r>
              <a:rPr lang="ja-JP" altLang="en-US" sz="1600" b="1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  <a:cs typeface="MS PMincho" charset="-128"/>
              </a:rPr>
              <a:t>県民生活を支援する事業を実施します。</a:t>
            </a:r>
            <a:endParaRPr lang="en-US" altLang="ja-JP" sz="1600" b="1" dirty="0" smtClean="0">
              <a:effectLst>
                <a:glow rad="63500">
                  <a:schemeClr val="bg1"/>
                </a:glow>
              </a:effectLst>
              <a:latin typeface="MS UI Gothic" panose="020B0600070205080204" pitchFamily="50" charset="-128"/>
              <a:ea typeface="MS UI Gothic" panose="020B0600070205080204" pitchFamily="50" charset="-128"/>
              <a:cs typeface="MS PMincho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894112" y="2757019"/>
            <a:ext cx="5389886" cy="12618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　岩手県内の家庭及び飲食店などの業務用としてＬＰガスを使用する一般消費者等　（個別供給、集団供給、コミュニティーガス団地）</a:t>
            </a:r>
            <a:endParaRPr lang="en-US" altLang="ja-JP" sz="1400" b="1" dirty="0" smtClean="0">
              <a:effectLst>
                <a:glow rad="63500">
                  <a:schemeClr val="bg1"/>
                </a:glow>
              </a:effectLst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en-US" altLang="ja-JP" sz="1200" b="1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/>
            </a:r>
            <a:br>
              <a:rPr lang="en-US" altLang="ja-JP" sz="1200" b="1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</a:br>
            <a:r>
              <a:rPr lang="en-US" altLang="ja-JP" sz="1200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※</a:t>
            </a:r>
            <a:r>
              <a:rPr lang="ja-JP" altLang="en-US" sz="1200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一般消費者等とは、液化石油ガスの保安の確保及び取引の適正化に関する法律（昭和</a:t>
            </a:r>
            <a:r>
              <a:rPr lang="en-US" altLang="ja-JP" sz="1200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42</a:t>
            </a:r>
            <a:r>
              <a:rPr lang="ja-JP" altLang="en-US" sz="1200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年法律第</a:t>
            </a:r>
            <a:r>
              <a:rPr lang="en-US" altLang="ja-JP" sz="1200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149</a:t>
            </a:r>
            <a:r>
              <a:rPr lang="ja-JP" altLang="en-US" sz="1200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号）第２条第２項に規定する一般消費者等をいいます。　　</a:t>
            </a:r>
            <a:endParaRPr lang="en-US" altLang="ja-JP" sz="1200" dirty="0" smtClean="0">
              <a:effectLst>
                <a:glow rad="63500">
                  <a:schemeClr val="bg1"/>
                </a:glow>
              </a:effectLst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200" dirty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　 </a:t>
            </a:r>
            <a:r>
              <a:rPr lang="ja-JP" altLang="en-US" sz="1200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契約者が公共機関等の場合は対象外です。</a:t>
            </a:r>
            <a:endParaRPr lang="ja-JP" altLang="en-US" sz="12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894112" y="5527026"/>
            <a:ext cx="5389886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　</a:t>
            </a:r>
            <a:r>
              <a:rPr lang="ja-JP" altLang="en-US" sz="1400" b="1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原則として、令和７年２月検針分の請求時に一括で値引きを行います。</a:t>
            </a:r>
            <a:endParaRPr lang="en-US" altLang="ja-JP" sz="1400" b="1" dirty="0" smtClean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14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en-US" altLang="ja-JP" sz="1200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※</a:t>
            </a:r>
            <a:r>
              <a:rPr lang="ja-JP" altLang="en-US" sz="1200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ＬＰガス販売店によっては、３月検針分の請求時等に値引きを行う</a:t>
            </a:r>
            <a:r>
              <a:rPr lang="ja-JP" altLang="en-US" sz="12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場合が</a:t>
            </a:r>
            <a:r>
              <a:rPr lang="ja-JP" altLang="en-US" sz="1200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あります。</a:t>
            </a:r>
            <a:r>
              <a:rPr lang="en-US" altLang="ja-JP" sz="1200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/>
            </a:r>
            <a:br>
              <a:rPr lang="en-US" altLang="ja-JP" sz="1200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</a:br>
            <a:endParaRPr lang="en-US" altLang="ja-JP" sz="12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200" b="1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　</a:t>
            </a:r>
            <a:r>
              <a:rPr lang="ja-JP" altLang="en-US" sz="1400" b="1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消費者</a:t>
            </a:r>
            <a:r>
              <a:rPr lang="ja-JP" altLang="en-US" sz="14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である皆様</a:t>
            </a:r>
            <a:r>
              <a:rPr lang="ja-JP" altLang="en-US" sz="1400" b="1" dirty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自身の手続や、各販売店への申込は不要です</a:t>
            </a:r>
            <a:r>
              <a:rPr lang="ja-JP" altLang="en-US" sz="1400" b="1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。</a:t>
            </a:r>
            <a:endParaRPr lang="ja-JP" altLang="en-US" sz="12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450300" y="5527026"/>
            <a:ext cx="1321311" cy="592049"/>
          </a:xfrm>
          <a:prstGeom prst="roundRect">
            <a:avLst>
              <a:gd name="adj" fmla="val 50000"/>
            </a:avLst>
          </a:prstGeom>
          <a:solidFill>
            <a:srgbClr val="538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  <a:cs typeface="Kozuka Gothic Pro M" charset="-128"/>
              </a:rPr>
              <a:t>値引実施</a:t>
            </a:r>
            <a:r>
              <a:rPr lang="en-US" altLang="ja-JP" sz="1400" dirty="0" smtClean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  <a:cs typeface="Kozuka Gothic Pro M" charset="-128"/>
              </a:rPr>
              <a:t/>
            </a:r>
            <a:br>
              <a:rPr lang="en-US" altLang="ja-JP" sz="1400" dirty="0" smtClean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  <a:cs typeface="Kozuka Gothic Pro M" charset="-128"/>
              </a:rPr>
            </a:br>
            <a:r>
              <a:rPr lang="ja-JP" altLang="en-US" sz="1400" dirty="0" smtClean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  <a:cs typeface="Kozuka Gothic Pro M" charset="-128"/>
              </a:rPr>
              <a:t>時期・手続</a:t>
            </a:r>
            <a:endParaRPr lang="ja-JP" altLang="en-US" sz="1400" dirty="0">
              <a:solidFill>
                <a:schemeClr val="bg1"/>
              </a:solidFill>
              <a:latin typeface="MS UI Gothic" panose="020B0600070205080204" pitchFamily="50" charset="-128"/>
              <a:ea typeface="MS UI Gothic" panose="020B0600070205080204" pitchFamily="50" charset="-128"/>
              <a:cs typeface="Kozuka Gothic Pro M" charset="-128"/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450300" y="4239853"/>
            <a:ext cx="1321311" cy="592049"/>
          </a:xfrm>
          <a:prstGeom prst="roundRect">
            <a:avLst>
              <a:gd name="adj" fmla="val 50000"/>
            </a:avLst>
          </a:prstGeom>
          <a:solidFill>
            <a:srgbClr val="538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  <a:cs typeface="Kozuka Gothic Pro M" charset="-128"/>
              </a:rPr>
              <a:t>料金値引額</a:t>
            </a:r>
            <a:endParaRPr lang="ja-JP" altLang="en-US" sz="1400" dirty="0">
              <a:solidFill>
                <a:schemeClr val="bg1"/>
              </a:solidFill>
              <a:latin typeface="MS UI Gothic" panose="020B0600070205080204" pitchFamily="50" charset="-128"/>
              <a:ea typeface="MS UI Gothic" panose="020B0600070205080204" pitchFamily="50" charset="-128"/>
              <a:cs typeface="Kozuka Gothic Pro M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289405" y="488399"/>
            <a:ext cx="3577745" cy="347006"/>
          </a:xfrm>
          <a:prstGeom prst="roundRect">
            <a:avLst>
              <a:gd name="adj" fmla="val 50000"/>
            </a:avLst>
          </a:prstGeom>
          <a:solidFill>
            <a:srgbClr val="538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  <a:cs typeface="Kozuka Gothic Pro M" charset="-128"/>
              </a:rPr>
              <a:t>岩手県内でＬＰガスを利用している皆様へ</a:t>
            </a:r>
            <a:endParaRPr lang="ja-JP" altLang="en-US" sz="1400" dirty="0">
              <a:solidFill>
                <a:schemeClr val="bg1"/>
              </a:solidFill>
              <a:latin typeface="MS UI Gothic" panose="020B0600070205080204" pitchFamily="50" charset="-128"/>
              <a:ea typeface="MS UI Gothic" panose="020B0600070205080204" pitchFamily="50" charset="-128"/>
              <a:cs typeface="Kozuka Gothic Pro M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450301" y="8057667"/>
            <a:ext cx="6983889" cy="147653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41119" y="7035243"/>
            <a:ext cx="7289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</a:t>
            </a:r>
            <a:r>
              <a:rPr lang="ja-JP" altLang="en-US" sz="1400" b="1" dirty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ご不明な点がございましたら、お取引されているＬＰガス</a:t>
            </a:r>
            <a:r>
              <a:rPr lang="ja-JP" altLang="en-US" sz="1400" b="1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販売店まで</a:t>
            </a:r>
            <a:r>
              <a:rPr lang="ja-JP" altLang="en-US" sz="1400" b="1" dirty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お問い合わせください。</a:t>
            </a:r>
          </a:p>
        </p:txBody>
      </p:sp>
      <p:sp>
        <p:nvSpPr>
          <p:cNvPr id="18" name="角丸四角形 17"/>
          <p:cNvSpPr/>
          <p:nvPr/>
        </p:nvSpPr>
        <p:spPr>
          <a:xfrm>
            <a:off x="450301" y="7488855"/>
            <a:ext cx="1535520" cy="457560"/>
          </a:xfrm>
          <a:prstGeom prst="roundRect">
            <a:avLst>
              <a:gd name="adj" fmla="val 50000"/>
            </a:avLst>
          </a:prstGeom>
          <a:solidFill>
            <a:srgbClr val="538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  <a:cs typeface="Kozuka Gothic Pro M" charset="-128"/>
              </a:rPr>
              <a:t>販売店使用欄</a:t>
            </a:r>
            <a:endParaRPr lang="ja-JP" altLang="en-US" sz="1400" dirty="0">
              <a:solidFill>
                <a:schemeClr val="bg1"/>
              </a:solidFill>
              <a:latin typeface="MS UI Gothic" panose="020B0600070205080204" pitchFamily="50" charset="-128"/>
              <a:ea typeface="MS UI Gothic" panose="020B0600070205080204" pitchFamily="50" charset="-128"/>
              <a:cs typeface="Kozuka Gothic Pro M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884192" y="4269851"/>
            <a:ext cx="5399806" cy="11387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　１契約あたり</a:t>
            </a:r>
            <a:r>
              <a:rPr lang="en-US" altLang="ja-JP" sz="2800" b="1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1,300</a:t>
            </a:r>
            <a:r>
              <a:rPr lang="ja-JP" altLang="en-US" sz="2800" b="1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円</a:t>
            </a:r>
            <a:r>
              <a:rPr lang="ja-JP" altLang="en-US" sz="1600" b="1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（税抜）を上限に値引します。</a:t>
            </a:r>
            <a:endParaRPr lang="en-US" altLang="ja-JP" sz="1600" b="1" dirty="0" smtClean="0">
              <a:effectLst>
                <a:glow rad="63500">
                  <a:schemeClr val="bg1"/>
                </a:glow>
              </a:effectLst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1600" b="1" dirty="0" smtClean="0">
              <a:effectLst>
                <a:glow rad="63500">
                  <a:schemeClr val="bg1"/>
                </a:glow>
              </a:effectLst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en-US" altLang="ja-JP" sz="12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※</a:t>
            </a:r>
            <a:r>
              <a:rPr lang="ja-JP" altLang="en-US" sz="1200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請求</a:t>
            </a:r>
            <a:r>
              <a:rPr lang="ja-JP" altLang="en-US" sz="1200" dirty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額</a:t>
            </a:r>
            <a:r>
              <a:rPr lang="ja-JP" altLang="en-US" sz="1200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が</a:t>
            </a:r>
            <a:r>
              <a:rPr lang="en-US" altLang="ja-JP" sz="1200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1,300</a:t>
            </a:r>
            <a:r>
              <a:rPr lang="ja-JP" altLang="en-US" sz="1200" dirty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円を下回る場合、原則として請求額を上限として値引は終了しますが</a:t>
            </a:r>
            <a:r>
              <a:rPr lang="ja-JP" altLang="en-US" sz="1200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、翌月に一部が繰り越される場合があります。</a:t>
            </a:r>
            <a:endParaRPr lang="en-US" altLang="ja-JP" sz="1200" b="1" dirty="0">
              <a:effectLst>
                <a:glow rad="63500">
                  <a:schemeClr val="bg1"/>
                </a:glow>
              </a:effectLst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342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1.pptx" id="{D8CEF92E-E621-4889-A2C4-D44EA4896D94}" vid="{7BA0B976-7AA0-4750-86DE-53A6EBAC7E7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311</Words>
  <Application>Microsoft Office PowerPoint</Application>
  <PresentationFormat>ユーザー設定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Kozuka Gothic Pro B</vt:lpstr>
      <vt:lpstr>Kozuka Gothic Pro M</vt:lpstr>
      <vt:lpstr>ＭＳ Ｐゴシック</vt:lpstr>
      <vt:lpstr>MS PMincho</vt:lpstr>
      <vt:lpstr>MS UI Gothic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2018-01-31T11:10:13Z</dcterms:created>
  <dcterms:modified xsi:type="dcterms:W3CDTF">2024-12-25T06:46:42Z</dcterms:modified>
</cp:coreProperties>
</file>