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6858000" cy="9906000" type="A4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00"/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55" d="100"/>
          <a:sy n="55" d="100"/>
        </p:scale>
        <p:origin x="2563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971D7C-3D6F-4E62-B7C2-4E0DBC670482}" type="datetimeFigureOut">
              <a:rPr kumimoji="1" lang="ja-JP" altLang="en-US" smtClean="0"/>
              <a:t>2022/4/20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7F9FC9-B976-4391-A38C-CD71DA7262E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919041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971D7C-3D6F-4E62-B7C2-4E0DBC670482}" type="datetimeFigureOut">
              <a:rPr kumimoji="1" lang="ja-JP" altLang="en-US" smtClean="0"/>
              <a:t>2022/4/20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7F9FC9-B976-4391-A38C-CD71DA7262E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892959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971D7C-3D6F-4E62-B7C2-4E0DBC670482}" type="datetimeFigureOut">
              <a:rPr kumimoji="1" lang="ja-JP" altLang="en-US" smtClean="0"/>
              <a:t>2022/4/20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7F9FC9-B976-4391-A38C-CD71DA7262E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56807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971D7C-3D6F-4E62-B7C2-4E0DBC670482}" type="datetimeFigureOut">
              <a:rPr kumimoji="1" lang="ja-JP" altLang="en-US" smtClean="0"/>
              <a:t>2022/4/20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7F9FC9-B976-4391-A38C-CD71DA7262E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796898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971D7C-3D6F-4E62-B7C2-4E0DBC670482}" type="datetimeFigureOut">
              <a:rPr kumimoji="1" lang="ja-JP" altLang="en-US" smtClean="0"/>
              <a:t>2022/4/20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7F9FC9-B976-4391-A38C-CD71DA7262E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716718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971D7C-3D6F-4E62-B7C2-4E0DBC670482}" type="datetimeFigureOut">
              <a:rPr kumimoji="1" lang="ja-JP" altLang="en-US" smtClean="0"/>
              <a:t>2022/4/20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7F9FC9-B976-4391-A38C-CD71DA7262E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985632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971D7C-3D6F-4E62-B7C2-4E0DBC670482}" type="datetimeFigureOut">
              <a:rPr kumimoji="1" lang="ja-JP" altLang="en-US" smtClean="0"/>
              <a:t>2022/4/20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7F9FC9-B976-4391-A38C-CD71DA7262E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887280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971D7C-3D6F-4E62-B7C2-4E0DBC670482}" type="datetimeFigureOut">
              <a:rPr kumimoji="1" lang="ja-JP" altLang="en-US" smtClean="0"/>
              <a:t>2022/4/20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7F9FC9-B976-4391-A38C-CD71DA7262E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540597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971D7C-3D6F-4E62-B7C2-4E0DBC670482}" type="datetimeFigureOut">
              <a:rPr kumimoji="1" lang="ja-JP" altLang="en-US" smtClean="0"/>
              <a:t>2022/4/20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7F9FC9-B976-4391-A38C-CD71DA7262E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742346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971D7C-3D6F-4E62-B7C2-4E0DBC670482}" type="datetimeFigureOut">
              <a:rPr kumimoji="1" lang="ja-JP" altLang="en-US" smtClean="0"/>
              <a:t>2022/4/20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7F9FC9-B976-4391-A38C-CD71DA7262E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418169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971D7C-3D6F-4E62-B7C2-4E0DBC670482}" type="datetimeFigureOut">
              <a:rPr kumimoji="1" lang="ja-JP" altLang="en-US" smtClean="0"/>
              <a:t>2022/4/20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7F9FC9-B976-4391-A38C-CD71DA7262E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426055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971D7C-3D6F-4E62-B7C2-4E0DBC670482}" type="datetimeFigureOut">
              <a:rPr kumimoji="1" lang="ja-JP" altLang="en-US" smtClean="0"/>
              <a:t>2022/4/20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7F9FC9-B976-4391-A38C-CD71DA7262E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122720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図 5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7" r="12677" b="15919"/>
          <a:stretch/>
        </p:blipFill>
        <p:spPr>
          <a:xfrm>
            <a:off x="0" y="0"/>
            <a:ext cx="6918960" cy="8312727"/>
          </a:xfrm>
          <a:prstGeom prst="rect">
            <a:avLst/>
          </a:prstGeom>
          <a:noFill/>
          <a:effectLst>
            <a:outerShdw dist="50800" dir="5400000" algn="ctr" rotWithShape="0">
              <a:srgbClr val="000000"/>
            </a:outerShdw>
            <a:softEdge rad="0"/>
          </a:effectLst>
        </p:spPr>
      </p:pic>
      <p:sp>
        <p:nvSpPr>
          <p:cNvPr id="3" name="テキスト ボックス 1"/>
          <p:cNvSpPr txBox="1"/>
          <p:nvPr/>
        </p:nvSpPr>
        <p:spPr>
          <a:xfrm>
            <a:off x="0" y="42203"/>
            <a:ext cx="6918960" cy="1704846"/>
          </a:xfrm>
          <a:prstGeom prst="rect">
            <a:avLst/>
          </a:prstGeom>
          <a:solidFill>
            <a:srgbClr val="002060">
              <a:alpha val="45000"/>
            </a:srgbClr>
          </a:solidFill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ts val="2500"/>
              </a:lnSpc>
              <a:spcAft>
                <a:spcPts val="0"/>
              </a:spcAft>
            </a:pPr>
            <a:r>
              <a:rPr lang="ja-JP" altLang="en-US" sz="2400" b="1" kern="100" dirty="0" smtClean="0">
                <a:solidFill>
                  <a:srgbClr val="FFFF00"/>
                </a:solidFill>
                <a:effectLst/>
                <a:latin typeface="游ゴシック" panose="020B0400000000000000" pitchFamily="50" charset="-128"/>
                <a:ea typeface="游ゴシック" panose="020B0400000000000000" pitchFamily="50" charset="-128"/>
                <a:cs typeface="Times New Roman" panose="02020603050405020304" pitchFamily="18" charset="0"/>
              </a:rPr>
              <a:t>科学講演会</a:t>
            </a:r>
            <a:endParaRPr lang="ja-JP" sz="1050" kern="100" dirty="0">
              <a:solidFill>
                <a:srgbClr val="FFFF00"/>
              </a:solidFill>
              <a:effectLst/>
              <a:latin typeface="游ゴシック" panose="020B0400000000000000" pitchFamily="50" charset="-128"/>
              <a:ea typeface="游ゴシック" panose="020B0400000000000000" pitchFamily="50" charset="-128"/>
              <a:cs typeface="Times New Roman" panose="02020603050405020304" pitchFamily="18" charset="0"/>
            </a:endParaRPr>
          </a:p>
          <a:p>
            <a:pPr marL="133350">
              <a:lnSpc>
                <a:spcPts val="2500"/>
              </a:lnSpc>
              <a:spcAft>
                <a:spcPts val="0"/>
              </a:spcAft>
            </a:pPr>
            <a:r>
              <a:rPr lang="ja-JP" sz="2400" b="1" kern="100" dirty="0" smtClean="0">
                <a:solidFill>
                  <a:srgbClr val="FFFF00"/>
                </a:solidFill>
                <a:effectLst/>
                <a:latin typeface="游ゴシック" panose="020B0400000000000000" pitchFamily="50" charset="-128"/>
                <a:ea typeface="游ゴシック" panose="020B0400000000000000" pitchFamily="50" charset="-128"/>
                <a:cs typeface="Times New Roman" panose="02020603050405020304" pitchFamily="18" charset="0"/>
              </a:rPr>
              <a:t>「</a:t>
            </a:r>
            <a:r>
              <a:rPr lang="ja-JP" altLang="en-US" sz="2400" b="1" kern="100" dirty="0" smtClean="0">
                <a:solidFill>
                  <a:srgbClr val="FFFF00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Times New Roman" panose="02020603050405020304" pitchFamily="18" charset="0"/>
              </a:rPr>
              <a:t>宇宙</a:t>
            </a:r>
            <a:r>
              <a:rPr lang="ja-JP" altLang="en-US" sz="2400" b="1" kern="100" dirty="0">
                <a:solidFill>
                  <a:srgbClr val="FFFF00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Times New Roman" panose="02020603050405020304" pitchFamily="18" charset="0"/>
              </a:rPr>
              <a:t>はどのようにしてできたか</a:t>
            </a:r>
            <a:r>
              <a:rPr lang="ja-JP" altLang="en-US" sz="2400" b="1" kern="100" dirty="0" smtClean="0">
                <a:solidFill>
                  <a:srgbClr val="FFFF00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Times New Roman" panose="02020603050405020304" pitchFamily="18" charset="0"/>
              </a:rPr>
              <a:t>」</a:t>
            </a:r>
            <a:endParaRPr lang="en-US" altLang="ja-JP" sz="2400" b="1" kern="100" dirty="0" smtClean="0">
              <a:solidFill>
                <a:srgbClr val="FFC000"/>
              </a:solidFill>
              <a:effectLst/>
              <a:latin typeface="游ゴシック" panose="020B0400000000000000" pitchFamily="50" charset="-128"/>
              <a:ea typeface="游ゴシック" panose="020B0400000000000000" pitchFamily="50" charset="-128"/>
              <a:cs typeface="Times New Roman" panose="02020603050405020304" pitchFamily="18" charset="0"/>
            </a:endParaRPr>
          </a:p>
          <a:p>
            <a:pPr>
              <a:lnSpc>
                <a:spcPts val="2500"/>
              </a:lnSpc>
              <a:spcAft>
                <a:spcPts val="0"/>
              </a:spcAft>
            </a:pPr>
            <a:endParaRPr lang="en-US" altLang="ja-JP" sz="2400" b="1" kern="100" dirty="0" smtClean="0">
              <a:solidFill>
                <a:schemeClr val="bg1"/>
              </a:solidFill>
              <a:effectLst/>
              <a:latin typeface="游ゴシック" panose="020B0400000000000000" pitchFamily="50" charset="-128"/>
              <a:ea typeface="游ゴシック" panose="020B0400000000000000" pitchFamily="50" charset="-128"/>
              <a:cs typeface="Times New Roman" panose="02020603050405020304" pitchFamily="18" charset="0"/>
            </a:endParaRPr>
          </a:p>
          <a:p>
            <a:pPr>
              <a:lnSpc>
                <a:spcPts val="2500"/>
              </a:lnSpc>
              <a:spcAft>
                <a:spcPts val="0"/>
              </a:spcAft>
            </a:pPr>
            <a:r>
              <a:rPr lang="ja-JP" sz="2400" b="1" kern="100" dirty="0" smtClean="0">
                <a:solidFill>
                  <a:schemeClr val="bg1"/>
                </a:solidFill>
                <a:effectLst/>
                <a:latin typeface="游ゴシック" panose="020B0400000000000000" pitchFamily="50" charset="-128"/>
                <a:ea typeface="游ゴシック" panose="020B0400000000000000" pitchFamily="50" charset="-128"/>
                <a:cs typeface="Times New Roman" panose="02020603050405020304" pitchFamily="18" charset="0"/>
              </a:rPr>
              <a:t>講師</a:t>
            </a:r>
            <a:endParaRPr lang="en-US" altLang="ja-JP" sz="2400" b="1" kern="100" dirty="0">
              <a:solidFill>
                <a:schemeClr val="bg1"/>
              </a:solidFill>
              <a:latin typeface="游ゴシック" panose="020B0400000000000000" pitchFamily="50" charset="-128"/>
              <a:ea typeface="游ゴシック" panose="020B0400000000000000" pitchFamily="50" charset="-128"/>
              <a:cs typeface="Times New Roman" panose="02020603050405020304" pitchFamily="18" charset="0"/>
            </a:endParaRPr>
          </a:p>
          <a:p>
            <a:pPr>
              <a:lnSpc>
                <a:spcPts val="2500"/>
              </a:lnSpc>
              <a:spcAft>
                <a:spcPts val="0"/>
              </a:spcAft>
            </a:pPr>
            <a:r>
              <a:rPr lang="ja-JP" altLang="en-US" sz="2400" b="1" kern="100" dirty="0" smtClean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Times New Roman" panose="02020603050405020304" pitchFamily="18" charset="0"/>
              </a:rPr>
              <a:t>　</a:t>
            </a:r>
            <a:r>
              <a:rPr lang="ja-JP" altLang="en-US" sz="2200" b="1" kern="100" dirty="0" smtClean="0">
                <a:solidFill>
                  <a:schemeClr val="bg1"/>
                </a:solidFill>
                <a:latin typeface="游ゴシック" panose="020B0400000000000000" pitchFamily="50" charset="-128"/>
                <a:cs typeface="Times New Roman" panose="02020603050405020304" pitchFamily="18" charset="0"/>
              </a:rPr>
              <a:t>多田 </a:t>
            </a:r>
            <a:r>
              <a:rPr lang="ja-JP" altLang="en-US" sz="2200" b="1" kern="100" dirty="0">
                <a:solidFill>
                  <a:schemeClr val="bg1"/>
                </a:solidFill>
                <a:latin typeface="游ゴシック" panose="020B0400000000000000" pitchFamily="50" charset="-128"/>
                <a:cs typeface="Times New Roman" panose="02020603050405020304" pitchFamily="18" charset="0"/>
              </a:rPr>
              <a:t>將 </a:t>
            </a:r>
            <a:r>
              <a:rPr lang="ja-JP" altLang="en-US" sz="2200" b="1" kern="100" dirty="0" smtClean="0">
                <a:solidFill>
                  <a:schemeClr val="bg1"/>
                </a:solidFill>
                <a:latin typeface="游ゴシック" panose="020B0400000000000000" pitchFamily="50" charset="-128"/>
                <a:cs typeface="Times New Roman" panose="02020603050405020304" pitchFamily="18" charset="0"/>
              </a:rPr>
              <a:t>高エネルギー加速器研究機構准教授</a:t>
            </a:r>
            <a:endParaRPr lang="en-US" altLang="ja-JP" sz="2200" b="1" kern="100" dirty="0" smtClean="0">
              <a:solidFill>
                <a:schemeClr val="bg1"/>
              </a:solidFill>
              <a:latin typeface="游ゴシック" panose="020B0400000000000000" pitchFamily="50" charset="-128"/>
              <a:cs typeface="Times New Roman" panose="02020603050405020304" pitchFamily="18" charset="0"/>
            </a:endParaRPr>
          </a:p>
        </p:txBody>
      </p:sp>
      <p:sp>
        <p:nvSpPr>
          <p:cNvPr id="7" name="テキスト ボックス 17"/>
          <p:cNvSpPr txBox="1"/>
          <p:nvPr/>
        </p:nvSpPr>
        <p:spPr>
          <a:xfrm>
            <a:off x="0" y="7414260"/>
            <a:ext cx="6918960" cy="2468593"/>
          </a:xfrm>
          <a:prstGeom prst="rect">
            <a:avLst/>
          </a:prstGeom>
          <a:solidFill>
            <a:srgbClr val="002060"/>
          </a:solidFill>
          <a:ln w="3175">
            <a:solidFill>
              <a:srgbClr val="002060"/>
            </a:solidFill>
          </a:ln>
        </p:spPr>
        <p:txBody>
          <a:bodyPr rot="0" spcFirstLastPara="0" vert="horz" wrap="square" lIns="36000" tIns="36000" rIns="36000" bIns="36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66675">
              <a:lnSpc>
                <a:spcPct val="85000"/>
              </a:lnSpc>
              <a:spcAft>
                <a:spcPts val="0"/>
              </a:spcAft>
            </a:pPr>
            <a:r>
              <a:rPr lang="ja-JP" sz="1300" kern="100" dirty="0">
                <a:effectLst/>
                <a:latin typeface="游明朝" panose="02020400000000000000" pitchFamily="18" charset="-128"/>
                <a:ea typeface="游ゴシック Medium" panose="020B0500000000000000" pitchFamily="50" charset="-128"/>
                <a:cs typeface="Times New Roman" panose="02020603050405020304" pitchFamily="18" charset="0"/>
              </a:rPr>
              <a:t>　　　　</a:t>
            </a:r>
            <a:endParaRPr lang="ja-JP" sz="1050" kern="100" dirty="0">
              <a:effectLst/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0" y="1950869"/>
            <a:ext cx="6918960" cy="1069508"/>
          </a:xfrm>
          <a:prstGeom prst="rect">
            <a:avLst/>
          </a:prstGeom>
          <a:solidFill>
            <a:schemeClr val="bg1">
              <a:alpha val="82000"/>
            </a:schemeClr>
          </a:solidFill>
          <a:ln w="6350">
            <a:noFill/>
          </a:ln>
        </p:spPr>
        <p:txBody>
          <a:bodyPr rot="0" spcFirstLastPara="0" vert="horz" wrap="square" lIns="0" tIns="144000" rIns="0" bIns="72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133350">
              <a:lnSpc>
                <a:spcPts val="2200"/>
              </a:lnSpc>
              <a:spcAft>
                <a:spcPts val="0"/>
              </a:spcAft>
            </a:pPr>
            <a:r>
              <a:rPr lang="ja-JP" altLang="en-US" kern="100" dirty="0" smtClean="0">
                <a:effectLst/>
                <a:latin typeface="游ゴシック" panose="020B0400000000000000" pitchFamily="50" charset="-128"/>
                <a:ea typeface="游ゴシック" panose="020B0400000000000000" pitchFamily="50" charset="-128"/>
                <a:cs typeface="Times New Roman" panose="02020603050405020304" pitchFamily="18" charset="0"/>
              </a:rPr>
              <a:t>　加速器とは</a:t>
            </a:r>
            <a:r>
              <a:rPr lang="ja-JP" altLang="en-US" kern="100" dirty="0" smtClean="0">
                <a:latin typeface="游ゴシック" panose="020B0400000000000000" pitchFamily="50" charset="-128"/>
                <a:ea typeface="游ゴシック" panose="020B0400000000000000" pitchFamily="50" charset="-128"/>
                <a:cs typeface="Times New Roman" panose="02020603050405020304" pitchFamily="18" charset="0"/>
              </a:rPr>
              <a:t>？</a:t>
            </a:r>
            <a:r>
              <a:rPr lang="ja-JP" altLang="en-US" kern="100" dirty="0" smtClean="0">
                <a:effectLst/>
                <a:latin typeface="游ゴシック" panose="020B0400000000000000" pitchFamily="50" charset="-128"/>
                <a:ea typeface="游ゴシック" panose="020B0400000000000000" pitchFamily="50" charset="-128"/>
                <a:cs typeface="Times New Roman" panose="02020603050405020304" pitchFamily="18" charset="0"/>
              </a:rPr>
              <a:t>素粒子とは？</a:t>
            </a:r>
            <a:endParaRPr lang="en-US" altLang="ja-JP" kern="100" dirty="0" smtClean="0">
              <a:effectLst/>
              <a:latin typeface="游ゴシック" panose="020B0400000000000000" pitchFamily="50" charset="-128"/>
              <a:ea typeface="游ゴシック" panose="020B0400000000000000" pitchFamily="50" charset="-128"/>
              <a:cs typeface="Times New Roman" panose="02020603050405020304" pitchFamily="18" charset="0"/>
            </a:endParaRPr>
          </a:p>
          <a:p>
            <a:pPr marL="133350">
              <a:lnSpc>
                <a:spcPts val="2200"/>
              </a:lnSpc>
              <a:spcAft>
                <a:spcPts val="0"/>
              </a:spcAft>
            </a:pPr>
            <a:r>
              <a:rPr lang="ja-JP" altLang="en-US" kern="100" dirty="0" smtClean="0">
                <a:latin typeface="游ゴシック" panose="020B0400000000000000" pitchFamily="50" charset="-128"/>
                <a:ea typeface="游ゴシック" panose="020B0400000000000000" pitchFamily="50" charset="-128"/>
                <a:cs typeface="Times New Roman" panose="02020603050405020304" pitchFamily="18" charset="0"/>
              </a:rPr>
              <a:t>　人類最大の謎である「</a:t>
            </a:r>
            <a:r>
              <a:rPr lang="ja-JP" altLang="en-US" kern="100" dirty="0" smtClean="0">
                <a:effectLst/>
                <a:latin typeface="游ゴシック" panose="020B0400000000000000" pitchFamily="50" charset="-128"/>
                <a:ea typeface="游ゴシック" panose="020B0400000000000000" pitchFamily="50" charset="-128"/>
                <a:cs typeface="Times New Roman" panose="02020603050405020304" pitchFamily="18" charset="0"/>
              </a:rPr>
              <a:t>宇宙</a:t>
            </a:r>
            <a:r>
              <a:rPr lang="ja-JP" altLang="en-US" kern="100" dirty="0">
                <a:latin typeface="游ゴシック" panose="020B0400000000000000" pitchFamily="50" charset="-128"/>
                <a:ea typeface="游ゴシック" panose="020B0400000000000000" pitchFamily="50" charset="-128"/>
                <a:cs typeface="Times New Roman" panose="02020603050405020304" pitchFamily="18" charset="0"/>
              </a:rPr>
              <a:t>」</a:t>
            </a:r>
            <a:r>
              <a:rPr lang="ja-JP" altLang="en-US" kern="100" dirty="0" smtClean="0">
                <a:effectLst/>
                <a:latin typeface="游ゴシック" panose="020B0400000000000000" pitchFamily="50" charset="-128"/>
                <a:ea typeface="游ゴシック" panose="020B0400000000000000" pitchFamily="50" charset="-128"/>
                <a:cs typeface="Times New Roman" panose="02020603050405020304" pitchFamily="18" charset="0"/>
              </a:rPr>
              <a:t>について、多田先生に質問してみましょう！</a:t>
            </a:r>
            <a:endParaRPr lang="ja-JP" kern="100" dirty="0">
              <a:effectLst/>
              <a:latin typeface="游ゴシック" panose="020B0400000000000000" pitchFamily="50" charset="-128"/>
              <a:ea typeface="游ゴシック" panose="020B0400000000000000" pitchFamily="50" charset="-128"/>
              <a:cs typeface="Times New Roman" panose="02020603050405020304" pitchFamily="18" charset="0"/>
            </a:endParaRPr>
          </a:p>
        </p:txBody>
      </p:sp>
      <p:sp>
        <p:nvSpPr>
          <p:cNvPr id="10" name="テキスト ボックス 17"/>
          <p:cNvSpPr txBox="1"/>
          <p:nvPr/>
        </p:nvSpPr>
        <p:spPr>
          <a:xfrm>
            <a:off x="2171699" y="7504959"/>
            <a:ext cx="4747261" cy="2200239"/>
          </a:xfrm>
          <a:prstGeom prst="rect">
            <a:avLst/>
          </a:prstGeom>
          <a:noFill/>
          <a:ln w="3175">
            <a:noFill/>
          </a:ln>
        </p:spPr>
        <p:txBody>
          <a:bodyPr rot="0" spcFirstLastPara="0" vert="horz" wrap="square" lIns="36000" tIns="36000" rIns="36000" bIns="36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66675">
              <a:lnSpc>
                <a:spcPct val="85000"/>
              </a:lnSpc>
              <a:spcAft>
                <a:spcPts val="0"/>
              </a:spcAft>
            </a:pPr>
            <a:r>
              <a:rPr lang="en-US" altLang="ja-JP" sz="1500" b="1" kern="100" dirty="0" smtClean="0">
                <a:solidFill>
                  <a:schemeClr val="bg1"/>
                </a:solidFill>
                <a:effectLst/>
                <a:latin typeface="游ゴシック" panose="020B0400000000000000" pitchFamily="50" charset="-128"/>
                <a:ea typeface="游ゴシック" panose="020B0400000000000000" pitchFamily="50" charset="-128"/>
                <a:cs typeface="Times New Roman" panose="02020603050405020304" pitchFamily="18" charset="0"/>
              </a:rPr>
              <a:t>【</a:t>
            </a:r>
            <a:r>
              <a:rPr lang="ja-JP" sz="1500" b="1" kern="100" dirty="0" smtClean="0">
                <a:solidFill>
                  <a:schemeClr val="bg1"/>
                </a:solidFill>
                <a:effectLst/>
                <a:latin typeface="游ゴシック" panose="020B0400000000000000" pitchFamily="50" charset="-128"/>
                <a:ea typeface="游ゴシック" panose="020B0400000000000000" pitchFamily="50" charset="-128"/>
                <a:cs typeface="Times New Roman" panose="02020603050405020304" pitchFamily="18" charset="0"/>
              </a:rPr>
              <a:t>講師紹介</a:t>
            </a:r>
            <a:r>
              <a:rPr lang="en-US" altLang="ja-JP" sz="1500" b="1" kern="100" dirty="0" smtClean="0">
                <a:solidFill>
                  <a:schemeClr val="bg1"/>
                </a:solidFill>
                <a:effectLst/>
                <a:latin typeface="游ゴシック" panose="020B0400000000000000" pitchFamily="50" charset="-128"/>
                <a:ea typeface="游ゴシック" panose="020B0400000000000000" pitchFamily="50" charset="-128"/>
                <a:cs typeface="Times New Roman" panose="02020603050405020304" pitchFamily="18" charset="0"/>
              </a:rPr>
              <a:t>】</a:t>
            </a:r>
            <a:r>
              <a:rPr lang="ja-JP" sz="1500" kern="100" dirty="0">
                <a:solidFill>
                  <a:schemeClr val="bg1"/>
                </a:solidFill>
                <a:effectLst/>
                <a:latin typeface="游ゴシック" panose="020B0400000000000000" pitchFamily="50" charset="-128"/>
                <a:ea typeface="游ゴシック" panose="020B0400000000000000" pitchFamily="50" charset="-128"/>
                <a:cs typeface="Times New Roman" panose="02020603050405020304" pitchFamily="18" charset="0"/>
              </a:rPr>
              <a:t>　</a:t>
            </a:r>
            <a:endParaRPr lang="en-US" altLang="ja-JP" sz="1500" kern="100" dirty="0" smtClean="0">
              <a:solidFill>
                <a:schemeClr val="bg1"/>
              </a:solidFill>
              <a:effectLst/>
              <a:latin typeface="游ゴシック" panose="020B0400000000000000" pitchFamily="50" charset="-128"/>
              <a:ea typeface="游ゴシック" panose="020B0400000000000000" pitchFamily="50" charset="-128"/>
              <a:cs typeface="Times New Roman" panose="02020603050405020304" pitchFamily="18" charset="0"/>
            </a:endParaRPr>
          </a:p>
          <a:p>
            <a:pPr marL="66675">
              <a:lnSpc>
                <a:spcPct val="85000"/>
              </a:lnSpc>
              <a:spcAft>
                <a:spcPts val="0"/>
              </a:spcAft>
            </a:pPr>
            <a:r>
              <a:rPr lang="ja-JP" altLang="en-US" sz="1500" b="1" kern="100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Times New Roman" panose="02020603050405020304" pitchFamily="18" charset="0"/>
              </a:rPr>
              <a:t>　</a:t>
            </a:r>
            <a:r>
              <a:rPr lang="ja-JP" altLang="en-US" sz="1500" b="1" kern="100" dirty="0" smtClean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Times New Roman" panose="02020603050405020304" pitchFamily="18" charset="0"/>
              </a:rPr>
              <a:t>多田　將　（ただ　しょう）</a:t>
            </a:r>
            <a:r>
              <a:rPr lang="ja-JP" sz="1500" b="1" kern="100" dirty="0">
                <a:solidFill>
                  <a:schemeClr val="bg1"/>
                </a:solidFill>
                <a:effectLst/>
                <a:latin typeface="游ゴシック" panose="020B0400000000000000" pitchFamily="50" charset="-128"/>
                <a:ea typeface="游ゴシック" panose="020B0400000000000000" pitchFamily="50" charset="-128"/>
                <a:cs typeface="Times New Roman" panose="02020603050405020304" pitchFamily="18" charset="0"/>
              </a:rPr>
              <a:t>　　</a:t>
            </a:r>
            <a:endParaRPr lang="en-US" altLang="ja-JP" sz="1500" b="1" kern="100" dirty="0" smtClean="0">
              <a:solidFill>
                <a:schemeClr val="bg1"/>
              </a:solidFill>
              <a:effectLst/>
              <a:latin typeface="游ゴシック" panose="020B0400000000000000" pitchFamily="50" charset="-128"/>
              <a:ea typeface="游ゴシック" panose="020B0400000000000000" pitchFamily="50" charset="-128"/>
              <a:cs typeface="Times New Roman" panose="02020603050405020304" pitchFamily="18" charset="0"/>
            </a:endParaRPr>
          </a:p>
          <a:p>
            <a:pPr marL="66675">
              <a:lnSpc>
                <a:spcPct val="85000"/>
              </a:lnSpc>
              <a:spcAft>
                <a:spcPts val="0"/>
              </a:spcAft>
            </a:pPr>
            <a:endParaRPr lang="en-US" altLang="ja-JP" sz="1500" b="1" kern="100" dirty="0" smtClean="0">
              <a:solidFill>
                <a:schemeClr val="bg1"/>
              </a:solidFill>
              <a:effectLst/>
              <a:latin typeface="游ゴシック" panose="020B0400000000000000" pitchFamily="50" charset="-128"/>
              <a:ea typeface="游ゴシック" panose="020B0400000000000000" pitchFamily="50" charset="-128"/>
              <a:cs typeface="Times New Roman" panose="02020603050405020304" pitchFamily="18" charset="0"/>
            </a:endParaRPr>
          </a:p>
          <a:p>
            <a:pPr marL="120015" indent="161925">
              <a:lnSpc>
                <a:spcPct val="85000"/>
              </a:lnSpc>
              <a:spcAft>
                <a:spcPts val="0"/>
              </a:spcAft>
            </a:pPr>
            <a:r>
              <a:rPr lang="ja-JP" altLang="en-US" sz="1500" b="1" kern="100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Times New Roman" panose="02020603050405020304" pitchFamily="18" charset="0"/>
              </a:rPr>
              <a:t>大学共同利用機関法人高エネルギー加速器研究</a:t>
            </a:r>
            <a:r>
              <a:rPr lang="ja-JP" altLang="en-US" sz="1500" b="1" kern="100" dirty="0" smtClean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Times New Roman" panose="02020603050405020304" pitchFamily="18" charset="0"/>
              </a:rPr>
              <a:t>機構</a:t>
            </a:r>
            <a:endParaRPr lang="en-US" altLang="ja-JP" sz="1500" b="1" kern="100" dirty="0" smtClean="0">
              <a:solidFill>
                <a:schemeClr val="bg1"/>
              </a:solidFill>
              <a:latin typeface="游ゴシック" panose="020B0400000000000000" pitchFamily="50" charset="-128"/>
              <a:ea typeface="游ゴシック" panose="020B0400000000000000" pitchFamily="50" charset="-128"/>
              <a:cs typeface="Times New Roman" panose="02020603050405020304" pitchFamily="18" charset="0"/>
            </a:endParaRPr>
          </a:p>
          <a:p>
            <a:pPr marL="120015" indent="161925">
              <a:lnSpc>
                <a:spcPct val="85000"/>
              </a:lnSpc>
              <a:spcAft>
                <a:spcPts val="0"/>
              </a:spcAft>
            </a:pPr>
            <a:r>
              <a:rPr lang="ja-JP" altLang="en-US" sz="1500" b="1" kern="100" dirty="0" smtClean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Times New Roman" panose="02020603050405020304" pitchFamily="18" charset="0"/>
              </a:rPr>
              <a:t>素粒子原子核研究所　准</a:t>
            </a:r>
            <a:r>
              <a:rPr lang="ja-JP" altLang="en-US" sz="1500" b="1" kern="100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Times New Roman" panose="02020603050405020304" pitchFamily="18" charset="0"/>
              </a:rPr>
              <a:t>教授</a:t>
            </a:r>
            <a:endParaRPr lang="en-US" sz="1500" b="1" kern="100" dirty="0">
              <a:solidFill>
                <a:schemeClr val="bg1"/>
              </a:solidFill>
              <a:latin typeface="游ゴシック" panose="020B0400000000000000" pitchFamily="50" charset="-128"/>
              <a:ea typeface="游ゴシック" panose="020B0400000000000000" pitchFamily="50" charset="-128"/>
              <a:cs typeface="Times New Roman" panose="02020603050405020304" pitchFamily="18" charset="0"/>
            </a:endParaRPr>
          </a:p>
          <a:p>
            <a:pPr marL="120015" indent="161925">
              <a:lnSpc>
                <a:spcPct val="85000"/>
              </a:lnSpc>
              <a:spcAft>
                <a:spcPts val="0"/>
              </a:spcAft>
            </a:pPr>
            <a:endParaRPr lang="en-US" sz="1500" b="1" kern="100" dirty="0" smtClean="0">
              <a:solidFill>
                <a:schemeClr val="bg1"/>
              </a:solidFill>
              <a:effectLst/>
              <a:latin typeface="游ゴシック" panose="020B0400000000000000" pitchFamily="50" charset="-128"/>
              <a:ea typeface="游ゴシック" panose="020B0400000000000000" pitchFamily="50" charset="-128"/>
              <a:cs typeface="Times New Roman" panose="02020603050405020304" pitchFamily="18" charset="0"/>
            </a:endParaRPr>
          </a:p>
          <a:p>
            <a:pPr marL="120015" indent="161925">
              <a:lnSpc>
                <a:spcPct val="85000"/>
              </a:lnSpc>
              <a:spcAft>
                <a:spcPts val="0"/>
              </a:spcAft>
            </a:pPr>
            <a:r>
              <a:rPr lang="ja-JP" altLang="en-US" sz="1500" b="1" kern="100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Times New Roman" panose="02020603050405020304" pitchFamily="18" charset="0"/>
              </a:rPr>
              <a:t>大阪府</a:t>
            </a:r>
            <a:r>
              <a:rPr lang="ja-JP" altLang="en-US" sz="1500" b="1" kern="100" dirty="0" smtClean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Times New Roman" panose="02020603050405020304" pitchFamily="18" charset="0"/>
              </a:rPr>
              <a:t>生まれ</a:t>
            </a:r>
            <a:endParaRPr lang="en-US" altLang="ja-JP" sz="1500" b="1" kern="100" dirty="0" smtClean="0">
              <a:solidFill>
                <a:schemeClr val="bg1"/>
              </a:solidFill>
              <a:latin typeface="游ゴシック" panose="020B0400000000000000" pitchFamily="50" charset="-128"/>
              <a:ea typeface="游ゴシック" panose="020B0400000000000000" pitchFamily="50" charset="-128"/>
              <a:cs typeface="Times New Roman" panose="02020603050405020304" pitchFamily="18" charset="0"/>
            </a:endParaRPr>
          </a:p>
          <a:p>
            <a:pPr marL="120015" indent="161925">
              <a:lnSpc>
                <a:spcPct val="85000"/>
              </a:lnSpc>
              <a:spcAft>
                <a:spcPts val="0"/>
              </a:spcAft>
            </a:pPr>
            <a:r>
              <a:rPr lang="ja-JP" altLang="en-US" sz="1500" b="1" kern="100" dirty="0" smtClean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Times New Roman" panose="02020603050405020304" pitchFamily="18" charset="0"/>
              </a:rPr>
              <a:t>京都</a:t>
            </a:r>
            <a:r>
              <a:rPr lang="ja-JP" altLang="en-US" sz="1500" b="1" kern="100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Times New Roman" panose="02020603050405020304" pitchFamily="18" charset="0"/>
              </a:rPr>
              <a:t>大学理学研究科博士課程</a:t>
            </a:r>
            <a:r>
              <a:rPr lang="ja-JP" altLang="en-US" sz="1500" b="1" kern="100" dirty="0" smtClean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Times New Roman" panose="02020603050405020304" pitchFamily="18" charset="0"/>
              </a:rPr>
              <a:t>修了、</a:t>
            </a:r>
            <a:r>
              <a:rPr lang="ja-JP" altLang="en-US" sz="1500" b="1" kern="100" smtClean="0">
                <a:solidFill>
                  <a:schemeClr val="bg1"/>
                </a:solidFill>
                <a:latin typeface="游ゴシック" panose="020B0400000000000000" pitchFamily="50" charset="-128"/>
                <a:cs typeface="Times New Roman" panose="02020603050405020304" pitchFamily="18" charset="0"/>
              </a:rPr>
              <a:t>理学博士</a:t>
            </a:r>
            <a:endParaRPr lang="en-US" altLang="ja-JP" sz="1500" b="1" kern="100" dirty="0" smtClean="0">
              <a:solidFill>
                <a:schemeClr val="bg1"/>
              </a:solidFill>
              <a:latin typeface="游ゴシック" panose="020B0400000000000000" pitchFamily="50" charset="-128"/>
              <a:cs typeface="Times New Roman" panose="02020603050405020304" pitchFamily="18" charset="0"/>
            </a:endParaRPr>
          </a:p>
          <a:p>
            <a:pPr marL="120015" indent="161925">
              <a:lnSpc>
                <a:spcPct val="85000"/>
              </a:lnSpc>
              <a:spcAft>
                <a:spcPts val="0"/>
              </a:spcAft>
            </a:pPr>
            <a:r>
              <a:rPr lang="ja-JP" altLang="en-US" sz="1500" b="1" kern="100" dirty="0" smtClean="0">
                <a:solidFill>
                  <a:schemeClr val="bg1"/>
                </a:solidFill>
                <a:latin typeface="游ゴシック" panose="020B0400000000000000" pitchFamily="50" charset="-128"/>
                <a:cs typeface="Times New Roman" panose="02020603050405020304" pitchFamily="18" charset="0"/>
              </a:rPr>
              <a:t>京都</a:t>
            </a:r>
            <a:r>
              <a:rPr lang="ja-JP" altLang="en-US" sz="1500" b="1" kern="100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Times New Roman" panose="02020603050405020304" pitchFamily="18" charset="0"/>
              </a:rPr>
              <a:t>大学化学研究所非常勤講師を経て</a:t>
            </a:r>
            <a:r>
              <a:rPr lang="ja-JP" altLang="en-US" sz="1500" b="1" kern="100" dirty="0" smtClean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Times New Roman" panose="02020603050405020304" pitchFamily="18" charset="0"/>
              </a:rPr>
              <a:t>、現職</a:t>
            </a:r>
            <a:endParaRPr lang="en-US" altLang="ja-JP" sz="1500" b="1" kern="100" dirty="0" smtClean="0">
              <a:solidFill>
                <a:schemeClr val="bg1"/>
              </a:solidFill>
              <a:latin typeface="游ゴシック" panose="020B0400000000000000" pitchFamily="50" charset="-128"/>
              <a:ea typeface="游ゴシック" panose="020B0400000000000000" pitchFamily="50" charset="-128"/>
              <a:cs typeface="Times New Roman" panose="02020603050405020304" pitchFamily="18" charset="0"/>
            </a:endParaRPr>
          </a:p>
          <a:p>
            <a:pPr marL="120015" indent="161925">
              <a:lnSpc>
                <a:spcPct val="85000"/>
              </a:lnSpc>
              <a:spcAft>
                <a:spcPts val="0"/>
              </a:spcAft>
            </a:pPr>
            <a:endParaRPr lang="en-US" sz="1500" b="1" kern="100" dirty="0">
              <a:solidFill>
                <a:schemeClr val="bg1"/>
              </a:solidFill>
              <a:effectLst/>
              <a:latin typeface="游ゴシック" panose="020B0400000000000000" pitchFamily="50" charset="-128"/>
              <a:ea typeface="游ゴシック" panose="020B0400000000000000" pitchFamily="50" charset="-128"/>
              <a:cs typeface="Times New Roman" panose="02020603050405020304" pitchFamily="18" charset="0"/>
            </a:endParaRPr>
          </a:p>
          <a:p>
            <a:pPr marL="120015" indent="161925">
              <a:lnSpc>
                <a:spcPct val="85000"/>
              </a:lnSpc>
              <a:spcAft>
                <a:spcPts val="0"/>
              </a:spcAft>
            </a:pPr>
            <a:r>
              <a:rPr lang="ja-JP" altLang="en-US" sz="1500" b="1" kern="100" dirty="0" smtClean="0">
                <a:solidFill>
                  <a:schemeClr val="bg1"/>
                </a:solidFill>
                <a:latin typeface="游ゴシック" panose="020B0400000000000000" pitchFamily="50" charset="-128"/>
                <a:cs typeface="Times New Roman" panose="02020603050405020304" pitchFamily="18" charset="0"/>
              </a:rPr>
              <a:t>著書：「宇宙のはじまり」「すごい</a:t>
            </a:r>
            <a:r>
              <a:rPr lang="ja-JP" altLang="en-US" sz="1500" b="1" kern="100" dirty="0">
                <a:solidFill>
                  <a:schemeClr val="bg1"/>
                </a:solidFill>
                <a:latin typeface="游ゴシック" panose="020B0400000000000000" pitchFamily="50" charset="-128"/>
                <a:cs typeface="Times New Roman" panose="02020603050405020304" pitchFamily="18" charset="0"/>
              </a:rPr>
              <a:t>宇宙</a:t>
            </a:r>
            <a:r>
              <a:rPr lang="ja-JP" altLang="en-US" sz="1500" b="1" kern="100" dirty="0" smtClean="0">
                <a:solidFill>
                  <a:schemeClr val="bg1"/>
                </a:solidFill>
                <a:latin typeface="游ゴシック" panose="020B0400000000000000" pitchFamily="50" charset="-128"/>
                <a:cs typeface="Times New Roman" panose="02020603050405020304" pitchFamily="18" charset="0"/>
              </a:rPr>
              <a:t>講義」</a:t>
            </a:r>
            <a:endParaRPr lang="en-US" altLang="ja-JP" sz="1500" b="1" kern="100" dirty="0" smtClean="0">
              <a:solidFill>
                <a:schemeClr val="bg1"/>
              </a:solidFill>
              <a:latin typeface="游ゴシック" panose="020B0400000000000000" pitchFamily="50" charset="-128"/>
              <a:cs typeface="Times New Roman" panose="02020603050405020304" pitchFamily="18" charset="0"/>
            </a:endParaRPr>
          </a:p>
          <a:p>
            <a:pPr marL="120015" indent="161925">
              <a:lnSpc>
                <a:spcPct val="85000"/>
              </a:lnSpc>
              <a:spcAft>
                <a:spcPts val="0"/>
              </a:spcAft>
            </a:pPr>
            <a:r>
              <a:rPr lang="ja-JP" altLang="en-US" sz="1500" b="1" kern="100" dirty="0">
                <a:solidFill>
                  <a:schemeClr val="bg1"/>
                </a:solidFill>
                <a:latin typeface="游ゴシック" panose="020B0400000000000000" pitchFamily="50" charset="-128"/>
                <a:cs typeface="Times New Roman" panose="02020603050405020304" pitchFamily="18" charset="0"/>
              </a:rPr>
              <a:t>　</a:t>
            </a:r>
            <a:r>
              <a:rPr lang="ja-JP" altLang="en-US" sz="1500" b="1" kern="100" dirty="0" smtClean="0">
                <a:solidFill>
                  <a:schemeClr val="bg1"/>
                </a:solidFill>
                <a:latin typeface="游ゴシック" panose="020B0400000000000000" pitchFamily="50" charset="-128"/>
                <a:cs typeface="Times New Roman" panose="02020603050405020304" pitchFamily="18" charset="0"/>
              </a:rPr>
              <a:t>　　など多数</a:t>
            </a:r>
            <a:endParaRPr lang="en-US" sz="1500" b="1" kern="100" dirty="0" smtClean="0">
              <a:solidFill>
                <a:schemeClr val="bg1"/>
              </a:solidFill>
              <a:effectLst/>
              <a:latin typeface="游ゴシック" panose="020B0400000000000000" pitchFamily="50" charset="-128"/>
              <a:ea typeface="游ゴシック" panose="020B0400000000000000" pitchFamily="50" charset="-128"/>
              <a:cs typeface="Times New Roman" panose="02020603050405020304" pitchFamily="18" charset="0"/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0" y="3277509"/>
            <a:ext cx="6918960" cy="3970318"/>
          </a:xfrm>
          <a:prstGeom prst="rect">
            <a:avLst/>
          </a:prstGeom>
          <a:solidFill>
            <a:schemeClr val="bg1">
              <a:alpha val="82000"/>
            </a:schemeClr>
          </a:solidFill>
        </p:spPr>
        <p:txBody>
          <a:bodyPr wrap="square" rtlCol="0">
            <a:spAutoFit/>
          </a:bodyPr>
          <a:lstStyle/>
          <a:p>
            <a:r>
              <a:rPr kumimoji="1" lang="ja-JP" altLang="en-US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１　日時</a:t>
            </a:r>
          </a:p>
          <a:p>
            <a:r>
              <a:rPr kumimoji="1" lang="ja-JP" altLang="en-US" b="1" dirty="0" smtClean="0">
                <a:latin typeface="游ゴシック" panose="020B0400000000000000" pitchFamily="50" charset="-128"/>
                <a:ea typeface="游ゴシック" panose="020B0400000000000000" pitchFamily="50" charset="-128"/>
              </a:rPr>
              <a:t>　　</a:t>
            </a:r>
            <a:r>
              <a:rPr kumimoji="1" lang="ja-JP" altLang="en-US" dirty="0" smtClean="0">
                <a:latin typeface="游ゴシック" panose="020B0400000000000000" pitchFamily="50" charset="-128"/>
                <a:ea typeface="游ゴシック" panose="020B0400000000000000" pitchFamily="50" charset="-128"/>
              </a:rPr>
              <a:t>令和</a:t>
            </a:r>
            <a:r>
              <a:rPr kumimoji="1" lang="ja-JP" altLang="en-US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４年６月１日（水）</a:t>
            </a:r>
            <a:r>
              <a:rPr kumimoji="1" lang="en-US" altLang="ja-JP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16:30</a:t>
            </a:r>
            <a:r>
              <a:rPr kumimoji="1" lang="ja-JP" altLang="en-US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～</a:t>
            </a:r>
            <a:r>
              <a:rPr kumimoji="1" lang="en-US" altLang="ja-JP" dirty="0" smtClean="0">
                <a:latin typeface="游ゴシック" panose="020B0400000000000000" pitchFamily="50" charset="-128"/>
                <a:ea typeface="游ゴシック" panose="020B0400000000000000" pitchFamily="50" charset="-128"/>
              </a:rPr>
              <a:t>17:30</a:t>
            </a:r>
          </a:p>
          <a:p>
            <a:r>
              <a:rPr kumimoji="1" lang="ja-JP" altLang="en-US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　</a:t>
            </a:r>
            <a:r>
              <a:rPr kumimoji="1" lang="ja-JP" altLang="en-US" dirty="0" smtClean="0">
                <a:latin typeface="游ゴシック" panose="020B0400000000000000" pitchFamily="50" charset="-128"/>
                <a:ea typeface="游ゴシック" panose="020B0400000000000000" pitchFamily="50" charset="-128"/>
              </a:rPr>
              <a:t>　（講演</a:t>
            </a:r>
            <a:r>
              <a:rPr kumimoji="1" lang="ja-JP" altLang="en-US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等</a:t>
            </a:r>
            <a:r>
              <a:rPr kumimoji="1" lang="en-US" altLang="ja-JP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45</a:t>
            </a:r>
            <a:r>
              <a:rPr kumimoji="1" lang="ja-JP" altLang="en-US" dirty="0" smtClean="0">
                <a:latin typeface="游ゴシック" panose="020B0400000000000000" pitchFamily="50" charset="-128"/>
                <a:ea typeface="游ゴシック" panose="020B0400000000000000" pitchFamily="50" charset="-128"/>
              </a:rPr>
              <a:t>分・質疑</a:t>
            </a:r>
            <a:r>
              <a:rPr kumimoji="1" lang="en-US" altLang="ja-JP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15</a:t>
            </a:r>
            <a:r>
              <a:rPr kumimoji="1" lang="ja-JP" altLang="en-US" dirty="0" smtClean="0">
                <a:latin typeface="游ゴシック" panose="020B0400000000000000" pitchFamily="50" charset="-128"/>
                <a:ea typeface="游ゴシック" panose="020B0400000000000000" pitchFamily="50" charset="-128"/>
              </a:rPr>
              <a:t>分を予定）</a:t>
            </a:r>
            <a:endParaRPr kumimoji="1" lang="ja-JP" altLang="en-US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endParaRPr kumimoji="1" lang="en-US" altLang="ja-JP" b="1" dirty="0" smtClean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r>
              <a:rPr kumimoji="1" lang="ja-JP" altLang="en-US" b="1" dirty="0" smtClean="0">
                <a:latin typeface="游ゴシック" panose="020B0400000000000000" pitchFamily="50" charset="-128"/>
              </a:rPr>
              <a:t>２</a:t>
            </a:r>
            <a:r>
              <a:rPr kumimoji="1" lang="ja-JP" altLang="en-US" b="1" dirty="0">
                <a:latin typeface="游ゴシック" panose="020B0400000000000000" pitchFamily="50" charset="-128"/>
              </a:rPr>
              <a:t>　聴講場所</a:t>
            </a:r>
          </a:p>
          <a:p>
            <a:r>
              <a:rPr kumimoji="1" lang="ja-JP" altLang="en-US" b="1" dirty="0">
                <a:latin typeface="游ゴシック" panose="020B0400000000000000" pitchFamily="50" charset="-128"/>
              </a:rPr>
              <a:t>　　</a:t>
            </a:r>
            <a:r>
              <a:rPr kumimoji="1" lang="ja-JP" altLang="en-US" dirty="0">
                <a:latin typeface="游ゴシック" panose="020B0400000000000000" pitchFamily="50" charset="-128"/>
              </a:rPr>
              <a:t>●階●●室</a:t>
            </a:r>
            <a:endParaRPr kumimoji="1" lang="en-US" altLang="ja-JP" dirty="0">
              <a:latin typeface="游ゴシック" panose="020B0400000000000000" pitchFamily="50" charset="-128"/>
            </a:endParaRPr>
          </a:p>
          <a:p>
            <a:endParaRPr kumimoji="1" lang="en-US" altLang="ja-JP" b="1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r>
              <a:rPr kumimoji="1" lang="ja-JP" altLang="en-US" b="1" dirty="0" smtClean="0">
                <a:latin typeface="游ゴシック" panose="020B0400000000000000" pitchFamily="50" charset="-128"/>
                <a:ea typeface="游ゴシック" panose="020B0400000000000000" pitchFamily="50" charset="-128"/>
              </a:rPr>
              <a:t>３</a:t>
            </a:r>
            <a:r>
              <a:rPr kumimoji="1" lang="ja-JP" altLang="en-US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　実施方法</a:t>
            </a:r>
          </a:p>
          <a:p>
            <a:r>
              <a:rPr kumimoji="1" lang="ja-JP" altLang="en-US" b="1" dirty="0" smtClean="0">
                <a:latin typeface="游ゴシック" panose="020B0400000000000000" pitchFamily="50" charset="-128"/>
                <a:ea typeface="游ゴシック" panose="020B0400000000000000" pitchFamily="50" charset="-128"/>
              </a:rPr>
              <a:t>　　</a:t>
            </a:r>
            <a:r>
              <a:rPr kumimoji="1" lang="en-US" altLang="ja-JP" dirty="0" smtClean="0">
                <a:latin typeface="游ゴシック" panose="020B0400000000000000" pitchFamily="50" charset="-128"/>
                <a:ea typeface="游ゴシック" panose="020B0400000000000000" pitchFamily="50" charset="-128"/>
              </a:rPr>
              <a:t>Microsoft </a:t>
            </a:r>
            <a:r>
              <a:rPr kumimoji="1" lang="en-US" altLang="ja-JP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Teams </a:t>
            </a:r>
            <a:r>
              <a:rPr kumimoji="1" lang="ja-JP" altLang="en-US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によるオンライン</a:t>
            </a:r>
            <a:r>
              <a:rPr kumimoji="1" lang="ja-JP" altLang="en-US" dirty="0" smtClean="0">
                <a:latin typeface="游ゴシック" panose="020B0400000000000000" pitchFamily="50" charset="-128"/>
                <a:ea typeface="游ゴシック" panose="020B0400000000000000" pitchFamily="50" charset="-128"/>
              </a:rPr>
              <a:t>講義</a:t>
            </a:r>
            <a:endParaRPr kumimoji="1" lang="en-US" altLang="ja-JP" dirty="0" smtClean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endParaRPr kumimoji="1" lang="en-US" altLang="ja-JP" b="1" dirty="0" smtClean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r>
              <a:rPr kumimoji="1" lang="ja-JP" altLang="en-US" b="1" dirty="0" smtClean="0">
                <a:latin typeface="游ゴシック" panose="020B0400000000000000" pitchFamily="50" charset="-128"/>
                <a:ea typeface="游ゴシック" panose="020B0400000000000000" pitchFamily="50" charset="-128"/>
              </a:rPr>
              <a:t>４</a:t>
            </a:r>
            <a:r>
              <a:rPr kumimoji="1" lang="ja-JP" altLang="en-US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　</a:t>
            </a:r>
            <a:r>
              <a:rPr kumimoji="1" lang="ja-JP" altLang="en-US" b="1" dirty="0" smtClean="0">
                <a:latin typeface="游ゴシック" panose="020B0400000000000000" pitchFamily="50" charset="-128"/>
                <a:ea typeface="游ゴシック" panose="020B0400000000000000" pitchFamily="50" charset="-128"/>
              </a:rPr>
              <a:t>お問い合わせ先</a:t>
            </a:r>
            <a:endParaRPr kumimoji="1" lang="ja-JP" altLang="en-US" b="1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r>
              <a:rPr kumimoji="1" lang="ja-JP" altLang="en-US" b="1" dirty="0" smtClean="0">
                <a:latin typeface="游ゴシック" panose="020B0400000000000000" pitchFamily="50" charset="-128"/>
                <a:ea typeface="游ゴシック" panose="020B0400000000000000" pitchFamily="50" charset="-128"/>
              </a:rPr>
              <a:t>　　</a:t>
            </a:r>
            <a:r>
              <a:rPr kumimoji="1" lang="ja-JP" altLang="en-US" dirty="0" smtClean="0">
                <a:latin typeface="游ゴシック" panose="020B0400000000000000" pitchFamily="50" charset="-128"/>
                <a:ea typeface="游ゴシック" panose="020B0400000000000000" pitchFamily="50" charset="-128"/>
              </a:rPr>
              <a:t>岩手県</a:t>
            </a:r>
            <a:r>
              <a:rPr kumimoji="1" lang="ja-JP" altLang="en-US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ＩＬＣ推進局事業推進課</a:t>
            </a:r>
          </a:p>
          <a:p>
            <a:r>
              <a:rPr kumimoji="1" lang="ja-JP" altLang="en-US" dirty="0" smtClean="0">
                <a:latin typeface="游ゴシック" panose="020B0400000000000000" pitchFamily="50" charset="-128"/>
                <a:ea typeface="游ゴシック" panose="020B0400000000000000" pitchFamily="50" charset="-128"/>
              </a:rPr>
              <a:t>　　</a:t>
            </a:r>
            <a:r>
              <a:rPr kumimoji="1" lang="en-US" altLang="ja-JP" dirty="0" smtClean="0">
                <a:latin typeface="游ゴシック" panose="020B0400000000000000" pitchFamily="50" charset="-128"/>
                <a:ea typeface="游ゴシック" panose="020B0400000000000000" pitchFamily="50" charset="-128"/>
              </a:rPr>
              <a:t>E-mail</a:t>
            </a:r>
            <a:r>
              <a:rPr kumimoji="1" lang="en-US" altLang="ja-JP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: AB0009@pref.iwate.jp</a:t>
            </a:r>
          </a:p>
          <a:p>
            <a:r>
              <a:rPr kumimoji="1" lang="ja-JP" altLang="en-US" dirty="0" smtClean="0">
                <a:latin typeface="游ゴシック" panose="020B0400000000000000" pitchFamily="50" charset="-128"/>
                <a:ea typeface="游ゴシック" panose="020B0400000000000000" pitchFamily="50" charset="-128"/>
              </a:rPr>
              <a:t>　　</a:t>
            </a:r>
            <a:r>
              <a:rPr kumimoji="1" lang="en-US" altLang="ja-JP" dirty="0" smtClean="0">
                <a:latin typeface="游ゴシック" panose="020B0400000000000000" pitchFamily="50" charset="-128"/>
                <a:ea typeface="游ゴシック" panose="020B0400000000000000" pitchFamily="50" charset="-128"/>
              </a:rPr>
              <a:t>Phone</a:t>
            </a:r>
            <a:r>
              <a:rPr kumimoji="1" lang="en-US" altLang="ja-JP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: 019-629-5203</a:t>
            </a:r>
            <a:r>
              <a:rPr kumimoji="1" lang="ja-JP" altLang="en-US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（担当：福田）</a:t>
            </a:r>
          </a:p>
        </p:txBody>
      </p:sp>
      <p:pic>
        <p:nvPicPr>
          <p:cNvPr id="2" name="図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507" y="7766255"/>
            <a:ext cx="2223593" cy="15364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7396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135</TotalTime>
  <Words>200</Words>
  <Application>Microsoft Office PowerPoint</Application>
  <PresentationFormat>A4 210 x 297 mm</PresentationFormat>
  <Paragraphs>34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10" baseType="lpstr">
      <vt:lpstr>游ゴシック</vt:lpstr>
      <vt:lpstr>游ゴシック Light</vt:lpstr>
      <vt:lpstr>游ゴシック Medium</vt:lpstr>
      <vt:lpstr>游明朝</vt:lpstr>
      <vt:lpstr>Arial</vt:lpstr>
      <vt:lpstr>Calibri</vt:lpstr>
      <vt:lpstr>Calibri Light</vt:lpstr>
      <vt:lpstr>Times New Roman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021700</dc:creator>
  <cp:lastModifiedBy>021700</cp:lastModifiedBy>
  <cp:revision>54</cp:revision>
  <cp:lastPrinted>2022-04-18T00:46:37Z</cp:lastPrinted>
  <dcterms:created xsi:type="dcterms:W3CDTF">2022-04-15T07:11:43Z</dcterms:created>
  <dcterms:modified xsi:type="dcterms:W3CDTF">2022-04-20T06:25:40Z</dcterms:modified>
</cp:coreProperties>
</file>