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3" r:id="rId3"/>
  </p:sldIdLst>
  <p:sldSz cx="7561263" cy="10693400"/>
  <p:notesSz cx="6807200" cy="9939338"/>
  <p:defaultTextStyle>
    <a:defPPr>
      <a:defRPr lang="ja-JP"/>
    </a:defPPr>
    <a:lvl1pPr marL="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2BFF"/>
    <a:srgbClr val="0000FF"/>
    <a:srgbClr val="0000CC"/>
    <a:srgbClr val="33CCCC"/>
    <a:srgbClr val="FFFF66"/>
    <a:srgbClr val="3366FF"/>
    <a:srgbClr val="FFFFCC"/>
    <a:srgbClr val="3399FF"/>
    <a:srgbClr val="C1D3ED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852" y="-2058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8475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1"/>
            <a:ext cx="2949575" cy="498475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ADF82C73-2E30-494D-9A7C-5E19D1769841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9" y="4783139"/>
            <a:ext cx="5445125" cy="3913187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8475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E618726C-767F-45A7-B277-67991429B2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2440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7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FA3A-C08E-4556-A343-DDC618EF9D6F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0428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FA3A-C08E-4556-A343-DDC618EF9D6F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6051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111436" y="571801"/>
            <a:ext cx="1275964" cy="1216374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83548" y="571801"/>
            <a:ext cx="3701869" cy="1216374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FA3A-C08E-4556-A343-DDC618EF9D6F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476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FA3A-C08E-4556-A343-DDC618EF9D6F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982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8" y="6871500"/>
            <a:ext cx="6427074" cy="212382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8" y="4532321"/>
            <a:ext cx="6427074" cy="2339180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FA3A-C08E-4556-A343-DDC618EF9D6F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5806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83548" y="3326836"/>
            <a:ext cx="2488916" cy="940870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898485" y="3326836"/>
            <a:ext cx="2488916" cy="940870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FA3A-C08E-4556-A343-DDC618EF9D6F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9150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4" y="2393639"/>
            <a:ext cx="3340871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4" y="3391194"/>
            <a:ext cx="3340871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FA3A-C08E-4556-A343-DDC618EF9D6F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473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FA3A-C08E-4556-A343-DDC618EF9D6F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460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FA3A-C08E-4556-A343-DDC618EF9D6F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879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4" cy="181193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7"/>
            <a:ext cx="4226957" cy="912652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4" cy="731458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FA3A-C08E-4556-A343-DDC618EF9D6F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5952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1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3"/>
            <a:ext cx="4536758" cy="125498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FA3A-C08E-4556-A343-DDC618EF9D6F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383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9"/>
            <a:ext cx="6805137" cy="7057149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5FA3A-C08E-4556-A343-DDC618EF9D6F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3647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 rot="19550074">
            <a:off x="-569045" y="7191829"/>
            <a:ext cx="10106023" cy="2449254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 rot="19550074">
            <a:off x="2460196" y="9089004"/>
            <a:ext cx="6980041" cy="23696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 rot="19550074">
            <a:off x="3899567" y="9322916"/>
            <a:ext cx="5183649" cy="244925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890" y="6096909"/>
            <a:ext cx="4551718" cy="4551718"/>
          </a:xfrm>
          <a:prstGeom prst="rect">
            <a:avLst/>
          </a:prstGeom>
        </p:spPr>
      </p:pic>
      <p:sp>
        <p:nvSpPr>
          <p:cNvPr id="49" name="楕円 48"/>
          <p:cNvSpPr/>
          <p:nvPr/>
        </p:nvSpPr>
        <p:spPr>
          <a:xfrm>
            <a:off x="3229156" y="6235783"/>
            <a:ext cx="4580108" cy="4138342"/>
          </a:xfrm>
          <a:prstGeom prst="ellipse">
            <a:avLst/>
          </a:prstGeom>
          <a:solidFill>
            <a:srgbClr val="012BFF"/>
          </a:solidFill>
          <a:ln>
            <a:noFill/>
          </a:ln>
          <a:effectLst>
            <a:softEdge rad="3175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>
            <a:prstTxWarp prst="textArchUp">
              <a:avLst/>
            </a:prstTxWarp>
          </a:bodyPr>
          <a:lstStyle/>
          <a:p>
            <a:pPr algn="ctr"/>
            <a:endParaRPr lang="en-US" altLang="ja-JP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lang="en-US" altLang="ja-JP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0" name="楕円 49"/>
          <p:cNvSpPr/>
          <p:nvPr/>
        </p:nvSpPr>
        <p:spPr>
          <a:xfrm>
            <a:off x="3504476" y="6510099"/>
            <a:ext cx="4006775" cy="3514327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softEdge rad="12700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ArchUp">
              <a:avLst>
                <a:gd name="adj" fmla="val 10877309"/>
              </a:avLst>
            </a:prstTxWarp>
            <a:noAutofit/>
          </a:bodyPr>
          <a:lstStyle/>
          <a:p>
            <a:pPr algn="ctr"/>
            <a:r>
              <a:rPr lang="en-US" altLang="ja-JP" sz="1800" b="1" dirty="0">
                <a:ln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11/1</a:t>
            </a:r>
            <a:r>
              <a:rPr lang="ja-JP" altLang="en-US" sz="1800" b="1" dirty="0">
                <a:ln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r>
              <a:rPr lang="en-US" altLang="ja-JP" sz="1800" b="1" dirty="0">
                <a:ln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3/31</a:t>
            </a:r>
          </a:p>
          <a:p>
            <a:pPr algn="ctr"/>
            <a:r>
              <a:rPr lang="ja-JP" altLang="en-US" sz="2000" b="1" dirty="0">
                <a:ln w="12700"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冬季の取組強化期間中</a:t>
            </a:r>
            <a:r>
              <a:rPr lang="en-US" altLang="ja-JP" sz="2000" b="1" dirty="0">
                <a:ln w="12700"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!</a:t>
            </a:r>
          </a:p>
          <a:p>
            <a:pPr algn="ctr"/>
            <a:endParaRPr lang="en-US" altLang="ja-JP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1" name="楕円 50"/>
          <p:cNvSpPr/>
          <p:nvPr/>
        </p:nvSpPr>
        <p:spPr>
          <a:xfrm>
            <a:off x="4080539" y="7045206"/>
            <a:ext cx="2880320" cy="2444109"/>
          </a:xfrm>
          <a:prstGeom prst="ellipse">
            <a:avLst/>
          </a:prstGeom>
          <a:solidFill>
            <a:srgbClr val="FFFF66"/>
          </a:solidFill>
          <a:ln>
            <a:noFill/>
          </a:ln>
          <a:effectLst>
            <a:softEdge rad="12700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0" rIns="108000" bIns="0" numCol="1" spcCol="0" rtlCol="0" fromWordArt="0" anchor="ctr" anchorCtr="0" forceAA="0" compatLnSpc="1">
            <a:prstTxWarp prst="textArchUp">
              <a:avLst>
                <a:gd name="adj" fmla="val 10834744"/>
              </a:avLst>
            </a:prstTxWarp>
            <a:noAutofit/>
          </a:bodyPr>
          <a:lstStyle/>
          <a:p>
            <a:pPr algn="ctr"/>
            <a:endParaRPr lang="en-US" altLang="ja-JP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 rot="19711856">
            <a:off x="4443500" y="7754859"/>
            <a:ext cx="3222110" cy="2241599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901186"/>
              </a:avLst>
            </a:prstTxWarp>
            <a:spAutoFit/>
          </a:bodyPr>
          <a:lstStyle/>
          <a:p>
            <a:pPr algn="ctr"/>
            <a:r>
              <a:rPr lang="ja-JP" altLang="en-US" sz="1600" b="1" dirty="0">
                <a:ln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いわてわんこ</a:t>
            </a:r>
            <a:r>
              <a:rPr lang="en-US" altLang="ja-JP" sz="1600" b="1" dirty="0">
                <a:ln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Biz</a:t>
            </a:r>
          </a:p>
        </p:txBody>
      </p:sp>
      <p:sp>
        <p:nvSpPr>
          <p:cNvPr id="16" name="正方形/長方形 15"/>
          <p:cNvSpPr/>
          <p:nvPr/>
        </p:nvSpPr>
        <p:spPr>
          <a:xfrm rot="19550074">
            <a:off x="-1671960" y="1161532"/>
            <a:ext cx="9181000" cy="1303176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 rot="19550074">
            <a:off x="-1247175" y="870268"/>
            <a:ext cx="6771461" cy="501438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 rot="19550074">
            <a:off x="-1417198" y="-445965"/>
            <a:ext cx="6711910" cy="1161395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" name="グループ化 12"/>
          <p:cNvGrpSpPr/>
          <p:nvPr/>
        </p:nvGrpSpPr>
        <p:grpSpPr>
          <a:xfrm>
            <a:off x="-117413" y="-170628"/>
            <a:ext cx="1365715" cy="12282497"/>
            <a:chOff x="-1" y="-18514"/>
            <a:chExt cx="1365715" cy="12282497"/>
          </a:xfrm>
        </p:grpSpPr>
        <p:sp>
          <p:nvSpPr>
            <p:cNvPr id="6" name="テキスト ボックス 5"/>
            <p:cNvSpPr txBox="1"/>
            <p:nvPr/>
          </p:nvSpPr>
          <p:spPr>
            <a:xfrm rot="5400000">
              <a:off x="-5422957" y="5404442"/>
              <a:ext cx="1216935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80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IWATE</a:t>
              </a:r>
              <a:r>
                <a:rPr lang="ja-JP" altLang="en-US" sz="80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en-US" altLang="ja-JP" sz="80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WANKO</a:t>
              </a:r>
              <a:r>
                <a:rPr lang="ja-JP" altLang="en-US" sz="80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en-US" altLang="ja-JP" sz="80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BIZ</a:t>
              </a:r>
              <a:endParaRPr kumimoji="1" lang="ja-JP" altLang="en-US" sz="8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 rot="5400000">
              <a:off x="-5380681" y="5517587"/>
              <a:ext cx="1216935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80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IWATE</a:t>
              </a:r>
              <a:r>
                <a:rPr lang="ja-JP" altLang="en-US" sz="8000" b="1" dirty="0">
                  <a:ln>
                    <a:solidFill>
                      <a:schemeClr val="tx1"/>
                    </a:solidFill>
                  </a:ln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en-US" altLang="ja-JP" sz="80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WANKO</a:t>
              </a:r>
              <a:r>
                <a:rPr lang="ja-JP" altLang="en-US" sz="80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en-US" altLang="ja-JP" sz="80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BIZ</a:t>
              </a:r>
              <a:endParaRPr kumimoji="1" lang="ja-JP" altLang="en-US" sz="8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1363722" y="4145758"/>
            <a:ext cx="6193614" cy="11079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令和７年４月１日から通年で、</a:t>
            </a:r>
            <a:r>
              <a:rPr lang="ja-JP" altLang="ja-JP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日々の気温や湿度、執務環境に合わせ</a:t>
            </a:r>
            <a:r>
              <a:rPr lang="ja-JP" altLang="en-U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lang="ja-JP" altLang="ja-JP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快適に仕事ができる服装</a:t>
            </a:r>
            <a:endParaRPr lang="en-US" altLang="ja-JP" sz="22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（「いわてわんこ</a:t>
            </a:r>
            <a:r>
              <a:rPr lang="en-US" altLang="ja-JP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Biz</a:t>
            </a:r>
            <a:r>
              <a:rPr lang="ja-JP" altLang="en-U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」スタイル）で執務しています</a:t>
            </a:r>
            <a:endParaRPr kumimoji="1" lang="ja-JP" altLang="en-US" sz="22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2" name="図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05" y="5728363"/>
            <a:ext cx="475517" cy="484517"/>
          </a:xfrm>
          <a:prstGeom prst="rect">
            <a:avLst/>
          </a:prstGeom>
        </p:spPr>
      </p:pic>
      <p:sp>
        <p:nvSpPr>
          <p:cNvPr id="24" name="テキスト ボックス 23"/>
          <p:cNvSpPr txBox="1"/>
          <p:nvPr/>
        </p:nvSpPr>
        <p:spPr>
          <a:xfrm>
            <a:off x="1386187" y="5725923"/>
            <a:ext cx="59674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県民の皆様のご理解とご協力をお願いします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370784" y="10315252"/>
            <a:ext cx="2982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作成：岩手県環境生活部環境生活企画室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1376397" y="4845297"/>
            <a:ext cx="5688000" cy="36000"/>
          </a:xfrm>
          <a:prstGeom prst="rect">
            <a:avLst/>
          </a:prstGeom>
          <a:solidFill>
            <a:srgbClr val="EE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角丸四角形 25"/>
          <p:cNvSpPr/>
          <p:nvPr/>
        </p:nvSpPr>
        <p:spPr>
          <a:xfrm>
            <a:off x="544306" y="1218396"/>
            <a:ext cx="6732000" cy="2592000"/>
          </a:xfrm>
          <a:prstGeom prst="roundRect">
            <a:avLst>
              <a:gd name="adj" fmla="val 19313"/>
            </a:avLst>
          </a:prstGeom>
          <a:solidFill>
            <a:srgbClr val="FDF7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角丸四角形 27"/>
          <p:cNvSpPr/>
          <p:nvPr/>
        </p:nvSpPr>
        <p:spPr>
          <a:xfrm>
            <a:off x="653917" y="1360196"/>
            <a:ext cx="6516000" cy="2294889"/>
          </a:xfrm>
          <a:prstGeom prst="roundRect">
            <a:avLst>
              <a:gd name="adj" fmla="val 19313"/>
            </a:avLst>
          </a:prstGeom>
          <a:noFill/>
          <a:ln w="57150"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396" y="4138467"/>
            <a:ext cx="475517" cy="435560"/>
          </a:xfrm>
          <a:prstGeom prst="rect">
            <a:avLst/>
          </a:prstGeom>
        </p:spPr>
      </p:pic>
      <p:sp>
        <p:nvSpPr>
          <p:cNvPr id="31" name="正方形/長方形 30"/>
          <p:cNvSpPr/>
          <p:nvPr/>
        </p:nvSpPr>
        <p:spPr>
          <a:xfrm flipV="1">
            <a:off x="5016016" y="4503145"/>
            <a:ext cx="2232000" cy="36000"/>
          </a:xfrm>
          <a:prstGeom prst="rect">
            <a:avLst/>
          </a:prstGeom>
          <a:solidFill>
            <a:srgbClr val="EE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 flipV="1">
            <a:off x="1405651" y="5209075"/>
            <a:ext cx="3708000" cy="36000"/>
          </a:xfrm>
          <a:prstGeom prst="rect">
            <a:avLst/>
          </a:prstGeom>
          <a:solidFill>
            <a:srgbClr val="EE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7234" y="612145"/>
            <a:ext cx="1520665" cy="528489"/>
          </a:xfrm>
          <a:prstGeom prst="rect">
            <a:avLst/>
          </a:prstGeom>
        </p:spPr>
      </p:pic>
      <p:sp>
        <p:nvSpPr>
          <p:cNvPr id="33" name="正方形/長方形 32"/>
          <p:cNvSpPr/>
          <p:nvPr/>
        </p:nvSpPr>
        <p:spPr>
          <a:xfrm>
            <a:off x="1476517" y="6127819"/>
            <a:ext cx="3636000" cy="36000"/>
          </a:xfrm>
          <a:prstGeom prst="rect">
            <a:avLst/>
          </a:prstGeom>
          <a:solidFill>
            <a:srgbClr val="EE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-227670" y="3047032"/>
            <a:ext cx="8216410" cy="1044955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ja-JP" altLang="en-US" sz="6600" b="1" dirty="0">
                <a:solidFill>
                  <a:srgbClr val="0070C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いわてわんこ</a:t>
            </a:r>
            <a:r>
              <a:rPr lang="en-US" altLang="ja-JP" sz="6600" b="1" dirty="0">
                <a:solidFill>
                  <a:srgbClr val="0070C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Biz</a:t>
            </a:r>
          </a:p>
          <a:p>
            <a:pPr algn="ctr"/>
            <a:r>
              <a:rPr kumimoji="1" lang="ja-JP" altLang="en-US" sz="4800" b="1" dirty="0">
                <a:solidFill>
                  <a:srgbClr val="0070C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実施中</a:t>
            </a:r>
            <a:endParaRPr kumimoji="1" lang="en-US" altLang="ja-JP" sz="4800" b="1" dirty="0">
              <a:solidFill>
                <a:srgbClr val="0070C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grpSp>
        <p:nvGrpSpPr>
          <p:cNvPr id="42" name="グループ化 41"/>
          <p:cNvGrpSpPr>
            <a:grpSpLocks/>
          </p:cNvGrpSpPr>
          <p:nvPr/>
        </p:nvGrpSpPr>
        <p:grpSpPr bwMode="auto">
          <a:xfrm>
            <a:off x="1489251" y="8704172"/>
            <a:ext cx="1579523" cy="1233046"/>
            <a:chOff x="5557838" y="233363"/>
            <a:chExt cx="1717675" cy="1296987"/>
          </a:xfrm>
        </p:grpSpPr>
        <p:pic>
          <p:nvPicPr>
            <p:cNvPr id="43" name="Picture 30" descr="\\10.1.110.36\share\03 温暖化エネルギー担当\104-2いわてわんこ節電所\06　広報\いわてわんこ節電所画像パーツ\site-id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57838" y="233363"/>
              <a:ext cx="1716087" cy="12969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" name="Picture 39" descr="\\10.1.110.36\share\03 温暖化エネルギー担当\104-2いわてわんこ節電所\06　広報\いわてわんこ節電所画像パーツ\ロゴのビリビリ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54850" y="534988"/>
              <a:ext cx="220663" cy="242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" name="Picture 39" descr="\\10.1.110.36\share\03 温暖化エネルギー担当\104-2いわてわんこ節電所\06　広報\いわてわんこ節電所画像パーツ\ロゴのビリビリ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94350" y="609600"/>
              <a:ext cx="220663" cy="242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" name="Picture 39" descr="\\10.1.110.36\share\03 温暖化エネルギー担当\104-2いわてわんこ節電所\06　広報\いわてわんこ節電所画像パーツ\ロゴのビリビリ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53263" y="881063"/>
              <a:ext cx="176212" cy="193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7" name="Picture 39" descr="\\10.1.110.36\share\03 温暖化エネルギー担当\104-2いわてわんこ節電所\06　広報\いわてわんこ節電所画像パーツ\ロゴのビリビリ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91188" y="1092200"/>
              <a:ext cx="176212" cy="193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8" name="テキスト ボックス 47"/>
          <p:cNvSpPr txBox="1"/>
          <p:nvPr/>
        </p:nvSpPr>
        <p:spPr>
          <a:xfrm>
            <a:off x="888205" y="10027787"/>
            <a:ext cx="2939557" cy="566989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ja-JP" altLang="en-US" sz="10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岩手県では、地球温暖化防止のための省エネ・</a:t>
            </a:r>
            <a:endParaRPr lang="en-US" altLang="ja-JP" sz="1000" dirty="0">
              <a:solidFill>
                <a:srgbClr val="0070C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節電対策として、空調を控えめにしています。</a:t>
            </a:r>
            <a:endParaRPr lang="en-US" altLang="ja-JP" sz="1000" dirty="0">
              <a:solidFill>
                <a:srgbClr val="0070C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御理解と御協力をお願いします。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-179809" y="3047032"/>
            <a:ext cx="8216410" cy="1044955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ja-JP" altLang="en-US" sz="6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いわてわんこ</a:t>
            </a:r>
            <a:r>
              <a:rPr lang="en-US" altLang="ja-JP" sz="6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Biz</a:t>
            </a:r>
          </a:p>
          <a:p>
            <a:pPr algn="ctr"/>
            <a:r>
              <a:rPr kumimoji="1" lang="ja-JP" altLang="en-US" sz="48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実施中</a:t>
            </a:r>
            <a:endParaRPr kumimoji="1" lang="en-US" altLang="ja-JP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3250" b="96250" l="563" r="99438">
                        <a14:foregroundMark x1="6063" y1="81250" x2="6063" y2="81250"/>
                        <a14:foregroundMark x1="7938" y1="78750" x2="7938" y2="78750"/>
                        <a14:foregroundMark x1="30312" y1="64583" x2="30312" y2="64583"/>
                        <a14:foregroundMark x1="40063" y1="61583" x2="40063" y2="61583"/>
                        <a14:foregroundMark x1="47813" y1="76917" x2="47813" y2="76917"/>
                        <a14:foregroundMark x1="49313" y1="74083" x2="49313" y2="74083"/>
                        <a14:foregroundMark x1="53438" y1="75750" x2="53438" y2="75750"/>
                        <a14:foregroundMark x1="70563" y1="65917" x2="70563" y2="65917"/>
                        <a14:foregroundMark x1="58813" y1="53083" x2="58813" y2="53083"/>
                        <a14:foregroundMark x1="68063" y1="50083" x2="68063" y2="50083"/>
                        <a14:foregroundMark x1="69313" y1="46750" x2="69313" y2="46750"/>
                        <a14:foregroundMark x1="71313" y1="52250" x2="71313" y2="52250"/>
                        <a14:foregroundMark x1="73063" y1="51750" x2="73063" y2="51750"/>
                        <a14:foregroundMark x1="73438" y1="61417" x2="73438" y2="61417"/>
                        <a14:foregroundMark x1="78813" y1="62750" x2="78813" y2="62750"/>
                        <a14:foregroundMark x1="77688" y1="67250" x2="77688" y2="67250"/>
                        <a14:foregroundMark x1="75063" y1="70083" x2="75063" y2="70083"/>
                        <a14:foregroundMark x1="77063" y1="70250" x2="77063" y2="70250"/>
                        <a14:foregroundMark x1="66438" y1="67250" x2="66438" y2="67250"/>
                        <a14:foregroundMark x1="72438" y1="62417" x2="72438" y2="62417"/>
                        <a14:foregroundMark x1="64063" y1="69250" x2="64063" y2="69250"/>
                        <a14:foregroundMark x1="56313" y1="71750" x2="56313" y2="71750"/>
                        <a14:foregroundMark x1="47813" y1="70917" x2="47813" y2="70917"/>
                        <a14:foregroundMark x1="42188" y1="67917" x2="42188" y2="67917"/>
                        <a14:foregroundMark x1="39813" y1="63750" x2="39813" y2="63750"/>
                        <a14:foregroundMark x1="38688" y1="66917" x2="38688" y2="66917"/>
                        <a14:foregroundMark x1="41313" y1="70917" x2="41313" y2="70917"/>
                        <a14:foregroundMark x1="43813" y1="74583" x2="43813" y2="74583"/>
                        <a14:foregroundMark x1="46313" y1="72417" x2="46313" y2="72417"/>
                        <a14:foregroundMark x1="54438" y1="78083" x2="54438" y2="78083"/>
                        <a14:foregroundMark x1="60438" y1="77417" x2="60438" y2="77417"/>
                        <a14:foregroundMark x1="32188" y1="67583" x2="32188" y2="67583"/>
                        <a14:foregroundMark x1="33188" y1="62250" x2="33188" y2="62250"/>
                        <a14:foregroundMark x1="5688" y1="76250" x2="5688" y2="76250"/>
                        <a14:foregroundMark x1="3688" y1="83583" x2="3688" y2="83583"/>
                        <a14:foregroundMark x1="22563" y1="37917" x2="22563" y2="37917"/>
                        <a14:foregroundMark x1="17438" y1="37083" x2="17438" y2="37083"/>
                        <a14:foregroundMark x1="74313" y1="25917" x2="74313" y2="25917"/>
                        <a14:foregroundMark x1="83813" y1="23417" x2="83813" y2="23417"/>
                        <a14:foregroundMark x1="32563" y1="64583" x2="32563" y2="6458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07677" y="7106312"/>
            <a:ext cx="3456143" cy="2592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923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/>
          <p:cNvSpPr txBox="1"/>
          <p:nvPr/>
        </p:nvSpPr>
        <p:spPr>
          <a:xfrm>
            <a:off x="354431" y="214502"/>
            <a:ext cx="496855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冬</a:t>
            </a:r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季の取組強化期間　周知シール（単体）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57820" y="710415"/>
            <a:ext cx="6876552" cy="1600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～ご使用にあたって～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既存の「いわてわんこ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Biz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」ポスターのエコわんこきょうだいの画像をちょうど隠せるサイズ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となっています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既存の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ポスターに貼っていただくことで、新たにポスターを張り替える必要がなくなります。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</a:p>
          <a:p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もちろん、冬季用ポスターを印刷していただいても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OK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です。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本シール単体でも、ぜひご活用ください。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56" name="グループ化 55"/>
          <p:cNvGrpSpPr/>
          <p:nvPr/>
        </p:nvGrpSpPr>
        <p:grpSpPr>
          <a:xfrm>
            <a:off x="1404367" y="2970436"/>
            <a:ext cx="4580108" cy="4138342"/>
            <a:chOff x="1201056" y="1279938"/>
            <a:chExt cx="4580108" cy="4138342"/>
          </a:xfrm>
        </p:grpSpPr>
        <p:grpSp>
          <p:nvGrpSpPr>
            <p:cNvPr id="59" name="グループ化 58"/>
            <p:cNvGrpSpPr/>
            <p:nvPr/>
          </p:nvGrpSpPr>
          <p:grpSpPr>
            <a:xfrm>
              <a:off x="1201056" y="1279938"/>
              <a:ext cx="4580108" cy="4138342"/>
              <a:chOff x="-6524713" y="3823709"/>
              <a:chExt cx="4467506" cy="4016571"/>
            </a:xfrm>
          </p:grpSpPr>
          <p:grpSp>
            <p:nvGrpSpPr>
              <p:cNvPr id="61" name="グループ化 60"/>
              <p:cNvGrpSpPr/>
              <p:nvPr/>
            </p:nvGrpSpPr>
            <p:grpSpPr>
              <a:xfrm>
                <a:off x="-6524713" y="3823709"/>
                <a:ext cx="4467506" cy="4016571"/>
                <a:chOff x="-6030074" y="3415797"/>
                <a:chExt cx="4467506" cy="4016571"/>
              </a:xfrm>
            </p:grpSpPr>
            <p:sp>
              <p:nvSpPr>
                <p:cNvPr id="63" name="楕円 62"/>
                <p:cNvSpPr/>
                <p:nvPr/>
              </p:nvSpPr>
              <p:spPr>
                <a:xfrm>
                  <a:off x="-6030074" y="3415797"/>
                  <a:ext cx="4467506" cy="4016571"/>
                </a:xfrm>
                <a:prstGeom prst="ellipse">
                  <a:avLst/>
                </a:prstGeom>
                <a:solidFill>
                  <a:srgbClr val="012BFF"/>
                </a:solidFill>
                <a:ln>
                  <a:noFill/>
                </a:ln>
                <a:effectLst>
                  <a:softEdge rad="31750"/>
                </a:effectLst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>
                  <a:prstTxWarp prst="textArchUp">
                    <a:avLst/>
                  </a:prstTxWarp>
                </a:bodyPr>
                <a:lstStyle/>
                <a:p>
                  <a:pPr algn="ctr"/>
                  <a:endParaRPr lang="en-US" altLang="ja-JP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IZ UDPゴシック" panose="020B0400000000000000" pitchFamily="50" charset="-128"/>
                    <a:ea typeface="BIZ UDPゴシック" panose="020B0400000000000000" pitchFamily="50" charset="-128"/>
                  </a:endParaRPr>
                </a:p>
                <a:p>
                  <a:pPr algn="ctr"/>
                  <a:endParaRPr lang="en-US" altLang="ja-JP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IZ UDPゴシック" panose="020B0400000000000000" pitchFamily="50" charset="-128"/>
                    <a:ea typeface="BIZ UDPゴシック" panose="020B0400000000000000" pitchFamily="50" charset="-128"/>
                  </a:endParaRPr>
                </a:p>
              </p:txBody>
            </p:sp>
            <p:sp>
              <p:nvSpPr>
                <p:cNvPr id="64" name="楕円 63"/>
                <p:cNvSpPr/>
                <p:nvPr/>
              </p:nvSpPr>
              <p:spPr>
                <a:xfrm>
                  <a:off x="-5761523" y="3682041"/>
                  <a:ext cx="3908268" cy="341091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softEdge rad="127000"/>
                </a:effectLst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ArchUp">
                    <a:avLst>
                      <a:gd name="adj" fmla="val 10877309"/>
                    </a:avLst>
                  </a:prstTxWarp>
                  <a:noAutofit/>
                </a:bodyPr>
                <a:lstStyle/>
                <a:p>
                  <a:pPr algn="ctr"/>
                  <a:r>
                    <a:rPr lang="en-US" altLang="ja-JP" sz="1800" b="1" dirty="0">
                      <a:ln>
                        <a:solidFill>
                          <a:schemeClr val="bg1">
                            <a:lumMod val="85000"/>
                          </a:schemeClr>
                        </a:solidFill>
                      </a:ln>
                      <a:solidFill>
                        <a:schemeClr val="bg1"/>
                      </a:solidFill>
                      <a:effectLst>
                        <a:outerShdw blurRad="50800" dist="38100" dir="5400000" algn="t" rotWithShape="0">
                          <a:prstClr val="black">
                            <a:alpha val="40000"/>
                          </a:prstClr>
                        </a:outerShdw>
                      </a:effectLst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11/1</a:t>
                  </a:r>
                  <a:r>
                    <a:rPr lang="ja-JP" altLang="en-US" sz="1800" b="1" dirty="0">
                      <a:ln>
                        <a:solidFill>
                          <a:schemeClr val="bg1">
                            <a:lumMod val="85000"/>
                          </a:schemeClr>
                        </a:solidFill>
                      </a:ln>
                      <a:solidFill>
                        <a:schemeClr val="bg1"/>
                      </a:solidFill>
                      <a:effectLst>
                        <a:outerShdw blurRad="50800" dist="38100" dir="5400000" algn="t" rotWithShape="0">
                          <a:prstClr val="black">
                            <a:alpha val="40000"/>
                          </a:prstClr>
                        </a:outerShdw>
                      </a:effectLst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～</a:t>
                  </a:r>
                  <a:r>
                    <a:rPr lang="en-US" altLang="ja-JP" sz="1800" b="1" dirty="0">
                      <a:ln>
                        <a:solidFill>
                          <a:schemeClr val="bg1">
                            <a:lumMod val="85000"/>
                          </a:schemeClr>
                        </a:solidFill>
                      </a:ln>
                      <a:solidFill>
                        <a:schemeClr val="bg1"/>
                      </a:solidFill>
                      <a:effectLst>
                        <a:outerShdw blurRad="50800" dist="38100" dir="5400000" algn="t" rotWithShape="0">
                          <a:prstClr val="black">
                            <a:alpha val="40000"/>
                          </a:prstClr>
                        </a:outerShdw>
                      </a:effectLst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3/31</a:t>
                  </a:r>
                </a:p>
                <a:p>
                  <a:pPr algn="ctr"/>
                  <a:r>
                    <a:rPr lang="ja-JP" altLang="en-US" sz="2000" b="1" dirty="0">
                      <a:ln w="1270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ln>
                      <a:solidFill>
                        <a:srgbClr val="FFFFCC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冬季の取組強化期間中</a:t>
                  </a:r>
                  <a:r>
                    <a:rPr lang="en-US" altLang="ja-JP" sz="2000" b="1" dirty="0">
                      <a:ln w="1270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ln>
                      <a:solidFill>
                        <a:srgbClr val="FFFFCC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!</a:t>
                  </a:r>
                </a:p>
                <a:p>
                  <a:pPr algn="ctr"/>
                  <a:endParaRPr lang="en-US" altLang="ja-JP" b="1" dirty="0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IZ UDPゴシック" panose="020B0400000000000000" pitchFamily="50" charset="-128"/>
                    <a:ea typeface="BIZ UDPゴシック" panose="020B0400000000000000" pitchFamily="50" charset="-128"/>
                  </a:endParaRPr>
                </a:p>
              </p:txBody>
            </p:sp>
          </p:grpSp>
          <p:sp>
            <p:nvSpPr>
              <p:cNvPr id="62" name="楕円 61"/>
              <p:cNvSpPr/>
              <p:nvPr/>
            </p:nvSpPr>
            <p:spPr>
              <a:xfrm>
                <a:off x="-5694261" y="4609315"/>
                <a:ext cx="2809507" cy="2372191"/>
              </a:xfrm>
              <a:prstGeom prst="ellipse">
                <a:avLst/>
              </a:prstGeom>
              <a:solidFill>
                <a:srgbClr val="FFFF66"/>
              </a:solidFill>
              <a:ln>
                <a:noFill/>
              </a:ln>
              <a:effectLst>
                <a:softEdge rad="127000"/>
              </a:effectLst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72000" tIns="0" rIns="108000" bIns="0" numCol="1" spcCol="0" rtlCol="0" fromWordArt="0" anchor="ctr" anchorCtr="0" forceAA="0" compatLnSpc="1">
                <a:prstTxWarp prst="textArchUp">
                  <a:avLst>
                    <a:gd name="adj" fmla="val 10834744"/>
                  </a:avLst>
                </a:prstTxWarp>
                <a:noAutofit/>
              </a:bodyPr>
              <a:lstStyle/>
              <a:p>
                <a:pPr algn="ctr"/>
                <a:endParaRPr lang="en-US" altLang="ja-JP" sz="2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</p:grpSp>
        <p:sp>
          <p:nvSpPr>
            <p:cNvPr id="58" name="テキスト ボックス 57"/>
            <p:cNvSpPr txBox="1"/>
            <p:nvPr/>
          </p:nvSpPr>
          <p:spPr>
            <a:xfrm rot="19711856">
              <a:off x="2415400" y="2799014"/>
              <a:ext cx="3222110" cy="2241599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>
                  <a:gd name="adj" fmla="val 901186"/>
                </a:avLst>
              </a:prstTxWarp>
              <a:spAutoFit/>
            </a:bodyPr>
            <a:lstStyle/>
            <a:p>
              <a:pPr algn="ctr"/>
              <a:r>
                <a:rPr lang="ja-JP" altLang="en-US" sz="1600" b="1" dirty="0">
                  <a:ln>
                    <a:solidFill>
                      <a:schemeClr val="bg1">
                        <a:lumMod val="85000"/>
                      </a:schemeClr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いわてわんこ</a:t>
              </a:r>
              <a:r>
                <a:rPr lang="en-US" altLang="ja-JP" sz="1600" b="1" dirty="0">
                  <a:ln>
                    <a:solidFill>
                      <a:schemeClr val="bg1">
                        <a:lumMod val="85000"/>
                      </a:schemeClr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Biz</a:t>
              </a:r>
            </a:p>
          </p:txBody>
        </p:sp>
      </p:grpSp>
      <p:pic>
        <p:nvPicPr>
          <p:cNvPr id="15" name="図 1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50" b="96250" l="563" r="99438">
                        <a14:foregroundMark x1="6063" y1="81250" x2="6063" y2="81250"/>
                        <a14:foregroundMark x1="7938" y1="78750" x2="7938" y2="78750"/>
                        <a14:foregroundMark x1="30312" y1="64583" x2="30312" y2="64583"/>
                        <a14:foregroundMark x1="40063" y1="61583" x2="40063" y2="61583"/>
                        <a14:foregroundMark x1="47813" y1="76917" x2="47813" y2="76917"/>
                        <a14:foregroundMark x1="49313" y1="74083" x2="49313" y2="74083"/>
                        <a14:foregroundMark x1="53438" y1="75750" x2="53438" y2="75750"/>
                        <a14:foregroundMark x1="70563" y1="65917" x2="70563" y2="65917"/>
                        <a14:foregroundMark x1="58813" y1="53083" x2="58813" y2="53083"/>
                        <a14:foregroundMark x1="68063" y1="50083" x2="68063" y2="50083"/>
                        <a14:foregroundMark x1="69313" y1="46750" x2="69313" y2="46750"/>
                        <a14:foregroundMark x1="71313" y1="52250" x2="71313" y2="52250"/>
                        <a14:foregroundMark x1="73063" y1="51750" x2="73063" y2="51750"/>
                        <a14:foregroundMark x1="73438" y1="61417" x2="73438" y2="61417"/>
                        <a14:foregroundMark x1="78813" y1="62750" x2="78813" y2="62750"/>
                        <a14:foregroundMark x1="77688" y1="67250" x2="77688" y2="67250"/>
                        <a14:foregroundMark x1="75063" y1="70083" x2="75063" y2="70083"/>
                        <a14:foregroundMark x1="77063" y1="70250" x2="77063" y2="70250"/>
                        <a14:foregroundMark x1="66438" y1="67250" x2="66438" y2="67250"/>
                        <a14:foregroundMark x1="72438" y1="62417" x2="72438" y2="62417"/>
                        <a14:foregroundMark x1="64063" y1="69250" x2="64063" y2="69250"/>
                        <a14:foregroundMark x1="56313" y1="71750" x2="56313" y2="71750"/>
                        <a14:foregroundMark x1="47813" y1="70917" x2="47813" y2="70917"/>
                        <a14:foregroundMark x1="42188" y1="67917" x2="42188" y2="67917"/>
                        <a14:foregroundMark x1="39813" y1="63750" x2="39813" y2="63750"/>
                        <a14:foregroundMark x1="38688" y1="66917" x2="38688" y2="66917"/>
                        <a14:foregroundMark x1="41313" y1="70917" x2="41313" y2="70917"/>
                        <a14:foregroundMark x1="43813" y1="74583" x2="43813" y2="74583"/>
                        <a14:foregroundMark x1="46313" y1="72417" x2="46313" y2="72417"/>
                        <a14:foregroundMark x1="54438" y1="78083" x2="54438" y2="78083"/>
                        <a14:foregroundMark x1="60438" y1="77417" x2="60438" y2="77417"/>
                        <a14:foregroundMark x1="32188" y1="67583" x2="32188" y2="67583"/>
                        <a14:foregroundMark x1="33188" y1="62250" x2="33188" y2="62250"/>
                        <a14:foregroundMark x1="5688" y1="76250" x2="5688" y2="76250"/>
                        <a14:foregroundMark x1="3688" y1="83583" x2="3688" y2="83583"/>
                        <a14:foregroundMark x1="22563" y1="37917" x2="22563" y2="37917"/>
                        <a14:foregroundMark x1="17438" y1="37083" x2="17438" y2="37083"/>
                        <a14:foregroundMark x1="74313" y1="25917" x2="74313" y2="25917"/>
                        <a14:foregroundMark x1="83813" y1="23417" x2="83813" y2="23417"/>
                        <a14:foregroundMark x1="32563" y1="64583" x2="32563" y2="6458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897699" y="3840965"/>
            <a:ext cx="3456143" cy="2592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499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1138</TotalTime>
  <Words>204</Words>
  <Application>Microsoft Office PowerPoint</Application>
  <PresentationFormat>ユーザー設定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HGS創英角ﾎﾟｯﾌﾟ体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SS17081094</dc:creator>
  <cp:lastModifiedBy>角田 雪海</cp:lastModifiedBy>
  <cp:revision>143</cp:revision>
  <cp:lastPrinted>2025-04-22T04:35:47Z</cp:lastPrinted>
  <dcterms:created xsi:type="dcterms:W3CDTF">2018-04-02T02:54:42Z</dcterms:created>
  <dcterms:modified xsi:type="dcterms:W3CDTF">2025-10-21T00:15:16Z</dcterms:modified>
</cp:coreProperties>
</file>