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6"/>
  </p:notesMasterIdLst>
  <p:sldIdLst>
    <p:sldId id="257" r:id="rId2"/>
    <p:sldId id="259" r:id="rId3"/>
    <p:sldId id="263" r:id="rId4"/>
    <p:sldId id="264" r:id="rId5"/>
  </p:sldIdLst>
  <p:sldSz cx="12192000" cy="6858000"/>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7B1F"/>
    <a:srgbClr val="FFCC99"/>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p:scale>
          <a:sx n="100" d="100"/>
          <a:sy n="100" d="100"/>
        </p:scale>
        <p:origin x="954" y="28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8693"/>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8693"/>
          </a:xfrm>
          <a:prstGeom prst="rect">
            <a:avLst/>
          </a:prstGeom>
        </p:spPr>
        <p:txBody>
          <a:bodyPr vert="horz" lIns="91440" tIns="45720" rIns="91440" bIns="45720" rtlCol="0"/>
          <a:lstStyle>
            <a:lvl1pPr algn="r">
              <a:defRPr sz="1200"/>
            </a:lvl1pPr>
          </a:lstStyle>
          <a:p>
            <a:fld id="{66CAC792-38F8-46AD-8B6E-E8BB3D2197B2}" type="datetimeFigureOut">
              <a:rPr kumimoji="1" lang="ja-JP" altLang="en-US" smtClean="0"/>
              <a:t>2025/4/9</a:t>
            </a:fld>
            <a:endParaRPr kumimoji="1" lang="ja-JP" altLang="en-US"/>
          </a:p>
        </p:txBody>
      </p:sp>
      <p:sp>
        <p:nvSpPr>
          <p:cNvPr id="4" name="スライド イメージ プレースホルダー 3"/>
          <p:cNvSpPr>
            <a:spLocks noGrp="1" noRot="1" noChangeAspect="1"/>
          </p:cNvSpPr>
          <p:nvPr>
            <p:ph type="sldImg" idx="2"/>
          </p:nvPr>
        </p:nvSpPr>
        <p:spPr>
          <a:xfrm>
            <a:off x="422275" y="1243013"/>
            <a:ext cx="5962650"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83307"/>
            <a:ext cx="5445760" cy="3913614"/>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40647"/>
            <a:ext cx="2949787" cy="498692"/>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7"/>
            <a:ext cx="2949787" cy="498692"/>
          </a:xfrm>
          <a:prstGeom prst="rect">
            <a:avLst/>
          </a:prstGeom>
        </p:spPr>
        <p:txBody>
          <a:bodyPr vert="horz" lIns="91440" tIns="45720" rIns="91440" bIns="45720" rtlCol="0" anchor="b"/>
          <a:lstStyle>
            <a:lvl1pPr algn="r">
              <a:defRPr sz="1200"/>
            </a:lvl1pPr>
          </a:lstStyle>
          <a:p>
            <a:fld id="{F2C51AF2-E27C-42CF-8CEE-0F55C3D5790A}" type="slidenum">
              <a:rPr kumimoji="1" lang="ja-JP" altLang="en-US" smtClean="0"/>
              <a:t>‹#›</a:t>
            </a:fld>
            <a:endParaRPr kumimoji="1" lang="ja-JP" altLang="en-US"/>
          </a:p>
        </p:txBody>
      </p:sp>
    </p:spTree>
    <p:extLst>
      <p:ext uri="{BB962C8B-B14F-4D97-AF65-F5344CB8AC3E}">
        <p14:creationId xmlns:p14="http://schemas.microsoft.com/office/powerpoint/2010/main" val="31183186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smtClean="0"/>
              <a:t>2024.10.18</a:t>
            </a:r>
            <a:r>
              <a:rPr kumimoji="1" lang="ja-JP" altLang="en-US" dirty="0" smtClean="0"/>
              <a:t>　</a:t>
            </a:r>
            <a:r>
              <a:rPr kumimoji="1" lang="en-US" altLang="ja-JP" dirty="0" smtClean="0"/>
              <a:t>Buzz</a:t>
            </a:r>
            <a:r>
              <a:rPr kumimoji="1" lang="ja-JP" altLang="en-US" smtClean="0"/>
              <a:t>システム追記</a:t>
            </a:r>
            <a:endParaRPr kumimoji="1" lang="en-US" altLang="ja-JP" dirty="0" smtClean="0"/>
          </a:p>
          <a:p>
            <a:r>
              <a:rPr kumimoji="1" lang="en-US" altLang="ja-JP" dirty="0" smtClean="0"/>
              <a:t>R9.1.12</a:t>
            </a:r>
            <a:r>
              <a:rPr kumimoji="1" lang="ja-JP" altLang="en-US" dirty="0" smtClean="0"/>
              <a:t>の</a:t>
            </a:r>
            <a:r>
              <a:rPr kumimoji="1" lang="en-US" altLang="ja-JP" dirty="0" smtClean="0"/>
              <a:t>OS</a:t>
            </a:r>
            <a:r>
              <a:rPr kumimoji="1" lang="ja-JP" altLang="en-US" dirty="0" smtClean="0"/>
              <a:t>サポート期限をもってサービス終了。</a:t>
            </a:r>
            <a:endParaRPr kumimoji="1" lang="en-US" altLang="ja-JP" dirty="0" smtClean="0"/>
          </a:p>
          <a:p>
            <a:r>
              <a:rPr kumimoji="1" lang="ja-JP" altLang="en-US" dirty="0" smtClean="0"/>
              <a:t>⇒後継システムの調達を要する。</a:t>
            </a:r>
            <a:endParaRPr kumimoji="1" lang="en-US" altLang="ja-JP" dirty="0" smtClean="0"/>
          </a:p>
          <a:p>
            <a:endParaRPr kumimoji="1" lang="en-US" altLang="ja-JP" dirty="0" smtClean="0"/>
          </a:p>
          <a:p>
            <a:r>
              <a:rPr kumimoji="1" lang="ja-JP" altLang="en-US" dirty="0" smtClean="0"/>
              <a:t>○現行の建設工事管理情報システム</a:t>
            </a:r>
            <a:endParaRPr kumimoji="1" lang="en-US" altLang="ja-JP" dirty="0" smtClean="0"/>
          </a:p>
          <a:p>
            <a:r>
              <a:rPr kumimoji="1" lang="ja-JP" altLang="en-US" dirty="0" smtClean="0"/>
              <a:t>　・オンプレミス（賃貸サーバを県庁に設置している。）</a:t>
            </a:r>
            <a:endParaRPr kumimoji="1" lang="en-US" altLang="ja-JP" dirty="0" smtClean="0"/>
          </a:p>
          <a:p>
            <a:r>
              <a:rPr kumimoji="1" lang="ja-JP" altLang="en-US" dirty="0" smtClean="0"/>
              <a:t>　・</a:t>
            </a:r>
            <a:r>
              <a:rPr kumimoji="1" lang="en-US" altLang="ja-JP" dirty="0" smtClean="0"/>
              <a:t>Web</a:t>
            </a:r>
            <a:r>
              <a:rPr kumimoji="1" lang="ja-JP" altLang="en-US" dirty="0" smtClean="0"/>
              <a:t>系システム（</a:t>
            </a:r>
            <a:r>
              <a:rPr kumimoji="1" lang="en-US" altLang="ja-JP" dirty="0" err="1" smtClean="0"/>
              <a:t>desknets</a:t>
            </a:r>
            <a:r>
              <a:rPr kumimoji="1" lang="ja-JP" altLang="en-US" dirty="0" smtClean="0"/>
              <a:t>からログイン画面に移動し、ひとり一台端末で利用できる。）</a:t>
            </a:r>
            <a:endParaRPr kumimoji="1" lang="en-US" altLang="ja-JP" dirty="0" smtClean="0"/>
          </a:p>
          <a:p>
            <a:endParaRPr kumimoji="1" lang="en-US" altLang="ja-JP" dirty="0" smtClean="0"/>
          </a:p>
          <a:p>
            <a:r>
              <a:rPr kumimoji="1" lang="en-US" altLang="ja-JP" dirty="0" smtClean="0"/>
              <a:t>【</a:t>
            </a:r>
            <a:r>
              <a:rPr kumimoji="1" lang="ja-JP" altLang="en-US" dirty="0" smtClean="0"/>
              <a:t>次期システムとする場合に確認したい内容</a:t>
            </a:r>
            <a:r>
              <a:rPr kumimoji="1" lang="en-US" altLang="ja-JP" dirty="0" smtClean="0"/>
              <a:t>】</a:t>
            </a:r>
          </a:p>
          <a:p>
            <a:r>
              <a:rPr kumimoji="1" lang="ja-JP" altLang="en-US" dirty="0" smtClean="0"/>
              <a:t>⇒</a:t>
            </a:r>
            <a:r>
              <a:rPr kumimoji="1" lang="en-US" altLang="ja-JP" dirty="0" smtClean="0"/>
              <a:t>LGWAN</a:t>
            </a:r>
            <a:r>
              <a:rPr kumimoji="1" lang="ja-JP" altLang="en-US" dirty="0" smtClean="0"/>
              <a:t>回線に切り替えて利用できるか。（業者からの確認事項）</a:t>
            </a:r>
            <a:endParaRPr kumimoji="1" lang="en-US" altLang="ja-JP" dirty="0" smtClean="0"/>
          </a:p>
          <a:p>
            <a:r>
              <a:rPr kumimoji="1" lang="ja-JP" altLang="en-US" dirty="0" smtClean="0"/>
              <a:t> 　</a:t>
            </a:r>
            <a:r>
              <a:rPr kumimoji="1" lang="en-US" altLang="ja-JP" dirty="0" smtClean="0"/>
              <a:t>LGWAN</a:t>
            </a:r>
            <a:r>
              <a:rPr kumimoji="1" lang="ja-JP" altLang="en-US" dirty="0" smtClean="0"/>
              <a:t>回線を利用できる場合にクラウド型のシステムで同様の作業環境になるか。</a:t>
            </a:r>
            <a:endParaRPr kumimoji="1" lang="en-US" altLang="ja-JP" dirty="0" smtClean="0"/>
          </a:p>
          <a:p>
            <a:endParaRPr kumimoji="1" lang="en-US" altLang="ja-JP" dirty="0" smtClean="0"/>
          </a:p>
          <a:p>
            <a:r>
              <a:rPr kumimoji="1" lang="ja-JP" altLang="en-US" dirty="0" smtClean="0"/>
              <a:t>［参考］</a:t>
            </a:r>
            <a:endParaRPr kumimoji="1" lang="en-US" altLang="ja-JP" dirty="0" smtClean="0"/>
          </a:p>
          <a:p>
            <a:r>
              <a:rPr kumimoji="1" lang="ja-JP" altLang="en-US" dirty="0" smtClean="0"/>
              <a:t>・格付処理システムは、次期建設工事管理情報システムの機能の一部として組み込みたいもの。（現在財務会計システムの動作環境を基に稼働しているため、財務会計システム更新後は同様の作業ができない恐れがあるため。）</a:t>
            </a:r>
            <a:endParaRPr kumimoji="1" lang="en-US" altLang="ja-JP" dirty="0" smtClean="0"/>
          </a:p>
          <a:p>
            <a:endParaRPr kumimoji="1" lang="en-US" altLang="ja-JP" dirty="0" smtClean="0"/>
          </a:p>
          <a:p>
            <a:r>
              <a:rPr kumimoji="1" lang="ja-JP" altLang="en-US" dirty="0" smtClean="0"/>
              <a:t>・工事台帳システムは次期システムでは連携不要（費用対効果等の面から、</a:t>
            </a:r>
            <a:r>
              <a:rPr kumimoji="1" lang="en-US" altLang="ja-JP" dirty="0" smtClean="0"/>
              <a:t>R6</a:t>
            </a:r>
            <a:r>
              <a:rPr kumimoji="1" lang="ja-JP" altLang="en-US" dirty="0" smtClean="0"/>
              <a:t>年度中に仮想マシン停止予定のため。）</a:t>
            </a:r>
            <a:endParaRPr kumimoji="1" lang="en-US" altLang="ja-JP" dirty="0" smtClean="0"/>
          </a:p>
        </p:txBody>
      </p:sp>
      <p:sp>
        <p:nvSpPr>
          <p:cNvPr id="4" name="スライド番号プレースホルダー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5F5D95A5-ED1C-4BAD-A272-2BCEA910ABF4}" type="slidenum">
              <a:rPr kumimoji="1" lang="ja-JP" altLang="en-US" sz="12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457200" rtl="0" eaLnBrk="1" fontAlgn="auto" latinLnBrk="0" hangingPunct="1">
                <a:lnSpc>
                  <a:spcPct val="100000"/>
                </a:lnSpc>
                <a:spcBef>
                  <a:spcPts val="0"/>
                </a:spcBef>
                <a:spcAft>
                  <a:spcPts val="0"/>
                </a:spcAft>
                <a:buClrTx/>
                <a:buSzTx/>
                <a:buFontTx/>
                <a:buNone/>
                <a:tabLst/>
                <a:defRPr/>
              </a:pPr>
              <a:t>1</a:t>
            </a:fld>
            <a:endParaRPr kumimoji="1" lang="ja-JP" altLang="en-US" sz="12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
        <p:nvSpPr>
          <p:cNvPr id="5" name="フッター プレースホルダー 4"/>
          <p:cNvSpPr>
            <a:spLocks noGrp="1"/>
          </p:cNvSpPr>
          <p:nvPr>
            <p:ph type="ftr" sz="quarter" idx="11"/>
          </p:nvPr>
        </p:nvSpPr>
        <p:spPr/>
        <p: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en-US" altLang="ja-JP" sz="12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t>\\10.1.11.78\share\570 </a:t>
            </a:r>
            <a:r>
              <a:rPr kumimoji="1" lang="ja-JP" altLang="en-US" sz="12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t>建設工事管理情報システム</a:t>
            </a:r>
            <a:r>
              <a:rPr kumimoji="1" lang="en-US" altLang="ja-JP" sz="12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t>\001_R901</a:t>
            </a:r>
            <a:r>
              <a:rPr kumimoji="1" lang="ja-JP" altLang="en-US" sz="12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t>更新へ</a:t>
            </a:r>
            <a:r>
              <a:rPr kumimoji="1" lang="en-US" altLang="ja-JP" sz="12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t>\☆</a:t>
            </a:r>
            <a:r>
              <a:rPr kumimoji="1" lang="ja-JP" altLang="en-US" sz="12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t>基本計画書</a:t>
            </a:r>
            <a:endParaRPr kumimoji="1" lang="ja-JP" altLang="en-US" sz="12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81120397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smtClean="0"/>
              <a:t>2024.10.18</a:t>
            </a:r>
            <a:r>
              <a:rPr kumimoji="1" lang="ja-JP" altLang="en-US" dirty="0" smtClean="0"/>
              <a:t>　追記</a:t>
            </a:r>
            <a:endParaRPr kumimoji="1" lang="en-US" altLang="ja-JP" dirty="0" smtClean="0"/>
          </a:p>
          <a:p>
            <a:r>
              <a:rPr kumimoji="1" lang="en-US" altLang="ja-JP" dirty="0" smtClean="0"/>
              <a:t>2024.10.10</a:t>
            </a:r>
            <a:r>
              <a:rPr kumimoji="1" lang="ja-JP" altLang="en-US" dirty="0" smtClean="0"/>
              <a:t>　更新後のシステム概要図変更</a:t>
            </a:r>
            <a:endParaRPr kumimoji="1" lang="en-US" altLang="ja-JP" dirty="0" smtClean="0"/>
          </a:p>
          <a:p>
            <a:r>
              <a:rPr kumimoji="1" lang="ja-JP" altLang="en-US" dirty="0" smtClean="0"/>
              <a:t>追記：（</a:t>
            </a:r>
            <a:r>
              <a:rPr lang="ja-JP" altLang="en-US" sz="1200" dirty="0" smtClean="0"/>
              <a:t>格付処理システムは次期建設工事管理情報システムに吸収</a:t>
            </a:r>
            <a:r>
              <a:rPr kumimoji="1" lang="ja-JP" altLang="en-US" dirty="0" smtClean="0"/>
              <a:t>）</a:t>
            </a:r>
            <a:endParaRPr kumimoji="1" lang="en-US" altLang="ja-JP" dirty="0" smtClean="0"/>
          </a:p>
          <a:p>
            <a:endParaRPr kumimoji="1" lang="en-US" altLang="ja-JP" dirty="0" smtClean="0"/>
          </a:p>
          <a:p>
            <a:r>
              <a:rPr kumimoji="1" lang="ja-JP" altLang="en-US" dirty="0" smtClean="0"/>
              <a:t>○現行の建設工事管理情報システム</a:t>
            </a:r>
            <a:endParaRPr kumimoji="1" lang="en-US" altLang="ja-JP" dirty="0" smtClean="0"/>
          </a:p>
          <a:p>
            <a:r>
              <a:rPr kumimoji="1" lang="ja-JP" altLang="en-US" dirty="0" smtClean="0"/>
              <a:t>　・オンプレミス（賃貸サーバを県庁に設置している。）</a:t>
            </a:r>
            <a:endParaRPr kumimoji="1" lang="en-US" altLang="ja-JP" dirty="0" smtClean="0"/>
          </a:p>
          <a:p>
            <a:r>
              <a:rPr kumimoji="1" lang="ja-JP" altLang="en-US" dirty="0" smtClean="0"/>
              <a:t>　・</a:t>
            </a:r>
            <a:r>
              <a:rPr kumimoji="1" lang="en-US" altLang="ja-JP" dirty="0" smtClean="0"/>
              <a:t>Web</a:t>
            </a:r>
            <a:r>
              <a:rPr kumimoji="1" lang="ja-JP" altLang="en-US" dirty="0" smtClean="0"/>
              <a:t>系システム（</a:t>
            </a:r>
            <a:r>
              <a:rPr kumimoji="1" lang="en-US" altLang="ja-JP" dirty="0" err="1" smtClean="0"/>
              <a:t>desknets</a:t>
            </a:r>
            <a:r>
              <a:rPr kumimoji="1" lang="ja-JP" altLang="en-US" dirty="0" smtClean="0"/>
              <a:t>からログイン画面に移動し、ひとり一台端末で利用できる。）</a:t>
            </a:r>
            <a:endParaRPr kumimoji="1" lang="en-US" altLang="ja-JP" dirty="0" smtClean="0"/>
          </a:p>
          <a:p>
            <a:endParaRPr kumimoji="1" lang="en-US" altLang="ja-JP" dirty="0" smtClean="0"/>
          </a:p>
          <a:p>
            <a:endParaRPr kumimoji="1" lang="en-US" altLang="ja-JP" dirty="0" smtClean="0"/>
          </a:p>
          <a:p>
            <a:r>
              <a:rPr kumimoji="1" lang="ja-JP" altLang="en-US" dirty="0" smtClean="0"/>
              <a:t>［参考］</a:t>
            </a:r>
            <a:endParaRPr kumimoji="1" lang="en-US" altLang="ja-JP" dirty="0" smtClean="0"/>
          </a:p>
          <a:p>
            <a:r>
              <a:rPr kumimoji="1" lang="ja-JP" altLang="en-US" dirty="0" smtClean="0"/>
              <a:t>・格付処理システムは、次期建設工事管理情報システムの機能の一部として組み込みたいもの。（現在財務会計システムの動作環境を基に稼働しているため、財務会計システム更新後は同様の作業ができない恐れがあるため。）</a:t>
            </a:r>
            <a:endParaRPr kumimoji="1" lang="en-US" altLang="ja-JP" dirty="0" smtClean="0"/>
          </a:p>
          <a:p>
            <a:endParaRPr kumimoji="1" lang="en-US" altLang="ja-JP" dirty="0" smtClean="0"/>
          </a:p>
          <a:p>
            <a:r>
              <a:rPr kumimoji="1" lang="ja-JP" altLang="en-US" dirty="0" smtClean="0"/>
              <a:t>・工事台帳システムは次期システムでは連携不要（費用対効果等の面から、</a:t>
            </a:r>
            <a:r>
              <a:rPr kumimoji="1" lang="en-US" altLang="ja-JP" dirty="0" smtClean="0"/>
              <a:t>R6</a:t>
            </a:r>
            <a:r>
              <a:rPr kumimoji="1" lang="ja-JP" altLang="en-US" dirty="0" smtClean="0"/>
              <a:t>年度中に仮想マシン停止予定のため。）</a:t>
            </a:r>
            <a:endParaRPr kumimoji="1" lang="en-US" altLang="ja-JP" dirty="0" smtClean="0"/>
          </a:p>
        </p:txBody>
      </p:sp>
      <p:sp>
        <p:nvSpPr>
          <p:cNvPr id="4" name="スライド番号プレースホルダー 3"/>
          <p:cNvSpPr>
            <a:spLocks noGrp="1"/>
          </p:cNvSpPr>
          <p:nvPr>
            <p:ph type="sldNum" sz="quarter" idx="10"/>
          </p:nvPr>
        </p:nvSpPr>
        <p:spPr/>
        <p:txBody>
          <a:bodyPr/>
          <a:lstStyle/>
          <a:p>
            <a:fld id="{5F5D95A5-ED1C-4BAD-A272-2BCEA910ABF4}" type="slidenum">
              <a:rPr kumimoji="1" lang="ja-JP" altLang="en-US" smtClean="0"/>
              <a:t>2</a:t>
            </a:fld>
            <a:endParaRPr kumimoji="1" lang="ja-JP" altLang="en-US"/>
          </a:p>
        </p:txBody>
      </p:sp>
      <p:sp>
        <p:nvSpPr>
          <p:cNvPr id="5" name="フッター プレースホルダー 4"/>
          <p:cNvSpPr>
            <a:spLocks noGrp="1"/>
          </p:cNvSpPr>
          <p:nvPr>
            <p:ph type="ftr" sz="quarter" idx="11"/>
          </p:nvPr>
        </p:nvSpPr>
        <p:spPr/>
        <p:txBody>
          <a:bodyPr/>
          <a:lstStyle/>
          <a:p>
            <a:r>
              <a:rPr kumimoji="1" lang="en-US" altLang="ja-JP" smtClean="0"/>
              <a:t>\\10.1.11.78\share\570 </a:t>
            </a:r>
            <a:r>
              <a:rPr kumimoji="1" lang="ja-JP" altLang="en-US" smtClean="0"/>
              <a:t>建設工事管理情報システム</a:t>
            </a:r>
            <a:r>
              <a:rPr kumimoji="1" lang="en-US" altLang="ja-JP" smtClean="0"/>
              <a:t>\001_R901</a:t>
            </a:r>
            <a:r>
              <a:rPr kumimoji="1" lang="ja-JP" altLang="en-US" smtClean="0"/>
              <a:t>更新へ</a:t>
            </a:r>
            <a:r>
              <a:rPr kumimoji="1" lang="en-US" altLang="ja-JP" smtClean="0"/>
              <a:t>\☆</a:t>
            </a:r>
            <a:r>
              <a:rPr kumimoji="1" lang="ja-JP" altLang="en-US" smtClean="0"/>
              <a:t>基本計画書</a:t>
            </a:r>
            <a:endParaRPr kumimoji="1" lang="ja-JP" altLang="en-US"/>
          </a:p>
        </p:txBody>
      </p:sp>
    </p:spTree>
    <p:extLst>
      <p:ext uri="{BB962C8B-B14F-4D97-AF65-F5344CB8AC3E}">
        <p14:creationId xmlns:p14="http://schemas.microsoft.com/office/powerpoint/2010/main" val="418194921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bg>
      <p:bgPr>
        <a:solidFill>
          <a:schemeClr val="accent1"/>
        </a:solidFill>
        <a:effectLst/>
      </p:bgPr>
    </p:bg>
    <p:spTree>
      <p:nvGrpSpPr>
        <p:cNvPr id="1" name=""/>
        <p:cNvGrpSpPr/>
        <p:nvPr/>
      </p:nvGrpSpPr>
      <p:grpSpPr>
        <a:xfrm>
          <a:off x="0" y="0"/>
          <a:ext cx="0" cy="0"/>
          <a:chOff x="0" y="0"/>
          <a:chExt cx="0" cy="0"/>
        </a:xfrm>
      </p:grpSpPr>
      <p:sp>
        <p:nvSpPr>
          <p:cNvPr id="4" name="Rectangle 3"/>
          <p:cNvSpPr/>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603504" y="770467"/>
            <a:ext cx="10782300" cy="3352800"/>
          </a:xfrm>
        </p:spPr>
        <p:txBody>
          <a:bodyPr anchor="b">
            <a:noAutofit/>
          </a:bodyPr>
          <a:lstStyle>
            <a:lvl1pPr algn="l">
              <a:lnSpc>
                <a:spcPct val="80000"/>
              </a:lnSpc>
              <a:defRPr sz="8800" spc="-120" baseline="0">
                <a:solidFill>
                  <a:srgbClr val="FFFFFF"/>
                </a:solidFill>
              </a:defRPr>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667512" y="4206876"/>
            <a:ext cx="9228201" cy="1645920"/>
          </a:xfrm>
        </p:spPr>
        <p:txBody>
          <a:bodyPr>
            <a:normAutofit/>
          </a:bodyPr>
          <a:lstStyle>
            <a:lvl1pPr marL="0" indent="0" algn="l">
              <a:buNone/>
              <a:defRPr sz="3200">
                <a:solidFill>
                  <a:schemeClr val="bg1"/>
                </a:solidFill>
                <a:latin typeface="+mj-lt"/>
              </a:defRPr>
            </a:lvl1pPr>
            <a:lvl2pPr marL="457200" indent="0" algn="ctr">
              <a:buNone/>
              <a:defRPr sz="28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ja-JP" altLang="en-US" smtClean="0"/>
              <a:t>マスター サブタイトルの書式設定</a:t>
            </a:r>
            <a:endParaRPr lang="en-US" dirty="0"/>
          </a:p>
        </p:txBody>
      </p:sp>
      <p:sp>
        <p:nvSpPr>
          <p:cNvPr id="7" name="Date Placeholder 6"/>
          <p:cNvSpPr>
            <a:spLocks noGrp="1"/>
          </p:cNvSpPr>
          <p:nvPr>
            <p:ph type="dt" sz="half" idx="10"/>
          </p:nvPr>
        </p:nvSpPr>
        <p:spPr/>
        <p:txBody>
          <a:bodyPr/>
          <a:lstStyle>
            <a:lvl1pPr>
              <a:defRPr>
                <a:solidFill>
                  <a:srgbClr val="FFFFFF">
                    <a:alpha val="80000"/>
                  </a:srgbClr>
                </a:solidFill>
              </a:defRPr>
            </a:lvl1pPr>
          </a:lstStyle>
          <a:p>
            <a:fld id="{D702F7C6-554A-4AE2-9DB2-B03849E45550}" type="datetime1">
              <a:rPr kumimoji="1" lang="ja-JP" altLang="en-US" smtClean="0"/>
              <a:t>2025/4/9</a:t>
            </a:fld>
            <a:endParaRPr kumimoji="1" lang="ja-JP" altLang="en-US"/>
          </a:p>
        </p:txBody>
      </p:sp>
      <p:sp>
        <p:nvSpPr>
          <p:cNvPr id="8" name="Footer Placeholder 7"/>
          <p:cNvSpPr>
            <a:spLocks noGrp="1"/>
          </p:cNvSpPr>
          <p:nvPr>
            <p:ph type="ftr" sz="quarter" idx="11"/>
          </p:nvPr>
        </p:nvSpPr>
        <p:spPr/>
        <p:txBody>
          <a:bodyPr/>
          <a:lstStyle>
            <a:lvl1pPr>
              <a:defRPr>
                <a:solidFill>
                  <a:srgbClr val="FFFFFF">
                    <a:alpha val="80000"/>
                  </a:srgbClr>
                </a:solidFill>
              </a:defRPr>
            </a:lvl1pPr>
          </a:lstStyle>
          <a:p>
            <a:endParaRPr kumimoji="1" lang="ja-JP" altLang="en-US"/>
          </a:p>
        </p:txBody>
      </p:sp>
      <p:sp>
        <p:nvSpPr>
          <p:cNvPr id="9" name="Slide Number Placeholder 8"/>
          <p:cNvSpPr>
            <a:spLocks noGrp="1"/>
          </p:cNvSpPr>
          <p:nvPr>
            <p:ph type="sldNum" sz="quarter" idx="12"/>
          </p:nvPr>
        </p:nvSpPr>
        <p:spPr/>
        <p:txBody>
          <a:bodyPr/>
          <a:lstStyle>
            <a:lvl1pPr>
              <a:defRPr>
                <a:solidFill>
                  <a:srgbClr val="FFFFFF">
                    <a:alpha val="25000"/>
                  </a:srgbClr>
                </a:solidFill>
              </a:defRPr>
            </a:lvl1p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6364741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62A9355E-B98E-46E1-A98D-B2CACF1E391D}" type="datetime1">
              <a:rPr kumimoji="1" lang="ja-JP" altLang="en-US" smtClean="0"/>
              <a:t>2025/4/9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4335905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43950" y="695325"/>
            <a:ext cx="2628900" cy="4800600"/>
          </a:xfrm>
        </p:spPr>
        <p:txBody>
          <a:bodyPr vert="eaVert"/>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771525" y="714375"/>
            <a:ext cx="7734300" cy="5400675"/>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DB2DCF98-8C33-43C6-AAA8-8081769CD646}" type="datetime1">
              <a:rPr kumimoji="1" lang="ja-JP" altLang="en-US" smtClean="0"/>
              <a:t>2025/4/9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14981281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2C469E6E-FC36-4CBD-8988-BA7EC83D58DE}" type="datetime1">
              <a:rPr kumimoji="1" lang="ja-JP" altLang="en-US" smtClean="0"/>
              <a:t>2025/4/9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80807842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03504" y="767419"/>
            <a:ext cx="10780776" cy="3355848"/>
          </a:xfrm>
        </p:spPr>
        <p:txBody>
          <a:bodyPr anchor="b">
            <a:normAutofit/>
          </a:bodyPr>
          <a:lstStyle>
            <a:lvl1pPr>
              <a:lnSpc>
                <a:spcPct val="80000"/>
              </a:lnSpc>
              <a:defRPr sz="8800" b="0" baseline="0">
                <a:solidFill>
                  <a:schemeClr val="accent1"/>
                </a:solidFill>
              </a:defRPr>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67512" y="4204209"/>
            <a:ext cx="9226296" cy="1645920"/>
          </a:xfrm>
        </p:spPr>
        <p:txBody>
          <a:bodyPr anchor="t">
            <a:normAutofit/>
          </a:bodyPr>
          <a:lstStyle>
            <a:lvl1pPr marL="0" indent="0">
              <a:buNone/>
              <a:defRPr sz="3200">
                <a:solidFill>
                  <a:schemeClr val="tx1"/>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B4E97E76-FE56-4B42-9760-9437CCDD23AB}" type="datetime1">
              <a:rPr kumimoji="1" lang="ja-JP" altLang="en-US" smtClean="0"/>
              <a:t>2025/4/9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303844019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676656" y="1998134"/>
            <a:ext cx="4663440" cy="376732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6011330" y="1998134"/>
            <a:ext cx="4663440" cy="376732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4"/>
          <p:cNvSpPr>
            <a:spLocks noGrp="1"/>
          </p:cNvSpPr>
          <p:nvPr>
            <p:ph type="dt" sz="half" idx="10"/>
          </p:nvPr>
        </p:nvSpPr>
        <p:spPr/>
        <p:txBody>
          <a:bodyPr/>
          <a:lstStyle/>
          <a:p>
            <a:fld id="{E4B56850-FD8A-4D2F-AC5D-FB30EEA890FB}" type="datetime1">
              <a:rPr kumimoji="1" lang="ja-JP" altLang="en-US" smtClean="0"/>
              <a:t>2025/4/9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370211824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76656" y="2040467"/>
            <a:ext cx="4663440" cy="723400"/>
          </a:xfrm>
        </p:spPr>
        <p:txBody>
          <a:bodyPr anchor="ctr">
            <a:normAutofit/>
          </a:bodyPr>
          <a:lstStyle>
            <a:lvl1pPr marL="0" indent="0">
              <a:buNone/>
              <a:defRPr sz="2200" b="0" cap="all" baseline="0">
                <a:solidFill>
                  <a:schemeClr val="tx1">
                    <a:lumMod val="85000"/>
                    <a:lumOff val="15000"/>
                  </a:schemeClr>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Content Placeholder 3"/>
          <p:cNvSpPr>
            <a:spLocks noGrp="1"/>
          </p:cNvSpPr>
          <p:nvPr>
            <p:ph sz="half" idx="2"/>
          </p:nvPr>
        </p:nvSpPr>
        <p:spPr>
          <a:xfrm>
            <a:off x="676656" y="2753084"/>
            <a:ext cx="4663440" cy="32004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6007608" y="2038435"/>
            <a:ext cx="4663440" cy="722376"/>
          </a:xfrm>
        </p:spPr>
        <p:txBody>
          <a:bodyPr anchor="ctr">
            <a:normAutofit/>
          </a:bodyPr>
          <a:lstStyle>
            <a:lvl1pPr marL="0" indent="0">
              <a:buNone/>
              <a:defRPr sz="2200" b="0" cap="all" baseline="0">
                <a:solidFill>
                  <a:schemeClr val="tx1">
                    <a:lumMod val="85000"/>
                    <a:lumOff val="15000"/>
                  </a:schemeClr>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Content Placeholder 5"/>
          <p:cNvSpPr>
            <a:spLocks noGrp="1"/>
          </p:cNvSpPr>
          <p:nvPr>
            <p:ph sz="quarter" idx="4"/>
          </p:nvPr>
        </p:nvSpPr>
        <p:spPr>
          <a:xfrm>
            <a:off x="6007608" y="2750990"/>
            <a:ext cx="4663440" cy="32004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6"/>
          <p:cNvSpPr>
            <a:spLocks noGrp="1"/>
          </p:cNvSpPr>
          <p:nvPr>
            <p:ph type="dt" sz="half" idx="10"/>
          </p:nvPr>
        </p:nvSpPr>
        <p:spPr/>
        <p:txBody>
          <a:bodyPr/>
          <a:lstStyle/>
          <a:p>
            <a:fld id="{EF5BDCFE-E28B-4272-8378-68BF6D283AE5}" type="datetime1">
              <a:rPr kumimoji="1" lang="ja-JP" altLang="en-US" smtClean="0"/>
              <a:t>2025/4/9</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6636393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ja-JP" altLang="en-US" smtClean="0"/>
              <a:t>マスター タイトルの書式設定</a:t>
            </a:r>
            <a:endParaRPr lang="en-US" dirty="0"/>
          </a:p>
        </p:txBody>
      </p:sp>
      <p:sp>
        <p:nvSpPr>
          <p:cNvPr id="3" name="Date Placeholder 2"/>
          <p:cNvSpPr>
            <a:spLocks noGrp="1"/>
          </p:cNvSpPr>
          <p:nvPr>
            <p:ph type="dt" sz="half" idx="10"/>
          </p:nvPr>
        </p:nvSpPr>
        <p:spPr/>
        <p:txBody>
          <a:bodyPr/>
          <a:lstStyle/>
          <a:p>
            <a:fld id="{A33A1343-FBB9-43B2-B397-A8C0CA8ED8AC}" type="datetime1">
              <a:rPr kumimoji="1" lang="ja-JP" altLang="en-US" smtClean="0"/>
              <a:t>2025/4/9</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339056310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7F611DE-C05A-4426-AC08-E9F1A8C87FDF}" type="datetime1">
              <a:rPr kumimoji="1" lang="ja-JP" altLang="en-US" smtClean="0"/>
              <a:t>2025/4/9</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128748179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Rectangle 1"/>
          <p:cNvSpPr/>
          <p:nvPr/>
        </p:nvSpPr>
        <p:spPr>
          <a:xfrm>
            <a:off x="7620000" y="0"/>
            <a:ext cx="457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sp>
      <p:sp>
        <p:nvSpPr>
          <p:cNvPr id="9" name="Title 8"/>
          <p:cNvSpPr>
            <a:spLocks noGrp="1"/>
          </p:cNvSpPr>
          <p:nvPr>
            <p:ph type="title"/>
          </p:nvPr>
        </p:nvSpPr>
        <p:spPr>
          <a:xfrm>
            <a:off x="8261404" y="542282"/>
            <a:ext cx="3383280" cy="1920240"/>
          </a:xfrm>
        </p:spPr>
        <p:txBody>
          <a:bodyPr anchor="b">
            <a:noAutofit/>
          </a:bodyPr>
          <a:lstStyle>
            <a:lvl1pPr>
              <a:lnSpc>
                <a:spcPct val="85000"/>
              </a:lnSpc>
              <a:defRPr sz="4000">
                <a:solidFill>
                  <a:srgbClr val="FFFFFF"/>
                </a:solidFill>
              </a:defRPr>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762000" y="762000"/>
            <a:ext cx="6096000" cy="457200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8275982" y="2511813"/>
            <a:ext cx="3398520" cy="3126987"/>
          </a:xfrm>
        </p:spPr>
        <p:txBody>
          <a:bodyPr>
            <a:normAutofit/>
          </a:bodyPr>
          <a:lstStyle>
            <a:lvl1pPr marL="0" marR="0" indent="0" algn="l" defTabSz="914400" rtl="0" eaLnBrk="1" fontAlgn="auto" latinLnBrk="0" hangingPunct="1">
              <a:lnSpc>
                <a:spcPct val="100000"/>
              </a:lnSpc>
              <a:spcBef>
                <a:spcPts val="1200"/>
              </a:spcBef>
              <a:spcAft>
                <a:spcPts val="0"/>
              </a:spcAft>
              <a:buClrTx/>
              <a:buSzTx/>
              <a:buFontTx/>
              <a:buNone/>
              <a:tabLst/>
              <a:defRPr sz="1800">
                <a:solidFill>
                  <a:srgbClr val="262626"/>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ts val="1400"/>
              </a:spcBef>
              <a:spcAft>
                <a:spcPts val="0"/>
              </a:spcAft>
              <a:buClrTx/>
              <a:buSzTx/>
              <a:buFontTx/>
              <a:buNone/>
              <a:tabLst/>
              <a:defRPr/>
            </a:pPr>
            <a:r>
              <a:rPr lang="ja-JP" altLang="en-US" smtClean="0"/>
              <a:t>マスター テキストの書式設定</a:t>
            </a:r>
          </a:p>
        </p:txBody>
      </p:sp>
      <p:sp>
        <p:nvSpPr>
          <p:cNvPr id="5" name="Date Placeholder 4"/>
          <p:cNvSpPr>
            <a:spLocks noGrp="1"/>
          </p:cNvSpPr>
          <p:nvPr>
            <p:ph type="dt" sz="half" idx="10"/>
          </p:nvPr>
        </p:nvSpPr>
        <p:spPr/>
        <p:txBody>
          <a:bodyPr/>
          <a:lstStyle/>
          <a:p>
            <a:fld id="{BCD0659B-32A6-4654-B4D0-03AD40FDA32B}" type="datetime1">
              <a:rPr kumimoji="1" lang="ja-JP" altLang="en-US" smtClean="0"/>
              <a:t>2025/4/9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lvl1pPr>
              <a:defRPr>
                <a:solidFill>
                  <a:srgbClr val="FFFFFF">
                    <a:alpha val="20000"/>
                  </a:srgbClr>
                </a:solidFill>
              </a:defRPr>
            </a:lvl1p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25555251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649224" y="5418667"/>
            <a:ext cx="10780776" cy="613283"/>
          </a:xfrm>
        </p:spPr>
        <p:txBody>
          <a:bodyPr anchor="b">
            <a:normAutofit/>
          </a:bodyPr>
          <a:lstStyle>
            <a:lvl1pPr>
              <a:defRPr sz="3200" b="0">
                <a:solidFill>
                  <a:srgbClr val="FFFFFF"/>
                </a:solidFill>
              </a:defRPr>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0" y="0"/>
            <a:ext cx="12192000" cy="5330952"/>
          </a:xfrm>
          <a:solidFill>
            <a:schemeClr val="accent1">
              <a:lumMod val="40000"/>
              <a:lumOff val="60000"/>
            </a:schemeClr>
          </a:solidFill>
        </p:spPr>
        <p:txBody>
          <a:bodyPr anchor="t"/>
          <a:lstStyle>
            <a:lvl1pPr marL="0" indent="0" algn="ctr">
              <a:spcBef>
                <a:spcPts val="800"/>
              </a:spcBef>
              <a:buNone/>
              <a:defRPr sz="3200">
                <a:solidFill>
                  <a:schemeClr val="tx1">
                    <a:lumMod val="75000"/>
                    <a:lumOff val="2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smtClean="0"/>
              <a:t>図を追加</a:t>
            </a:r>
            <a:endParaRPr lang="en-US" dirty="0"/>
          </a:p>
        </p:txBody>
      </p:sp>
      <p:sp>
        <p:nvSpPr>
          <p:cNvPr id="4" name="Text Placeholder 3"/>
          <p:cNvSpPr>
            <a:spLocks noGrp="1"/>
          </p:cNvSpPr>
          <p:nvPr>
            <p:ph type="body" sz="half" idx="2"/>
          </p:nvPr>
        </p:nvSpPr>
        <p:spPr>
          <a:xfrm>
            <a:off x="676656" y="5909735"/>
            <a:ext cx="9229344" cy="533400"/>
          </a:xfrm>
        </p:spPr>
        <p:txBody>
          <a:bodyPr>
            <a:normAutofit/>
          </a:bodyPr>
          <a:lstStyle>
            <a:lvl1pPr marL="0" indent="0">
              <a:lnSpc>
                <a:spcPct val="90000"/>
              </a:lnSpc>
              <a:buNone/>
              <a:defRPr sz="1400">
                <a:solidFill>
                  <a:srgbClr val="262626"/>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
        <p:nvSpPr>
          <p:cNvPr id="12" name="Date Placeholder 11"/>
          <p:cNvSpPr>
            <a:spLocks noGrp="1"/>
          </p:cNvSpPr>
          <p:nvPr>
            <p:ph type="dt" sz="half" idx="10"/>
          </p:nvPr>
        </p:nvSpPr>
        <p:spPr/>
        <p:txBody>
          <a:bodyPr/>
          <a:lstStyle>
            <a:lvl1pPr>
              <a:defRPr>
                <a:solidFill>
                  <a:srgbClr val="FFFFFF">
                    <a:alpha val="80000"/>
                  </a:srgbClr>
                </a:solidFill>
              </a:defRPr>
            </a:lvl1pPr>
          </a:lstStyle>
          <a:p>
            <a:fld id="{0AE2FB64-C141-4C89-A73F-EEAD50D45338}" type="datetime1">
              <a:rPr kumimoji="1" lang="ja-JP" altLang="en-US" smtClean="0"/>
              <a:t>2025/4/9</a:t>
            </a:fld>
            <a:endParaRPr kumimoji="1" lang="ja-JP" altLang="en-US"/>
          </a:p>
        </p:txBody>
      </p:sp>
      <p:sp>
        <p:nvSpPr>
          <p:cNvPr id="13" name="Footer Placeholder 12"/>
          <p:cNvSpPr>
            <a:spLocks noGrp="1"/>
          </p:cNvSpPr>
          <p:nvPr>
            <p:ph type="ftr" sz="quarter" idx="11"/>
          </p:nvPr>
        </p:nvSpPr>
        <p:spPr/>
        <p:txBody>
          <a:bodyPr/>
          <a:lstStyle>
            <a:lvl1pPr>
              <a:defRPr>
                <a:solidFill>
                  <a:srgbClr val="FFFFFF">
                    <a:alpha val="80000"/>
                  </a:srgbClr>
                </a:solidFill>
              </a:defRPr>
            </a:lvl1pPr>
          </a:lstStyle>
          <a:p>
            <a:endParaRPr kumimoji="1" lang="ja-JP" altLang="en-US"/>
          </a:p>
        </p:txBody>
      </p:sp>
      <p:sp>
        <p:nvSpPr>
          <p:cNvPr id="14" name="Slide Number Placeholder 13"/>
          <p:cNvSpPr>
            <a:spLocks noGrp="1"/>
          </p:cNvSpPr>
          <p:nvPr>
            <p:ph type="sldNum" sz="quarter" idx="12"/>
          </p:nvPr>
        </p:nvSpPr>
        <p:spPr/>
        <p:txBody>
          <a:bodyPr/>
          <a:lstStyle>
            <a:lvl1pPr>
              <a:defRPr>
                <a:solidFill>
                  <a:srgbClr val="FFFFFF">
                    <a:alpha val="25000"/>
                  </a:srgbClr>
                </a:solidFill>
              </a:defRPr>
            </a:lvl1p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1262640175"/>
      </p:ext>
    </p:extLst>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57224" y="499533"/>
            <a:ext cx="10772775" cy="1658198"/>
          </a:xfrm>
          <a:prstGeom prst="rect">
            <a:avLst/>
          </a:prstGeom>
        </p:spPr>
        <p:txBody>
          <a:bodyPr vert="horz" lIns="91440" tIns="45720" rIns="91440" bIns="45720" rtlCol="0" anchor="ctr">
            <a:normAutofit/>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76656" y="2011680"/>
            <a:ext cx="10753725" cy="3766185"/>
          </a:xfrm>
          <a:prstGeom prst="rect">
            <a:avLst/>
          </a:prstGeom>
        </p:spPr>
        <p:txBody>
          <a:bodyPr vert="horz" lIns="91440" tIns="45720" rIns="91440" bIns="45720" rtlCol="0">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2"/>
          </p:nvPr>
        </p:nvSpPr>
        <p:spPr>
          <a:xfrm>
            <a:off x="685800" y="6412447"/>
            <a:ext cx="4114800" cy="228600"/>
          </a:xfrm>
          <a:prstGeom prst="rect">
            <a:avLst/>
          </a:prstGeom>
        </p:spPr>
        <p:txBody>
          <a:bodyPr vert="horz" lIns="91440" tIns="45720" rIns="91440" bIns="45720" rtlCol="0" anchor="ctr"/>
          <a:lstStyle>
            <a:lvl1pPr algn="l">
              <a:defRPr sz="950">
                <a:solidFill>
                  <a:schemeClr val="tx1">
                    <a:alpha val="80000"/>
                  </a:schemeClr>
                </a:solidFill>
              </a:defRPr>
            </a:lvl1pPr>
          </a:lstStyle>
          <a:p>
            <a:fld id="{8930B353-CAE5-4055-B3DC-FA3A82C5C560}" type="datetime1">
              <a:rPr kumimoji="1" lang="ja-JP" altLang="en-US" smtClean="0"/>
              <a:t>2025/4/9</a:t>
            </a:fld>
            <a:endParaRPr kumimoji="1" lang="ja-JP" altLang="en-US"/>
          </a:p>
        </p:txBody>
      </p:sp>
      <p:sp>
        <p:nvSpPr>
          <p:cNvPr id="5" name="Footer Placeholder 4"/>
          <p:cNvSpPr>
            <a:spLocks noGrp="1"/>
          </p:cNvSpPr>
          <p:nvPr>
            <p:ph type="ftr" sz="quarter" idx="3"/>
          </p:nvPr>
        </p:nvSpPr>
        <p:spPr>
          <a:xfrm>
            <a:off x="685800" y="6554697"/>
            <a:ext cx="5029200" cy="228600"/>
          </a:xfrm>
          <a:prstGeom prst="rect">
            <a:avLst/>
          </a:prstGeom>
        </p:spPr>
        <p:txBody>
          <a:bodyPr vert="horz" lIns="91440" tIns="45720" rIns="91440" bIns="45720" rtlCol="0" anchor="ctr"/>
          <a:lstStyle>
            <a:lvl1pPr algn="l">
              <a:defRPr sz="950" cap="all" baseline="0">
                <a:solidFill>
                  <a:schemeClr val="tx1">
                    <a:alpha val="80000"/>
                  </a:schemeClr>
                </a:solidFill>
              </a:defRPr>
            </a:lvl1pPr>
          </a:lstStyle>
          <a:p>
            <a:endParaRPr kumimoji="1" lang="ja-JP" altLang="en-US"/>
          </a:p>
        </p:txBody>
      </p:sp>
      <p:sp>
        <p:nvSpPr>
          <p:cNvPr id="6" name="Slide Number Placeholder 5"/>
          <p:cNvSpPr>
            <a:spLocks noGrp="1"/>
          </p:cNvSpPr>
          <p:nvPr>
            <p:ph type="sldNum" sz="quarter" idx="4"/>
          </p:nvPr>
        </p:nvSpPr>
        <p:spPr>
          <a:xfrm>
            <a:off x="8763926" y="5876412"/>
            <a:ext cx="2926080" cy="1397039"/>
          </a:xfrm>
          <a:prstGeom prst="rect">
            <a:avLst/>
          </a:prstGeom>
        </p:spPr>
        <p:txBody>
          <a:bodyPr vert="horz" lIns="91440" tIns="45720" rIns="91440" bIns="45720" rtlCol="0" anchor="b"/>
          <a:lstStyle>
            <a:lvl1pPr algn="r">
              <a:defRPr sz="10300" b="0">
                <a:ln>
                  <a:noFill/>
                </a:ln>
                <a:solidFill>
                  <a:schemeClr val="accent1">
                    <a:alpha val="25000"/>
                  </a:schemeClr>
                </a:solidFill>
                <a:latin typeface="+mj-lt"/>
              </a:defRPr>
            </a:lvl1pPr>
          </a:lstStyle>
          <a:p>
            <a:fld id="{8FAC51A0-09B1-41E8-8792-45F8328A9A01}" type="slidenum">
              <a:rPr kumimoji="1" lang="ja-JP" altLang="en-US" smtClean="0"/>
              <a:t>‹#›</a:t>
            </a:fld>
            <a:endParaRPr kumimoji="1" lang="ja-JP" altLang="en-US"/>
          </a:p>
        </p:txBody>
      </p:sp>
    </p:spTree>
    <p:extLst>
      <p:ext uri="{BB962C8B-B14F-4D97-AF65-F5344CB8AC3E}">
        <p14:creationId xmlns:p14="http://schemas.microsoft.com/office/powerpoint/2010/main" val="166622241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sldNum="0" hdr="0" ftr="0" dt="0"/>
  <p:txStyles>
    <p:titleStyle>
      <a:lvl1pPr algn="l" defTabSz="914400" rtl="0" eaLnBrk="1" latinLnBrk="0" hangingPunct="1">
        <a:lnSpc>
          <a:spcPct val="85000"/>
        </a:lnSpc>
        <a:spcBef>
          <a:spcPct val="0"/>
        </a:spcBef>
        <a:buNone/>
        <a:defRPr kumimoji="1" sz="5400" kern="1200" spc="-120" baseline="0">
          <a:solidFill>
            <a:schemeClr val="accent1"/>
          </a:solidFill>
          <a:latin typeface="+mj-lt"/>
          <a:ea typeface="+mj-ea"/>
          <a:cs typeface="+mj-cs"/>
        </a:defRPr>
      </a:lvl1pPr>
    </p:titleStyle>
    <p:bodyStyle>
      <a:lvl1pPr marL="91440" indent="-91440" algn="l" defTabSz="914400" rtl="0" eaLnBrk="1" latinLnBrk="0" hangingPunct="1">
        <a:lnSpc>
          <a:spcPct val="85000"/>
        </a:lnSpc>
        <a:spcBef>
          <a:spcPts val="1300"/>
        </a:spcBef>
        <a:buFont typeface="Arial" pitchFamily="34" charset="0"/>
        <a:buChar char=" "/>
        <a:defRPr kumimoji="1" sz="2400" kern="1200">
          <a:solidFill>
            <a:schemeClr val="tx1">
              <a:lumMod val="85000"/>
              <a:lumOff val="15000"/>
            </a:schemeClr>
          </a:solidFill>
          <a:latin typeface="+mn-lt"/>
          <a:ea typeface="+mn-ea"/>
          <a:cs typeface="+mn-cs"/>
        </a:defRPr>
      </a:lvl1pPr>
      <a:lvl2pPr marL="347472" indent="-342900" algn="l" defTabSz="914400" rtl="0" eaLnBrk="1" latinLnBrk="0" hangingPunct="1">
        <a:lnSpc>
          <a:spcPct val="85000"/>
        </a:lnSpc>
        <a:spcBef>
          <a:spcPts val="600"/>
        </a:spcBef>
        <a:buFont typeface="Arial" pitchFamily="34" charset="0"/>
        <a:buChar char=" "/>
        <a:defRPr kumimoji="1" sz="2400" kern="1200">
          <a:solidFill>
            <a:schemeClr val="tx1">
              <a:lumMod val="85000"/>
              <a:lumOff val="15000"/>
            </a:schemeClr>
          </a:solidFill>
          <a:latin typeface="+mn-lt"/>
          <a:ea typeface="+mn-ea"/>
          <a:cs typeface="+mn-cs"/>
        </a:defRPr>
      </a:lvl2pPr>
      <a:lvl3pPr marL="548640" indent="-548640" algn="l" defTabSz="914400" rtl="0" eaLnBrk="1" latinLnBrk="0" hangingPunct="1">
        <a:lnSpc>
          <a:spcPct val="85000"/>
        </a:lnSpc>
        <a:spcBef>
          <a:spcPts val="600"/>
        </a:spcBef>
        <a:buFont typeface="Arial" pitchFamily="34" charset="0"/>
        <a:buChar char=" "/>
        <a:defRPr kumimoji="1" sz="2000" i="1" kern="1200">
          <a:solidFill>
            <a:schemeClr val="tx1">
              <a:lumMod val="85000"/>
              <a:lumOff val="15000"/>
            </a:schemeClr>
          </a:solidFill>
          <a:latin typeface="+mn-lt"/>
          <a:ea typeface="+mn-ea"/>
          <a:cs typeface="+mn-cs"/>
        </a:defRPr>
      </a:lvl3pPr>
      <a:lvl4pPr marL="822960" indent="-822960" algn="l" defTabSz="914400" rtl="0" eaLnBrk="1" latinLnBrk="0" hangingPunct="1">
        <a:lnSpc>
          <a:spcPct val="85000"/>
        </a:lnSpc>
        <a:spcBef>
          <a:spcPts val="600"/>
        </a:spcBef>
        <a:buFont typeface="Arial" pitchFamily="34" charset="0"/>
        <a:buChar char=" "/>
        <a:defRPr kumimoji="1" sz="1800" kern="1200">
          <a:solidFill>
            <a:schemeClr val="tx1">
              <a:lumMod val="85000"/>
              <a:lumOff val="15000"/>
            </a:schemeClr>
          </a:solidFill>
          <a:latin typeface="+mn-lt"/>
          <a:ea typeface="+mn-ea"/>
          <a:cs typeface="+mn-cs"/>
        </a:defRPr>
      </a:lvl4pPr>
      <a:lvl5pPr marL="1097280" indent="-1097280" algn="l" defTabSz="914400" rtl="0" eaLnBrk="1" latinLnBrk="0" hangingPunct="1">
        <a:lnSpc>
          <a:spcPct val="85000"/>
        </a:lnSpc>
        <a:spcBef>
          <a:spcPts val="600"/>
        </a:spcBef>
        <a:buFont typeface="Arial" pitchFamily="34" charset="0"/>
        <a:buChar char=" "/>
        <a:defRPr kumimoji="1" sz="1800" kern="1200">
          <a:solidFill>
            <a:schemeClr val="tx1">
              <a:lumMod val="85000"/>
              <a:lumOff val="15000"/>
            </a:schemeClr>
          </a:solidFill>
          <a:latin typeface="+mn-lt"/>
          <a:ea typeface="+mn-ea"/>
          <a:cs typeface="+mn-cs"/>
        </a:defRPr>
      </a:lvl5pPr>
      <a:lvl6pPr marL="1200000" indent="-228600" algn="l" defTabSz="914400" rtl="0" eaLnBrk="1" latinLnBrk="0" hangingPunct="1">
        <a:lnSpc>
          <a:spcPct val="85000"/>
        </a:lnSpc>
        <a:spcBef>
          <a:spcPts val="600"/>
        </a:spcBef>
        <a:buFont typeface="Arial" pitchFamily="34" charset="0"/>
        <a:buChar char=" "/>
        <a:defRPr kumimoji="1" sz="1800" kern="1200">
          <a:solidFill>
            <a:schemeClr val="tx1">
              <a:lumMod val="85000"/>
              <a:lumOff val="15000"/>
            </a:schemeClr>
          </a:solidFill>
          <a:latin typeface="+mn-lt"/>
          <a:ea typeface="+mn-ea"/>
          <a:cs typeface="+mn-cs"/>
        </a:defRPr>
      </a:lvl6pPr>
      <a:lvl7pPr marL="1400000" indent="-228600" algn="l" defTabSz="914400" rtl="0" eaLnBrk="1" latinLnBrk="0" hangingPunct="1">
        <a:lnSpc>
          <a:spcPct val="85000"/>
        </a:lnSpc>
        <a:spcBef>
          <a:spcPts val="600"/>
        </a:spcBef>
        <a:buFont typeface="Arial" pitchFamily="34" charset="0"/>
        <a:buChar char=" "/>
        <a:defRPr kumimoji="1" sz="1800" kern="1200">
          <a:solidFill>
            <a:schemeClr val="tx1">
              <a:lumMod val="85000"/>
              <a:lumOff val="15000"/>
            </a:schemeClr>
          </a:solidFill>
          <a:latin typeface="+mn-lt"/>
          <a:ea typeface="+mn-ea"/>
          <a:cs typeface="+mn-cs"/>
        </a:defRPr>
      </a:lvl7pPr>
      <a:lvl8pPr marL="1600000" indent="-228600" algn="l" defTabSz="914400" rtl="0" eaLnBrk="1" latinLnBrk="0" hangingPunct="1">
        <a:lnSpc>
          <a:spcPct val="85000"/>
        </a:lnSpc>
        <a:spcBef>
          <a:spcPts val="600"/>
        </a:spcBef>
        <a:buFont typeface="Arial" pitchFamily="34" charset="0"/>
        <a:buChar char=" "/>
        <a:defRPr kumimoji="1" sz="1800" kern="1200">
          <a:solidFill>
            <a:schemeClr val="tx1">
              <a:lumMod val="85000"/>
              <a:lumOff val="15000"/>
            </a:schemeClr>
          </a:solidFill>
          <a:latin typeface="+mn-lt"/>
          <a:ea typeface="+mn-ea"/>
          <a:cs typeface="+mn-cs"/>
        </a:defRPr>
      </a:lvl8pPr>
      <a:lvl9pPr marL="1800000" indent="-228600" algn="l" defTabSz="914400" rtl="0" eaLnBrk="1" latinLnBrk="0" hangingPunct="1">
        <a:lnSpc>
          <a:spcPct val="85000"/>
        </a:lnSpc>
        <a:spcBef>
          <a:spcPts val="600"/>
        </a:spcBef>
        <a:buFont typeface="Arial" pitchFamily="34" charset="0"/>
        <a:buChar char=" "/>
        <a:defRPr kumimoji="1" sz="1800" kern="1200">
          <a:solidFill>
            <a:schemeClr val="tx1">
              <a:lumMod val="85000"/>
              <a:lumOff val="15000"/>
            </a:schemeClr>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727358" y="377065"/>
            <a:ext cx="1900611" cy="706697"/>
          </a:xfrm>
        </p:spPr>
        <p:txBody>
          <a:bodyPr>
            <a:normAutofit/>
          </a:bodyPr>
          <a:lstStyle/>
          <a:p>
            <a:r>
              <a:rPr lang="ja-JP" altLang="en-US" sz="2800" dirty="0" smtClean="0"/>
              <a:t>図</a:t>
            </a:r>
            <a:r>
              <a:rPr lang="en-US" altLang="ja-JP" sz="2800" dirty="0" smtClean="0"/>
              <a:t>2-4</a:t>
            </a:r>
            <a:r>
              <a:rPr lang="ja-JP" altLang="en-US" sz="2800" dirty="0" smtClean="0"/>
              <a:t>①</a:t>
            </a:r>
            <a:endParaRPr kumimoji="1" lang="ja-JP" altLang="en-US" sz="2800" dirty="0"/>
          </a:p>
        </p:txBody>
      </p:sp>
      <p:sp>
        <p:nvSpPr>
          <p:cNvPr id="3" name="コンテンツ プレースホルダー 2"/>
          <p:cNvSpPr>
            <a:spLocks noGrp="1"/>
          </p:cNvSpPr>
          <p:nvPr>
            <p:ph idx="1"/>
          </p:nvPr>
        </p:nvSpPr>
        <p:spPr>
          <a:xfrm>
            <a:off x="676656" y="924128"/>
            <a:ext cx="10753725" cy="4853738"/>
          </a:xfrm>
        </p:spPr>
        <p:txBody>
          <a:bodyPr/>
          <a:lstStyle/>
          <a:p>
            <a:r>
              <a:rPr lang="ja-JP" altLang="en-US" dirty="0"/>
              <a:t>現行システム概要図</a:t>
            </a:r>
            <a:endParaRPr kumimoji="1" lang="ja-JP" altLang="en-US" dirty="0"/>
          </a:p>
        </p:txBody>
      </p:sp>
      <p:graphicFrame>
        <p:nvGraphicFramePr>
          <p:cNvPr id="4" name="表 3"/>
          <p:cNvGraphicFramePr>
            <a:graphicFrameLocks noGrp="1"/>
          </p:cNvGraphicFramePr>
          <p:nvPr>
            <p:extLst>
              <p:ext uri="{D42A27DB-BD31-4B8C-83A1-F6EECF244321}">
                <p14:modId xmlns:p14="http://schemas.microsoft.com/office/powerpoint/2010/main" val="3536066212"/>
              </p:ext>
            </p:extLst>
          </p:nvPr>
        </p:nvGraphicFramePr>
        <p:xfrm>
          <a:off x="2691406" y="1582098"/>
          <a:ext cx="6654800" cy="1576062"/>
        </p:xfrm>
        <a:graphic>
          <a:graphicData uri="http://schemas.openxmlformats.org/drawingml/2006/table">
            <a:tbl>
              <a:tblPr firstRow="1" bandRow="1">
                <a:tableStyleId>{5C22544A-7EE6-4342-B048-85BDC9FD1C3A}</a:tableStyleId>
              </a:tblPr>
              <a:tblGrid>
                <a:gridCol w="3327400">
                  <a:extLst>
                    <a:ext uri="{9D8B030D-6E8A-4147-A177-3AD203B41FA5}">
                      <a16:colId xmlns:a16="http://schemas.microsoft.com/office/drawing/2014/main" val="1290906510"/>
                    </a:ext>
                  </a:extLst>
                </a:gridCol>
                <a:gridCol w="3327400">
                  <a:extLst>
                    <a:ext uri="{9D8B030D-6E8A-4147-A177-3AD203B41FA5}">
                      <a16:colId xmlns:a16="http://schemas.microsoft.com/office/drawing/2014/main" val="1460418071"/>
                    </a:ext>
                  </a:extLst>
                </a:gridCol>
              </a:tblGrid>
              <a:tr h="374764">
                <a:tc gridSpan="2">
                  <a:txBody>
                    <a:bodyPr/>
                    <a:lstStyle/>
                    <a:p>
                      <a:pPr algn="ctr"/>
                      <a:r>
                        <a:rPr kumimoji="1" lang="ja-JP" altLang="en-US" dirty="0" smtClean="0"/>
                        <a:t>建設工事管理情報システム</a:t>
                      </a:r>
                      <a:endParaRPr kumimoji="1" lang="ja-JP" altLang="en-US" dirty="0"/>
                    </a:p>
                  </a:txBody>
                  <a:tcPr/>
                </a:tc>
                <a:tc hMerge="1">
                  <a:txBody>
                    <a:bodyPr/>
                    <a:lstStyle/>
                    <a:p>
                      <a:endParaRPr kumimoji="1" lang="ja-JP" altLang="en-US" dirty="0"/>
                    </a:p>
                  </a:txBody>
                  <a:tcPr/>
                </a:tc>
                <a:extLst>
                  <a:ext uri="{0D108BD9-81ED-4DB2-BD59-A6C34878D82A}">
                    <a16:rowId xmlns:a16="http://schemas.microsoft.com/office/drawing/2014/main" val="3777991522"/>
                  </a:ext>
                </a:extLst>
              </a:tr>
              <a:tr h="1201298">
                <a:tc>
                  <a:txBody>
                    <a:bodyPr/>
                    <a:lstStyle/>
                    <a:p>
                      <a:r>
                        <a:rPr kumimoji="1" lang="ja-JP" altLang="en-US" dirty="0" smtClean="0"/>
                        <a:t>○工事管理システム</a:t>
                      </a:r>
                      <a:endParaRPr kumimoji="1" lang="en-US" altLang="ja-JP" dirty="0" smtClean="0"/>
                    </a:p>
                    <a:p>
                      <a:r>
                        <a:rPr kumimoji="1" lang="ja-JP" altLang="en-US" dirty="0" smtClean="0"/>
                        <a:t>　県営建設工事及び建設関連業務委託の発注情報の登録から成績登録まで、一連の管理</a:t>
                      </a:r>
                      <a:endParaRPr kumimoji="1" lang="ja-JP" altLang="en-US" dirty="0"/>
                    </a:p>
                  </a:txBody>
                  <a:tcPr/>
                </a:tc>
                <a:tc>
                  <a:txBody>
                    <a:bodyPr/>
                    <a:lstStyle/>
                    <a:p>
                      <a:r>
                        <a:rPr kumimoji="1" lang="ja-JP" altLang="en-US" dirty="0" smtClean="0"/>
                        <a:t>○業者管理システム</a:t>
                      </a:r>
                      <a:endParaRPr kumimoji="1" lang="en-US" altLang="ja-JP" dirty="0" smtClean="0"/>
                    </a:p>
                    <a:p>
                      <a:r>
                        <a:rPr kumimoji="1" lang="ja-JP" altLang="en-US" dirty="0" smtClean="0"/>
                        <a:t>　業者情報、技術者等情報の登録（業者格付情報の取込み）及び変更処理</a:t>
                      </a:r>
                      <a:endParaRPr kumimoji="1" lang="ja-JP" altLang="en-US" dirty="0"/>
                    </a:p>
                  </a:txBody>
                  <a:tcPr/>
                </a:tc>
                <a:extLst>
                  <a:ext uri="{0D108BD9-81ED-4DB2-BD59-A6C34878D82A}">
                    <a16:rowId xmlns:a16="http://schemas.microsoft.com/office/drawing/2014/main" val="2862112784"/>
                  </a:ext>
                </a:extLst>
              </a:tr>
            </a:tbl>
          </a:graphicData>
        </a:graphic>
      </p:graphicFrame>
      <p:graphicFrame>
        <p:nvGraphicFramePr>
          <p:cNvPr id="7" name="表 6"/>
          <p:cNvGraphicFramePr>
            <a:graphicFrameLocks noGrp="1"/>
          </p:cNvGraphicFramePr>
          <p:nvPr>
            <p:extLst/>
          </p:nvPr>
        </p:nvGraphicFramePr>
        <p:xfrm>
          <a:off x="4464455" y="3966858"/>
          <a:ext cx="3211208" cy="1280160"/>
        </p:xfrm>
        <a:graphic>
          <a:graphicData uri="http://schemas.openxmlformats.org/drawingml/2006/table">
            <a:tbl>
              <a:tblPr firstRow="1" bandRow="1">
                <a:tableStyleId>{00A15C55-8517-42AA-B614-E9B94910E393}</a:tableStyleId>
              </a:tblPr>
              <a:tblGrid>
                <a:gridCol w="3211208">
                  <a:extLst>
                    <a:ext uri="{9D8B030D-6E8A-4147-A177-3AD203B41FA5}">
                      <a16:colId xmlns:a16="http://schemas.microsoft.com/office/drawing/2014/main" val="2726020364"/>
                    </a:ext>
                  </a:extLst>
                </a:gridCol>
              </a:tblGrid>
              <a:tr h="364936">
                <a:tc>
                  <a:txBody>
                    <a:bodyPr/>
                    <a:lstStyle/>
                    <a:p>
                      <a:pPr algn="ctr"/>
                      <a:r>
                        <a:rPr kumimoji="1" lang="ja-JP" altLang="en-US" dirty="0" smtClean="0"/>
                        <a:t>電子入札システム</a:t>
                      </a:r>
                      <a:endParaRPr kumimoji="1" lang="ja-JP" altLang="en-US" dirty="0"/>
                    </a:p>
                  </a:txBody>
                  <a:tcPr/>
                </a:tc>
                <a:extLst>
                  <a:ext uri="{0D108BD9-81ED-4DB2-BD59-A6C34878D82A}">
                    <a16:rowId xmlns:a16="http://schemas.microsoft.com/office/drawing/2014/main" val="2717487209"/>
                  </a:ext>
                </a:extLst>
              </a:tr>
              <a:tr h="899842">
                <a:tc>
                  <a:txBody>
                    <a:bodyPr/>
                    <a:lstStyle/>
                    <a:p>
                      <a:r>
                        <a:rPr kumimoji="1" lang="ja-JP" altLang="en-US" dirty="0" smtClean="0"/>
                        <a:t>・入札情報登録</a:t>
                      </a:r>
                      <a:endParaRPr kumimoji="1" lang="en-US" altLang="ja-JP" dirty="0" smtClean="0"/>
                    </a:p>
                    <a:p>
                      <a:r>
                        <a:rPr kumimoji="1" lang="ja-JP" altLang="en-US" dirty="0" smtClean="0"/>
                        <a:t>・業者の札入れ</a:t>
                      </a:r>
                      <a:endParaRPr kumimoji="1" lang="en-US" altLang="ja-JP" dirty="0" smtClean="0"/>
                    </a:p>
                    <a:p>
                      <a:r>
                        <a:rPr kumimoji="1" lang="ja-JP" altLang="en-US" dirty="0" smtClean="0"/>
                        <a:t>・開札・落札作業</a:t>
                      </a:r>
                      <a:endParaRPr kumimoji="1" lang="ja-JP" altLang="en-US" dirty="0"/>
                    </a:p>
                  </a:txBody>
                  <a:tcPr/>
                </a:tc>
                <a:extLst>
                  <a:ext uri="{0D108BD9-81ED-4DB2-BD59-A6C34878D82A}">
                    <a16:rowId xmlns:a16="http://schemas.microsoft.com/office/drawing/2014/main" val="2989638108"/>
                  </a:ext>
                </a:extLst>
              </a:tr>
            </a:tbl>
          </a:graphicData>
        </a:graphic>
      </p:graphicFrame>
      <p:graphicFrame>
        <p:nvGraphicFramePr>
          <p:cNvPr id="8" name="表 7"/>
          <p:cNvGraphicFramePr>
            <a:graphicFrameLocks noGrp="1"/>
          </p:cNvGraphicFramePr>
          <p:nvPr>
            <p:extLst/>
          </p:nvPr>
        </p:nvGraphicFramePr>
        <p:xfrm>
          <a:off x="193236" y="4428569"/>
          <a:ext cx="2002541" cy="1009822"/>
        </p:xfrm>
        <a:graphic>
          <a:graphicData uri="http://schemas.openxmlformats.org/drawingml/2006/table">
            <a:tbl>
              <a:tblPr firstRow="1" bandRow="1">
                <a:tableStyleId>{00A15C55-8517-42AA-B614-E9B94910E393}</a:tableStyleId>
              </a:tblPr>
              <a:tblGrid>
                <a:gridCol w="2002541">
                  <a:extLst>
                    <a:ext uri="{9D8B030D-6E8A-4147-A177-3AD203B41FA5}">
                      <a16:colId xmlns:a16="http://schemas.microsoft.com/office/drawing/2014/main" val="2206961888"/>
                    </a:ext>
                  </a:extLst>
                </a:gridCol>
              </a:tblGrid>
              <a:tr h="369742">
                <a:tc>
                  <a:txBody>
                    <a:bodyPr/>
                    <a:lstStyle/>
                    <a:p>
                      <a:pPr algn="ctr"/>
                      <a:r>
                        <a:rPr kumimoji="1" lang="ja-JP" altLang="en-US" dirty="0" smtClean="0"/>
                        <a:t>工事台帳システム</a:t>
                      </a:r>
                      <a:endParaRPr kumimoji="1" lang="ja-JP" altLang="en-US" dirty="0"/>
                    </a:p>
                  </a:txBody>
                  <a:tcPr/>
                </a:tc>
                <a:extLst>
                  <a:ext uri="{0D108BD9-81ED-4DB2-BD59-A6C34878D82A}">
                    <a16:rowId xmlns:a16="http://schemas.microsoft.com/office/drawing/2014/main" val="316063554"/>
                  </a:ext>
                </a:extLst>
              </a:tr>
              <a:tr h="369742">
                <a:tc>
                  <a:txBody>
                    <a:bodyPr/>
                    <a:lstStyle/>
                    <a:p>
                      <a:r>
                        <a:rPr kumimoji="1" lang="ja-JP" altLang="en-US" dirty="0" smtClean="0"/>
                        <a:t>契約実績及び工事実績を登録</a:t>
                      </a:r>
                      <a:endParaRPr kumimoji="1" lang="en-US" altLang="ja-JP" dirty="0" smtClean="0"/>
                    </a:p>
                  </a:txBody>
                  <a:tcPr/>
                </a:tc>
                <a:extLst>
                  <a:ext uri="{0D108BD9-81ED-4DB2-BD59-A6C34878D82A}">
                    <a16:rowId xmlns:a16="http://schemas.microsoft.com/office/drawing/2014/main" val="2038986609"/>
                  </a:ext>
                </a:extLst>
              </a:tr>
            </a:tbl>
          </a:graphicData>
        </a:graphic>
      </p:graphicFrame>
      <p:graphicFrame>
        <p:nvGraphicFramePr>
          <p:cNvPr id="9" name="表 8"/>
          <p:cNvGraphicFramePr>
            <a:graphicFrameLocks noGrp="1"/>
          </p:cNvGraphicFramePr>
          <p:nvPr>
            <p:extLst/>
          </p:nvPr>
        </p:nvGraphicFramePr>
        <p:xfrm>
          <a:off x="8310620" y="3966858"/>
          <a:ext cx="3211208" cy="1280160"/>
        </p:xfrm>
        <a:graphic>
          <a:graphicData uri="http://schemas.openxmlformats.org/drawingml/2006/table">
            <a:tbl>
              <a:tblPr firstRow="1" bandRow="1">
                <a:tableStyleId>{00A15C55-8517-42AA-B614-E9B94910E393}</a:tableStyleId>
              </a:tblPr>
              <a:tblGrid>
                <a:gridCol w="3211208">
                  <a:extLst>
                    <a:ext uri="{9D8B030D-6E8A-4147-A177-3AD203B41FA5}">
                      <a16:colId xmlns:a16="http://schemas.microsoft.com/office/drawing/2014/main" val="2726020364"/>
                    </a:ext>
                  </a:extLst>
                </a:gridCol>
              </a:tblGrid>
              <a:tr h="364936">
                <a:tc>
                  <a:txBody>
                    <a:bodyPr/>
                    <a:lstStyle/>
                    <a:p>
                      <a:pPr algn="ctr"/>
                      <a:r>
                        <a:rPr kumimoji="1" lang="ja-JP" altLang="en-US" dirty="0" smtClean="0"/>
                        <a:t>格付処理システム</a:t>
                      </a:r>
                      <a:endParaRPr kumimoji="1" lang="ja-JP" altLang="en-US" dirty="0"/>
                    </a:p>
                  </a:txBody>
                  <a:tcPr/>
                </a:tc>
                <a:extLst>
                  <a:ext uri="{0D108BD9-81ED-4DB2-BD59-A6C34878D82A}">
                    <a16:rowId xmlns:a16="http://schemas.microsoft.com/office/drawing/2014/main" val="2717487209"/>
                  </a:ext>
                </a:extLst>
              </a:tr>
              <a:tr h="899842">
                <a:tc>
                  <a:txBody>
                    <a:bodyPr/>
                    <a:lstStyle/>
                    <a:p>
                      <a:r>
                        <a:rPr kumimoji="1" lang="ja-JP" altLang="en-US" dirty="0" smtClean="0"/>
                        <a:t>建設委員会の決定を基に、該当名簿における業者の各工種の格付処理</a:t>
                      </a:r>
                      <a:endParaRPr kumimoji="1" lang="ja-JP" altLang="en-US" dirty="0"/>
                    </a:p>
                  </a:txBody>
                  <a:tcPr/>
                </a:tc>
                <a:extLst>
                  <a:ext uri="{0D108BD9-81ED-4DB2-BD59-A6C34878D82A}">
                    <a16:rowId xmlns:a16="http://schemas.microsoft.com/office/drawing/2014/main" val="2989638108"/>
                  </a:ext>
                </a:extLst>
              </a:tr>
            </a:tbl>
          </a:graphicData>
        </a:graphic>
      </p:graphicFrame>
      <p:sp>
        <p:nvSpPr>
          <p:cNvPr id="10" name="下矢印 9"/>
          <p:cNvSpPr/>
          <p:nvPr/>
        </p:nvSpPr>
        <p:spPr>
          <a:xfrm>
            <a:off x="4649821" y="3293308"/>
            <a:ext cx="243192" cy="57393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Light" panose="020F0302020204030204"/>
              <a:ea typeface="ＭＳ Ｐゴシック" panose="020B0600070205080204" pitchFamily="50" charset="-128"/>
              <a:cs typeface="+mn-cs"/>
            </a:endParaRPr>
          </a:p>
        </p:txBody>
      </p:sp>
      <p:sp>
        <p:nvSpPr>
          <p:cNvPr id="11" name="下矢印 10"/>
          <p:cNvSpPr/>
          <p:nvPr/>
        </p:nvSpPr>
        <p:spPr>
          <a:xfrm>
            <a:off x="6587513" y="3272772"/>
            <a:ext cx="243192" cy="57393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Light" panose="020F0302020204030204"/>
              <a:ea typeface="ＭＳ Ｐゴシック" panose="020B0600070205080204" pitchFamily="50" charset="-128"/>
              <a:cs typeface="+mn-cs"/>
            </a:endParaRPr>
          </a:p>
        </p:txBody>
      </p:sp>
      <p:sp>
        <p:nvSpPr>
          <p:cNvPr id="13" name="下矢印 12"/>
          <p:cNvSpPr/>
          <p:nvPr/>
        </p:nvSpPr>
        <p:spPr>
          <a:xfrm flipV="1">
            <a:off x="4917286" y="3285739"/>
            <a:ext cx="243192" cy="57393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Light" panose="020F0302020204030204"/>
              <a:ea typeface="ＭＳ Ｐゴシック" panose="020B0600070205080204" pitchFamily="50" charset="-128"/>
              <a:cs typeface="+mn-cs"/>
            </a:endParaRPr>
          </a:p>
        </p:txBody>
      </p:sp>
      <p:sp>
        <p:nvSpPr>
          <p:cNvPr id="14" name="下矢印 13"/>
          <p:cNvSpPr/>
          <p:nvPr/>
        </p:nvSpPr>
        <p:spPr>
          <a:xfrm>
            <a:off x="9523538" y="3280718"/>
            <a:ext cx="243192" cy="573932"/>
          </a:xfrm>
          <a:prstGeom prst="downArrow">
            <a:avLst/>
          </a:prstGeom>
          <a:scene3d>
            <a:camera prst="orthographicFront">
              <a:rot lat="0" lon="0" rev="2700000"/>
            </a:camera>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Light" panose="020F0302020204030204"/>
              <a:ea typeface="ＭＳ Ｐゴシック" panose="020B0600070205080204" pitchFamily="50" charset="-128"/>
              <a:cs typeface="+mn-cs"/>
            </a:endParaRPr>
          </a:p>
        </p:txBody>
      </p:sp>
      <p:sp>
        <p:nvSpPr>
          <p:cNvPr id="15" name="下矢印 14"/>
          <p:cNvSpPr/>
          <p:nvPr/>
        </p:nvSpPr>
        <p:spPr>
          <a:xfrm>
            <a:off x="1428751" y="4064289"/>
            <a:ext cx="227573" cy="363644"/>
          </a:xfrm>
          <a:prstGeom prst="downArrow">
            <a:avLst>
              <a:gd name="adj1" fmla="val 50000"/>
              <a:gd name="adj2" fmla="val 74000"/>
            </a:avLst>
          </a:prstGeom>
          <a:scene3d>
            <a:camera prst="orthographicFront">
              <a:rot lat="0" lon="0" rev="19200000"/>
            </a:camera>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Light" panose="020F0302020204030204"/>
              <a:ea typeface="ＭＳ Ｐゴシック" panose="020B0600070205080204" pitchFamily="50" charset="-128"/>
              <a:cs typeface="+mn-cs"/>
            </a:endParaRPr>
          </a:p>
        </p:txBody>
      </p:sp>
      <p:sp>
        <p:nvSpPr>
          <p:cNvPr id="16" name="下矢印 15"/>
          <p:cNvSpPr/>
          <p:nvPr/>
        </p:nvSpPr>
        <p:spPr>
          <a:xfrm flipV="1">
            <a:off x="9846100" y="3213138"/>
            <a:ext cx="243192" cy="573932"/>
          </a:xfrm>
          <a:prstGeom prst="downArrow">
            <a:avLst/>
          </a:prstGeom>
          <a:scene3d>
            <a:camera prst="orthographicFront">
              <a:rot lat="0" lon="0" rev="2700000"/>
            </a:camera>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Light" panose="020F0302020204030204"/>
              <a:ea typeface="ＭＳ Ｐゴシック" panose="020B0600070205080204" pitchFamily="50" charset="-128"/>
              <a:cs typeface="+mn-cs"/>
            </a:endParaRPr>
          </a:p>
        </p:txBody>
      </p:sp>
      <p:sp>
        <p:nvSpPr>
          <p:cNvPr id="19" name="テキスト ボックス 18"/>
          <p:cNvSpPr txBox="1"/>
          <p:nvPr/>
        </p:nvSpPr>
        <p:spPr>
          <a:xfrm>
            <a:off x="3631498" y="3325454"/>
            <a:ext cx="1144177" cy="523220"/>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入札情報</a:t>
            </a:r>
            <a:endPar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rPr>
              <a:t>連携（手動</a:t>
            </a: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a:t>
            </a:r>
            <a:endPar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20" name="テキスト ボックス 19"/>
          <p:cNvSpPr txBox="1"/>
          <p:nvPr/>
        </p:nvSpPr>
        <p:spPr>
          <a:xfrm>
            <a:off x="10158565" y="3238494"/>
            <a:ext cx="1111949" cy="738664"/>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資格者</a:t>
            </a:r>
            <a:r>
              <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rPr>
              <a:t>情報</a:t>
            </a: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連携（自動）</a:t>
            </a:r>
            <a:endPar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a:t>
            </a: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工事のみ</a:t>
            </a:r>
            <a:endPar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21" name="テキスト ボックス 20"/>
          <p:cNvSpPr txBox="1"/>
          <p:nvPr/>
        </p:nvSpPr>
        <p:spPr>
          <a:xfrm>
            <a:off x="8531849" y="3300878"/>
            <a:ext cx="1144177" cy="738664"/>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登録情報</a:t>
            </a:r>
            <a:endPar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連携（自動）</a:t>
            </a:r>
            <a:endPar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a:t>
            </a: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工事のみ</a:t>
            </a:r>
            <a:endPar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22" name="テキスト ボックス 21"/>
          <p:cNvSpPr txBox="1"/>
          <p:nvPr/>
        </p:nvSpPr>
        <p:spPr>
          <a:xfrm>
            <a:off x="1199208" y="3018081"/>
            <a:ext cx="1144177" cy="523220"/>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契約実績等送信（自動）</a:t>
            </a:r>
            <a:endPar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23" name="テキスト ボックス 22"/>
          <p:cNvSpPr txBox="1"/>
          <p:nvPr/>
        </p:nvSpPr>
        <p:spPr>
          <a:xfrm>
            <a:off x="5082393" y="3323484"/>
            <a:ext cx="1144177" cy="523220"/>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開札情報</a:t>
            </a:r>
            <a:endPar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連携</a:t>
            </a:r>
            <a:r>
              <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rPr>
              <a:t>（手動</a:t>
            </a: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a:t>
            </a:r>
            <a:endPar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24" name="テキスト ボックス 23"/>
          <p:cNvSpPr txBox="1"/>
          <p:nvPr/>
        </p:nvSpPr>
        <p:spPr>
          <a:xfrm>
            <a:off x="6790461" y="3311875"/>
            <a:ext cx="1144177" cy="523220"/>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rPr>
              <a:t>資格者情報</a:t>
            </a: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連携（手動）</a:t>
            </a:r>
            <a:endPar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5" name="テキスト ボックス 4"/>
          <p:cNvSpPr txBox="1"/>
          <p:nvPr/>
        </p:nvSpPr>
        <p:spPr>
          <a:xfrm>
            <a:off x="229532" y="5476647"/>
            <a:ext cx="2398437" cy="307777"/>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a:t>
            </a: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令和</a:t>
            </a:r>
            <a:r>
              <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6</a:t>
            </a: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年度</a:t>
            </a: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停止</a:t>
            </a:r>
            <a:endPar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26" name="角丸四角形 25"/>
          <p:cNvSpPr/>
          <p:nvPr/>
        </p:nvSpPr>
        <p:spPr>
          <a:xfrm>
            <a:off x="8291162" y="5738953"/>
            <a:ext cx="3881381" cy="356436"/>
          </a:xfrm>
          <a:prstGeom prst="roundRect">
            <a:avLst/>
          </a:prstGeom>
        </p:spPr>
        <p:style>
          <a:lnRef idx="1">
            <a:schemeClr val="accent4"/>
          </a:lnRef>
          <a:fillRef idx="2">
            <a:schemeClr val="accent4"/>
          </a:fillRef>
          <a:effectRef idx="1">
            <a:schemeClr val="accent4"/>
          </a:effectRef>
          <a:fontRef idx="minor">
            <a:schemeClr val="dk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8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工事入札参加資格申請業者が紙申請</a:t>
            </a:r>
            <a:endParaRPr kumimoji="1" lang="ja-JP" altLang="en-US" sz="18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27" name="下矢印 26"/>
          <p:cNvSpPr/>
          <p:nvPr/>
        </p:nvSpPr>
        <p:spPr>
          <a:xfrm flipV="1">
            <a:off x="8378446" y="5273487"/>
            <a:ext cx="259715" cy="442556"/>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Light" panose="020F0302020204030204"/>
              <a:ea typeface="ＭＳ Ｐゴシック" panose="020B0600070205080204" pitchFamily="50" charset="-128"/>
              <a:cs typeface="+mn-cs"/>
            </a:endParaRPr>
          </a:p>
        </p:txBody>
      </p:sp>
      <p:sp>
        <p:nvSpPr>
          <p:cNvPr id="28" name="テキスト ボックス 27"/>
          <p:cNvSpPr txBox="1"/>
          <p:nvPr/>
        </p:nvSpPr>
        <p:spPr>
          <a:xfrm>
            <a:off x="8552632" y="5270459"/>
            <a:ext cx="1320005" cy="523220"/>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パンチ入力</a:t>
            </a:r>
            <a:endPar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（外部委託）</a:t>
            </a:r>
            <a:endPar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29" name="角丸四角形 28"/>
          <p:cNvSpPr/>
          <p:nvPr/>
        </p:nvSpPr>
        <p:spPr>
          <a:xfrm>
            <a:off x="7811311" y="6131853"/>
            <a:ext cx="4361232" cy="356436"/>
          </a:xfrm>
          <a:prstGeom prst="roundRect">
            <a:avLst/>
          </a:prstGeom>
        </p:spPr>
        <p:style>
          <a:lnRef idx="1">
            <a:schemeClr val="accent4"/>
          </a:lnRef>
          <a:fillRef idx="2">
            <a:schemeClr val="accent4"/>
          </a:fillRef>
          <a:effectRef idx="1">
            <a:schemeClr val="accent4"/>
          </a:effectRef>
          <a:fontRef idx="minor">
            <a:schemeClr val="dk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8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業務委託入札参加資格申請業者が紙申請</a:t>
            </a:r>
            <a:endParaRPr kumimoji="1" lang="ja-JP" altLang="en-US" sz="18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30" name="下矢印 29"/>
          <p:cNvSpPr/>
          <p:nvPr/>
        </p:nvSpPr>
        <p:spPr>
          <a:xfrm flipV="1">
            <a:off x="7944354" y="3213137"/>
            <a:ext cx="312254" cy="2882251"/>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Light" panose="020F0302020204030204"/>
              <a:ea typeface="ＭＳ Ｐゴシック" panose="020B0600070205080204" pitchFamily="50" charset="-128"/>
              <a:cs typeface="+mn-cs"/>
            </a:endParaRPr>
          </a:p>
        </p:txBody>
      </p:sp>
      <p:sp>
        <p:nvSpPr>
          <p:cNvPr id="32" name="テキスト ボックス 31"/>
          <p:cNvSpPr txBox="1"/>
          <p:nvPr/>
        </p:nvSpPr>
        <p:spPr>
          <a:xfrm>
            <a:off x="6909272" y="5590401"/>
            <a:ext cx="1408255" cy="523220"/>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rPr>
              <a:t>システム</a:t>
            </a: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入力</a:t>
            </a:r>
            <a:endParaRPr kumimoji="1" lang="en-US" altLang="ja-JP"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（職員直営）</a:t>
            </a:r>
            <a:endPar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25" name="テキスト ボックス 24"/>
          <p:cNvSpPr txBox="1"/>
          <p:nvPr/>
        </p:nvSpPr>
        <p:spPr>
          <a:xfrm>
            <a:off x="1527232" y="3605090"/>
            <a:ext cx="1684231" cy="369332"/>
          </a:xfrm>
          <a:prstGeom prst="rect">
            <a:avLst/>
          </a:prstGeom>
          <a:solidFill>
            <a:schemeClr val="accent1">
              <a:lumMod val="20000"/>
              <a:lumOff val="80000"/>
            </a:schemeClr>
          </a:solidFill>
          <a:ln>
            <a:solidFill>
              <a:schemeClr val="accent1">
                <a:lumMod val="50000"/>
              </a:schemeClr>
            </a:solidFill>
          </a:ln>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8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連携フォルダ</a:t>
            </a:r>
            <a:endParaRPr kumimoji="1" lang="ja-JP" altLang="en-US" sz="18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
        <p:nvSpPr>
          <p:cNvPr id="34" name="下矢印 33"/>
          <p:cNvSpPr/>
          <p:nvPr/>
        </p:nvSpPr>
        <p:spPr>
          <a:xfrm>
            <a:off x="2468108" y="3189331"/>
            <a:ext cx="227573" cy="363644"/>
          </a:xfrm>
          <a:prstGeom prst="downArrow">
            <a:avLst>
              <a:gd name="adj1" fmla="val 50000"/>
              <a:gd name="adj2" fmla="val 74000"/>
            </a:avLst>
          </a:prstGeom>
          <a:scene3d>
            <a:camera prst="orthographicFront">
              <a:rot lat="0" lon="0" rev="19200000"/>
            </a:camera>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Light" panose="020F0302020204030204"/>
              <a:ea typeface="ＭＳ Ｐゴシック" panose="020B0600070205080204" pitchFamily="50" charset="-128"/>
              <a:cs typeface="+mn-cs"/>
            </a:endParaRPr>
          </a:p>
        </p:txBody>
      </p:sp>
      <p:sp>
        <p:nvSpPr>
          <p:cNvPr id="35" name="下矢印 34"/>
          <p:cNvSpPr/>
          <p:nvPr/>
        </p:nvSpPr>
        <p:spPr>
          <a:xfrm rot="16200000">
            <a:off x="2759442" y="4064288"/>
            <a:ext cx="227573" cy="363644"/>
          </a:xfrm>
          <a:prstGeom prst="downArrow">
            <a:avLst>
              <a:gd name="adj1" fmla="val 50000"/>
              <a:gd name="adj2" fmla="val 74000"/>
            </a:avLst>
          </a:prstGeom>
          <a:scene3d>
            <a:camera prst="orthographicFront">
              <a:rot lat="0" lon="0" rev="19200000"/>
            </a:camera>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Light" panose="020F0302020204030204"/>
              <a:ea typeface="ＭＳ Ｐゴシック" panose="020B0600070205080204" pitchFamily="50" charset="-128"/>
              <a:cs typeface="+mn-cs"/>
            </a:endParaRPr>
          </a:p>
        </p:txBody>
      </p:sp>
      <p:graphicFrame>
        <p:nvGraphicFramePr>
          <p:cNvPr id="36" name="表 35"/>
          <p:cNvGraphicFramePr>
            <a:graphicFrameLocks noGrp="1"/>
          </p:cNvGraphicFramePr>
          <p:nvPr>
            <p:extLst/>
          </p:nvPr>
        </p:nvGraphicFramePr>
        <p:xfrm>
          <a:off x="2379768" y="4427933"/>
          <a:ext cx="2002541" cy="1009822"/>
        </p:xfrm>
        <a:graphic>
          <a:graphicData uri="http://schemas.openxmlformats.org/drawingml/2006/table">
            <a:tbl>
              <a:tblPr firstRow="1" bandRow="1">
                <a:tableStyleId>{00A15C55-8517-42AA-B614-E9B94910E393}</a:tableStyleId>
              </a:tblPr>
              <a:tblGrid>
                <a:gridCol w="2002541">
                  <a:extLst>
                    <a:ext uri="{9D8B030D-6E8A-4147-A177-3AD203B41FA5}">
                      <a16:colId xmlns:a16="http://schemas.microsoft.com/office/drawing/2014/main" val="2206961888"/>
                    </a:ext>
                  </a:extLst>
                </a:gridCol>
              </a:tblGrid>
              <a:tr h="369742">
                <a:tc>
                  <a:txBody>
                    <a:bodyPr/>
                    <a:lstStyle/>
                    <a:p>
                      <a:pPr algn="ctr"/>
                      <a:r>
                        <a:rPr kumimoji="1" lang="en-US" altLang="ja-JP" dirty="0" smtClean="0">
                          <a:latin typeface="+mn-ea"/>
                          <a:ea typeface="+mn-ea"/>
                        </a:rPr>
                        <a:t>Buzz</a:t>
                      </a:r>
                      <a:r>
                        <a:rPr kumimoji="1" lang="ja-JP" altLang="en-US" dirty="0" smtClean="0">
                          <a:latin typeface="+mn-ea"/>
                          <a:ea typeface="+mn-ea"/>
                        </a:rPr>
                        <a:t>システム</a:t>
                      </a:r>
                      <a:endParaRPr kumimoji="1" lang="ja-JP" altLang="en-US" dirty="0">
                        <a:latin typeface="+mn-ea"/>
                        <a:ea typeface="+mn-ea"/>
                      </a:endParaRPr>
                    </a:p>
                  </a:txBody>
                  <a:tcPr/>
                </a:tc>
                <a:extLst>
                  <a:ext uri="{0D108BD9-81ED-4DB2-BD59-A6C34878D82A}">
                    <a16:rowId xmlns:a16="http://schemas.microsoft.com/office/drawing/2014/main" val="316063554"/>
                  </a:ext>
                </a:extLst>
              </a:tr>
              <a:tr h="369742">
                <a:tc>
                  <a:txBody>
                    <a:bodyPr/>
                    <a:lstStyle/>
                    <a:p>
                      <a:r>
                        <a:rPr kumimoji="1" lang="ja-JP" altLang="en-US" dirty="0" smtClean="0"/>
                        <a:t>契約実績及び工事実績を登録</a:t>
                      </a:r>
                      <a:endParaRPr kumimoji="1" lang="en-US" altLang="ja-JP" dirty="0" smtClean="0"/>
                    </a:p>
                  </a:txBody>
                  <a:tcPr/>
                </a:tc>
                <a:extLst>
                  <a:ext uri="{0D108BD9-81ED-4DB2-BD59-A6C34878D82A}">
                    <a16:rowId xmlns:a16="http://schemas.microsoft.com/office/drawing/2014/main" val="2038986609"/>
                  </a:ext>
                </a:extLst>
              </a:tr>
            </a:tbl>
          </a:graphicData>
        </a:graphic>
      </p:graphicFrame>
    </p:spTree>
    <p:extLst>
      <p:ext uri="{BB962C8B-B14F-4D97-AF65-F5344CB8AC3E}">
        <p14:creationId xmlns:p14="http://schemas.microsoft.com/office/powerpoint/2010/main" val="297996070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57224" y="215446"/>
            <a:ext cx="10772775" cy="706697"/>
          </a:xfrm>
        </p:spPr>
        <p:txBody>
          <a:bodyPr>
            <a:normAutofit/>
          </a:bodyPr>
          <a:lstStyle/>
          <a:p>
            <a:r>
              <a:rPr kumimoji="1" lang="ja-JP" altLang="en-US" sz="2800" dirty="0" smtClean="0"/>
              <a:t>図</a:t>
            </a:r>
            <a:r>
              <a:rPr kumimoji="1" lang="en-US" altLang="ja-JP" sz="2800" dirty="0" smtClean="0"/>
              <a:t>2-4</a:t>
            </a:r>
            <a:r>
              <a:rPr kumimoji="1" lang="ja-JP" altLang="en-US" sz="2800" dirty="0" smtClean="0"/>
              <a:t>②</a:t>
            </a:r>
            <a:endParaRPr kumimoji="1" lang="ja-JP" altLang="en-US" sz="2800" dirty="0"/>
          </a:p>
        </p:txBody>
      </p:sp>
      <p:sp>
        <p:nvSpPr>
          <p:cNvPr id="3" name="コンテンツ プレースホルダー 2"/>
          <p:cNvSpPr>
            <a:spLocks noGrp="1"/>
          </p:cNvSpPr>
          <p:nvPr>
            <p:ph idx="1"/>
          </p:nvPr>
        </p:nvSpPr>
        <p:spPr>
          <a:xfrm>
            <a:off x="657224" y="742094"/>
            <a:ext cx="10897812" cy="5019109"/>
          </a:xfrm>
        </p:spPr>
        <p:txBody>
          <a:bodyPr/>
          <a:lstStyle/>
          <a:p>
            <a:r>
              <a:rPr lang="ja-JP" altLang="en-US" dirty="0" smtClean="0"/>
              <a:t>新システム開発対象範囲は破線のとおり</a:t>
            </a:r>
            <a:r>
              <a:rPr lang="ja-JP" altLang="en-US" sz="1800" dirty="0" smtClean="0"/>
              <a:t>（格付</a:t>
            </a:r>
            <a:r>
              <a:rPr lang="ja-JP" altLang="en-US" sz="1800" dirty="0"/>
              <a:t>処理システム</a:t>
            </a:r>
            <a:r>
              <a:rPr lang="ja-JP" altLang="en-US" sz="1800" dirty="0" smtClean="0"/>
              <a:t>は</a:t>
            </a:r>
            <a:r>
              <a:rPr lang="ja-JP" altLang="en-US" sz="1800" dirty="0"/>
              <a:t>本</a:t>
            </a:r>
            <a:r>
              <a:rPr lang="ja-JP" altLang="en-US" sz="1800" dirty="0" smtClean="0"/>
              <a:t>システム</a:t>
            </a:r>
            <a:r>
              <a:rPr lang="ja-JP" altLang="en-US" sz="1800" dirty="0"/>
              <a:t>に</a:t>
            </a:r>
            <a:r>
              <a:rPr lang="ja-JP" altLang="en-US" sz="1800" dirty="0" smtClean="0"/>
              <a:t>吸収）</a:t>
            </a:r>
            <a:endParaRPr kumimoji="1" lang="en-US" altLang="ja-JP" sz="1800" dirty="0" smtClean="0"/>
          </a:p>
          <a:p>
            <a:endParaRPr kumimoji="1" lang="ja-JP" altLang="en-US" dirty="0"/>
          </a:p>
        </p:txBody>
      </p:sp>
      <p:graphicFrame>
        <p:nvGraphicFramePr>
          <p:cNvPr id="4" name="表 3"/>
          <p:cNvGraphicFramePr>
            <a:graphicFrameLocks noGrp="1"/>
          </p:cNvGraphicFramePr>
          <p:nvPr>
            <p:extLst>
              <p:ext uri="{D42A27DB-BD31-4B8C-83A1-F6EECF244321}">
                <p14:modId xmlns:p14="http://schemas.microsoft.com/office/powerpoint/2010/main" val="2983600928"/>
              </p:ext>
            </p:extLst>
          </p:nvPr>
        </p:nvGraphicFramePr>
        <p:xfrm>
          <a:off x="1973697" y="1589775"/>
          <a:ext cx="6654800" cy="1576062"/>
        </p:xfrm>
        <a:graphic>
          <a:graphicData uri="http://schemas.openxmlformats.org/drawingml/2006/table">
            <a:tbl>
              <a:tblPr firstRow="1" bandRow="1">
                <a:tableStyleId>{5C22544A-7EE6-4342-B048-85BDC9FD1C3A}</a:tableStyleId>
              </a:tblPr>
              <a:tblGrid>
                <a:gridCol w="3327400">
                  <a:extLst>
                    <a:ext uri="{9D8B030D-6E8A-4147-A177-3AD203B41FA5}">
                      <a16:colId xmlns:a16="http://schemas.microsoft.com/office/drawing/2014/main" val="1290906510"/>
                    </a:ext>
                  </a:extLst>
                </a:gridCol>
                <a:gridCol w="3327400">
                  <a:extLst>
                    <a:ext uri="{9D8B030D-6E8A-4147-A177-3AD203B41FA5}">
                      <a16:colId xmlns:a16="http://schemas.microsoft.com/office/drawing/2014/main" val="1460418071"/>
                    </a:ext>
                  </a:extLst>
                </a:gridCol>
              </a:tblGrid>
              <a:tr h="374764">
                <a:tc gridSpan="2">
                  <a:txBody>
                    <a:bodyPr/>
                    <a:lstStyle/>
                    <a:p>
                      <a:pPr algn="ctr"/>
                      <a:r>
                        <a:rPr kumimoji="1" lang="ja-JP" altLang="en-US" dirty="0" smtClean="0"/>
                        <a:t>建設工事・建設関連業務管理情報システム</a:t>
                      </a:r>
                      <a:endParaRPr kumimoji="1" lang="ja-JP" altLang="en-US" dirty="0"/>
                    </a:p>
                  </a:txBody>
                  <a:tcPr/>
                </a:tc>
                <a:tc hMerge="1">
                  <a:txBody>
                    <a:bodyPr/>
                    <a:lstStyle/>
                    <a:p>
                      <a:endParaRPr kumimoji="1" lang="ja-JP" altLang="en-US" dirty="0"/>
                    </a:p>
                  </a:txBody>
                  <a:tcPr/>
                </a:tc>
                <a:extLst>
                  <a:ext uri="{0D108BD9-81ED-4DB2-BD59-A6C34878D82A}">
                    <a16:rowId xmlns:a16="http://schemas.microsoft.com/office/drawing/2014/main" val="3777991522"/>
                  </a:ext>
                </a:extLst>
              </a:tr>
              <a:tr h="1201298">
                <a:tc>
                  <a:txBody>
                    <a:bodyPr/>
                    <a:lstStyle/>
                    <a:p>
                      <a:r>
                        <a:rPr kumimoji="1" lang="ja-JP" altLang="en-US" dirty="0" smtClean="0"/>
                        <a:t>●工事管理システム</a:t>
                      </a:r>
                      <a:endParaRPr kumimoji="1" lang="en-US" altLang="ja-JP" dirty="0" smtClean="0"/>
                    </a:p>
                    <a:p>
                      <a:r>
                        <a:rPr kumimoji="1" lang="ja-JP" altLang="en-US" dirty="0" smtClean="0"/>
                        <a:t>　県営建設工事及び建設関連業務の発注情報の登録から成績登録まで、一連の管理</a:t>
                      </a:r>
                      <a:endParaRPr kumimoji="1" lang="ja-JP" altLang="en-US" dirty="0"/>
                    </a:p>
                  </a:txBody>
                  <a:tcPr/>
                </a:tc>
                <a:tc>
                  <a:txBody>
                    <a:bodyPr/>
                    <a:lstStyle/>
                    <a:p>
                      <a:r>
                        <a:rPr kumimoji="1" lang="ja-JP" altLang="en-US" dirty="0" smtClean="0"/>
                        <a:t>●業者管理システム</a:t>
                      </a:r>
                      <a:endParaRPr kumimoji="1" lang="en-US" altLang="ja-JP" dirty="0" smtClean="0"/>
                    </a:p>
                    <a:p>
                      <a:r>
                        <a:rPr kumimoji="1" lang="ja-JP" altLang="en-US" dirty="0" smtClean="0"/>
                        <a:t>　業者情報、技術者等情報の登録及び変更処理、</a:t>
                      </a:r>
                      <a:r>
                        <a:rPr kumimoji="1" lang="ja-JP" altLang="en-US" dirty="0" smtClean="0">
                          <a:solidFill>
                            <a:srgbClr val="FF6600"/>
                          </a:solidFill>
                        </a:rPr>
                        <a:t>○評価点計算○個票・名簿出力、○格付処理</a:t>
                      </a:r>
                      <a:endParaRPr kumimoji="1" lang="ja-JP" altLang="en-US" dirty="0">
                        <a:solidFill>
                          <a:srgbClr val="FF6600"/>
                        </a:solidFill>
                      </a:endParaRPr>
                    </a:p>
                  </a:txBody>
                  <a:tcPr/>
                </a:tc>
                <a:extLst>
                  <a:ext uri="{0D108BD9-81ED-4DB2-BD59-A6C34878D82A}">
                    <a16:rowId xmlns:a16="http://schemas.microsoft.com/office/drawing/2014/main" val="2862112784"/>
                  </a:ext>
                </a:extLst>
              </a:tr>
            </a:tbl>
          </a:graphicData>
        </a:graphic>
      </p:graphicFrame>
      <p:graphicFrame>
        <p:nvGraphicFramePr>
          <p:cNvPr id="7" name="表 6"/>
          <p:cNvGraphicFramePr>
            <a:graphicFrameLocks noGrp="1"/>
          </p:cNvGraphicFramePr>
          <p:nvPr>
            <p:extLst/>
          </p:nvPr>
        </p:nvGraphicFramePr>
        <p:xfrm>
          <a:off x="3578591" y="3766166"/>
          <a:ext cx="3211208" cy="1280160"/>
        </p:xfrm>
        <a:graphic>
          <a:graphicData uri="http://schemas.openxmlformats.org/drawingml/2006/table">
            <a:tbl>
              <a:tblPr firstRow="1" bandRow="1">
                <a:tableStyleId>{00A15C55-8517-42AA-B614-E9B94910E393}</a:tableStyleId>
              </a:tblPr>
              <a:tblGrid>
                <a:gridCol w="3211208">
                  <a:extLst>
                    <a:ext uri="{9D8B030D-6E8A-4147-A177-3AD203B41FA5}">
                      <a16:colId xmlns:a16="http://schemas.microsoft.com/office/drawing/2014/main" val="2726020364"/>
                    </a:ext>
                  </a:extLst>
                </a:gridCol>
              </a:tblGrid>
              <a:tr h="364936">
                <a:tc>
                  <a:txBody>
                    <a:bodyPr/>
                    <a:lstStyle/>
                    <a:p>
                      <a:pPr algn="ctr"/>
                      <a:r>
                        <a:rPr kumimoji="1" lang="ja-JP" altLang="en-US" dirty="0" smtClean="0">
                          <a:solidFill>
                            <a:schemeClr val="tx1"/>
                          </a:solidFill>
                        </a:rPr>
                        <a:t>●</a:t>
                      </a:r>
                      <a:r>
                        <a:rPr kumimoji="1" lang="ja-JP" altLang="en-US" dirty="0" smtClean="0"/>
                        <a:t>電子入札システム</a:t>
                      </a:r>
                      <a:endParaRPr kumimoji="1" lang="ja-JP" altLang="en-US" dirty="0"/>
                    </a:p>
                  </a:txBody>
                  <a:tcPr/>
                </a:tc>
                <a:extLst>
                  <a:ext uri="{0D108BD9-81ED-4DB2-BD59-A6C34878D82A}">
                    <a16:rowId xmlns:a16="http://schemas.microsoft.com/office/drawing/2014/main" val="2717487209"/>
                  </a:ext>
                </a:extLst>
              </a:tr>
              <a:tr h="899842">
                <a:tc>
                  <a:txBody>
                    <a:bodyPr/>
                    <a:lstStyle/>
                    <a:p>
                      <a:r>
                        <a:rPr kumimoji="1" lang="ja-JP" altLang="en-US" dirty="0" smtClean="0"/>
                        <a:t>・入札情報登録　</a:t>
                      </a:r>
                      <a:endParaRPr kumimoji="1" lang="en-US" altLang="ja-JP" dirty="0" smtClean="0"/>
                    </a:p>
                    <a:p>
                      <a:r>
                        <a:rPr kumimoji="1" lang="ja-JP" altLang="en-US" dirty="0" smtClean="0"/>
                        <a:t>・札入れ（業者）</a:t>
                      </a:r>
                      <a:endParaRPr kumimoji="1" lang="en-US" altLang="ja-JP" dirty="0" smtClean="0"/>
                    </a:p>
                    <a:p>
                      <a:r>
                        <a:rPr kumimoji="1" lang="ja-JP" altLang="en-US" dirty="0" smtClean="0"/>
                        <a:t>・開札・落札作業</a:t>
                      </a:r>
                      <a:endParaRPr kumimoji="1" lang="ja-JP" altLang="en-US" dirty="0"/>
                    </a:p>
                  </a:txBody>
                  <a:tcPr/>
                </a:tc>
                <a:extLst>
                  <a:ext uri="{0D108BD9-81ED-4DB2-BD59-A6C34878D82A}">
                    <a16:rowId xmlns:a16="http://schemas.microsoft.com/office/drawing/2014/main" val="2989638108"/>
                  </a:ext>
                </a:extLst>
              </a:tr>
            </a:tbl>
          </a:graphicData>
        </a:graphic>
      </p:graphicFrame>
      <p:graphicFrame>
        <p:nvGraphicFramePr>
          <p:cNvPr id="9" name="表 8"/>
          <p:cNvGraphicFramePr>
            <a:graphicFrameLocks noGrp="1"/>
          </p:cNvGraphicFramePr>
          <p:nvPr>
            <p:extLst>
              <p:ext uri="{D42A27DB-BD31-4B8C-83A1-F6EECF244321}">
                <p14:modId xmlns:p14="http://schemas.microsoft.com/office/powerpoint/2010/main" val="1525048518"/>
              </p:ext>
            </p:extLst>
          </p:nvPr>
        </p:nvGraphicFramePr>
        <p:xfrm>
          <a:off x="8426712" y="3534529"/>
          <a:ext cx="3343848" cy="1031309"/>
        </p:xfrm>
        <a:graphic>
          <a:graphicData uri="http://schemas.openxmlformats.org/drawingml/2006/table">
            <a:tbl>
              <a:tblPr firstRow="1" bandRow="1">
                <a:tableStyleId>{00A15C55-8517-42AA-B614-E9B94910E393}</a:tableStyleId>
              </a:tblPr>
              <a:tblGrid>
                <a:gridCol w="3343848">
                  <a:extLst>
                    <a:ext uri="{9D8B030D-6E8A-4147-A177-3AD203B41FA5}">
                      <a16:colId xmlns:a16="http://schemas.microsoft.com/office/drawing/2014/main" val="2726020364"/>
                    </a:ext>
                  </a:extLst>
                </a:gridCol>
              </a:tblGrid>
              <a:tr h="309299">
                <a:tc>
                  <a:txBody>
                    <a:bodyPr/>
                    <a:lstStyle/>
                    <a:p>
                      <a:pPr algn="ctr"/>
                      <a:r>
                        <a:rPr kumimoji="1" lang="ja-JP" altLang="en-US" dirty="0" smtClean="0">
                          <a:solidFill>
                            <a:srgbClr val="FF6600"/>
                          </a:solidFill>
                        </a:rPr>
                        <a:t>○電子申請システム（既存）</a:t>
                      </a:r>
                      <a:endParaRPr kumimoji="1" lang="ja-JP" altLang="en-US" dirty="0">
                        <a:solidFill>
                          <a:srgbClr val="FF6600"/>
                        </a:solidFill>
                      </a:endParaRPr>
                    </a:p>
                  </a:txBody>
                  <a:tcPr>
                    <a:solidFill>
                      <a:srgbClr val="FFCC99"/>
                    </a:solidFill>
                  </a:tcPr>
                </a:tc>
                <a:extLst>
                  <a:ext uri="{0D108BD9-81ED-4DB2-BD59-A6C34878D82A}">
                    <a16:rowId xmlns:a16="http://schemas.microsoft.com/office/drawing/2014/main" val="2717487209"/>
                  </a:ext>
                </a:extLst>
              </a:tr>
              <a:tr h="665549">
                <a:tc>
                  <a:txBody>
                    <a:bodyPr/>
                    <a:lstStyle/>
                    <a:p>
                      <a:r>
                        <a:rPr kumimoji="1" lang="ja-JP" altLang="en-US" dirty="0" smtClean="0">
                          <a:solidFill>
                            <a:srgbClr val="FF6600"/>
                          </a:solidFill>
                        </a:rPr>
                        <a:t>・入札参加資格申請（業者）</a:t>
                      </a:r>
                      <a:endParaRPr kumimoji="1" lang="en-US" altLang="ja-JP" dirty="0" smtClean="0">
                        <a:solidFill>
                          <a:srgbClr val="FF6600"/>
                        </a:solidFill>
                      </a:endParaRPr>
                    </a:p>
                    <a:p>
                      <a:r>
                        <a:rPr kumimoji="1" lang="ja-JP" altLang="en-US" dirty="0" smtClean="0">
                          <a:solidFill>
                            <a:srgbClr val="FF6600"/>
                          </a:solidFill>
                        </a:rPr>
                        <a:t>・申請内容確認</a:t>
                      </a:r>
                      <a:endParaRPr kumimoji="1" lang="ja-JP" altLang="en-US" dirty="0">
                        <a:solidFill>
                          <a:srgbClr val="FF6600"/>
                        </a:solidFill>
                      </a:endParaRPr>
                    </a:p>
                  </a:txBody>
                  <a:tcPr>
                    <a:solidFill>
                      <a:srgbClr val="FFFFCC"/>
                    </a:solidFill>
                  </a:tcPr>
                </a:tc>
                <a:extLst>
                  <a:ext uri="{0D108BD9-81ED-4DB2-BD59-A6C34878D82A}">
                    <a16:rowId xmlns:a16="http://schemas.microsoft.com/office/drawing/2014/main" val="2989638108"/>
                  </a:ext>
                </a:extLst>
              </a:tr>
            </a:tbl>
          </a:graphicData>
        </a:graphic>
      </p:graphicFrame>
      <p:sp>
        <p:nvSpPr>
          <p:cNvPr id="10" name="下矢印 9"/>
          <p:cNvSpPr/>
          <p:nvPr/>
        </p:nvSpPr>
        <p:spPr>
          <a:xfrm>
            <a:off x="3906202" y="3171003"/>
            <a:ext cx="243192" cy="57393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11" name="下矢印 10"/>
          <p:cNvSpPr/>
          <p:nvPr/>
        </p:nvSpPr>
        <p:spPr>
          <a:xfrm>
            <a:off x="5425766" y="3169013"/>
            <a:ext cx="243192" cy="57393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13" name="下矢印 12"/>
          <p:cNvSpPr/>
          <p:nvPr/>
        </p:nvSpPr>
        <p:spPr>
          <a:xfrm flipV="1">
            <a:off x="4176802" y="3154449"/>
            <a:ext cx="243192" cy="57393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19" name="テキスト ボックス 18"/>
          <p:cNvSpPr txBox="1"/>
          <p:nvPr/>
        </p:nvSpPr>
        <p:spPr>
          <a:xfrm>
            <a:off x="2903000" y="3272919"/>
            <a:ext cx="1144177" cy="523220"/>
          </a:xfrm>
          <a:prstGeom prst="rect">
            <a:avLst/>
          </a:prstGeom>
          <a:noFill/>
        </p:spPr>
        <p:txBody>
          <a:bodyPr wrap="square" rtlCol="0">
            <a:spAutoFit/>
          </a:bodyPr>
          <a:lstStyle/>
          <a:p>
            <a:r>
              <a:rPr kumimoji="1" lang="ja-JP" altLang="en-US" sz="1400" dirty="0" smtClean="0"/>
              <a:t>入札情報</a:t>
            </a:r>
            <a:endParaRPr kumimoji="1" lang="en-US" altLang="ja-JP" sz="1400" dirty="0" smtClean="0"/>
          </a:p>
          <a:p>
            <a:r>
              <a:rPr kumimoji="1" lang="ja-JP" altLang="en-US" sz="1400" dirty="0" smtClean="0"/>
              <a:t>連携（手動）</a:t>
            </a:r>
            <a:endParaRPr kumimoji="1" lang="ja-JP" altLang="en-US" sz="1400" dirty="0"/>
          </a:p>
        </p:txBody>
      </p:sp>
      <p:sp>
        <p:nvSpPr>
          <p:cNvPr id="20" name="テキスト ボックス 19"/>
          <p:cNvSpPr txBox="1"/>
          <p:nvPr/>
        </p:nvSpPr>
        <p:spPr>
          <a:xfrm>
            <a:off x="9332780" y="2707643"/>
            <a:ext cx="1144177" cy="738664"/>
          </a:xfrm>
          <a:prstGeom prst="rect">
            <a:avLst/>
          </a:prstGeom>
          <a:noFill/>
        </p:spPr>
        <p:txBody>
          <a:bodyPr wrap="square" rtlCol="0">
            <a:spAutoFit/>
          </a:bodyPr>
          <a:lstStyle/>
          <a:p>
            <a:r>
              <a:rPr lang="ja-JP" altLang="en-US" sz="1400" b="1" dirty="0" smtClean="0">
                <a:solidFill>
                  <a:srgbClr val="FF7B1F"/>
                </a:solidFill>
              </a:rPr>
              <a:t>新規連携</a:t>
            </a:r>
            <a:endParaRPr lang="en-US" altLang="ja-JP" sz="1400" b="1" dirty="0" smtClean="0">
              <a:solidFill>
                <a:srgbClr val="FF7B1F"/>
              </a:solidFill>
            </a:endParaRPr>
          </a:p>
          <a:p>
            <a:r>
              <a:rPr kumimoji="1" lang="ja-JP" altLang="en-US" sz="1400" dirty="0" smtClean="0"/>
              <a:t>資格者情報連携（手動）</a:t>
            </a:r>
            <a:endParaRPr kumimoji="1" lang="ja-JP" altLang="en-US" sz="1400" dirty="0"/>
          </a:p>
        </p:txBody>
      </p:sp>
      <p:sp>
        <p:nvSpPr>
          <p:cNvPr id="23" name="テキスト ボックス 22"/>
          <p:cNvSpPr txBox="1"/>
          <p:nvPr/>
        </p:nvSpPr>
        <p:spPr>
          <a:xfrm>
            <a:off x="4352935" y="3265912"/>
            <a:ext cx="1144177" cy="523220"/>
          </a:xfrm>
          <a:prstGeom prst="rect">
            <a:avLst/>
          </a:prstGeom>
          <a:noFill/>
        </p:spPr>
        <p:txBody>
          <a:bodyPr wrap="square" rtlCol="0">
            <a:spAutoFit/>
          </a:bodyPr>
          <a:lstStyle/>
          <a:p>
            <a:r>
              <a:rPr kumimoji="1" lang="ja-JP" altLang="en-US" sz="1400" dirty="0" smtClean="0"/>
              <a:t>開札情報</a:t>
            </a:r>
            <a:endParaRPr kumimoji="1" lang="en-US" altLang="ja-JP" sz="1400" dirty="0" smtClean="0"/>
          </a:p>
          <a:p>
            <a:r>
              <a:rPr kumimoji="1" lang="ja-JP" altLang="en-US" sz="1400" dirty="0" smtClean="0"/>
              <a:t>連携（手動）</a:t>
            </a:r>
            <a:endParaRPr kumimoji="1" lang="ja-JP" altLang="en-US" sz="1400" dirty="0"/>
          </a:p>
        </p:txBody>
      </p:sp>
      <p:sp>
        <p:nvSpPr>
          <p:cNvPr id="24" name="テキスト ボックス 23"/>
          <p:cNvSpPr txBox="1"/>
          <p:nvPr/>
        </p:nvSpPr>
        <p:spPr>
          <a:xfrm>
            <a:off x="5663053" y="3235408"/>
            <a:ext cx="1144177" cy="523220"/>
          </a:xfrm>
          <a:prstGeom prst="rect">
            <a:avLst/>
          </a:prstGeom>
          <a:noFill/>
        </p:spPr>
        <p:txBody>
          <a:bodyPr wrap="square" rtlCol="0">
            <a:spAutoFit/>
          </a:bodyPr>
          <a:lstStyle/>
          <a:p>
            <a:r>
              <a:rPr kumimoji="1" lang="ja-JP" altLang="en-US" sz="1400" dirty="0"/>
              <a:t>資格者情報</a:t>
            </a:r>
            <a:r>
              <a:rPr kumimoji="1" lang="ja-JP" altLang="en-US" sz="1400" dirty="0" smtClean="0"/>
              <a:t>連携（手動）</a:t>
            </a:r>
            <a:endParaRPr kumimoji="1" lang="ja-JP" altLang="en-US" sz="1400" dirty="0"/>
          </a:p>
        </p:txBody>
      </p:sp>
      <p:sp>
        <p:nvSpPr>
          <p:cNvPr id="27" name="テキスト ボックス 26"/>
          <p:cNvSpPr txBox="1"/>
          <p:nvPr/>
        </p:nvSpPr>
        <p:spPr>
          <a:xfrm>
            <a:off x="390606" y="4380247"/>
            <a:ext cx="2098348" cy="1169551"/>
          </a:xfrm>
          <a:prstGeom prst="rect">
            <a:avLst/>
          </a:prstGeom>
          <a:noFill/>
        </p:spPr>
        <p:txBody>
          <a:bodyPr wrap="square" rtlCol="0">
            <a:spAutoFit/>
          </a:bodyPr>
          <a:lstStyle/>
          <a:p>
            <a:r>
              <a:rPr kumimoji="1" lang="ja-JP" altLang="en-US" sz="1400" dirty="0" smtClean="0"/>
              <a:t>契約実績等送信（自動）</a:t>
            </a:r>
            <a:endParaRPr kumimoji="1" lang="en-US" altLang="ja-JP" sz="1400" dirty="0" smtClean="0"/>
          </a:p>
          <a:p>
            <a:r>
              <a:rPr kumimoji="1" lang="en-US" altLang="ja-JP" sz="1400" dirty="0" smtClean="0"/>
              <a:t>※</a:t>
            </a:r>
            <a:r>
              <a:rPr kumimoji="1" lang="ja-JP" altLang="en-US" sz="1400" dirty="0" smtClean="0"/>
              <a:t>自動連携はオンプレ</a:t>
            </a:r>
            <a:r>
              <a:rPr lang="ja-JP" altLang="en-US" sz="1400" dirty="0"/>
              <a:t>　</a:t>
            </a:r>
            <a:r>
              <a:rPr kumimoji="1" lang="ja-JP" altLang="en-US" sz="1400" dirty="0" smtClean="0"/>
              <a:t>型の場合のみ。</a:t>
            </a:r>
            <a:r>
              <a:rPr lang="ja-JP" altLang="en-US" sz="1400" dirty="0" smtClean="0"/>
              <a:t>クラウド型</a:t>
            </a:r>
            <a:r>
              <a:rPr lang="ja-JP" altLang="en-US" sz="1400" dirty="0"/>
              <a:t>の場合は</a:t>
            </a:r>
            <a:r>
              <a:rPr lang="ja-JP" altLang="en-US" sz="1400" dirty="0" smtClean="0"/>
              <a:t>、手動連携（連携フォルダ不要）。</a:t>
            </a:r>
            <a:endParaRPr kumimoji="1" lang="ja-JP" altLang="en-US" sz="1400" dirty="0"/>
          </a:p>
        </p:txBody>
      </p:sp>
      <p:graphicFrame>
        <p:nvGraphicFramePr>
          <p:cNvPr id="29" name="表 28"/>
          <p:cNvGraphicFramePr>
            <a:graphicFrameLocks noGrp="1"/>
          </p:cNvGraphicFramePr>
          <p:nvPr>
            <p:extLst>
              <p:ext uri="{D42A27DB-BD31-4B8C-83A1-F6EECF244321}">
                <p14:modId xmlns:p14="http://schemas.microsoft.com/office/powerpoint/2010/main" val="3451127148"/>
              </p:ext>
            </p:extLst>
          </p:nvPr>
        </p:nvGraphicFramePr>
        <p:xfrm>
          <a:off x="7159210" y="5023082"/>
          <a:ext cx="3211208" cy="1280160"/>
        </p:xfrm>
        <a:graphic>
          <a:graphicData uri="http://schemas.openxmlformats.org/drawingml/2006/table">
            <a:tbl>
              <a:tblPr firstRow="1" bandRow="1">
                <a:tableStyleId>{00A15C55-8517-42AA-B614-E9B94910E393}</a:tableStyleId>
              </a:tblPr>
              <a:tblGrid>
                <a:gridCol w="3211208">
                  <a:extLst>
                    <a:ext uri="{9D8B030D-6E8A-4147-A177-3AD203B41FA5}">
                      <a16:colId xmlns:a16="http://schemas.microsoft.com/office/drawing/2014/main" val="2726020364"/>
                    </a:ext>
                  </a:extLst>
                </a:gridCol>
              </a:tblGrid>
              <a:tr h="364936">
                <a:tc>
                  <a:txBody>
                    <a:bodyPr/>
                    <a:lstStyle/>
                    <a:p>
                      <a:pPr algn="ctr"/>
                      <a:r>
                        <a:rPr kumimoji="1" lang="ja-JP" altLang="en-US" dirty="0" smtClean="0"/>
                        <a:t>格付処理システム</a:t>
                      </a:r>
                      <a:endParaRPr kumimoji="1" lang="ja-JP" altLang="en-US" dirty="0"/>
                    </a:p>
                  </a:txBody>
                  <a:tcPr>
                    <a:lnL w="28575" cap="flat" cmpd="sng" algn="ctr">
                      <a:solidFill>
                        <a:schemeClr val="tx1"/>
                      </a:solidFill>
                      <a:prstDash val="sysDot"/>
                      <a:round/>
                      <a:headEnd type="none" w="med" len="med"/>
                      <a:tailEnd type="none" w="med" len="med"/>
                    </a:lnL>
                    <a:lnR w="28575" cap="flat" cmpd="sng" algn="ctr">
                      <a:solidFill>
                        <a:schemeClr val="tx1"/>
                      </a:solidFill>
                      <a:prstDash val="sysDot"/>
                      <a:round/>
                      <a:headEnd type="none" w="med" len="med"/>
                      <a:tailEnd type="none" w="med" len="med"/>
                    </a:lnR>
                    <a:lnT w="28575" cap="flat" cmpd="sng" algn="ctr">
                      <a:solidFill>
                        <a:schemeClr val="tx1"/>
                      </a:solidFill>
                      <a:prstDash val="sysDot"/>
                      <a:round/>
                      <a:headEnd type="none" w="med" len="med"/>
                      <a:tailEnd type="none" w="med" len="med"/>
                    </a:lnT>
                    <a:solidFill>
                      <a:srgbClr val="A6A6A6"/>
                    </a:solidFill>
                  </a:tcPr>
                </a:tc>
                <a:extLst>
                  <a:ext uri="{0D108BD9-81ED-4DB2-BD59-A6C34878D82A}">
                    <a16:rowId xmlns:a16="http://schemas.microsoft.com/office/drawing/2014/main" val="2717487209"/>
                  </a:ext>
                </a:extLst>
              </a:tr>
              <a:tr h="899842">
                <a:tc>
                  <a:txBody>
                    <a:bodyPr/>
                    <a:lstStyle/>
                    <a:p>
                      <a:r>
                        <a:rPr kumimoji="1" lang="ja-JP" altLang="en-US" dirty="0" smtClean="0"/>
                        <a:t>建設委員会の決定を基に、該当名簿における業者の各工種の格付処理（外部委託）</a:t>
                      </a:r>
                      <a:endParaRPr kumimoji="1" lang="ja-JP" altLang="en-US" dirty="0"/>
                    </a:p>
                  </a:txBody>
                  <a:tcPr>
                    <a:lnL w="28575" cap="flat" cmpd="sng" algn="ctr">
                      <a:solidFill>
                        <a:schemeClr val="tx1"/>
                      </a:solidFill>
                      <a:prstDash val="sysDot"/>
                      <a:round/>
                      <a:headEnd type="none" w="med" len="med"/>
                      <a:tailEnd type="none" w="med" len="med"/>
                    </a:lnL>
                    <a:lnR w="28575" cap="flat" cmpd="sng" algn="ctr">
                      <a:solidFill>
                        <a:schemeClr val="tx1"/>
                      </a:solidFill>
                      <a:prstDash val="sysDot"/>
                      <a:round/>
                      <a:headEnd type="none" w="med" len="med"/>
                      <a:tailEnd type="none" w="med" len="med"/>
                    </a:lnR>
                    <a:lnB w="28575" cap="flat" cmpd="sng" algn="ctr">
                      <a:solidFill>
                        <a:schemeClr val="tx1"/>
                      </a:solidFill>
                      <a:prstDash val="sysDot"/>
                      <a:round/>
                      <a:headEnd type="none" w="med" len="med"/>
                      <a:tailEnd type="none" w="med" len="med"/>
                    </a:lnB>
                    <a:solidFill>
                      <a:srgbClr val="E6E6E6"/>
                    </a:solidFill>
                  </a:tcPr>
                </a:tc>
                <a:extLst>
                  <a:ext uri="{0D108BD9-81ED-4DB2-BD59-A6C34878D82A}">
                    <a16:rowId xmlns:a16="http://schemas.microsoft.com/office/drawing/2014/main" val="2989638108"/>
                  </a:ext>
                </a:extLst>
              </a:tr>
            </a:tbl>
          </a:graphicData>
        </a:graphic>
      </p:graphicFrame>
      <p:sp>
        <p:nvSpPr>
          <p:cNvPr id="15" name="角丸四角形 14"/>
          <p:cNvSpPr/>
          <p:nvPr/>
        </p:nvSpPr>
        <p:spPr>
          <a:xfrm>
            <a:off x="7000991" y="4867805"/>
            <a:ext cx="3369427" cy="1530374"/>
          </a:xfrm>
          <a:prstGeom prst="roundRect">
            <a:avLst/>
          </a:prstGeom>
          <a:noFill/>
          <a:ln w="57150">
            <a:solidFill>
              <a:srgbClr val="FF996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3" name="テキスト ボックス 42"/>
          <p:cNvSpPr txBox="1"/>
          <p:nvPr/>
        </p:nvSpPr>
        <p:spPr>
          <a:xfrm>
            <a:off x="1131581" y="3728381"/>
            <a:ext cx="1684231" cy="369332"/>
          </a:xfrm>
          <a:prstGeom prst="rect">
            <a:avLst/>
          </a:prstGeom>
          <a:solidFill>
            <a:schemeClr val="accent1">
              <a:lumMod val="20000"/>
              <a:lumOff val="80000"/>
            </a:schemeClr>
          </a:solidFill>
          <a:ln>
            <a:solidFill>
              <a:schemeClr val="accent1">
                <a:lumMod val="50000"/>
              </a:schemeClr>
            </a:solidFill>
          </a:ln>
        </p:spPr>
        <p:txBody>
          <a:bodyPr wrap="square" rtlCol="0">
            <a:spAutoFit/>
          </a:bodyPr>
          <a:lstStyle/>
          <a:p>
            <a:pPr algn="ctr"/>
            <a:r>
              <a:rPr kumimoji="1" lang="ja-JP" altLang="en-US" dirty="0" smtClean="0"/>
              <a:t>連携フォルダ</a:t>
            </a:r>
            <a:endParaRPr kumimoji="1" lang="ja-JP" altLang="en-US" dirty="0"/>
          </a:p>
        </p:txBody>
      </p:sp>
      <p:graphicFrame>
        <p:nvGraphicFramePr>
          <p:cNvPr id="48" name="表 47"/>
          <p:cNvGraphicFramePr>
            <a:graphicFrameLocks noGrp="1"/>
          </p:cNvGraphicFramePr>
          <p:nvPr>
            <p:extLst>
              <p:ext uri="{D42A27DB-BD31-4B8C-83A1-F6EECF244321}">
                <p14:modId xmlns:p14="http://schemas.microsoft.com/office/powerpoint/2010/main" val="1340186991"/>
              </p:ext>
            </p:extLst>
          </p:nvPr>
        </p:nvGraphicFramePr>
        <p:xfrm>
          <a:off x="972425" y="5617684"/>
          <a:ext cx="2002541" cy="1005840"/>
        </p:xfrm>
        <a:graphic>
          <a:graphicData uri="http://schemas.openxmlformats.org/drawingml/2006/table">
            <a:tbl>
              <a:tblPr firstRow="1" bandRow="1">
                <a:tableStyleId>{00A15C55-8517-42AA-B614-E9B94910E393}</a:tableStyleId>
              </a:tblPr>
              <a:tblGrid>
                <a:gridCol w="2002541">
                  <a:extLst>
                    <a:ext uri="{9D8B030D-6E8A-4147-A177-3AD203B41FA5}">
                      <a16:colId xmlns:a16="http://schemas.microsoft.com/office/drawing/2014/main" val="2206961888"/>
                    </a:ext>
                  </a:extLst>
                </a:gridCol>
              </a:tblGrid>
              <a:tr h="301122">
                <a:tc>
                  <a:txBody>
                    <a:bodyPr/>
                    <a:lstStyle/>
                    <a:p>
                      <a:pPr algn="ctr"/>
                      <a:r>
                        <a:rPr kumimoji="1" lang="en-US" altLang="ja-JP" dirty="0" smtClean="0">
                          <a:latin typeface="+mn-ea"/>
                          <a:ea typeface="+mn-ea"/>
                        </a:rPr>
                        <a:t>Buzz</a:t>
                      </a:r>
                      <a:r>
                        <a:rPr kumimoji="1" lang="ja-JP" altLang="en-US" dirty="0" smtClean="0">
                          <a:latin typeface="+mn-ea"/>
                          <a:ea typeface="+mn-ea"/>
                        </a:rPr>
                        <a:t>システム</a:t>
                      </a:r>
                      <a:endParaRPr kumimoji="1" lang="ja-JP" altLang="en-US" dirty="0">
                        <a:latin typeface="+mn-ea"/>
                        <a:ea typeface="+mn-ea"/>
                      </a:endParaRPr>
                    </a:p>
                  </a:txBody>
                  <a:tcPr/>
                </a:tc>
                <a:extLst>
                  <a:ext uri="{0D108BD9-81ED-4DB2-BD59-A6C34878D82A}">
                    <a16:rowId xmlns:a16="http://schemas.microsoft.com/office/drawing/2014/main" val="316063554"/>
                  </a:ext>
                </a:extLst>
              </a:tr>
              <a:tr h="369742">
                <a:tc>
                  <a:txBody>
                    <a:bodyPr/>
                    <a:lstStyle/>
                    <a:p>
                      <a:r>
                        <a:rPr kumimoji="1" lang="ja-JP" altLang="en-US" dirty="0" smtClean="0"/>
                        <a:t>契約実績及び工事実績を登録</a:t>
                      </a:r>
                      <a:endParaRPr kumimoji="1" lang="en-US" altLang="ja-JP" dirty="0" smtClean="0"/>
                    </a:p>
                  </a:txBody>
                  <a:tcPr/>
                </a:tc>
                <a:extLst>
                  <a:ext uri="{0D108BD9-81ED-4DB2-BD59-A6C34878D82A}">
                    <a16:rowId xmlns:a16="http://schemas.microsoft.com/office/drawing/2014/main" val="2038986609"/>
                  </a:ext>
                </a:extLst>
              </a:tr>
            </a:tbl>
          </a:graphicData>
        </a:graphic>
      </p:graphicFrame>
      <p:sp>
        <p:nvSpPr>
          <p:cNvPr id="50" name="下矢印 49"/>
          <p:cNvSpPr/>
          <p:nvPr/>
        </p:nvSpPr>
        <p:spPr>
          <a:xfrm>
            <a:off x="2247485" y="3174868"/>
            <a:ext cx="252381" cy="54345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53" name="下矢印 52"/>
          <p:cNvSpPr/>
          <p:nvPr/>
        </p:nvSpPr>
        <p:spPr>
          <a:xfrm flipV="1">
            <a:off x="6963495" y="3175907"/>
            <a:ext cx="835330" cy="1691897"/>
          </a:xfrm>
          <a:prstGeom prst="downArrow">
            <a:avLst/>
          </a:prstGeom>
          <a:solidFill>
            <a:srgbClr val="FFCC99"/>
          </a:solidFill>
          <a:ln>
            <a:solidFill>
              <a:srgbClr val="FFFFCC"/>
            </a:solidFill>
          </a:ln>
        </p:spPr>
        <p:style>
          <a:lnRef idx="2">
            <a:schemeClr val="accent1">
              <a:shade val="50000"/>
            </a:schemeClr>
          </a:lnRef>
          <a:fillRef idx="1">
            <a:schemeClr val="accent1"/>
          </a:fillRef>
          <a:effectRef idx="0">
            <a:schemeClr val="accent1"/>
          </a:effectRef>
          <a:fontRef idx="minor">
            <a:schemeClr val="lt1"/>
          </a:fontRef>
        </p:style>
        <p:txBody>
          <a:bodyPr vert="eaVert" rtlCol="0" anchor="ctr">
            <a:scene3d>
              <a:camera prst="orthographicFront">
                <a:rot lat="0" lon="0" rev="10800000"/>
              </a:camera>
              <a:lightRig rig="threePt" dir="t"/>
            </a:scene3d>
          </a:bodyPr>
          <a:lstStyle/>
          <a:p>
            <a:pPr algn="ctr"/>
            <a:r>
              <a:rPr kumimoji="1" lang="ja-JP" altLang="en-US" sz="2400" b="1" dirty="0" smtClean="0">
                <a:solidFill>
                  <a:srgbClr val="FF7B1F"/>
                </a:solidFill>
              </a:rPr>
              <a:t>機能吸収</a:t>
            </a:r>
            <a:endParaRPr kumimoji="1" lang="ja-JP" altLang="en-US" sz="2400" b="1" dirty="0">
              <a:solidFill>
                <a:srgbClr val="FF7B1F"/>
              </a:solidFill>
            </a:endParaRPr>
          </a:p>
        </p:txBody>
      </p:sp>
      <p:sp>
        <p:nvSpPr>
          <p:cNvPr id="5" name="曲折矢印 4"/>
          <p:cNvSpPr/>
          <p:nvPr/>
        </p:nvSpPr>
        <p:spPr>
          <a:xfrm flipH="1">
            <a:off x="8599310" y="2904951"/>
            <a:ext cx="653948" cy="629578"/>
          </a:xfrm>
          <a:prstGeom prst="bentArrow">
            <a:avLst>
              <a:gd name="adj1" fmla="val 25000"/>
              <a:gd name="adj2" fmla="val 22732"/>
              <a:gd name="adj3" fmla="val 23488"/>
              <a:gd name="adj4" fmla="val 43750"/>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tx1"/>
              </a:solidFill>
            </a:endParaRPr>
          </a:p>
        </p:txBody>
      </p:sp>
      <p:cxnSp>
        <p:nvCxnSpPr>
          <p:cNvPr id="16" name="直線コネクタ 15"/>
          <p:cNvCxnSpPr/>
          <p:nvPr/>
        </p:nvCxnSpPr>
        <p:spPr>
          <a:xfrm>
            <a:off x="895618" y="1420238"/>
            <a:ext cx="7918678" cy="43944"/>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cxnSp>
        <p:nvCxnSpPr>
          <p:cNvPr id="54" name="直線コネクタ 53"/>
          <p:cNvCxnSpPr/>
          <p:nvPr/>
        </p:nvCxnSpPr>
        <p:spPr>
          <a:xfrm flipV="1">
            <a:off x="2817983" y="3235408"/>
            <a:ext cx="3971816" cy="40525"/>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cxnSp>
        <p:nvCxnSpPr>
          <p:cNvPr id="55" name="直線コネクタ 54"/>
          <p:cNvCxnSpPr/>
          <p:nvPr/>
        </p:nvCxnSpPr>
        <p:spPr>
          <a:xfrm>
            <a:off x="6891929" y="6556536"/>
            <a:ext cx="3727554" cy="13236"/>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cxnSp>
        <p:nvCxnSpPr>
          <p:cNvPr id="56" name="直線コネクタ 55"/>
          <p:cNvCxnSpPr/>
          <p:nvPr/>
        </p:nvCxnSpPr>
        <p:spPr>
          <a:xfrm>
            <a:off x="7924440" y="4730088"/>
            <a:ext cx="2695043" cy="22105"/>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cxnSp>
        <p:nvCxnSpPr>
          <p:cNvPr id="58" name="直線コネクタ 57"/>
          <p:cNvCxnSpPr/>
          <p:nvPr/>
        </p:nvCxnSpPr>
        <p:spPr>
          <a:xfrm flipV="1">
            <a:off x="7892667" y="3291429"/>
            <a:ext cx="829637" cy="25237"/>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cxnSp>
        <p:nvCxnSpPr>
          <p:cNvPr id="62" name="直線コネクタ 61"/>
          <p:cNvCxnSpPr/>
          <p:nvPr/>
        </p:nvCxnSpPr>
        <p:spPr>
          <a:xfrm>
            <a:off x="10565957" y="4841751"/>
            <a:ext cx="23095" cy="1642822"/>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cxnSp>
        <p:nvCxnSpPr>
          <p:cNvPr id="68" name="直線コネクタ 67"/>
          <p:cNvCxnSpPr/>
          <p:nvPr/>
        </p:nvCxnSpPr>
        <p:spPr>
          <a:xfrm flipH="1">
            <a:off x="8801095" y="1457579"/>
            <a:ext cx="19673" cy="1859087"/>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cxnSp>
        <p:nvCxnSpPr>
          <p:cNvPr id="69" name="直線コネクタ 68"/>
          <p:cNvCxnSpPr/>
          <p:nvPr/>
        </p:nvCxnSpPr>
        <p:spPr>
          <a:xfrm flipH="1">
            <a:off x="895618" y="1420238"/>
            <a:ext cx="9054" cy="2659716"/>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cxnSp>
        <p:nvCxnSpPr>
          <p:cNvPr id="70" name="直線コネクタ 69"/>
          <p:cNvCxnSpPr/>
          <p:nvPr/>
        </p:nvCxnSpPr>
        <p:spPr>
          <a:xfrm>
            <a:off x="6851540" y="3212864"/>
            <a:ext cx="23336" cy="3338822"/>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cxnSp>
        <p:nvCxnSpPr>
          <p:cNvPr id="72" name="直線コネクタ 71"/>
          <p:cNvCxnSpPr/>
          <p:nvPr/>
        </p:nvCxnSpPr>
        <p:spPr>
          <a:xfrm>
            <a:off x="7910640" y="3290334"/>
            <a:ext cx="11241" cy="1579241"/>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sp>
        <p:nvSpPr>
          <p:cNvPr id="79" name="下矢印 78"/>
          <p:cNvSpPr/>
          <p:nvPr/>
        </p:nvSpPr>
        <p:spPr>
          <a:xfrm>
            <a:off x="2222336" y="4123405"/>
            <a:ext cx="302680" cy="1505864"/>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cxnSp>
        <p:nvCxnSpPr>
          <p:cNvPr id="85" name="直線コネクタ 84"/>
          <p:cNvCxnSpPr/>
          <p:nvPr/>
        </p:nvCxnSpPr>
        <p:spPr>
          <a:xfrm>
            <a:off x="2903000" y="3244012"/>
            <a:ext cx="18882" cy="921587"/>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cxnSp>
        <p:nvCxnSpPr>
          <p:cNvPr id="87" name="直線コネクタ 86"/>
          <p:cNvCxnSpPr/>
          <p:nvPr/>
        </p:nvCxnSpPr>
        <p:spPr>
          <a:xfrm>
            <a:off x="854443" y="4218663"/>
            <a:ext cx="2027822" cy="15100"/>
          </a:xfrm>
          <a:prstGeom prst="line">
            <a:avLst/>
          </a:prstGeom>
          <a:ln w="57150">
            <a:solidFill>
              <a:srgbClr val="FF7B1F"/>
            </a:solidFill>
            <a:prstDash val="dash"/>
          </a:ln>
        </p:spPr>
        <p:style>
          <a:lnRef idx="1">
            <a:schemeClr val="accent1"/>
          </a:lnRef>
          <a:fillRef idx="0">
            <a:schemeClr val="accent1"/>
          </a:fillRef>
          <a:effectRef idx="0">
            <a:schemeClr val="accent1"/>
          </a:effectRef>
          <a:fontRef idx="minor">
            <a:schemeClr val="tx1"/>
          </a:fontRef>
        </p:style>
      </p:cxnSp>
      <p:sp>
        <p:nvSpPr>
          <p:cNvPr id="90" name="テキスト ボックス 89"/>
          <p:cNvSpPr txBox="1"/>
          <p:nvPr/>
        </p:nvSpPr>
        <p:spPr>
          <a:xfrm>
            <a:off x="1131287" y="3171939"/>
            <a:ext cx="1144177" cy="523220"/>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smtClean="0">
                <a:ln>
                  <a:noFill/>
                </a:ln>
                <a:solidFill>
                  <a:prstClr val="black"/>
                </a:solidFill>
                <a:effectLst/>
                <a:uLnTx/>
                <a:uFillTx/>
                <a:latin typeface="Calibri Light" panose="020F0302020204030204"/>
                <a:ea typeface="ＭＳ Ｐゴシック" panose="020B0600070205080204" pitchFamily="50" charset="-128"/>
                <a:cs typeface="+mn-cs"/>
              </a:rPr>
              <a:t>契約実績等送信（自動）</a:t>
            </a:r>
            <a:endParaRPr kumimoji="1" lang="ja-JP" altLang="en-US" sz="1400" b="0" i="0" u="none" strike="noStrike" kern="1200" cap="none" spc="0" normalizeH="0" baseline="0" noProof="0" dirty="0">
              <a:ln>
                <a:noFill/>
              </a:ln>
              <a:solidFill>
                <a:prstClr val="black"/>
              </a:solidFill>
              <a:effectLst/>
              <a:uLnTx/>
              <a:uFillTx/>
              <a:latin typeface="Calibri Light" panose="020F0302020204030204"/>
              <a:ea typeface="ＭＳ Ｐゴシック" panose="020B0600070205080204" pitchFamily="50" charset="-128"/>
              <a:cs typeface="+mn-cs"/>
            </a:endParaRPr>
          </a:p>
        </p:txBody>
      </p:sp>
    </p:spTree>
    <p:extLst>
      <p:ext uri="{BB962C8B-B14F-4D97-AF65-F5344CB8AC3E}">
        <p14:creationId xmlns:p14="http://schemas.microsoft.com/office/powerpoint/2010/main" val="370759969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57224" y="499533"/>
            <a:ext cx="10772775" cy="502416"/>
          </a:xfrm>
        </p:spPr>
        <p:txBody>
          <a:bodyPr>
            <a:normAutofit/>
          </a:bodyPr>
          <a:lstStyle/>
          <a:p>
            <a:r>
              <a:rPr kumimoji="1" lang="ja-JP" altLang="en-US" sz="2800" dirty="0" smtClean="0"/>
              <a:t>図</a:t>
            </a:r>
            <a:r>
              <a:rPr kumimoji="1" lang="en-US" altLang="ja-JP" sz="2800" dirty="0" smtClean="0"/>
              <a:t>2-4</a:t>
            </a:r>
            <a:r>
              <a:rPr lang="ja-JP" altLang="en-US" sz="2800" dirty="0"/>
              <a:t>⑤</a:t>
            </a:r>
            <a:endParaRPr kumimoji="1" lang="ja-JP" altLang="en-US" sz="2800" dirty="0"/>
          </a:p>
        </p:txBody>
      </p:sp>
      <p:sp>
        <p:nvSpPr>
          <p:cNvPr id="3" name="コンテンツ プレースホルダー 2"/>
          <p:cNvSpPr>
            <a:spLocks noGrp="1"/>
          </p:cNvSpPr>
          <p:nvPr>
            <p:ph idx="1"/>
          </p:nvPr>
        </p:nvSpPr>
        <p:spPr>
          <a:xfrm>
            <a:off x="626556" y="1026931"/>
            <a:ext cx="10753725" cy="494968"/>
          </a:xfrm>
        </p:spPr>
        <p:txBody>
          <a:bodyPr/>
          <a:lstStyle/>
          <a:p>
            <a:r>
              <a:rPr lang="ja-JP" altLang="ja-JP" dirty="0"/>
              <a:t>現行システムのネットワーク図</a:t>
            </a:r>
            <a:endParaRPr lang="en-US" altLang="ja-JP" dirty="0"/>
          </a:p>
        </p:txBody>
      </p:sp>
      <p:grpSp>
        <p:nvGrpSpPr>
          <p:cNvPr id="22" name="グループ化 21"/>
          <p:cNvGrpSpPr/>
          <p:nvPr/>
        </p:nvGrpSpPr>
        <p:grpSpPr>
          <a:xfrm>
            <a:off x="4230104" y="2452525"/>
            <a:ext cx="2052535" cy="955366"/>
            <a:chOff x="5098913" y="2551012"/>
            <a:chExt cx="2052535" cy="955366"/>
          </a:xfrm>
        </p:grpSpPr>
        <p:sp>
          <p:nvSpPr>
            <p:cNvPr id="7" name="modem"/>
            <p:cNvSpPr>
              <a:spLocks noEditPoints="1" noChangeArrowheads="1"/>
            </p:cNvSpPr>
            <p:nvPr/>
          </p:nvSpPr>
          <p:spPr bwMode="auto">
            <a:xfrm>
              <a:off x="5646384" y="2551012"/>
              <a:ext cx="662940" cy="464820"/>
            </a:xfrm>
            <a:custGeom>
              <a:avLst/>
              <a:gdLst>
                <a:gd name="T0" fmla="*/ 0 w 21600"/>
                <a:gd name="T1" fmla="*/ 2147483646 h 21600"/>
                <a:gd name="T2" fmla="*/ 2147483646 w 21600"/>
                <a:gd name="T3" fmla="*/ 0 h 21600"/>
                <a:gd name="T4" fmla="*/ 2147483646 w 21600"/>
                <a:gd name="T5" fmla="*/ 0 h 21600"/>
                <a:gd name="T6" fmla="*/ 2147483646 w 21600"/>
                <a:gd name="T7" fmla="*/ 2147483646 h 21600"/>
                <a:gd name="T8" fmla="*/ 2147483646 w 21600"/>
                <a:gd name="T9" fmla="*/ 2147483646 h 21600"/>
                <a:gd name="T10" fmla="*/ 0 w 21600"/>
                <a:gd name="T11" fmla="*/ 2147483646 h 21600"/>
                <a:gd name="T12" fmla="*/ 2147483646 w 21600"/>
                <a:gd name="T13" fmla="*/ 0 h 21600"/>
                <a:gd name="T14" fmla="*/ 2147483646 w 21600"/>
                <a:gd name="T15" fmla="*/ 2147483646 h 21600"/>
                <a:gd name="T16" fmla="*/ 0 w 21600"/>
                <a:gd name="T17" fmla="*/ 2147483646 h 21600"/>
                <a:gd name="T18" fmla="*/ 2147483646 w 21600"/>
                <a:gd name="T19" fmla="*/ 2147483646 h 21600"/>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 name="T30" fmla="*/ 400 w 21600"/>
                <a:gd name="T31" fmla="*/ 22400 h 21600"/>
                <a:gd name="T32" fmla="*/ 21200 w 21600"/>
                <a:gd name="T33" fmla="*/ 30000 h 21600"/>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T30" t="T31" r="T32" b="T33"/>
              <a:pathLst>
                <a:path w="21600" h="21600" extrusionOk="0">
                  <a:moveTo>
                    <a:pt x="0" y="5152"/>
                  </a:moveTo>
                  <a:lnTo>
                    <a:pt x="2941" y="0"/>
                  </a:lnTo>
                  <a:lnTo>
                    <a:pt x="18625" y="0"/>
                  </a:lnTo>
                  <a:lnTo>
                    <a:pt x="21600" y="5152"/>
                  </a:lnTo>
                  <a:lnTo>
                    <a:pt x="21600" y="21600"/>
                  </a:lnTo>
                  <a:lnTo>
                    <a:pt x="0" y="21600"/>
                  </a:lnTo>
                  <a:lnTo>
                    <a:pt x="0" y="5152"/>
                  </a:lnTo>
                  <a:close/>
                </a:path>
                <a:path w="21600" h="21600" extrusionOk="0">
                  <a:moveTo>
                    <a:pt x="0" y="5251"/>
                  </a:moveTo>
                  <a:lnTo>
                    <a:pt x="21600" y="5251"/>
                  </a:lnTo>
                  <a:moveTo>
                    <a:pt x="1961" y="11791"/>
                  </a:moveTo>
                  <a:lnTo>
                    <a:pt x="1961" y="14268"/>
                  </a:lnTo>
                  <a:lnTo>
                    <a:pt x="2806" y="14268"/>
                  </a:lnTo>
                  <a:lnTo>
                    <a:pt x="2806" y="11791"/>
                  </a:lnTo>
                  <a:lnTo>
                    <a:pt x="1961" y="11791"/>
                  </a:lnTo>
                  <a:close/>
                </a:path>
                <a:path w="21600" h="21600" extrusionOk="0">
                  <a:moveTo>
                    <a:pt x="3685" y="11791"/>
                  </a:moveTo>
                  <a:lnTo>
                    <a:pt x="3685" y="14268"/>
                  </a:lnTo>
                  <a:lnTo>
                    <a:pt x="4530" y="14268"/>
                  </a:lnTo>
                  <a:lnTo>
                    <a:pt x="4530" y="11791"/>
                  </a:lnTo>
                  <a:lnTo>
                    <a:pt x="3685" y="11791"/>
                  </a:lnTo>
                  <a:close/>
                </a:path>
                <a:path w="21600" h="21600" extrusionOk="0">
                  <a:moveTo>
                    <a:pt x="5408" y="11791"/>
                  </a:moveTo>
                  <a:lnTo>
                    <a:pt x="5408" y="14268"/>
                  </a:lnTo>
                  <a:lnTo>
                    <a:pt x="6254" y="14268"/>
                  </a:lnTo>
                  <a:lnTo>
                    <a:pt x="6254" y="11791"/>
                  </a:lnTo>
                  <a:lnTo>
                    <a:pt x="5408" y="11791"/>
                  </a:lnTo>
                  <a:close/>
                </a:path>
                <a:path w="21600" h="21600" extrusionOk="0">
                  <a:moveTo>
                    <a:pt x="7132" y="11791"/>
                  </a:moveTo>
                  <a:lnTo>
                    <a:pt x="7132" y="14268"/>
                  </a:lnTo>
                  <a:lnTo>
                    <a:pt x="7977" y="14268"/>
                  </a:lnTo>
                  <a:lnTo>
                    <a:pt x="7977" y="11791"/>
                  </a:lnTo>
                  <a:lnTo>
                    <a:pt x="7132" y="11791"/>
                  </a:lnTo>
                  <a:close/>
                </a:path>
              </a:pathLst>
            </a:custGeom>
            <a:solidFill>
              <a:srgbClr val="C0C0C0"/>
            </a:solidFill>
            <a:ln w="9525">
              <a:solidFill>
                <a:srgbClr val="000000"/>
              </a:solidFill>
              <a:miter lim="800000"/>
              <a:headEnd/>
              <a:tailEnd/>
            </a:ln>
          </p:spPr>
          <p:txBody>
            <a:bodyPr/>
            <a:lstStyle/>
            <a:p>
              <a:endParaRPr lang="ja-JP" altLang="en-US"/>
            </a:p>
          </p:txBody>
        </p:sp>
        <p:sp>
          <p:nvSpPr>
            <p:cNvPr id="8" name="テキスト ボックス 7"/>
            <p:cNvSpPr txBox="1"/>
            <p:nvPr/>
          </p:nvSpPr>
          <p:spPr>
            <a:xfrm>
              <a:off x="5098913" y="3044713"/>
              <a:ext cx="2052535" cy="461665"/>
            </a:xfrm>
            <a:prstGeom prst="rect">
              <a:avLst/>
            </a:prstGeom>
            <a:noFill/>
          </p:spPr>
          <p:txBody>
            <a:bodyPr wrap="square" rtlCol="0">
              <a:spAutoFit/>
            </a:bodyPr>
            <a:lstStyle/>
            <a:p>
              <a:pPr algn="ctr"/>
              <a:r>
                <a:rPr kumimoji="1" lang="ja-JP" altLang="en-US" sz="1200" dirty="0" smtClean="0"/>
                <a:t>建設工事管理情報システム</a:t>
              </a:r>
              <a:r>
                <a:rPr kumimoji="1" lang="en-US" altLang="ja-JP" sz="1200" dirty="0" smtClean="0"/>
                <a:t>【</a:t>
              </a:r>
              <a:r>
                <a:rPr kumimoji="1" lang="ja-JP" altLang="en-US" sz="1200" dirty="0" smtClean="0"/>
                <a:t>本システム</a:t>
              </a:r>
              <a:r>
                <a:rPr lang="en-US" altLang="ja-JP" sz="1200" dirty="0"/>
                <a:t>】</a:t>
              </a:r>
              <a:endParaRPr kumimoji="1" lang="ja-JP" altLang="en-US" sz="1200" dirty="0"/>
            </a:p>
          </p:txBody>
        </p:sp>
      </p:grpSp>
      <p:grpSp>
        <p:nvGrpSpPr>
          <p:cNvPr id="33" name="グループ化 32"/>
          <p:cNvGrpSpPr/>
          <p:nvPr/>
        </p:nvGrpSpPr>
        <p:grpSpPr>
          <a:xfrm>
            <a:off x="8162740" y="2401998"/>
            <a:ext cx="2052535" cy="1436447"/>
            <a:chOff x="7731695" y="2318499"/>
            <a:chExt cx="2052535" cy="1436447"/>
          </a:xfrm>
        </p:grpSpPr>
        <p:sp>
          <p:nvSpPr>
            <p:cNvPr id="6" name="server"/>
            <p:cNvSpPr>
              <a:spLocks noEditPoints="1" noChangeArrowheads="1"/>
            </p:cNvSpPr>
            <p:nvPr/>
          </p:nvSpPr>
          <p:spPr bwMode="auto">
            <a:xfrm>
              <a:off x="8178156" y="2318499"/>
              <a:ext cx="861060" cy="944880"/>
            </a:xfrm>
            <a:custGeom>
              <a:avLst/>
              <a:gdLst>
                <a:gd name="T0" fmla="*/ 0 w 21600"/>
                <a:gd name="T1" fmla="*/ 0 h 21600"/>
                <a:gd name="T2" fmla="*/ 2147483646 w 21600"/>
                <a:gd name="T3" fmla="*/ 0 h 21600"/>
                <a:gd name="T4" fmla="*/ 2147483646 w 21600"/>
                <a:gd name="T5" fmla="*/ 0 h 21600"/>
                <a:gd name="T6" fmla="*/ 2147483646 w 21600"/>
                <a:gd name="T7" fmla="*/ 2147483646 h 21600"/>
                <a:gd name="T8" fmla="*/ 2147483646 w 21600"/>
                <a:gd name="T9" fmla="*/ 2147483646 h 21600"/>
                <a:gd name="T10" fmla="*/ 2147483646 w 21600"/>
                <a:gd name="T11" fmla="*/ 2147483646 h 21600"/>
                <a:gd name="T12" fmla="*/ 0 w 21600"/>
                <a:gd name="T13" fmla="*/ 2147483646 h 21600"/>
                <a:gd name="T14" fmla="*/ 0 w 21600"/>
                <a:gd name="T15" fmla="*/ 2147483646 h 21600"/>
                <a:gd name="T16" fmla="*/ 0 60000 65536"/>
                <a:gd name="T17" fmla="*/ 0 60000 65536"/>
                <a:gd name="T18" fmla="*/ 0 60000 65536"/>
                <a:gd name="T19" fmla="*/ 0 60000 65536"/>
                <a:gd name="T20" fmla="*/ 0 60000 65536"/>
                <a:gd name="T21" fmla="*/ 0 60000 65536"/>
                <a:gd name="T22" fmla="*/ 0 60000 65536"/>
                <a:gd name="T23" fmla="*/ 0 60000 65536"/>
                <a:gd name="T24" fmla="*/ 761 w 21600"/>
                <a:gd name="T25" fmla="*/ 22454 h 21600"/>
                <a:gd name="T26" fmla="*/ 21069 w 21600"/>
                <a:gd name="T27" fmla="*/ 28282 h 21600"/>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T24" t="T25" r="T26" b="T27"/>
              <a:pathLst>
                <a:path w="21600" h="21600" extrusionOk="0">
                  <a:moveTo>
                    <a:pt x="0" y="0"/>
                  </a:moveTo>
                  <a:lnTo>
                    <a:pt x="21600" y="0"/>
                  </a:lnTo>
                  <a:lnTo>
                    <a:pt x="21600" y="21600"/>
                  </a:lnTo>
                  <a:lnTo>
                    <a:pt x="0" y="21600"/>
                  </a:lnTo>
                  <a:lnTo>
                    <a:pt x="0" y="0"/>
                  </a:lnTo>
                  <a:close/>
                </a:path>
                <a:path w="21600" h="21600" extrusionOk="0">
                  <a:moveTo>
                    <a:pt x="1662" y="1709"/>
                  </a:moveTo>
                  <a:lnTo>
                    <a:pt x="9046" y="1709"/>
                  </a:lnTo>
                  <a:lnTo>
                    <a:pt x="9046" y="2331"/>
                  </a:lnTo>
                  <a:lnTo>
                    <a:pt x="1662" y="2331"/>
                  </a:lnTo>
                  <a:lnTo>
                    <a:pt x="1662" y="1709"/>
                  </a:lnTo>
                  <a:moveTo>
                    <a:pt x="0" y="4351"/>
                  </a:moveTo>
                  <a:lnTo>
                    <a:pt x="10892" y="4351"/>
                  </a:lnTo>
                  <a:lnTo>
                    <a:pt x="10892" y="14141"/>
                  </a:lnTo>
                  <a:lnTo>
                    <a:pt x="21600" y="14141"/>
                  </a:lnTo>
                  <a:moveTo>
                    <a:pt x="11631" y="1243"/>
                  </a:moveTo>
                  <a:lnTo>
                    <a:pt x="20492" y="1243"/>
                  </a:lnTo>
                  <a:lnTo>
                    <a:pt x="20492" y="1554"/>
                  </a:lnTo>
                  <a:lnTo>
                    <a:pt x="11631" y="1554"/>
                  </a:lnTo>
                  <a:lnTo>
                    <a:pt x="11631" y="1243"/>
                  </a:lnTo>
                  <a:moveTo>
                    <a:pt x="11631" y="3263"/>
                  </a:moveTo>
                  <a:lnTo>
                    <a:pt x="20492" y="3263"/>
                  </a:lnTo>
                  <a:lnTo>
                    <a:pt x="20492" y="3574"/>
                  </a:lnTo>
                  <a:lnTo>
                    <a:pt x="11631" y="3574"/>
                  </a:lnTo>
                  <a:lnTo>
                    <a:pt x="11631" y="3263"/>
                  </a:lnTo>
                  <a:moveTo>
                    <a:pt x="11631" y="6060"/>
                  </a:moveTo>
                  <a:lnTo>
                    <a:pt x="20492" y="6060"/>
                  </a:lnTo>
                  <a:lnTo>
                    <a:pt x="20492" y="6371"/>
                  </a:lnTo>
                  <a:lnTo>
                    <a:pt x="11631" y="6371"/>
                  </a:lnTo>
                  <a:lnTo>
                    <a:pt x="11631" y="6060"/>
                  </a:lnTo>
                  <a:moveTo>
                    <a:pt x="11631" y="8081"/>
                  </a:moveTo>
                  <a:lnTo>
                    <a:pt x="20308" y="8081"/>
                  </a:lnTo>
                  <a:lnTo>
                    <a:pt x="20308" y="8391"/>
                  </a:lnTo>
                  <a:lnTo>
                    <a:pt x="11631" y="8391"/>
                  </a:lnTo>
                  <a:lnTo>
                    <a:pt x="11631" y="8081"/>
                  </a:lnTo>
                  <a:moveTo>
                    <a:pt x="11631" y="4196"/>
                  </a:moveTo>
                  <a:lnTo>
                    <a:pt x="12369" y="4196"/>
                  </a:lnTo>
                  <a:lnTo>
                    <a:pt x="12369" y="4817"/>
                  </a:lnTo>
                  <a:lnTo>
                    <a:pt x="11631" y="4817"/>
                  </a:lnTo>
                  <a:lnTo>
                    <a:pt x="11631" y="4196"/>
                  </a:lnTo>
                  <a:moveTo>
                    <a:pt x="14400" y="4196"/>
                  </a:moveTo>
                  <a:lnTo>
                    <a:pt x="15138" y="4196"/>
                  </a:lnTo>
                  <a:lnTo>
                    <a:pt x="15138" y="4817"/>
                  </a:lnTo>
                  <a:lnTo>
                    <a:pt x="14400" y="4817"/>
                  </a:lnTo>
                  <a:lnTo>
                    <a:pt x="14400" y="4196"/>
                  </a:lnTo>
                  <a:moveTo>
                    <a:pt x="16985" y="4196"/>
                  </a:moveTo>
                  <a:lnTo>
                    <a:pt x="17723" y="4196"/>
                  </a:lnTo>
                  <a:lnTo>
                    <a:pt x="17723" y="4817"/>
                  </a:lnTo>
                  <a:lnTo>
                    <a:pt x="16985" y="4817"/>
                  </a:lnTo>
                  <a:lnTo>
                    <a:pt x="16985" y="4196"/>
                  </a:lnTo>
                  <a:moveTo>
                    <a:pt x="19754" y="4196"/>
                  </a:moveTo>
                  <a:lnTo>
                    <a:pt x="20492" y="4196"/>
                  </a:lnTo>
                  <a:lnTo>
                    <a:pt x="20492" y="4817"/>
                  </a:lnTo>
                  <a:lnTo>
                    <a:pt x="19754" y="4817"/>
                  </a:lnTo>
                  <a:lnTo>
                    <a:pt x="19754" y="4196"/>
                  </a:lnTo>
                  <a:moveTo>
                    <a:pt x="11631" y="9635"/>
                  </a:moveTo>
                  <a:lnTo>
                    <a:pt x="12369" y="9635"/>
                  </a:lnTo>
                  <a:lnTo>
                    <a:pt x="12369" y="10256"/>
                  </a:lnTo>
                  <a:lnTo>
                    <a:pt x="11631" y="10256"/>
                  </a:lnTo>
                  <a:lnTo>
                    <a:pt x="11631" y="9635"/>
                  </a:lnTo>
                  <a:moveTo>
                    <a:pt x="14400" y="9635"/>
                  </a:moveTo>
                  <a:lnTo>
                    <a:pt x="15138" y="9635"/>
                  </a:lnTo>
                  <a:lnTo>
                    <a:pt x="15138" y="10256"/>
                  </a:lnTo>
                  <a:lnTo>
                    <a:pt x="14400" y="10256"/>
                  </a:lnTo>
                  <a:lnTo>
                    <a:pt x="14400" y="9635"/>
                  </a:lnTo>
                  <a:moveTo>
                    <a:pt x="16985" y="9635"/>
                  </a:moveTo>
                  <a:lnTo>
                    <a:pt x="17723" y="9635"/>
                  </a:lnTo>
                  <a:lnTo>
                    <a:pt x="17723" y="10256"/>
                  </a:lnTo>
                  <a:lnTo>
                    <a:pt x="16985" y="10256"/>
                  </a:lnTo>
                  <a:lnTo>
                    <a:pt x="16985" y="9635"/>
                  </a:lnTo>
                  <a:moveTo>
                    <a:pt x="19754" y="9635"/>
                  </a:moveTo>
                  <a:lnTo>
                    <a:pt x="20492" y="9635"/>
                  </a:lnTo>
                  <a:lnTo>
                    <a:pt x="20492" y="10256"/>
                  </a:lnTo>
                  <a:lnTo>
                    <a:pt x="19754" y="10256"/>
                  </a:lnTo>
                  <a:lnTo>
                    <a:pt x="19754" y="9635"/>
                  </a:lnTo>
                  <a:moveTo>
                    <a:pt x="10892" y="14141"/>
                  </a:moveTo>
                  <a:lnTo>
                    <a:pt x="10892" y="15384"/>
                  </a:lnTo>
                  <a:lnTo>
                    <a:pt x="10892" y="20046"/>
                  </a:lnTo>
                  <a:lnTo>
                    <a:pt x="10892" y="21600"/>
                  </a:lnTo>
                  <a:lnTo>
                    <a:pt x="10892" y="14141"/>
                  </a:lnTo>
                  <a:moveTo>
                    <a:pt x="10892" y="4351"/>
                  </a:moveTo>
                  <a:lnTo>
                    <a:pt x="10892" y="3574"/>
                  </a:lnTo>
                  <a:lnTo>
                    <a:pt x="10892" y="932"/>
                  </a:lnTo>
                  <a:lnTo>
                    <a:pt x="10892" y="0"/>
                  </a:lnTo>
                  <a:lnTo>
                    <a:pt x="10892" y="4351"/>
                  </a:lnTo>
                </a:path>
              </a:pathLst>
            </a:custGeom>
            <a:solidFill>
              <a:srgbClr val="FFFFCC"/>
            </a:solidFill>
            <a:ln w="9525">
              <a:solidFill>
                <a:srgbClr val="000000"/>
              </a:solidFill>
              <a:miter lim="800000"/>
              <a:headEnd/>
              <a:tailEnd/>
            </a:ln>
          </p:spPr>
          <p:txBody>
            <a:bodyPr/>
            <a:lstStyle/>
            <a:p>
              <a:endParaRPr lang="ja-JP" altLang="en-US"/>
            </a:p>
          </p:txBody>
        </p:sp>
        <p:sp>
          <p:nvSpPr>
            <p:cNvPr id="10" name="テキスト ボックス 9"/>
            <p:cNvSpPr txBox="1"/>
            <p:nvPr/>
          </p:nvSpPr>
          <p:spPr>
            <a:xfrm>
              <a:off x="7731695" y="3293281"/>
              <a:ext cx="2052535" cy="461665"/>
            </a:xfrm>
            <a:prstGeom prst="rect">
              <a:avLst/>
            </a:prstGeom>
            <a:noFill/>
          </p:spPr>
          <p:txBody>
            <a:bodyPr wrap="square" rtlCol="0">
              <a:spAutoFit/>
            </a:bodyPr>
            <a:lstStyle/>
            <a:p>
              <a:pPr algn="ctr"/>
              <a:r>
                <a:rPr kumimoji="1" lang="ja-JP" altLang="en-US" sz="1200" dirty="0" smtClean="0"/>
                <a:t>電子入札システム</a:t>
              </a:r>
              <a:endParaRPr kumimoji="1" lang="en-US" altLang="ja-JP" sz="1200" dirty="0" smtClean="0"/>
            </a:p>
            <a:p>
              <a:pPr algn="ctr"/>
              <a:r>
                <a:rPr lang="ja-JP" altLang="en-US" sz="1200" dirty="0" smtClean="0"/>
                <a:t>（クラウド型）</a:t>
              </a:r>
              <a:endParaRPr kumimoji="1" lang="ja-JP" altLang="en-US" sz="1200" dirty="0"/>
            </a:p>
          </p:txBody>
        </p:sp>
      </p:grpSp>
      <p:grpSp>
        <p:nvGrpSpPr>
          <p:cNvPr id="20" name="グループ化 19"/>
          <p:cNvGrpSpPr/>
          <p:nvPr/>
        </p:nvGrpSpPr>
        <p:grpSpPr>
          <a:xfrm>
            <a:off x="2063170" y="2424570"/>
            <a:ext cx="2052535" cy="926485"/>
            <a:chOff x="3734505" y="4097454"/>
            <a:chExt cx="2052535" cy="926485"/>
          </a:xfrm>
        </p:grpSpPr>
        <p:sp>
          <p:nvSpPr>
            <p:cNvPr id="12" name="modem"/>
            <p:cNvSpPr>
              <a:spLocks noEditPoints="1" noChangeArrowheads="1"/>
            </p:cNvSpPr>
            <p:nvPr/>
          </p:nvSpPr>
          <p:spPr bwMode="auto">
            <a:xfrm>
              <a:off x="4429302" y="4097454"/>
              <a:ext cx="662940" cy="464820"/>
            </a:xfrm>
            <a:custGeom>
              <a:avLst/>
              <a:gdLst>
                <a:gd name="T0" fmla="*/ 0 w 21600"/>
                <a:gd name="T1" fmla="*/ 2147483646 h 21600"/>
                <a:gd name="T2" fmla="*/ 2147483646 w 21600"/>
                <a:gd name="T3" fmla="*/ 0 h 21600"/>
                <a:gd name="T4" fmla="*/ 2147483646 w 21600"/>
                <a:gd name="T5" fmla="*/ 0 h 21600"/>
                <a:gd name="T6" fmla="*/ 2147483646 w 21600"/>
                <a:gd name="T7" fmla="*/ 2147483646 h 21600"/>
                <a:gd name="T8" fmla="*/ 2147483646 w 21600"/>
                <a:gd name="T9" fmla="*/ 2147483646 h 21600"/>
                <a:gd name="T10" fmla="*/ 0 w 21600"/>
                <a:gd name="T11" fmla="*/ 2147483646 h 21600"/>
                <a:gd name="T12" fmla="*/ 2147483646 w 21600"/>
                <a:gd name="T13" fmla="*/ 0 h 21600"/>
                <a:gd name="T14" fmla="*/ 2147483646 w 21600"/>
                <a:gd name="T15" fmla="*/ 2147483646 h 21600"/>
                <a:gd name="T16" fmla="*/ 0 w 21600"/>
                <a:gd name="T17" fmla="*/ 2147483646 h 21600"/>
                <a:gd name="T18" fmla="*/ 2147483646 w 21600"/>
                <a:gd name="T19" fmla="*/ 2147483646 h 21600"/>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 name="T30" fmla="*/ 400 w 21600"/>
                <a:gd name="T31" fmla="*/ 22400 h 21600"/>
                <a:gd name="T32" fmla="*/ 21200 w 21600"/>
                <a:gd name="T33" fmla="*/ 30000 h 21600"/>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T30" t="T31" r="T32" b="T33"/>
              <a:pathLst>
                <a:path w="21600" h="21600" extrusionOk="0">
                  <a:moveTo>
                    <a:pt x="0" y="5152"/>
                  </a:moveTo>
                  <a:lnTo>
                    <a:pt x="2941" y="0"/>
                  </a:lnTo>
                  <a:lnTo>
                    <a:pt x="18625" y="0"/>
                  </a:lnTo>
                  <a:lnTo>
                    <a:pt x="21600" y="5152"/>
                  </a:lnTo>
                  <a:lnTo>
                    <a:pt x="21600" y="21600"/>
                  </a:lnTo>
                  <a:lnTo>
                    <a:pt x="0" y="21600"/>
                  </a:lnTo>
                  <a:lnTo>
                    <a:pt x="0" y="5152"/>
                  </a:lnTo>
                  <a:close/>
                </a:path>
                <a:path w="21600" h="21600" extrusionOk="0">
                  <a:moveTo>
                    <a:pt x="0" y="5251"/>
                  </a:moveTo>
                  <a:lnTo>
                    <a:pt x="21600" y="5251"/>
                  </a:lnTo>
                  <a:moveTo>
                    <a:pt x="1961" y="11791"/>
                  </a:moveTo>
                  <a:lnTo>
                    <a:pt x="1961" y="14268"/>
                  </a:lnTo>
                  <a:lnTo>
                    <a:pt x="2806" y="14268"/>
                  </a:lnTo>
                  <a:lnTo>
                    <a:pt x="2806" y="11791"/>
                  </a:lnTo>
                  <a:lnTo>
                    <a:pt x="1961" y="11791"/>
                  </a:lnTo>
                  <a:close/>
                </a:path>
                <a:path w="21600" h="21600" extrusionOk="0">
                  <a:moveTo>
                    <a:pt x="3685" y="11791"/>
                  </a:moveTo>
                  <a:lnTo>
                    <a:pt x="3685" y="14268"/>
                  </a:lnTo>
                  <a:lnTo>
                    <a:pt x="4530" y="14268"/>
                  </a:lnTo>
                  <a:lnTo>
                    <a:pt x="4530" y="11791"/>
                  </a:lnTo>
                  <a:lnTo>
                    <a:pt x="3685" y="11791"/>
                  </a:lnTo>
                  <a:close/>
                </a:path>
                <a:path w="21600" h="21600" extrusionOk="0">
                  <a:moveTo>
                    <a:pt x="5408" y="11791"/>
                  </a:moveTo>
                  <a:lnTo>
                    <a:pt x="5408" y="14268"/>
                  </a:lnTo>
                  <a:lnTo>
                    <a:pt x="6254" y="14268"/>
                  </a:lnTo>
                  <a:lnTo>
                    <a:pt x="6254" y="11791"/>
                  </a:lnTo>
                  <a:lnTo>
                    <a:pt x="5408" y="11791"/>
                  </a:lnTo>
                  <a:close/>
                </a:path>
                <a:path w="21600" h="21600" extrusionOk="0">
                  <a:moveTo>
                    <a:pt x="7132" y="11791"/>
                  </a:moveTo>
                  <a:lnTo>
                    <a:pt x="7132" y="14268"/>
                  </a:lnTo>
                  <a:lnTo>
                    <a:pt x="7977" y="14268"/>
                  </a:lnTo>
                  <a:lnTo>
                    <a:pt x="7977" y="11791"/>
                  </a:lnTo>
                  <a:lnTo>
                    <a:pt x="7132" y="11791"/>
                  </a:lnTo>
                  <a:close/>
                </a:path>
              </a:pathLst>
            </a:custGeom>
            <a:solidFill>
              <a:srgbClr val="FFFFCC"/>
            </a:solidFill>
            <a:ln w="9525">
              <a:solidFill>
                <a:srgbClr val="000000"/>
              </a:solidFill>
              <a:miter lim="800000"/>
              <a:headEnd/>
              <a:tailEnd/>
            </a:ln>
          </p:spPr>
          <p:txBody>
            <a:bodyPr/>
            <a:lstStyle/>
            <a:p>
              <a:endParaRPr lang="ja-JP" altLang="en-US"/>
            </a:p>
          </p:txBody>
        </p:sp>
        <p:sp>
          <p:nvSpPr>
            <p:cNvPr id="13" name="テキスト ボックス 12"/>
            <p:cNvSpPr txBox="1"/>
            <p:nvPr/>
          </p:nvSpPr>
          <p:spPr>
            <a:xfrm>
              <a:off x="3734505" y="4562274"/>
              <a:ext cx="2052535" cy="461665"/>
            </a:xfrm>
            <a:prstGeom prst="rect">
              <a:avLst/>
            </a:prstGeom>
            <a:noFill/>
          </p:spPr>
          <p:txBody>
            <a:bodyPr wrap="square" rtlCol="0">
              <a:spAutoFit/>
            </a:bodyPr>
            <a:lstStyle/>
            <a:p>
              <a:pPr algn="ctr"/>
              <a:r>
                <a:rPr kumimoji="1" lang="en-US" altLang="ja-JP" sz="1200" dirty="0" err="1" smtClean="0"/>
                <a:t>BuZZ</a:t>
              </a:r>
              <a:r>
                <a:rPr kumimoji="1" lang="ja-JP" altLang="en-US" sz="1200" dirty="0" smtClean="0"/>
                <a:t>システム</a:t>
              </a:r>
              <a:endParaRPr kumimoji="1" lang="en-US" altLang="ja-JP" sz="1200" dirty="0" smtClean="0"/>
            </a:p>
            <a:p>
              <a:pPr algn="ctr"/>
              <a:r>
                <a:rPr lang="ja-JP" altLang="en-US" sz="1200" dirty="0" smtClean="0"/>
                <a:t>（岩手県統合基盤上）</a:t>
              </a:r>
              <a:endParaRPr kumimoji="1" lang="ja-JP" altLang="en-US" sz="1200" dirty="0"/>
            </a:p>
          </p:txBody>
        </p:sp>
      </p:grpSp>
      <p:grpSp>
        <p:nvGrpSpPr>
          <p:cNvPr id="11" name="グループ化 10"/>
          <p:cNvGrpSpPr/>
          <p:nvPr/>
        </p:nvGrpSpPr>
        <p:grpSpPr>
          <a:xfrm>
            <a:off x="4115705" y="4953759"/>
            <a:ext cx="2052535" cy="886652"/>
            <a:chOff x="1068027" y="5002041"/>
            <a:chExt cx="2052535" cy="886652"/>
          </a:xfrm>
        </p:grpSpPr>
        <p:pic>
          <p:nvPicPr>
            <p:cNvPr id="16" name="図 15"/>
            <p:cNvPicPr>
              <a:picLocks noChangeAspect="1"/>
            </p:cNvPicPr>
            <p:nvPr/>
          </p:nvPicPr>
          <p:blipFill>
            <a:blip r:embed="rId2"/>
            <a:stretch>
              <a:fillRect/>
            </a:stretch>
          </p:blipFill>
          <p:spPr>
            <a:xfrm>
              <a:off x="1826048" y="5002041"/>
              <a:ext cx="536494" cy="609653"/>
            </a:xfrm>
            <a:prstGeom prst="rect">
              <a:avLst/>
            </a:prstGeom>
          </p:spPr>
        </p:pic>
        <p:sp>
          <p:nvSpPr>
            <p:cNvPr id="17" name="テキスト ボックス 16"/>
            <p:cNvSpPr txBox="1"/>
            <p:nvPr/>
          </p:nvSpPr>
          <p:spPr>
            <a:xfrm>
              <a:off x="1068027" y="5611694"/>
              <a:ext cx="2052535" cy="276999"/>
            </a:xfrm>
            <a:prstGeom prst="rect">
              <a:avLst/>
            </a:prstGeom>
            <a:noFill/>
          </p:spPr>
          <p:txBody>
            <a:bodyPr wrap="square" rtlCol="0">
              <a:spAutoFit/>
            </a:bodyPr>
            <a:lstStyle/>
            <a:p>
              <a:pPr algn="ctr"/>
              <a:r>
                <a:rPr kumimoji="1" lang="ja-JP" altLang="en-US" sz="1200" dirty="0" smtClean="0"/>
                <a:t>職員ひとり一台端末</a:t>
              </a:r>
              <a:endParaRPr kumimoji="1" lang="ja-JP" altLang="en-US" sz="1200" dirty="0"/>
            </a:p>
          </p:txBody>
        </p:sp>
      </p:grpSp>
      <p:grpSp>
        <p:nvGrpSpPr>
          <p:cNvPr id="21" name="グループ化 20"/>
          <p:cNvGrpSpPr/>
          <p:nvPr/>
        </p:nvGrpSpPr>
        <p:grpSpPr>
          <a:xfrm>
            <a:off x="1469972" y="4913926"/>
            <a:ext cx="2052535" cy="926485"/>
            <a:chOff x="3734505" y="5041137"/>
            <a:chExt cx="2052535" cy="926485"/>
          </a:xfrm>
        </p:grpSpPr>
        <p:sp>
          <p:nvSpPr>
            <p:cNvPr id="18" name="modem"/>
            <p:cNvSpPr>
              <a:spLocks noEditPoints="1" noChangeArrowheads="1"/>
            </p:cNvSpPr>
            <p:nvPr/>
          </p:nvSpPr>
          <p:spPr bwMode="auto">
            <a:xfrm>
              <a:off x="4429302" y="5041137"/>
              <a:ext cx="662940" cy="464820"/>
            </a:xfrm>
            <a:custGeom>
              <a:avLst/>
              <a:gdLst>
                <a:gd name="T0" fmla="*/ 0 w 21600"/>
                <a:gd name="T1" fmla="*/ 2147483646 h 21600"/>
                <a:gd name="T2" fmla="*/ 2147483646 w 21600"/>
                <a:gd name="T3" fmla="*/ 0 h 21600"/>
                <a:gd name="T4" fmla="*/ 2147483646 w 21600"/>
                <a:gd name="T5" fmla="*/ 0 h 21600"/>
                <a:gd name="T6" fmla="*/ 2147483646 w 21600"/>
                <a:gd name="T7" fmla="*/ 2147483646 h 21600"/>
                <a:gd name="T8" fmla="*/ 2147483646 w 21600"/>
                <a:gd name="T9" fmla="*/ 2147483646 h 21600"/>
                <a:gd name="T10" fmla="*/ 0 w 21600"/>
                <a:gd name="T11" fmla="*/ 2147483646 h 21600"/>
                <a:gd name="T12" fmla="*/ 2147483646 w 21600"/>
                <a:gd name="T13" fmla="*/ 0 h 21600"/>
                <a:gd name="T14" fmla="*/ 2147483646 w 21600"/>
                <a:gd name="T15" fmla="*/ 2147483646 h 21600"/>
                <a:gd name="T16" fmla="*/ 0 w 21600"/>
                <a:gd name="T17" fmla="*/ 2147483646 h 21600"/>
                <a:gd name="T18" fmla="*/ 2147483646 w 21600"/>
                <a:gd name="T19" fmla="*/ 2147483646 h 21600"/>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 name="T30" fmla="*/ 400 w 21600"/>
                <a:gd name="T31" fmla="*/ 22400 h 21600"/>
                <a:gd name="T32" fmla="*/ 21200 w 21600"/>
                <a:gd name="T33" fmla="*/ 30000 h 21600"/>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T30" t="T31" r="T32" b="T33"/>
              <a:pathLst>
                <a:path w="21600" h="21600" extrusionOk="0">
                  <a:moveTo>
                    <a:pt x="0" y="5152"/>
                  </a:moveTo>
                  <a:lnTo>
                    <a:pt x="2941" y="0"/>
                  </a:lnTo>
                  <a:lnTo>
                    <a:pt x="18625" y="0"/>
                  </a:lnTo>
                  <a:lnTo>
                    <a:pt x="21600" y="5152"/>
                  </a:lnTo>
                  <a:lnTo>
                    <a:pt x="21600" y="21600"/>
                  </a:lnTo>
                  <a:lnTo>
                    <a:pt x="0" y="21600"/>
                  </a:lnTo>
                  <a:lnTo>
                    <a:pt x="0" y="5152"/>
                  </a:lnTo>
                  <a:close/>
                </a:path>
                <a:path w="21600" h="21600" extrusionOk="0">
                  <a:moveTo>
                    <a:pt x="0" y="5251"/>
                  </a:moveTo>
                  <a:lnTo>
                    <a:pt x="21600" y="5251"/>
                  </a:lnTo>
                  <a:moveTo>
                    <a:pt x="1961" y="11791"/>
                  </a:moveTo>
                  <a:lnTo>
                    <a:pt x="1961" y="14268"/>
                  </a:lnTo>
                  <a:lnTo>
                    <a:pt x="2806" y="14268"/>
                  </a:lnTo>
                  <a:lnTo>
                    <a:pt x="2806" y="11791"/>
                  </a:lnTo>
                  <a:lnTo>
                    <a:pt x="1961" y="11791"/>
                  </a:lnTo>
                  <a:close/>
                </a:path>
                <a:path w="21600" h="21600" extrusionOk="0">
                  <a:moveTo>
                    <a:pt x="3685" y="11791"/>
                  </a:moveTo>
                  <a:lnTo>
                    <a:pt x="3685" y="14268"/>
                  </a:lnTo>
                  <a:lnTo>
                    <a:pt x="4530" y="14268"/>
                  </a:lnTo>
                  <a:lnTo>
                    <a:pt x="4530" y="11791"/>
                  </a:lnTo>
                  <a:lnTo>
                    <a:pt x="3685" y="11791"/>
                  </a:lnTo>
                  <a:close/>
                </a:path>
                <a:path w="21600" h="21600" extrusionOk="0">
                  <a:moveTo>
                    <a:pt x="5408" y="11791"/>
                  </a:moveTo>
                  <a:lnTo>
                    <a:pt x="5408" y="14268"/>
                  </a:lnTo>
                  <a:lnTo>
                    <a:pt x="6254" y="14268"/>
                  </a:lnTo>
                  <a:lnTo>
                    <a:pt x="6254" y="11791"/>
                  </a:lnTo>
                  <a:lnTo>
                    <a:pt x="5408" y="11791"/>
                  </a:lnTo>
                  <a:close/>
                </a:path>
                <a:path w="21600" h="21600" extrusionOk="0">
                  <a:moveTo>
                    <a:pt x="7132" y="11791"/>
                  </a:moveTo>
                  <a:lnTo>
                    <a:pt x="7132" y="14268"/>
                  </a:lnTo>
                  <a:lnTo>
                    <a:pt x="7977" y="14268"/>
                  </a:lnTo>
                  <a:lnTo>
                    <a:pt x="7977" y="11791"/>
                  </a:lnTo>
                  <a:lnTo>
                    <a:pt x="7132" y="11791"/>
                  </a:lnTo>
                  <a:close/>
                </a:path>
              </a:pathLst>
            </a:custGeom>
            <a:solidFill>
              <a:srgbClr val="FFFFCC"/>
            </a:solidFill>
            <a:ln w="9525">
              <a:solidFill>
                <a:srgbClr val="000000"/>
              </a:solidFill>
              <a:miter lim="800000"/>
              <a:headEnd/>
              <a:tailEnd/>
            </a:ln>
          </p:spPr>
          <p:txBody>
            <a:bodyPr/>
            <a:lstStyle/>
            <a:p>
              <a:endParaRPr lang="ja-JP" altLang="en-US"/>
            </a:p>
          </p:txBody>
        </p:sp>
        <p:sp>
          <p:nvSpPr>
            <p:cNvPr id="19" name="テキスト ボックス 18"/>
            <p:cNvSpPr txBox="1"/>
            <p:nvPr/>
          </p:nvSpPr>
          <p:spPr>
            <a:xfrm>
              <a:off x="3734505" y="5505957"/>
              <a:ext cx="2052535" cy="461665"/>
            </a:xfrm>
            <a:prstGeom prst="rect">
              <a:avLst/>
            </a:prstGeom>
            <a:noFill/>
          </p:spPr>
          <p:txBody>
            <a:bodyPr wrap="square" rtlCol="0">
              <a:spAutoFit/>
            </a:bodyPr>
            <a:lstStyle/>
            <a:p>
              <a:pPr algn="ctr"/>
              <a:r>
                <a:rPr lang="ja-JP" altLang="en-US" sz="1200" dirty="0" smtClean="0"/>
                <a:t>工事台帳</a:t>
              </a:r>
              <a:r>
                <a:rPr kumimoji="1" lang="ja-JP" altLang="en-US" sz="1200" dirty="0" smtClean="0"/>
                <a:t>システム</a:t>
              </a:r>
              <a:endParaRPr kumimoji="1" lang="en-US" altLang="ja-JP" sz="1200" dirty="0" smtClean="0"/>
            </a:p>
            <a:p>
              <a:pPr algn="ctr"/>
              <a:r>
                <a:rPr lang="ja-JP" altLang="en-US" sz="1200" dirty="0" smtClean="0"/>
                <a:t>（岩手県統合基盤上）</a:t>
              </a:r>
              <a:endParaRPr kumimoji="1" lang="ja-JP" altLang="en-US" sz="1200" dirty="0"/>
            </a:p>
          </p:txBody>
        </p:sp>
      </p:grpSp>
      <p:grpSp>
        <p:nvGrpSpPr>
          <p:cNvPr id="31" name="グループ化 30"/>
          <p:cNvGrpSpPr/>
          <p:nvPr/>
        </p:nvGrpSpPr>
        <p:grpSpPr>
          <a:xfrm>
            <a:off x="7781698" y="4990767"/>
            <a:ext cx="2052535" cy="926485"/>
            <a:chOff x="7143301" y="5300620"/>
            <a:chExt cx="2052535" cy="926485"/>
          </a:xfrm>
        </p:grpSpPr>
        <p:sp>
          <p:nvSpPr>
            <p:cNvPr id="27" name="modem"/>
            <p:cNvSpPr>
              <a:spLocks noEditPoints="1" noChangeArrowheads="1"/>
            </p:cNvSpPr>
            <p:nvPr/>
          </p:nvSpPr>
          <p:spPr bwMode="auto">
            <a:xfrm>
              <a:off x="7838098" y="5300620"/>
              <a:ext cx="662940" cy="464820"/>
            </a:xfrm>
            <a:custGeom>
              <a:avLst/>
              <a:gdLst>
                <a:gd name="T0" fmla="*/ 0 w 21600"/>
                <a:gd name="T1" fmla="*/ 2147483646 h 21600"/>
                <a:gd name="T2" fmla="*/ 2147483646 w 21600"/>
                <a:gd name="T3" fmla="*/ 0 h 21600"/>
                <a:gd name="T4" fmla="*/ 2147483646 w 21600"/>
                <a:gd name="T5" fmla="*/ 0 h 21600"/>
                <a:gd name="T6" fmla="*/ 2147483646 w 21600"/>
                <a:gd name="T7" fmla="*/ 2147483646 h 21600"/>
                <a:gd name="T8" fmla="*/ 2147483646 w 21600"/>
                <a:gd name="T9" fmla="*/ 2147483646 h 21600"/>
                <a:gd name="T10" fmla="*/ 0 w 21600"/>
                <a:gd name="T11" fmla="*/ 2147483646 h 21600"/>
                <a:gd name="T12" fmla="*/ 2147483646 w 21600"/>
                <a:gd name="T13" fmla="*/ 0 h 21600"/>
                <a:gd name="T14" fmla="*/ 2147483646 w 21600"/>
                <a:gd name="T15" fmla="*/ 2147483646 h 21600"/>
                <a:gd name="T16" fmla="*/ 0 w 21600"/>
                <a:gd name="T17" fmla="*/ 2147483646 h 21600"/>
                <a:gd name="T18" fmla="*/ 2147483646 w 21600"/>
                <a:gd name="T19" fmla="*/ 2147483646 h 21600"/>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 name="T30" fmla="*/ 400 w 21600"/>
                <a:gd name="T31" fmla="*/ 22400 h 21600"/>
                <a:gd name="T32" fmla="*/ 21200 w 21600"/>
                <a:gd name="T33" fmla="*/ 30000 h 21600"/>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T30" t="T31" r="T32" b="T33"/>
              <a:pathLst>
                <a:path w="21600" h="21600" extrusionOk="0">
                  <a:moveTo>
                    <a:pt x="0" y="5152"/>
                  </a:moveTo>
                  <a:lnTo>
                    <a:pt x="2941" y="0"/>
                  </a:lnTo>
                  <a:lnTo>
                    <a:pt x="18625" y="0"/>
                  </a:lnTo>
                  <a:lnTo>
                    <a:pt x="21600" y="5152"/>
                  </a:lnTo>
                  <a:lnTo>
                    <a:pt x="21600" y="21600"/>
                  </a:lnTo>
                  <a:lnTo>
                    <a:pt x="0" y="21600"/>
                  </a:lnTo>
                  <a:lnTo>
                    <a:pt x="0" y="5152"/>
                  </a:lnTo>
                  <a:close/>
                </a:path>
                <a:path w="21600" h="21600" extrusionOk="0">
                  <a:moveTo>
                    <a:pt x="0" y="5251"/>
                  </a:moveTo>
                  <a:lnTo>
                    <a:pt x="21600" y="5251"/>
                  </a:lnTo>
                  <a:moveTo>
                    <a:pt x="1961" y="11791"/>
                  </a:moveTo>
                  <a:lnTo>
                    <a:pt x="1961" y="14268"/>
                  </a:lnTo>
                  <a:lnTo>
                    <a:pt x="2806" y="14268"/>
                  </a:lnTo>
                  <a:lnTo>
                    <a:pt x="2806" y="11791"/>
                  </a:lnTo>
                  <a:lnTo>
                    <a:pt x="1961" y="11791"/>
                  </a:lnTo>
                  <a:close/>
                </a:path>
                <a:path w="21600" h="21600" extrusionOk="0">
                  <a:moveTo>
                    <a:pt x="3685" y="11791"/>
                  </a:moveTo>
                  <a:lnTo>
                    <a:pt x="3685" y="14268"/>
                  </a:lnTo>
                  <a:lnTo>
                    <a:pt x="4530" y="14268"/>
                  </a:lnTo>
                  <a:lnTo>
                    <a:pt x="4530" y="11791"/>
                  </a:lnTo>
                  <a:lnTo>
                    <a:pt x="3685" y="11791"/>
                  </a:lnTo>
                  <a:close/>
                </a:path>
                <a:path w="21600" h="21600" extrusionOk="0">
                  <a:moveTo>
                    <a:pt x="5408" y="11791"/>
                  </a:moveTo>
                  <a:lnTo>
                    <a:pt x="5408" y="14268"/>
                  </a:lnTo>
                  <a:lnTo>
                    <a:pt x="6254" y="14268"/>
                  </a:lnTo>
                  <a:lnTo>
                    <a:pt x="6254" y="11791"/>
                  </a:lnTo>
                  <a:lnTo>
                    <a:pt x="5408" y="11791"/>
                  </a:lnTo>
                  <a:close/>
                </a:path>
                <a:path w="21600" h="21600" extrusionOk="0">
                  <a:moveTo>
                    <a:pt x="7132" y="11791"/>
                  </a:moveTo>
                  <a:lnTo>
                    <a:pt x="7132" y="14268"/>
                  </a:lnTo>
                  <a:lnTo>
                    <a:pt x="7977" y="14268"/>
                  </a:lnTo>
                  <a:lnTo>
                    <a:pt x="7977" y="11791"/>
                  </a:lnTo>
                  <a:lnTo>
                    <a:pt x="7132" y="11791"/>
                  </a:lnTo>
                  <a:close/>
                </a:path>
              </a:pathLst>
            </a:custGeom>
            <a:solidFill>
              <a:srgbClr val="FFFFCC"/>
            </a:solidFill>
            <a:ln w="9525">
              <a:solidFill>
                <a:srgbClr val="000000"/>
              </a:solidFill>
              <a:miter lim="800000"/>
              <a:headEnd/>
              <a:tailEnd/>
            </a:ln>
          </p:spPr>
          <p:txBody>
            <a:bodyPr/>
            <a:lstStyle/>
            <a:p>
              <a:endParaRPr lang="ja-JP" altLang="en-US"/>
            </a:p>
          </p:txBody>
        </p:sp>
        <p:sp>
          <p:nvSpPr>
            <p:cNvPr id="28" name="テキスト ボックス 27"/>
            <p:cNvSpPr txBox="1"/>
            <p:nvPr/>
          </p:nvSpPr>
          <p:spPr>
            <a:xfrm>
              <a:off x="7143301" y="5765440"/>
              <a:ext cx="2052535" cy="461665"/>
            </a:xfrm>
            <a:prstGeom prst="rect">
              <a:avLst/>
            </a:prstGeom>
            <a:noFill/>
          </p:spPr>
          <p:txBody>
            <a:bodyPr wrap="square" rtlCol="0">
              <a:spAutoFit/>
            </a:bodyPr>
            <a:lstStyle/>
            <a:p>
              <a:pPr algn="ctr"/>
              <a:r>
                <a:rPr lang="ja-JP" altLang="en-US" sz="1200" dirty="0" smtClean="0"/>
                <a:t>格付処理</a:t>
              </a:r>
              <a:r>
                <a:rPr kumimoji="1" lang="ja-JP" altLang="en-US" sz="1200" dirty="0" smtClean="0"/>
                <a:t>システム</a:t>
              </a:r>
              <a:endParaRPr kumimoji="1" lang="en-US" altLang="ja-JP" sz="1200" dirty="0" smtClean="0"/>
            </a:p>
            <a:p>
              <a:pPr algn="ctr"/>
              <a:r>
                <a:rPr lang="ja-JP" altLang="en-US" sz="1200" dirty="0" smtClean="0"/>
                <a:t>（外部委託）</a:t>
              </a:r>
              <a:endParaRPr kumimoji="1" lang="ja-JP" altLang="en-US" sz="1200" dirty="0"/>
            </a:p>
          </p:txBody>
        </p:sp>
      </p:grpSp>
      <p:sp>
        <p:nvSpPr>
          <p:cNvPr id="5" name="正方形/長方形 4"/>
          <p:cNvSpPr/>
          <p:nvPr/>
        </p:nvSpPr>
        <p:spPr>
          <a:xfrm>
            <a:off x="997527" y="1734572"/>
            <a:ext cx="6153921" cy="4638519"/>
          </a:xfrm>
          <a:prstGeom prst="rect">
            <a:avLst/>
          </a:prstGeom>
          <a:noFill/>
          <a:ln w="28575"/>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7" name="正方形/長方形 36"/>
          <p:cNvSpPr/>
          <p:nvPr/>
        </p:nvSpPr>
        <p:spPr>
          <a:xfrm>
            <a:off x="7344900" y="1734571"/>
            <a:ext cx="3656428" cy="3026847"/>
          </a:xfrm>
          <a:prstGeom prst="rect">
            <a:avLst/>
          </a:prstGeom>
          <a:noFill/>
          <a:ln w="28575"/>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2" name="正方形/長方形 61"/>
          <p:cNvSpPr/>
          <p:nvPr/>
        </p:nvSpPr>
        <p:spPr>
          <a:xfrm>
            <a:off x="6736883" y="3773577"/>
            <a:ext cx="972352" cy="675185"/>
          </a:xfrm>
          <a:prstGeom prst="rect">
            <a:avLst/>
          </a:prstGeom>
          <a:solidFill>
            <a:srgbClr val="FFCC99"/>
          </a:solidFill>
          <a:ln>
            <a:solidFill>
              <a:srgbClr val="FF7B1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dirty="0" smtClean="0">
                <a:solidFill>
                  <a:sysClr val="windowText" lastClr="000000"/>
                </a:solidFill>
              </a:rPr>
              <a:t>自治体情報</a:t>
            </a:r>
            <a:endParaRPr kumimoji="1" lang="en-US" altLang="ja-JP" sz="1200" dirty="0" smtClean="0">
              <a:solidFill>
                <a:sysClr val="windowText" lastClr="000000"/>
              </a:solidFill>
            </a:endParaRPr>
          </a:p>
          <a:p>
            <a:pPr algn="ctr"/>
            <a:r>
              <a:rPr kumimoji="1" lang="ja-JP" altLang="en-US" sz="1200" dirty="0" smtClean="0">
                <a:solidFill>
                  <a:sysClr val="windowText" lastClr="000000"/>
                </a:solidFill>
              </a:rPr>
              <a:t>セキュリティ</a:t>
            </a:r>
            <a:endParaRPr kumimoji="1" lang="en-US" altLang="ja-JP" sz="1200" dirty="0" smtClean="0">
              <a:solidFill>
                <a:sysClr val="windowText" lastClr="000000"/>
              </a:solidFill>
            </a:endParaRPr>
          </a:p>
          <a:p>
            <a:pPr algn="ctr"/>
            <a:r>
              <a:rPr kumimoji="1" lang="ja-JP" altLang="en-US" sz="1200" dirty="0" smtClean="0">
                <a:solidFill>
                  <a:sysClr val="windowText" lastClr="000000"/>
                </a:solidFill>
              </a:rPr>
              <a:t>クラウド</a:t>
            </a:r>
            <a:endParaRPr kumimoji="1" lang="ja-JP" altLang="en-US" sz="1200" dirty="0">
              <a:solidFill>
                <a:sysClr val="windowText" lastClr="000000"/>
              </a:solidFill>
            </a:endParaRPr>
          </a:p>
        </p:txBody>
      </p:sp>
      <p:cxnSp>
        <p:nvCxnSpPr>
          <p:cNvPr id="24" name="直線コネクタ 23"/>
          <p:cNvCxnSpPr>
            <a:endCxn id="62" idx="1"/>
          </p:cNvCxnSpPr>
          <p:nvPr/>
        </p:nvCxnSpPr>
        <p:spPr>
          <a:xfrm>
            <a:off x="1510271" y="4076026"/>
            <a:ext cx="5226612" cy="0"/>
          </a:xfrm>
          <a:prstGeom prst="line">
            <a:avLst/>
          </a:prstGeom>
          <a:ln w="57150"/>
        </p:spPr>
        <p:style>
          <a:lnRef idx="1">
            <a:schemeClr val="accent1"/>
          </a:lnRef>
          <a:fillRef idx="0">
            <a:schemeClr val="accent1"/>
          </a:fillRef>
          <a:effectRef idx="0">
            <a:schemeClr val="accent1"/>
          </a:effectRef>
          <a:fontRef idx="minor">
            <a:schemeClr val="tx1"/>
          </a:fontRef>
        </p:style>
      </p:cxnSp>
      <p:sp>
        <p:nvSpPr>
          <p:cNvPr id="58" name="左矢印 57"/>
          <p:cNvSpPr/>
          <p:nvPr/>
        </p:nvSpPr>
        <p:spPr>
          <a:xfrm>
            <a:off x="6003418" y="5142322"/>
            <a:ext cx="1980321" cy="399745"/>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400" dirty="0" smtClean="0"/>
              <a:t>USB</a:t>
            </a:r>
            <a:r>
              <a:rPr kumimoji="1" lang="ja-JP" altLang="en-US" sz="1400" dirty="0" smtClean="0"/>
              <a:t>納品</a:t>
            </a:r>
            <a:endParaRPr kumimoji="1" lang="ja-JP" altLang="en-US" sz="1400" dirty="0"/>
          </a:p>
        </p:txBody>
      </p:sp>
      <p:cxnSp>
        <p:nvCxnSpPr>
          <p:cNvPr id="48" name="直線コネクタ 47"/>
          <p:cNvCxnSpPr/>
          <p:nvPr/>
        </p:nvCxnSpPr>
        <p:spPr>
          <a:xfrm flipH="1" flipV="1">
            <a:off x="3123444" y="3503180"/>
            <a:ext cx="2594" cy="571473"/>
          </a:xfrm>
          <a:prstGeom prst="line">
            <a:avLst/>
          </a:prstGeom>
          <a:ln w="57150"/>
        </p:spPr>
        <p:style>
          <a:lnRef idx="1">
            <a:schemeClr val="accent1"/>
          </a:lnRef>
          <a:fillRef idx="0">
            <a:schemeClr val="accent1"/>
          </a:fillRef>
          <a:effectRef idx="0">
            <a:schemeClr val="accent1"/>
          </a:effectRef>
          <a:fontRef idx="minor">
            <a:schemeClr val="tx1"/>
          </a:fontRef>
        </p:style>
      </p:cxnSp>
      <p:cxnSp>
        <p:nvCxnSpPr>
          <p:cNvPr id="52" name="直線コネクタ 51"/>
          <p:cNvCxnSpPr/>
          <p:nvPr/>
        </p:nvCxnSpPr>
        <p:spPr>
          <a:xfrm flipH="1" flipV="1">
            <a:off x="2593986" y="4076025"/>
            <a:ext cx="0" cy="685393"/>
          </a:xfrm>
          <a:prstGeom prst="line">
            <a:avLst/>
          </a:prstGeom>
          <a:ln w="57150"/>
        </p:spPr>
        <p:style>
          <a:lnRef idx="1">
            <a:schemeClr val="accent1"/>
          </a:lnRef>
          <a:fillRef idx="0">
            <a:schemeClr val="accent1"/>
          </a:fillRef>
          <a:effectRef idx="0">
            <a:schemeClr val="accent1"/>
          </a:effectRef>
          <a:fontRef idx="minor">
            <a:schemeClr val="tx1"/>
          </a:fontRef>
        </p:style>
      </p:cxnSp>
      <p:sp>
        <p:nvSpPr>
          <p:cNvPr id="44" name="正方形/長方形 43"/>
          <p:cNvSpPr/>
          <p:nvPr/>
        </p:nvSpPr>
        <p:spPr>
          <a:xfrm>
            <a:off x="995174" y="1734571"/>
            <a:ext cx="4178240" cy="3600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dirty="0" smtClean="0"/>
              <a:t>行政情報ネットワーク（庁内ネットワーク）</a:t>
            </a:r>
            <a:endParaRPr kumimoji="1" lang="ja-JP" altLang="en-US" dirty="0"/>
          </a:p>
        </p:txBody>
      </p:sp>
      <p:sp>
        <p:nvSpPr>
          <p:cNvPr id="56" name="正方形/長方形 55"/>
          <p:cNvSpPr/>
          <p:nvPr/>
        </p:nvSpPr>
        <p:spPr>
          <a:xfrm>
            <a:off x="7344900" y="1742510"/>
            <a:ext cx="2399175" cy="3600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dirty="0" smtClean="0"/>
              <a:t>インターネット</a:t>
            </a:r>
            <a:endParaRPr kumimoji="1" lang="ja-JP" altLang="en-US" dirty="0"/>
          </a:p>
        </p:txBody>
      </p:sp>
      <p:cxnSp>
        <p:nvCxnSpPr>
          <p:cNvPr id="57" name="直線コネクタ 56"/>
          <p:cNvCxnSpPr/>
          <p:nvPr/>
        </p:nvCxnSpPr>
        <p:spPr>
          <a:xfrm flipH="1" flipV="1">
            <a:off x="4930163" y="3502313"/>
            <a:ext cx="2594" cy="571473"/>
          </a:xfrm>
          <a:prstGeom prst="line">
            <a:avLst/>
          </a:prstGeom>
          <a:ln w="57150"/>
        </p:spPr>
        <p:style>
          <a:lnRef idx="1">
            <a:schemeClr val="accent1"/>
          </a:lnRef>
          <a:fillRef idx="0">
            <a:schemeClr val="accent1"/>
          </a:fillRef>
          <a:effectRef idx="0">
            <a:schemeClr val="accent1"/>
          </a:effectRef>
          <a:fontRef idx="minor">
            <a:schemeClr val="tx1"/>
          </a:fontRef>
        </p:style>
      </p:cxnSp>
      <p:cxnSp>
        <p:nvCxnSpPr>
          <p:cNvPr id="59" name="直線コネクタ 58"/>
          <p:cNvCxnSpPr/>
          <p:nvPr/>
        </p:nvCxnSpPr>
        <p:spPr>
          <a:xfrm flipH="1" flipV="1">
            <a:off x="5246585" y="4053832"/>
            <a:ext cx="9786" cy="707586"/>
          </a:xfrm>
          <a:prstGeom prst="line">
            <a:avLst/>
          </a:prstGeom>
          <a:ln w="57150"/>
        </p:spPr>
        <p:style>
          <a:lnRef idx="1">
            <a:schemeClr val="accent1"/>
          </a:lnRef>
          <a:fillRef idx="0">
            <a:schemeClr val="accent1"/>
          </a:fillRef>
          <a:effectRef idx="0">
            <a:schemeClr val="accent1"/>
          </a:effectRef>
          <a:fontRef idx="minor">
            <a:schemeClr val="tx1"/>
          </a:fontRef>
        </p:style>
      </p:cxnSp>
      <p:cxnSp>
        <p:nvCxnSpPr>
          <p:cNvPr id="65" name="直線コネクタ 64"/>
          <p:cNvCxnSpPr/>
          <p:nvPr/>
        </p:nvCxnSpPr>
        <p:spPr>
          <a:xfrm>
            <a:off x="7709235" y="4053157"/>
            <a:ext cx="2873040" cy="674"/>
          </a:xfrm>
          <a:prstGeom prst="line">
            <a:avLst/>
          </a:prstGeom>
          <a:ln w="57150"/>
        </p:spPr>
        <p:style>
          <a:lnRef idx="1">
            <a:schemeClr val="accent1"/>
          </a:lnRef>
          <a:fillRef idx="0">
            <a:schemeClr val="accent1"/>
          </a:fillRef>
          <a:effectRef idx="0">
            <a:schemeClr val="accent1"/>
          </a:effectRef>
          <a:fontRef idx="minor">
            <a:schemeClr val="tx1"/>
          </a:fontRef>
        </p:style>
      </p:cxnSp>
      <p:cxnSp>
        <p:nvCxnSpPr>
          <p:cNvPr id="67" name="直線コネクタ 66"/>
          <p:cNvCxnSpPr/>
          <p:nvPr/>
        </p:nvCxnSpPr>
        <p:spPr>
          <a:xfrm flipH="1" flipV="1">
            <a:off x="9129779" y="3796029"/>
            <a:ext cx="0" cy="245018"/>
          </a:xfrm>
          <a:prstGeom prst="line">
            <a:avLst/>
          </a:prstGeom>
          <a:ln w="57150"/>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95227145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2" name="グループ化 21"/>
          <p:cNvGrpSpPr/>
          <p:nvPr/>
        </p:nvGrpSpPr>
        <p:grpSpPr>
          <a:xfrm>
            <a:off x="7025906" y="4758363"/>
            <a:ext cx="2052535" cy="955366"/>
            <a:chOff x="5098913" y="2551012"/>
            <a:chExt cx="2052535" cy="955366"/>
          </a:xfrm>
        </p:grpSpPr>
        <p:sp>
          <p:nvSpPr>
            <p:cNvPr id="7" name="modem"/>
            <p:cNvSpPr>
              <a:spLocks noEditPoints="1" noChangeArrowheads="1"/>
            </p:cNvSpPr>
            <p:nvPr/>
          </p:nvSpPr>
          <p:spPr bwMode="auto">
            <a:xfrm>
              <a:off x="5646384" y="2551012"/>
              <a:ext cx="662940" cy="464820"/>
            </a:xfrm>
            <a:custGeom>
              <a:avLst/>
              <a:gdLst>
                <a:gd name="T0" fmla="*/ 0 w 21600"/>
                <a:gd name="T1" fmla="*/ 2147483646 h 21600"/>
                <a:gd name="T2" fmla="*/ 2147483646 w 21600"/>
                <a:gd name="T3" fmla="*/ 0 h 21600"/>
                <a:gd name="T4" fmla="*/ 2147483646 w 21600"/>
                <a:gd name="T5" fmla="*/ 0 h 21600"/>
                <a:gd name="T6" fmla="*/ 2147483646 w 21600"/>
                <a:gd name="T7" fmla="*/ 2147483646 h 21600"/>
                <a:gd name="T8" fmla="*/ 2147483646 w 21600"/>
                <a:gd name="T9" fmla="*/ 2147483646 h 21600"/>
                <a:gd name="T10" fmla="*/ 0 w 21600"/>
                <a:gd name="T11" fmla="*/ 2147483646 h 21600"/>
                <a:gd name="T12" fmla="*/ 2147483646 w 21600"/>
                <a:gd name="T13" fmla="*/ 0 h 21600"/>
                <a:gd name="T14" fmla="*/ 2147483646 w 21600"/>
                <a:gd name="T15" fmla="*/ 2147483646 h 21600"/>
                <a:gd name="T16" fmla="*/ 0 w 21600"/>
                <a:gd name="T17" fmla="*/ 2147483646 h 21600"/>
                <a:gd name="T18" fmla="*/ 2147483646 w 21600"/>
                <a:gd name="T19" fmla="*/ 2147483646 h 21600"/>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 name="T30" fmla="*/ 400 w 21600"/>
                <a:gd name="T31" fmla="*/ 22400 h 21600"/>
                <a:gd name="T32" fmla="*/ 21200 w 21600"/>
                <a:gd name="T33" fmla="*/ 30000 h 21600"/>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T30" t="T31" r="T32" b="T33"/>
              <a:pathLst>
                <a:path w="21600" h="21600" extrusionOk="0">
                  <a:moveTo>
                    <a:pt x="0" y="5152"/>
                  </a:moveTo>
                  <a:lnTo>
                    <a:pt x="2941" y="0"/>
                  </a:lnTo>
                  <a:lnTo>
                    <a:pt x="18625" y="0"/>
                  </a:lnTo>
                  <a:lnTo>
                    <a:pt x="21600" y="5152"/>
                  </a:lnTo>
                  <a:lnTo>
                    <a:pt x="21600" y="21600"/>
                  </a:lnTo>
                  <a:lnTo>
                    <a:pt x="0" y="21600"/>
                  </a:lnTo>
                  <a:lnTo>
                    <a:pt x="0" y="5152"/>
                  </a:lnTo>
                  <a:close/>
                </a:path>
                <a:path w="21600" h="21600" extrusionOk="0">
                  <a:moveTo>
                    <a:pt x="0" y="5251"/>
                  </a:moveTo>
                  <a:lnTo>
                    <a:pt x="21600" y="5251"/>
                  </a:lnTo>
                  <a:moveTo>
                    <a:pt x="1961" y="11791"/>
                  </a:moveTo>
                  <a:lnTo>
                    <a:pt x="1961" y="14268"/>
                  </a:lnTo>
                  <a:lnTo>
                    <a:pt x="2806" y="14268"/>
                  </a:lnTo>
                  <a:lnTo>
                    <a:pt x="2806" y="11791"/>
                  </a:lnTo>
                  <a:lnTo>
                    <a:pt x="1961" y="11791"/>
                  </a:lnTo>
                  <a:close/>
                </a:path>
                <a:path w="21600" h="21600" extrusionOk="0">
                  <a:moveTo>
                    <a:pt x="3685" y="11791"/>
                  </a:moveTo>
                  <a:lnTo>
                    <a:pt x="3685" y="14268"/>
                  </a:lnTo>
                  <a:lnTo>
                    <a:pt x="4530" y="14268"/>
                  </a:lnTo>
                  <a:lnTo>
                    <a:pt x="4530" y="11791"/>
                  </a:lnTo>
                  <a:lnTo>
                    <a:pt x="3685" y="11791"/>
                  </a:lnTo>
                  <a:close/>
                </a:path>
                <a:path w="21600" h="21600" extrusionOk="0">
                  <a:moveTo>
                    <a:pt x="5408" y="11791"/>
                  </a:moveTo>
                  <a:lnTo>
                    <a:pt x="5408" y="14268"/>
                  </a:lnTo>
                  <a:lnTo>
                    <a:pt x="6254" y="14268"/>
                  </a:lnTo>
                  <a:lnTo>
                    <a:pt x="6254" y="11791"/>
                  </a:lnTo>
                  <a:lnTo>
                    <a:pt x="5408" y="11791"/>
                  </a:lnTo>
                  <a:close/>
                </a:path>
                <a:path w="21600" h="21600" extrusionOk="0">
                  <a:moveTo>
                    <a:pt x="7132" y="11791"/>
                  </a:moveTo>
                  <a:lnTo>
                    <a:pt x="7132" y="14268"/>
                  </a:lnTo>
                  <a:lnTo>
                    <a:pt x="7977" y="14268"/>
                  </a:lnTo>
                  <a:lnTo>
                    <a:pt x="7977" y="11791"/>
                  </a:lnTo>
                  <a:lnTo>
                    <a:pt x="7132" y="11791"/>
                  </a:lnTo>
                  <a:close/>
                </a:path>
              </a:pathLst>
            </a:custGeom>
            <a:solidFill>
              <a:srgbClr val="C0C0C0"/>
            </a:solidFill>
            <a:ln w="9525">
              <a:solidFill>
                <a:srgbClr val="000000"/>
              </a:solidFill>
              <a:miter lim="800000"/>
              <a:headEnd/>
              <a:tailEnd/>
            </a:ln>
          </p:spPr>
          <p:txBody>
            <a:bodyPr/>
            <a:lstStyle/>
            <a:p>
              <a:endParaRPr lang="ja-JP" altLang="en-US"/>
            </a:p>
          </p:txBody>
        </p:sp>
        <p:sp>
          <p:nvSpPr>
            <p:cNvPr id="8" name="テキスト ボックス 7"/>
            <p:cNvSpPr txBox="1"/>
            <p:nvPr/>
          </p:nvSpPr>
          <p:spPr>
            <a:xfrm>
              <a:off x="5098913" y="3044713"/>
              <a:ext cx="2052535" cy="461665"/>
            </a:xfrm>
            <a:prstGeom prst="rect">
              <a:avLst/>
            </a:prstGeom>
            <a:noFill/>
          </p:spPr>
          <p:txBody>
            <a:bodyPr wrap="square" rtlCol="0">
              <a:spAutoFit/>
            </a:bodyPr>
            <a:lstStyle/>
            <a:p>
              <a:pPr algn="ctr"/>
              <a:r>
                <a:rPr kumimoji="1" lang="ja-JP" altLang="en-US" sz="1200" dirty="0" smtClean="0"/>
                <a:t>建設工事管理情報システム</a:t>
              </a:r>
              <a:r>
                <a:rPr kumimoji="1" lang="en-US" altLang="ja-JP" sz="1200" dirty="0" smtClean="0"/>
                <a:t>【</a:t>
              </a:r>
              <a:r>
                <a:rPr kumimoji="1" lang="ja-JP" altLang="en-US" sz="1200" dirty="0" smtClean="0"/>
                <a:t>本システム</a:t>
              </a:r>
              <a:r>
                <a:rPr lang="en-US" altLang="ja-JP" sz="1200" dirty="0"/>
                <a:t>】</a:t>
              </a:r>
              <a:endParaRPr kumimoji="1" lang="ja-JP" altLang="en-US" sz="1200" dirty="0"/>
            </a:p>
          </p:txBody>
        </p:sp>
      </p:grpSp>
      <p:grpSp>
        <p:nvGrpSpPr>
          <p:cNvPr id="33" name="グループ化 32"/>
          <p:cNvGrpSpPr/>
          <p:nvPr/>
        </p:nvGrpSpPr>
        <p:grpSpPr>
          <a:xfrm>
            <a:off x="8162740" y="2401998"/>
            <a:ext cx="2052535" cy="1436447"/>
            <a:chOff x="7731695" y="2318499"/>
            <a:chExt cx="2052535" cy="1436447"/>
          </a:xfrm>
        </p:grpSpPr>
        <p:sp>
          <p:nvSpPr>
            <p:cNvPr id="6" name="server"/>
            <p:cNvSpPr>
              <a:spLocks noEditPoints="1" noChangeArrowheads="1"/>
            </p:cNvSpPr>
            <p:nvPr/>
          </p:nvSpPr>
          <p:spPr bwMode="auto">
            <a:xfrm>
              <a:off x="8178156" y="2318499"/>
              <a:ext cx="861060" cy="944880"/>
            </a:xfrm>
            <a:custGeom>
              <a:avLst/>
              <a:gdLst>
                <a:gd name="T0" fmla="*/ 0 w 21600"/>
                <a:gd name="T1" fmla="*/ 0 h 21600"/>
                <a:gd name="T2" fmla="*/ 2147483646 w 21600"/>
                <a:gd name="T3" fmla="*/ 0 h 21600"/>
                <a:gd name="T4" fmla="*/ 2147483646 w 21600"/>
                <a:gd name="T5" fmla="*/ 0 h 21600"/>
                <a:gd name="T6" fmla="*/ 2147483646 w 21600"/>
                <a:gd name="T7" fmla="*/ 2147483646 h 21600"/>
                <a:gd name="T8" fmla="*/ 2147483646 w 21600"/>
                <a:gd name="T9" fmla="*/ 2147483646 h 21600"/>
                <a:gd name="T10" fmla="*/ 2147483646 w 21600"/>
                <a:gd name="T11" fmla="*/ 2147483646 h 21600"/>
                <a:gd name="T12" fmla="*/ 0 w 21600"/>
                <a:gd name="T13" fmla="*/ 2147483646 h 21600"/>
                <a:gd name="T14" fmla="*/ 0 w 21600"/>
                <a:gd name="T15" fmla="*/ 2147483646 h 21600"/>
                <a:gd name="T16" fmla="*/ 0 60000 65536"/>
                <a:gd name="T17" fmla="*/ 0 60000 65536"/>
                <a:gd name="T18" fmla="*/ 0 60000 65536"/>
                <a:gd name="T19" fmla="*/ 0 60000 65536"/>
                <a:gd name="T20" fmla="*/ 0 60000 65536"/>
                <a:gd name="T21" fmla="*/ 0 60000 65536"/>
                <a:gd name="T22" fmla="*/ 0 60000 65536"/>
                <a:gd name="T23" fmla="*/ 0 60000 65536"/>
                <a:gd name="T24" fmla="*/ 761 w 21600"/>
                <a:gd name="T25" fmla="*/ 22454 h 21600"/>
                <a:gd name="T26" fmla="*/ 21069 w 21600"/>
                <a:gd name="T27" fmla="*/ 28282 h 21600"/>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T24" t="T25" r="T26" b="T27"/>
              <a:pathLst>
                <a:path w="21600" h="21600" extrusionOk="0">
                  <a:moveTo>
                    <a:pt x="0" y="0"/>
                  </a:moveTo>
                  <a:lnTo>
                    <a:pt x="21600" y="0"/>
                  </a:lnTo>
                  <a:lnTo>
                    <a:pt x="21600" y="21600"/>
                  </a:lnTo>
                  <a:lnTo>
                    <a:pt x="0" y="21600"/>
                  </a:lnTo>
                  <a:lnTo>
                    <a:pt x="0" y="0"/>
                  </a:lnTo>
                  <a:close/>
                </a:path>
                <a:path w="21600" h="21600" extrusionOk="0">
                  <a:moveTo>
                    <a:pt x="1662" y="1709"/>
                  </a:moveTo>
                  <a:lnTo>
                    <a:pt x="9046" y="1709"/>
                  </a:lnTo>
                  <a:lnTo>
                    <a:pt x="9046" y="2331"/>
                  </a:lnTo>
                  <a:lnTo>
                    <a:pt x="1662" y="2331"/>
                  </a:lnTo>
                  <a:lnTo>
                    <a:pt x="1662" y="1709"/>
                  </a:lnTo>
                  <a:moveTo>
                    <a:pt x="0" y="4351"/>
                  </a:moveTo>
                  <a:lnTo>
                    <a:pt x="10892" y="4351"/>
                  </a:lnTo>
                  <a:lnTo>
                    <a:pt x="10892" y="14141"/>
                  </a:lnTo>
                  <a:lnTo>
                    <a:pt x="21600" y="14141"/>
                  </a:lnTo>
                  <a:moveTo>
                    <a:pt x="11631" y="1243"/>
                  </a:moveTo>
                  <a:lnTo>
                    <a:pt x="20492" y="1243"/>
                  </a:lnTo>
                  <a:lnTo>
                    <a:pt x="20492" y="1554"/>
                  </a:lnTo>
                  <a:lnTo>
                    <a:pt x="11631" y="1554"/>
                  </a:lnTo>
                  <a:lnTo>
                    <a:pt x="11631" y="1243"/>
                  </a:lnTo>
                  <a:moveTo>
                    <a:pt x="11631" y="3263"/>
                  </a:moveTo>
                  <a:lnTo>
                    <a:pt x="20492" y="3263"/>
                  </a:lnTo>
                  <a:lnTo>
                    <a:pt x="20492" y="3574"/>
                  </a:lnTo>
                  <a:lnTo>
                    <a:pt x="11631" y="3574"/>
                  </a:lnTo>
                  <a:lnTo>
                    <a:pt x="11631" y="3263"/>
                  </a:lnTo>
                  <a:moveTo>
                    <a:pt x="11631" y="6060"/>
                  </a:moveTo>
                  <a:lnTo>
                    <a:pt x="20492" y="6060"/>
                  </a:lnTo>
                  <a:lnTo>
                    <a:pt x="20492" y="6371"/>
                  </a:lnTo>
                  <a:lnTo>
                    <a:pt x="11631" y="6371"/>
                  </a:lnTo>
                  <a:lnTo>
                    <a:pt x="11631" y="6060"/>
                  </a:lnTo>
                  <a:moveTo>
                    <a:pt x="11631" y="8081"/>
                  </a:moveTo>
                  <a:lnTo>
                    <a:pt x="20308" y="8081"/>
                  </a:lnTo>
                  <a:lnTo>
                    <a:pt x="20308" y="8391"/>
                  </a:lnTo>
                  <a:lnTo>
                    <a:pt x="11631" y="8391"/>
                  </a:lnTo>
                  <a:lnTo>
                    <a:pt x="11631" y="8081"/>
                  </a:lnTo>
                  <a:moveTo>
                    <a:pt x="11631" y="4196"/>
                  </a:moveTo>
                  <a:lnTo>
                    <a:pt x="12369" y="4196"/>
                  </a:lnTo>
                  <a:lnTo>
                    <a:pt x="12369" y="4817"/>
                  </a:lnTo>
                  <a:lnTo>
                    <a:pt x="11631" y="4817"/>
                  </a:lnTo>
                  <a:lnTo>
                    <a:pt x="11631" y="4196"/>
                  </a:lnTo>
                  <a:moveTo>
                    <a:pt x="14400" y="4196"/>
                  </a:moveTo>
                  <a:lnTo>
                    <a:pt x="15138" y="4196"/>
                  </a:lnTo>
                  <a:lnTo>
                    <a:pt x="15138" y="4817"/>
                  </a:lnTo>
                  <a:lnTo>
                    <a:pt x="14400" y="4817"/>
                  </a:lnTo>
                  <a:lnTo>
                    <a:pt x="14400" y="4196"/>
                  </a:lnTo>
                  <a:moveTo>
                    <a:pt x="16985" y="4196"/>
                  </a:moveTo>
                  <a:lnTo>
                    <a:pt x="17723" y="4196"/>
                  </a:lnTo>
                  <a:lnTo>
                    <a:pt x="17723" y="4817"/>
                  </a:lnTo>
                  <a:lnTo>
                    <a:pt x="16985" y="4817"/>
                  </a:lnTo>
                  <a:lnTo>
                    <a:pt x="16985" y="4196"/>
                  </a:lnTo>
                  <a:moveTo>
                    <a:pt x="19754" y="4196"/>
                  </a:moveTo>
                  <a:lnTo>
                    <a:pt x="20492" y="4196"/>
                  </a:lnTo>
                  <a:lnTo>
                    <a:pt x="20492" y="4817"/>
                  </a:lnTo>
                  <a:lnTo>
                    <a:pt x="19754" y="4817"/>
                  </a:lnTo>
                  <a:lnTo>
                    <a:pt x="19754" y="4196"/>
                  </a:lnTo>
                  <a:moveTo>
                    <a:pt x="11631" y="9635"/>
                  </a:moveTo>
                  <a:lnTo>
                    <a:pt x="12369" y="9635"/>
                  </a:lnTo>
                  <a:lnTo>
                    <a:pt x="12369" y="10256"/>
                  </a:lnTo>
                  <a:lnTo>
                    <a:pt x="11631" y="10256"/>
                  </a:lnTo>
                  <a:lnTo>
                    <a:pt x="11631" y="9635"/>
                  </a:lnTo>
                  <a:moveTo>
                    <a:pt x="14400" y="9635"/>
                  </a:moveTo>
                  <a:lnTo>
                    <a:pt x="15138" y="9635"/>
                  </a:lnTo>
                  <a:lnTo>
                    <a:pt x="15138" y="10256"/>
                  </a:lnTo>
                  <a:lnTo>
                    <a:pt x="14400" y="10256"/>
                  </a:lnTo>
                  <a:lnTo>
                    <a:pt x="14400" y="9635"/>
                  </a:lnTo>
                  <a:moveTo>
                    <a:pt x="16985" y="9635"/>
                  </a:moveTo>
                  <a:lnTo>
                    <a:pt x="17723" y="9635"/>
                  </a:lnTo>
                  <a:lnTo>
                    <a:pt x="17723" y="10256"/>
                  </a:lnTo>
                  <a:lnTo>
                    <a:pt x="16985" y="10256"/>
                  </a:lnTo>
                  <a:lnTo>
                    <a:pt x="16985" y="9635"/>
                  </a:lnTo>
                  <a:moveTo>
                    <a:pt x="19754" y="9635"/>
                  </a:moveTo>
                  <a:lnTo>
                    <a:pt x="20492" y="9635"/>
                  </a:lnTo>
                  <a:lnTo>
                    <a:pt x="20492" y="10256"/>
                  </a:lnTo>
                  <a:lnTo>
                    <a:pt x="19754" y="10256"/>
                  </a:lnTo>
                  <a:lnTo>
                    <a:pt x="19754" y="9635"/>
                  </a:lnTo>
                  <a:moveTo>
                    <a:pt x="10892" y="14141"/>
                  </a:moveTo>
                  <a:lnTo>
                    <a:pt x="10892" y="15384"/>
                  </a:lnTo>
                  <a:lnTo>
                    <a:pt x="10892" y="20046"/>
                  </a:lnTo>
                  <a:lnTo>
                    <a:pt x="10892" y="21600"/>
                  </a:lnTo>
                  <a:lnTo>
                    <a:pt x="10892" y="14141"/>
                  </a:lnTo>
                  <a:moveTo>
                    <a:pt x="10892" y="4351"/>
                  </a:moveTo>
                  <a:lnTo>
                    <a:pt x="10892" y="3574"/>
                  </a:lnTo>
                  <a:lnTo>
                    <a:pt x="10892" y="932"/>
                  </a:lnTo>
                  <a:lnTo>
                    <a:pt x="10892" y="0"/>
                  </a:lnTo>
                  <a:lnTo>
                    <a:pt x="10892" y="4351"/>
                  </a:lnTo>
                </a:path>
              </a:pathLst>
            </a:custGeom>
            <a:solidFill>
              <a:srgbClr val="FFFFCC"/>
            </a:solidFill>
            <a:ln w="9525">
              <a:solidFill>
                <a:srgbClr val="000000"/>
              </a:solidFill>
              <a:miter lim="800000"/>
              <a:headEnd/>
              <a:tailEnd/>
            </a:ln>
          </p:spPr>
          <p:txBody>
            <a:bodyPr/>
            <a:lstStyle/>
            <a:p>
              <a:endParaRPr lang="ja-JP" altLang="en-US"/>
            </a:p>
          </p:txBody>
        </p:sp>
        <p:sp>
          <p:nvSpPr>
            <p:cNvPr id="10" name="テキスト ボックス 9"/>
            <p:cNvSpPr txBox="1"/>
            <p:nvPr/>
          </p:nvSpPr>
          <p:spPr>
            <a:xfrm>
              <a:off x="7731695" y="3293281"/>
              <a:ext cx="2052535" cy="461665"/>
            </a:xfrm>
            <a:prstGeom prst="rect">
              <a:avLst/>
            </a:prstGeom>
            <a:noFill/>
          </p:spPr>
          <p:txBody>
            <a:bodyPr wrap="square" rtlCol="0">
              <a:spAutoFit/>
            </a:bodyPr>
            <a:lstStyle/>
            <a:p>
              <a:pPr algn="ctr"/>
              <a:r>
                <a:rPr kumimoji="1" lang="ja-JP" altLang="en-US" sz="1200" dirty="0" smtClean="0"/>
                <a:t>電子入札システム</a:t>
              </a:r>
              <a:endParaRPr kumimoji="1" lang="en-US" altLang="ja-JP" sz="1200" dirty="0" smtClean="0"/>
            </a:p>
            <a:p>
              <a:pPr algn="ctr"/>
              <a:r>
                <a:rPr lang="ja-JP" altLang="en-US" sz="1200" dirty="0" smtClean="0"/>
                <a:t>（クラウド型）</a:t>
              </a:r>
              <a:endParaRPr kumimoji="1" lang="ja-JP" altLang="en-US" sz="1200" dirty="0"/>
            </a:p>
          </p:txBody>
        </p:sp>
      </p:grpSp>
      <p:grpSp>
        <p:nvGrpSpPr>
          <p:cNvPr id="20" name="グループ化 19"/>
          <p:cNvGrpSpPr/>
          <p:nvPr/>
        </p:nvGrpSpPr>
        <p:grpSpPr>
          <a:xfrm>
            <a:off x="1553700" y="2475086"/>
            <a:ext cx="2052535" cy="926485"/>
            <a:chOff x="3734505" y="4097454"/>
            <a:chExt cx="2052535" cy="926485"/>
          </a:xfrm>
        </p:grpSpPr>
        <p:sp>
          <p:nvSpPr>
            <p:cNvPr id="12" name="modem"/>
            <p:cNvSpPr>
              <a:spLocks noEditPoints="1" noChangeArrowheads="1"/>
            </p:cNvSpPr>
            <p:nvPr/>
          </p:nvSpPr>
          <p:spPr bwMode="auto">
            <a:xfrm>
              <a:off x="4429302" y="4097454"/>
              <a:ext cx="662940" cy="464820"/>
            </a:xfrm>
            <a:custGeom>
              <a:avLst/>
              <a:gdLst>
                <a:gd name="T0" fmla="*/ 0 w 21600"/>
                <a:gd name="T1" fmla="*/ 2147483646 h 21600"/>
                <a:gd name="T2" fmla="*/ 2147483646 w 21600"/>
                <a:gd name="T3" fmla="*/ 0 h 21600"/>
                <a:gd name="T4" fmla="*/ 2147483646 w 21600"/>
                <a:gd name="T5" fmla="*/ 0 h 21600"/>
                <a:gd name="T6" fmla="*/ 2147483646 w 21600"/>
                <a:gd name="T7" fmla="*/ 2147483646 h 21600"/>
                <a:gd name="T8" fmla="*/ 2147483646 w 21600"/>
                <a:gd name="T9" fmla="*/ 2147483646 h 21600"/>
                <a:gd name="T10" fmla="*/ 0 w 21600"/>
                <a:gd name="T11" fmla="*/ 2147483646 h 21600"/>
                <a:gd name="T12" fmla="*/ 2147483646 w 21600"/>
                <a:gd name="T13" fmla="*/ 0 h 21600"/>
                <a:gd name="T14" fmla="*/ 2147483646 w 21600"/>
                <a:gd name="T15" fmla="*/ 2147483646 h 21600"/>
                <a:gd name="T16" fmla="*/ 0 w 21600"/>
                <a:gd name="T17" fmla="*/ 2147483646 h 21600"/>
                <a:gd name="T18" fmla="*/ 2147483646 w 21600"/>
                <a:gd name="T19" fmla="*/ 2147483646 h 21600"/>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 name="T30" fmla="*/ 400 w 21600"/>
                <a:gd name="T31" fmla="*/ 22400 h 21600"/>
                <a:gd name="T32" fmla="*/ 21200 w 21600"/>
                <a:gd name="T33" fmla="*/ 30000 h 21600"/>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T30" t="T31" r="T32" b="T33"/>
              <a:pathLst>
                <a:path w="21600" h="21600" extrusionOk="0">
                  <a:moveTo>
                    <a:pt x="0" y="5152"/>
                  </a:moveTo>
                  <a:lnTo>
                    <a:pt x="2941" y="0"/>
                  </a:lnTo>
                  <a:lnTo>
                    <a:pt x="18625" y="0"/>
                  </a:lnTo>
                  <a:lnTo>
                    <a:pt x="21600" y="5152"/>
                  </a:lnTo>
                  <a:lnTo>
                    <a:pt x="21600" y="21600"/>
                  </a:lnTo>
                  <a:lnTo>
                    <a:pt x="0" y="21600"/>
                  </a:lnTo>
                  <a:lnTo>
                    <a:pt x="0" y="5152"/>
                  </a:lnTo>
                  <a:close/>
                </a:path>
                <a:path w="21600" h="21600" extrusionOk="0">
                  <a:moveTo>
                    <a:pt x="0" y="5251"/>
                  </a:moveTo>
                  <a:lnTo>
                    <a:pt x="21600" y="5251"/>
                  </a:lnTo>
                  <a:moveTo>
                    <a:pt x="1961" y="11791"/>
                  </a:moveTo>
                  <a:lnTo>
                    <a:pt x="1961" y="14268"/>
                  </a:lnTo>
                  <a:lnTo>
                    <a:pt x="2806" y="14268"/>
                  </a:lnTo>
                  <a:lnTo>
                    <a:pt x="2806" y="11791"/>
                  </a:lnTo>
                  <a:lnTo>
                    <a:pt x="1961" y="11791"/>
                  </a:lnTo>
                  <a:close/>
                </a:path>
                <a:path w="21600" h="21600" extrusionOk="0">
                  <a:moveTo>
                    <a:pt x="3685" y="11791"/>
                  </a:moveTo>
                  <a:lnTo>
                    <a:pt x="3685" y="14268"/>
                  </a:lnTo>
                  <a:lnTo>
                    <a:pt x="4530" y="14268"/>
                  </a:lnTo>
                  <a:lnTo>
                    <a:pt x="4530" y="11791"/>
                  </a:lnTo>
                  <a:lnTo>
                    <a:pt x="3685" y="11791"/>
                  </a:lnTo>
                  <a:close/>
                </a:path>
                <a:path w="21600" h="21600" extrusionOk="0">
                  <a:moveTo>
                    <a:pt x="5408" y="11791"/>
                  </a:moveTo>
                  <a:lnTo>
                    <a:pt x="5408" y="14268"/>
                  </a:lnTo>
                  <a:lnTo>
                    <a:pt x="6254" y="14268"/>
                  </a:lnTo>
                  <a:lnTo>
                    <a:pt x="6254" y="11791"/>
                  </a:lnTo>
                  <a:lnTo>
                    <a:pt x="5408" y="11791"/>
                  </a:lnTo>
                  <a:close/>
                </a:path>
                <a:path w="21600" h="21600" extrusionOk="0">
                  <a:moveTo>
                    <a:pt x="7132" y="11791"/>
                  </a:moveTo>
                  <a:lnTo>
                    <a:pt x="7132" y="14268"/>
                  </a:lnTo>
                  <a:lnTo>
                    <a:pt x="7977" y="14268"/>
                  </a:lnTo>
                  <a:lnTo>
                    <a:pt x="7977" y="11791"/>
                  </a:lnTo>
                  <a:lnTo>
                    <a:pt x="7132" y="11791"/>
                  </a:lnTo>
                  <a:close/>
                </a:path>
              </a:pathLst>
            </a:custGeom>
            <a:solidFill>
              <a:srgbClr val="FFFFCC"/>
            </a:solidFill>
            <a:ln w="9525">
              <a:solidFill>
                <a:srgbClr val="000000"/>
              </a:solidFill>
              <a:miter lim="800000"/>
              <a:headEnd/>
              <a:tailEnd/>
            </a:ln>
          </p:spPr>
          <p:txBody>
            <a:bodyPr/>
            <a:lstStyle/>
            <a:p>
              <a:endParaRPr lang="ja-JP" altLang="en-US"/>
            </a:p>
          </p:txBody>
        </p:sp>
        <p:sp>
          <p:nvSpPr>
            <p:cNvPr id="13" name="テキスト ボックス 12"/>
            <p:cNvSpPr txBox="1"/>
            <p:nvPr/>
          </p:nvSpPr>
          <p:spPr>
            <a:xfrm>
              <a:off x="3734505" y="4562274"/>
              <a:ext cx="2052535" cy="461665"/>
            </a:xfrm>
            <a:prstGeom prst="rect">
              <a:avLst/>
            </a:prstGeom>
            <a:noFill/>
          </p:spPr>
          <p:txBody>
            <a:bodyPr wrap="square" rtlCol="0">
              <a:spAutoFit/>
            </a:bodyPr>
            <a:lstStyle/>
            <a:p>
              <a:pPr algn="ctr"/>
              <a:r>
                <a:rPr kumimoji="1" lang="en-US" altLang="ja-JP" sz="1200" dirty="0" err="1" smtClean="0"/>
                <a:t>BuZZ</a:t>
              </a:r>
              <a:r>
                <a:rPr kumimoji="1" lang="ja-JP" altLang="en-US" sz="1200" dirty="0" smtClean="0"/>
                <a:t>システム</a:t>
              </a:r>
              <a:endParaRPr kumimoji="1" lang="en-US" altLang="ja-JP" sz="1200" dirty="0" smtClean="0"/>
            </a:p>
            <a:p>
              <a:pPr algn="ctr"/>
              <a:r>
                <a:rPr lang="ja-JP" altLang="en-US" sz="1200" dirty="0" smtClean="0"/>
                <a:t>（岩手県統合基盤上）</a:t>
              </a:r>
              <a:endParaRPr kumimoji="1" lang="ja-JP" altLang="en-US" sz="1200" dirty="0"/>
            </a:p>
          </p:txBody>
        </p:sp>
      </p:grpSp>
      <p:grpSp>
        <p:nvGrpSpPr>
          <p:cNvPr id="11" name="グループ化 10"/>
          <p:cNvGrpSpPr/>
          <p:nvPr/>
        </p:nvGrpSpPr>
        <p:grpSpPr>
          <a:xfrm>
            <a:off x="3048219" y="4889184"/>
            <a:ext cx="2052535" cy="886652"/>
            <a:chOff x="1068027" y="5002041"/>
            <a:chExt cx="2052535" cy="886652"/>
          </a:xfrm>
        </p:grpSpPr>
        <p:pic>
          <p:nvPicPr>
            <p:cNvPr id="16" name="図 15"/>
            <p:cNvPicPr>
              <a:picLocks noChangeAspect="1"/>
            </p:cNvPicPr>
            <p:nvPr/>
          </p:nvPicPr>
          <p:blipFill>
            <a:blip r:embed="rId2"/>
            <a:stretch>
              <a:fillRect/>
            </a:stretch>
          </p:blipFill>
          <p:spPr>
            <a:xfrm>
              <a:off x="1826048" y="5002041"/>
              <a:ext cx="536494" cy="609653"/>
            </a:xfrm>
            <a:prstGeom prst="rect">
              <a:avLst/>
            </a:prstGeom>
          </p:spPr>
        </p:pic>
        <p:sp>
          <p:nvSpPr>
            <p:cNvPr id="17" name="テキスト ボックス 16"/>
            <p:cNvSpPr txBox="1"/>
            <p:nvPr/>
          </p:nvSpPr>
          <p:spPr>
            <a:xfrm>
              <a:off x="1068027" y="5611694"/>
              <a:ext cx="2052535" cy="276999"/>
            </a:xfrm>
            <a:prstGeom prst="rect">
              <a:avLst/>
            </a:prstGeom>
            <a:noFill/>
          </p:spPr>
          <p:txBody>
            <a:bodyPr wrap="square" rtlCol="0">
              <a:spAutoFit/>
            </a:bodyPr>
            <a:lstStyle/>
            <a:p>
              <a:pPr algn="ctr"/>
              <a:r>
                <a:rPr kumimoji="1" lang="ja-JP" altLang="en-US" sz="1200" dirty="0" smtClean="0"/>
                <a:t>職員ひとり一台端末</a:t>
              </a:r>
              <a:endParaRPr kumimoji="1" lang="ja-JP" altLang="en-US" sz="1200" dirty="0"/>
            </a:p>
          </p:txBody>
        </p:sp>
      </p:grpSp>
      <p:sp>
        <p:nvSpPr>
          <p:cNvPr id="5" name="正方形/長方形 4"/>
          <p:cNvSpPr/>
          <p:nvPr/>
        </p:nvSpPr>
        <p:spPr>
          <a:xfrm>
            <a:off x="997527" y="1734572"/>
            <a:ext cx="5060187" cy="4638519"/>
          </a:xfrm>
          <a:prstGeom prst="rect">
            <a:avLst/>
          </a:prstGeom>
          <a:noFill/>
          <a:ln w="28575"/>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7" name="正方形/長方形 36"/>
          <p:cNvSpPr/>
          <p:nvPr/>
        </p:nvSpPr>
        <p:spPr>
          <a:xfrm>
            <a:off x="6243111" y="1734571"/>
            <a:ext cx="4758217" cy="4638520"/>
          </a:xfrm>
          <a:prstGeom prst="rect">
            <a:avLst/>
          </a:prstGeom>
          <a:noFill/>
          <a:ln w="28575"/>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2" name="正方形/長方形 61"/>
          <p:cNvSpPr/>
          <p:nvPr/>
        </p:nvSpPr>
        <p:spPr>
          <a:xfrm>
            <a:off x="5674378" y="3737757"/>
            <a:ext cx="972352" cy="675185"/>
          </a:xfrm>
          <a:prstGeom prst="rect">
            <a:avLst/>
          </a:prstGeom>
          <a:solidFill>
            <a:srgbClr val="FFCC99"/>
          </a:solidFill>
          <a:ln>
            <a:solidFill>
              <a:srgbClr val="FF7B1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dirty="0" smtClean="0">
                <a:solidFill>
                  <a:sysClr val="windowText" lastClr="000000"/>
                </a:solidFill>
              </a:rPr>
              <a:t>自治体情報</a:t>
            </a:r>
            <a:endParaRPr kumimoji="1" lang="en-US" altLang="ja-JP" sz="1200" dirty="0" smtClean="0">
              <a:solidFill>
                <a:sysClr val="windowText" lastClr="000000"/>
              </a:solidFill>
            </a:endParaRPr>
          </a:p>
          <a:p>
            <a:pPr algn="ctr"/>
            <a:r>
              <a:rPr kumimoji="1" lang="ja-JP" altLang="en-US" sz="1200" dirty="0" smtClean="0">
                <a:solidFill>
                  <a:sysClr val="windowText" lastClr="000000"/>
                </a:solidFill>
              </a:rPr>
              <a:t>セキュリティ</a:t>
            </a:r>
            <a:endParaRPr kumimoji="1" lang="en-US" altLang="ja-JP" sz="1200" dirty="0" smtClean="0">
              <a:solidFill>
                <a:sysClr val="windowText" lastClr="000000"/>
              </a:solidFill>
            </a:endParaRPr>
          </a:p>
          <a:p>
            <a:pPr algn="ctr"/>
            <a:r>
              <a:rPr kumimoji="1" lang="ja-JP" altLang="en-US" sz="1200" dirty="0" smtClean="0">
                <a:solidFill>
                  <a:sysClr val="windowText" lastClr="000000"/>
                </a:solidFill>
              </a:rPr>
              <a:t>クラウド</a:t>
            </a:r>
            <a:endParaRPr kumimoji="1" lang="ja-JP" altLang="en-US" sz="1200" dirty="0">
              <a:solidFill>
                <a:sysClr val="windowText" lastClr="000000"/>
              </a:solidFill>
            </a:endParaRPr>
          </a:p>
        </p:txBody>
      </p:sp>
      <p:cxnSp>
        <p:nvCxnSpPr>
          <p:cNvPr id="24" name="直線コネクタ 23"/>
          <p:cNvCxnSpPr>
            <a:endCxn id="62" idx="1"/>
          </p:cNvCxnSpPr>
          <p:nvPr/>
        </p:nvCxnSpPr>
        <p:spPr>
          <a:xfrm>
            <a:off x="1929096" y="4075350"/>
            <a:ext cx="3745282" cy="0"/>
          </a:xfrm>
          <a:prstGeom prst="line">
            <a:avLst/>
          </a:prstGeom>
          <a:ln w="57150"/>
        </p:spPr>
        <p:style>
          <a:lnRef idx="1">
            <a:schemeClr val="accent1"/>
          </a:lnRef>
          <a:fillRef idx="0">
            <a:schemeClr val="accent1"/>
          </a:fillRef>
          <a:effectRef idx="0">
            <a:schemeClr val="accent1"/>
          </a:effectRef>
          <a:fontRef idx="minor">
            <a:schemeClr val="tx1"/>
          </a:fontRef>
        </p:style>
      </p:cxnSp>
      <p:cxnSp>
        <p:nvCxnSpPr>
          <p:cNvPr id="48" name="直線コネクタ 47"/>
          <p:cNvCxnSpPr/>
          <p:nvPr/>
        </p:nvCxnSpPr>
        <p:spPr>
          <a:xfrm flipH="1" flipV="1">
            <a:off x="2579968" y="3521224"/>
            <a:ext cx="0" cy="571473"/>
          </a:xfrm>
          <a:prstGeom prst="line">
            <a:avLst/>
          </a:prstGeom>
          <a:ln w="57150"/>
        </p:spPr>
        <p:style>
          <a:lnRef idx="1">
            <a:schemeClr val="accent1"/>
          </a:lnRef>
          <a:fillRef idx="0">
            <a:schemeClr val="accent1"/>
          </a:fillRef>
          <a:effectRef idx="0">
            <a:schemeClr val="accent1"/>
          </a:effectRef>
          <a:fontRef idx="minor">
            <a:schemeClr val="tx1"/>
          </a:fontRef>
        </p:style>
      </p:cxnSp>
      <p:sp>
        <p:nvSpPr>
          <p:cNvPr id="44" name="正方形/長方形 43"/>
          <p:cNvSpPr/>
          <p:nvPr/>
        </p:nvSpPr>
        <p:spPr>
          <a:xfrm>
            <a:off x="995174" y="1734571"/>
            <a:ext cx="4178240" cy="3600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dirty="0" smtClean="0"/>
              <a:t>行政情報ネットワーク（庁内ネットワーク）</a:t>
            </a:r>
            <a:endParaRPr kumimoji="1" lang="ja-JP" altLang="en-US" dirty="0"/>
          </a:p>
        </p:txBody>
      </p:sp>
      <p:sp>
        <p:nvSpPr>
          <p:cNvPr id="56" name="正方形/長方形 55"/>
          <p:cNvSpPr/>
          <p:nvPr/>
        </p:nvSpPr>
        <p:spPr>
          <a:xfrm>
            <a:off x="6243111" y="1733523"/>
            <a:ext cx="2399175" cy="3600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dirty="0" smtClean="0"/>
              <a:t>インターネット</a:t>
            </a:r>
            <a:endParaRPr kumimoji="1" lang="ja-JP" altLang="en-US" dirty="0"/>
          </a:p>
        </p:txBody>
      </p:sp>
      <p:cxnSp>
        <p:nvCxnSpPr>
          <p:cNvPr id="57" name="直線コネクタ 56"/>
          <p:cNvCxnSpPr/>
          <p:nvPr/>
        </p:nvCxnSpPr>
        <p:spPr>
          <a:xfrm flipH="1" flipV="1">
            <a:off x="7903550" y="4077300"/>
            <a:ext cx="2594" cy="571473"/>
          </a:xfrm>
          <a:prstGeom prst="line">
            <a:avLst/>
          </a:prstGeom>
          <a:ln w="57150"/>
        </p:spPr>
        <p:style>
          <a:lnRef idx="1">
            <a:schemeClr val="accent1"/>
          </a:lnRef>
          <a:fillRef idx="0">
            <a:schemeClr val="accent1"/>
          </a:fillRef>
          <a:effectRef idx="0">
            <a:schemeClr val="accent1"/>
          </a:effectRef>
          <a:fontRef idx="minor">
            <a:schemeClr val="tx1"/>
          </a:fontRef>
        </p:style>
      </p:cxnSp>
      <p:cxnSp>
        <p:nvCxnSpPr>
          <p:cNvPr id="59" name="直線コネクタ 58"/>
          <p:cNvCxnSpPr/>
          <p:nvPr/>
        </p:nvCxnSpPr>
        <p:spPr>
          <a:xfrm flipH="1" flipV="1">
            <a:off x="4123577" y="4041047"/>
            <a:ext cx="9786" cy="707586"/>
          </a:xfrm>
          <a:prstGeom prst="line">
            <a:avLst/>
          </a:prstGeom>
          <a:ln w="57150"/>
        </p:spPr>
        <p:style>
          <a:lnRef idx="1">
            <a:schemeClr val="accent1"/>
          </a:lnRef>
          <a:fillRef idx="0">
            <a:schemeClr val="accent1"/>
          </a:fillRef>
          <a:effectRef idx="0">
            <a:schemeClr val="accent1"/>
          </a:effectRef>
          <a:fontRef idx="minor">
            <a:schemeClr val="tx1"/>
          </a:fontRef>
        </p:style>
      </p:cxnSp>
      <p:cxnSp>
        <p:nvCxnSpPr>
          <p:cNvPr id="65" name="直線コネクタ 64"/>
          <p:cNvCxnSpPr>
            <a:stCxn id="62" idx="3"/>
          </p:cNvCxnSpPr>
          <p:nvPr/>
        </p:nvCxnSpPr>
        <p:spPr>
          <a:xfrm flipV="1">
            <a:off x="6646730" y="4053155"/>
            <a:ext cx="4354370" cy="22195"/>
          </a:xfrm>
          <a:prstGeom prst="line">
            <a:avLst/>
          </a:prstGeom>
          <a:ln w="57150"/>
        </p:spPr>
        <p:style>
          <a:lnRef idx="1">
            <a:schemeClr val="accent1"/>
          </a:lnRef>
          <a:fillRef idx="0">
            <a:schemeClr val="accent1"/>
          </a:fillRef>
          <a:effectRef idx="0">
            <a:schemeClr val="accent1"/>
          </a:effectRef>
          <a:fontRef idx="minor">
            <a:schemeClr val="tx1"/>
          </a:fontRef>
        </p:style>
      </p:cxnSp>
      <p:cxnSp>
        <p:nvCxnSpPr>
          <p:cNvPr id="67" name="直線コネクタ 66"/>
          <p:cNvCxnSpPr/>
          <p:nvPr/>
        </p:nvCxnSpPr>
        <p:spPr>
          <a:xfrm flipH="1" flipV="1">
            <a:off x="9129779" y="3796029"/>
            <a:ext cx="0" cy="245018"/>
          </a:xfrm>
          <a:prstGeom prst="line">
            <a:avLst/>
          </a:prstGeom>
          <a:ln w="57150"/>
        </p:spPr>
        <p:style>
          <a:lnRef idx="1">
            <a:schemeClr val="accent1"/>
          </a:lnRef>
          <a:fillRef idx="0">
            <a:schemeClr val="accent1"/>
          </a:fillRef>
          <a:effectRef idx="0">
            <a:schemeClr val="accent1"/>
          </a:effectRef>
          <a:fontRef idx="minor">
            <a:schemeClr val="tx1"/>
          </a:fontRef>
        </p:style>
      </p:cxnSp>
      <p:sp>
        <p:nvSpPr>
          <p:cNvPr id="38" name="タイトル 1"/>
          <p:cNvSpPr>
            <a:spLocks noGrp="1"/>
          </p:cNvSpPr>
          <p:nvPr>
            <p:ph type="title"/>
          </p:nvPr>
        </p:nvSpPr>
        <p:spPr>
          <a:xfrm>
            <a:off x="657224" y="499533"/>
            <a:ext cx="10772775" cy="502416"/>
          </a:xfrm>
        </p:spPr>
        <p:txBody>
          <a:bodyPr>
            <a:normAutofit/>
          </a:bodyPr>
          <a:lstStyle/>
          <a:p>
            <a:r>
              <a:rPr kumimoji="1" lang="ja-JP" altLang="en-US" sz="2800" dirty="0" smtClean="0"/>
              <a:t>図</a:t>
            </a:r>
            <a:r>
              <a:rPr kumimoji="1" lang="en-US" altLang="ja-JP" sz="2800" dirty="0" smtClean="0"/>
              <a:t>2-4</a:t>
            </a:r>
            <a:r>
              <a:rPr lang="ja-JP" altLang="en-US" sz="2800" dirty="0"/>
              <a:t>⑤</a:t>
            </a:r>
            <a:endParaRPr kumimoji="1" lang="ja-JP" altLang="en-US" sz="2800" dirty="0"/>
          </a:p>
        </p:txBody>
      </p:sp>
      <p:sp>
        <p:nvSpPr>
          <p:cNvPr id="39" name="コンテンツ プレースホルダー 2"/>
          <p:cNvSpPr>
            <a:spLocks noGrp="1"/>
          </p:cNvSpPr>
          <p:nvPr>
            <p:ph idx="1"/>
          </p:nvPr>
        </p:nvSpPr>
        <p:spPr>
          <a:xfrm>
            <a:off x="583621" y="1189918"/>
            <a:ext cx="10753725" cy="535636"/>
          </a:xfrm>
        </p:spPr>
        <p:txBody>
          <a:bodyPr/>
          <a:lstStyle/>
          <a:p>
            <a:r>
              <a:rPr lang="ja-JP" altLang="en-US" dirty="0" smtClean="0"/>
              <a:t>クラウド型の場合の</a:t>
            </a:r>
            <a:r>
              <a:rPr lang="ja-JP" altLang="ja-JP" dirty="0" smtClean="0"/>
              <a:t>ネットワーク図</a:t>
            </a:r>
            <a:r>
              <a:rPr lang="ja-JP" altLang="en-US" dirty="0" smtClean="0"/>
              <a:t>（想定）</a:t>
            </a:r>
            <a:endParaRPr lang="en-US" altLang="ja-JP" dirty="0"/>
          </a:p>
        </p:txBody>
      </p:sp>
    </p:spTree>
    <p:extLst>
      <p:ext uri="{BB962C8B-B14F-4D97-AF65-F5344CB8AC3E}">
        <p14:creationId xmlns:p14="http://schemas.microsoft.com/office/powerpoint/2010/main" val="3279365902"/>
      </p:ext>
    </p:extLst>
  </p:cSld>
  <p:clrMapOvr>
    <a:masterClrMapping/>
  </p:clrMapOvr>
</p:sld>
</file>

<file path=ppt/theme/theme1.xml><?xml version="1.0" encoding="utf-8"?>
<a:theme xmlns:a="http://schemas.openxmlformats.org/drawingml/2006/main" name="メトロポリタン">
  <a:themeElements>
    <a:clrScheme name="メトロポリタン">
      <a:dk1>
        <a:sysClr val="windowText" lastClr="000000"/>
      </a:dk1>
      <a:lt1>
        <a:sysClr val="window" lastClr="FFFFFF"/>
      </a:lt1>
      <a:dk2>
        <a:srgbClr val="162F33"/>
      </a:dk2>
      <a:lt2>
        <a:srgbClr val="EAF0E0"/>
      </a:lt2>
      <a:accent1>
        <a:srgbClr val="50B4C8"/>
      </a:accent1>
      <a:accent2>
        <a:srgbClr val="A8B97F"/>
      </a:accent2>
      <a:accent3>
        <a:srgbClr val="9B9256"/>
      </a:accent3>
      <a:accent4>
        <a:srgbClr val="657689"/>
      </a:accent4>
      <a:accent5>
        <a:srgbClr val="7A855D"/>
      </a:accent5>
      <a:accent6>
        <a:srgbClr val="84AC9D"/>
      </a:accent6>
      <a:hlink>
        <a:srgbClr val="2370CD"/>
      </a:hlink>
      <a:folHlink>
        <a:srgbClr val="877589"/>
      </a:folHlink>
    </a:clrScheme>
    <a:fontScheme name="メトロポリタン">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メトロポリタン">
      <a:fillStyleLst>
        <a:solidFill>
          <a:schemeClr val="phClr"/>
        </a:solidFill>
        <a:gradFill rotWithShape="1">
          <a:gsLst>
            <a:gs pos="0">
              <a:schemeClr val="phClr">
                <a:tint val="70000"/>
                <a:satMod val="100000"/>
                <a:lumMod val="110000"/>
              </a:schemeClr>
            </a:gs>
            <a:gs pos="50000">
              <a:schemeClr val="phClr">
                <a:tint val="75000"/>
                <a:satMod val="101000"/>
                <a:lumMod val="105000"/>
              </a:schemeClr>
            </a:gs>
            <a:gs pos="100000">
              <a:schemeClr val="phClr">
                <a:tint val="82000"/>
                <a:satMod val="104000"/>
                <a:lumMod val="105000"/>
              </a:schemeClr>
            </a:gs>
          </a:gsLst>
          <a:lin ang="2700000" scaled="0"/>
        </a:gradFill>
        <a:gradFill rotWithShape="1">
          <a:gsLst>
            <a:gs pos="0">
              <a:schemeClr val="phClr">
                <a:tint val="97000"/>
                <a:satMod val="100000"/>
                <a:lumMod val="102000"/>
              </a:schemeClr>
            </a:gs>
            <a:gs pos="50000">
              <a:schemeClr val="phClr">
                <a:shade val="100000"/>
                <a:satMod val="100000"/>
                <a:lumMod val="100000"/>
              </a:schemeClr>
            </a:gs>
            <a:gs pos="100000">
              <a:schemeClr val="phClr">
                <a:shade val="80000"/>
                <a:satMod val="100000"/>
                <a:lumMod val="99000"/>
              </a:schemeClr>
            </a:gs>
          </a:gsLst>
          <a:lin ang="2700000" scaled="0"/>
        </a:gradFill>
      </a:fillStyleLst>
      <a:lnStyleLst>
        <a:ln w="9525"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solidFill>
          <a:schemeClr val="phClr">
            <a:shade val="95000"/>
            <a:satMod val="170000"/>
          </a:schemeClr>
        </a:solidFill>
      </a:bgFillStyleLst>
    </a:fmtScheme>
  </a:themeElements>
  <a:objectDefaults/>
  <a:extraClrSchemeLst/>
  <a:extLst>
    <a:ext uri="{05A4C25C-085E-4340-85A3-A5531E510DB2}">
      <thm15:themeFamily xmlns:thm15="http://schemas.microsoft.com/office/thememl/2012/main" name="Metropolitan" id="{4C5440D6-04D2-4954-96CF-F251137069B2}" vid="{79CFCA13-9412-4290-BB4B-85112F88857B}"/>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109</TotalTime>
  <Words>919</Words>
  <Application>Microsoft Office PowerPoint</Application>
  <PresentationFormat>ワイド画面</PresentationFormat>
  <Paragraphs>130</Paragraphs>
  <Slides>4</Slides>
  <Notes>2</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4</vt:i4>
      </vt:variant>
    </vt:vector>
  </HeadingPairs>
  <TitlesOfParts>
    <vt:vector size="9" baseType="lpstr">
      <vt:lpstr>ＭＳ Ｐゴシック</vt:lpstr>
      <vt:lpstr>游ゴシック</vt:lpstr>
      <vt:lpstr>Arial</vt:lpstr>
      <vt:lpstr>Calibri Light</vt:lpstr>
      <vt:lpstr>メトロポリタン</vt:lpstr>
      <vt:lpstr>図2-4①</vt:lpstr>
      <vt:lpstr>図2-4②</vt:lpstr>
      <vt:lpstr>図2-4⑤</vt:lpstr>
      <vt:lpstr>図2-4⑤</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熊谷あゆみ</dc:creator>
  <cp:lastModifiedBy>100133</cp:lastModifiedBy>
  <cp:revision>25</cp:revision>
  <cp:lastPrinted>2025-01-21T05:07:31Z</cp:lastPrinted>
  <dcterms:created xsi:type="dcterms:W3CDTF">2024-11-14T01:33:24Z</dcterms:created>
  <dcterms:modified xsi:type="dcterms:W3CDTF">2025-04-09T11:35:49Z</dcterms:modified>
</cp:coreProperties>
</file>

<file path=docProps/thumbnail.jpeg>
</file>