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25" d="100"/>
          <a:sy n="125" d="100"/>
        </p:scale>
        <p:origin x="624" y="-20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9F5999A-4BF4-4878-8313-D31AED74C291}" type="datetimeFigureOut">
              <a:rPr kumimoji="1" lang="ja-JP" altLang="en-US" smtClean="0"/>
              <a:t>2025/5/28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7BB9DC-F336-41F0-87AD-F9D8D0F8BAB7}" type="slidenum">
              <a:rPr kumimoji="1" lang="ja-JP" altLang="en-US" smtClean="0"/>
              <a:t>‹#›</a:t>
            </a:fld>
            <a:endParaRPr kumimoji="1" lang="ja-JP" altLang="en-US"/>
          </a:p>
        </p:txBody>
      </p:sp>
    </p:spTree>
    <p:extLst>
      <p:ext uri="{BB962C8B-B14F-4D97-AF65-F5344CB8AC3E}">
        <p14:creationId xmlns:p14="http://schemas.microsoft.com/office/powerpoint/2010/main" val="2499790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9F5999A-4BF4-4878-8313-D31AED74C291}" type="datetimeFigureOut">
              <a:rPr kumimoji="1" lang="ja-JP" altLang="en-US" smtClean="0"/>
              <a:t>2025/5/28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7BB9DC-F336-41F0-87AD-F9D8D0F8BAB7}" type="slidenum">
              <a:rPr kumimoji="1" lang="ja-JP" altLang="en-US" smtClean="0"/>
              <a:t>‹#›</a:t>
            </a:fld>
            <a:endParaRPr kumimoji="1" lang="ja-JP" altLang="en-US"/>
          </a:p>
        </p:txBody>
      </p:sp>
    </p:spTree>
    <p:extLst>
      <p:ext uri="{BB962C8B-B14F-4D97-AF65-F5344CB8AC3E}">
        <p14:creationId xmlns:p14="http://schemas.microsoft.com/office/powerpoint/2010/main" val="21745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9F5999A-4BF4-4878-8313-D31AED74C291}" type="datetimeFigureOut">
              <a:rPr kumimoji="1" lang="ja-JP" altLang="en-US" smtClean="0"/>
              <a:t>2025/5/28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7BB9DC-F336-41F0-87AD-F9D8D0F8BAB7}" type="slidenum">
              <a:rPr kumimoji="1" lang="ja-JP" altLang="en-US" smtClean="0"/>
              <a:t>‹#›</a:t>
            </a:fld>
            <a:endParaRPr kumimoji="1" lang="ja-JP" altLang="en-US"/>
          </a:p>
        </p:txBody>
      </p:sp>
    </p:spTree>
    <p:extLst>
      <p:ext uri="{BB962C8B-B14F-4D97-AF65-F5344CB8AC3E}">
        <p14:creationId xmlns:p14="http://schemas.microsoft.com/office/powerpoint/2010/main" val="1578180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9F5999A-4BF4-4878-8313-D31AED74C291}" type="datetimeFigureOut">
              <a:rPr kumimoji="1" lang="ja-JP" altLang="en-US" smtClean="0"/>
              <a:t>2025/5/28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7BB9DC-F336-41F0-87AD-F9D8D0F8BAB7}" type="slidenum">
              <a:rPr kumimoji="1" lang="ja-JP" altLang="en-US" smtClean="0"/>
              <a:t>‹#›</a:t>
            </a:fld>
            <a:endParaRPr kumimoji="1" lang="ja-JP" altLang="en-US"/>
          </a:p>
        </p:txBody>
      </p:sp>
    </p:spTree>
    <p:extLst>
      <p:ext uri="{BB962C8B-B14F-4D97-AF65-F5344CB8AC3E}">
        <p14:creationId xmlns:p14="http://schemas.microsoft.com/office/powerpoint/2010/main" val="1512816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9F5999A-4BF4-4878-8313-D31AED74C291}" type="datetimeFigureOut">
              <a:rPr kumimoji="1" lang="ja-JP" altLang="en-US" smtClean="0"/>
              <a:t>2025/5/28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7BB9DC-F336-41F0-87AD-F9D8D0F8BAB7}" type="slidenum">
              <a:rPr kumimoji="1" lang="ja-JP" altLang="en-US" smtClean="0"/>
              <a:t>‹#›</a:t>
            </a:fld>
            <a:endParaRPr kumimoji="1" lang="ja-JP" altLang="en-US"/>
          </a:p>
        </p:txBody>
      </p:sp>
    </p:spTree>
    <p:extLst>
      <p:ext uri="{BB962C8B-B14F-4D97-AF65-F5344CB8AC3E}">
        <p14:creationId xmlns:p14="http://schemas.microsoft.com/office/powerpoint/2010/main" val="3709807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9F5999A-4BF4-4878-8313-D31AED74C291}" type="datetimeFigureOut">
              <a:rPr kumimoji="1" lang="ja-JP" altLang="en-US" smtClean="0"/>
              <a:t>2025/5/28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C7BB9DC-F336-41F0-87AD-F9D8D0F8BAB7}" type="slidenum">
              <a:rPr kumimoji="1" lang="ja-JP" altLang="en-US" smtClean="0"/>
              <a:t>‹#›</a:t>
            </a:fld>
            <a:endParaRPr kumimoji="1" lang="ja-JP" altLang="en-US"/>
          </a:p>
        </p:txBody>
      </p:sp>
    </p:spTree>
    <p:extLst>
      <p:ext uri="{BB962C8B-B14F-4D97-AF65-F5344CB8AC3E}">
        <p14:creationId xmlns:p14="http://schemas.microsoft.com/office/powerpoint/2010/main" val="3139769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9F5999A-4BF4-4878-8313-D31AED74C291}" type="datetimeFigureOut">
              <a:rPr kumimoji="1" lang="ja-JP" altLang="en-US" smtClean="0"/>
              <a:t>2025/5/28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C7BB9DC-F336-41F0-87AD-F9D8D0F8BAB7}" type="slidenum">
              <a:rPr kumimoji="1" lang="ja-JP" altLang="en-US" smtClean="0"/>
              <a:t>‹#›</a:t>
            </a:fld>
            <a:endParaRPr kumimoji="1" lang="ja-JP" altLang="en-US"/>
          </a:p>
        </p:txBody>
      </p:sp>
    </p:spTree>
    <p:extLst>
      <p:ext uri="{BB962C8B-B14F-4D97-AF65-F5344CB8AC3E}">
        <p14:creationId xmlns:p14="http://schemas.microsoft.com/office/powerpoint/2010/main" val="1129869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9F5999A-4BF4-4878-8313-D31AED74C291}" type="datetimeFigureOut">
              <a:rPr kumimoji="1" lang="ja-JP" altLang="en-US" smtClean="0"/>
              <a:t>2025/5/28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C7BB9DC-F336-41F0-87AD-F9D8D0F8BAB7}" type="slidenum">
              <a:rPr kumimoji="1" lang="ja-JP" altLang="en-US" smtClean="0"/>
              <a:t>‹#›</a:t>
            </a:fld>
            <a:endParaRPr kumimoji="1" lang="ja-JP" altLang="en-US"/>
          </a:p>
        </p:txBody>
      </p:sp>
    </p:spTree>
    <p:extLst>
      <p:ext uri="{BB962C8B-B14F-4D97-AF65-F5344CB8AC3E}">
        <p14:creationId xmlns:p14="http://schemas.microsoft.com/office/powerpoint/2010/main" val="3554691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9F5999A-4BF4-4878-8313-D31AED74C291}" type="datetimeFigureOut">
              <a:rPr kumimoji="1" lang="ja-JP" altLang="en-US" smtClean="0"/>
              <a:t>2025/5/28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C7BB9DC-F336-41F0-87AD-F9D8D0F8BAB7}" type="slidenum">
              <a:rPr kumimoji="1" lang="ja-JP" altLang="en-US" smtClean="0"/>
              <a:t>‹#›</a:t>
            </a:fld>
            <a:endParaRPr kumimoji="1" lang="ja-JP" altLang="en-US"/>
          </a:p>
        </p:txBody>
      </p:sp>
    </p:spTree>
    <p:extLst>
      <p:ext uri="{BB962C8B-B14F-4D97-AF65-F5344CB8AC3E}">
        <p14:creationId xmlns:p14="http://schemas.microsoft.com/office/powerpoint/2010/main" val="2626736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9F5999A-4BF4-4878-8313-D31AED74C291}" type="datetimeFigureOut">
              <a:rPr kumimoji="1" lang="ja-JP" altLang="en-US" smtClean="0"/>
              <a:t>2025/5/28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C7BB9DC-F336-41F0-87AD-F9D8D0F8BAB7}" type="slidenum">
              <a:rPr kumimoji="1" lang="ja-JP" altLang="en-US" smtClean="0"/>
              <a:t>‹#›</a:t>
            </a:fld>
            <a:endParaRPr kumimoji="1" lang="ja-JP" altLang="en-US"/>
          </a:p>
        </p:txBody>
      </p:sp>
    </p:spTree>
    <p:extLst>
      <p:ext uri="{BB962C8B-B14F-4D97-AF65-F5344CB8AC3E}">
        <p14:creationId xmlns:p14="http://schemas.microsoft.com/office/powerpoint/2010/main" val="3556546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9F5999A-4BF4-4878-8313-D31AED74C291}" type="datetimeFigureOut">
              <a:rPr kumimoji="1" lang="ja-JP" altLang="en-US" smtClean="0"/>
              <a:t>2025/5/28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C7BB9DC-F336-41F0-87AD-F9D8D0F8BAB7}" type="slidenum">
              <a:rPr kumimoji="1" lang="ja-JP" altLang="en-US" smtClean="0"/>
              <a:t>‹#›</a:t>
            </a:fld>
            <a:endParaRPr kumimoji="1" lang="ja-JP" altLang="en-US"/>
          </a:p>
        </p:txBody>
      </p:sp>
    </p:spTree>
    <p:extLst>
      <p:ext uri="{BB962C8B-B14F-4D97-AF65-F5344CB8AC3E}">
        <p14:creationId xmlns:p14="http://schemas.microsoft.com/office/powerpoint/2010/main" val="3485127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89F5999A-4BF4-4878-8313-D31AED74C291}" type="datetimeFigureOut">
              <a:rPr kumimoji="1" lang="ja-JP" altLang="en-US" smtClean="0"/>
              <a:t>2025/5/28</a:t>
            </a:fld>
            <a:endParaRPr kumimoji="1" lang="ja-JP" altLang="en-US"/>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9C7BB9DC-F336-41F0-87AD-F9D8D0F8BAB7}" type="slidenum">
              <a:rPr kumimoji="1" lang="ja-JP" altLang="en-US" smtClean="0"/>
              <a:t>‹#›</a:t>
            </a:fld>
            <a:endParaRPr kumimoji="1" lang="ja-JP" altLang="en-US"/>
          </a:p>
        </p:txBody>
      </p:sp>
    </p:spTree>
    <p:extLst>
      <p:ext uri="{BB962C8B-B14F-4D97-AF65-F5344CB8AC3E}">
        <p14:creationId xmlns:p14="http://schemas.microsoft.com/office/powerpoint/2010/main" val="1010515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正方形/長方形 3"/>
          <p:cNvSpPr/>
          <p:nvPr/>
        </p:nvSpPr>
        <p:spPr>
          <a:xfrm>
            <a:off x="-1" y="-32988"/>
            <a:ext cx="6858001" cy="1264095"/>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035324" y="32280"/>
            <a:ext cx="4780722" cy="646331"/>
          </a:xfrm>
          <a:prstGeom prst="rect">
            <a:avLst/>
          </a:prstGeom>
          <a:noFill/>
        </p:spPr>
        <p:txBody>
          <a:bodyPr wrap="square" rtlCol="0">
            <a:spAutoFit/>
          </a:bodyPr>
          <a:lstStyle/>
          <a:p>
            <a:pPr algn="ctr"/>
            <a:r>
              <a:rPr lang="ja-JP" altLang="en-US" b="1" dirty="0" smtClean="0">
                <a:solidFill>
                  <a:schemeClr val="bg1"/>
                </a:solidFill>
                <a:latin typeface="メイリオ" panose="020B0604030504040204" pitchFamily="50" charset="-128"/>
                <a:ea typeface="メイリオ" panose="020B0604030504040204" pitchFamily="50" charset="-128"/>
              </a:rPr>
              <a:t>いわて女性の活躍促進連携会議　</a:t>
            </a:r>
            <a:endParaRPr lang="en-US" altLang="ja-JP" b="1" dirty="0" smtClean="0">
              <a:solidFill>
                <a:schemeClr val="bg1"/>
              </a:solidFill>
              <a:latin typeface="メイリオ" panose="020B0604030504040204" pitchFamily="50" charset="-128"/>
              <a:ea typeface="メイリオ" panose="020B0604030504040204" pitchFamily="50" charset="-128"/>
            </a:endParaRPr>
          </a:p>
          <a:p>
            <a:pPr algn="ctr"/>
            <a:r>
              <a:rPr lang="ja-JP" altLang="en-US" b="1" dirty="0" smtClean="0">
                <a:solidFill>
                  <a:schemeClr val="bg1"/>
                </a:solidFill>
                <a:latin typeface="メイリオ" panose="020B0604030504040204" pitchFamily="50" charset="-128"/>
                <a:ea typeface="メイリオ" panose="020B0604030504040204" pitchFamily="50" charset="-128"/>
              </a:rPr>
              <a:t>けんせつ小町部会</a:t>
            </a:r>
            <a:endParaRPr lang="en-US" altLang="ja-JP" b="1" dirty="0" smtClean="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89453" y="1371600"/>
            <a:ext cx="6679095" cy="1938992"/>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rPr>
              <a:t>　いわて女性の活躍促進連携会議けんせつ小町部会では、建設産業の担い手確保のための一環として、建設産業における女性の就業割合を増やすことを目的に建設産業における女性の活躍支援のための総合的な取組を進めています。</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今般、けんせつ小町部会における活動報告や県が主催する女性活躍関連の各種セミナー、補助金等の御案内等のため、メール配信を行います。</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rPr>
              <a:t>つきましては、下記注意事項を御確認のうえ、配信を希望する場合は、必要事項を御記入</a:t>
            </a:r>
            <a:r>
              <a:rPr lang="ja-JP" altLang="en-US" sz="1200" dirty="0">
                <a:latin typeface="メイリオ" panose="020B0604030504040204" pitchFamily="50" charset="-128"/>
                <a:ea typeface="メイリオ" panose="020B0604030504040204" pitchFamily="50" charset="-128"/>
              </a:rPr>
              <a:t>いただき</a:t>
            </a:r>
            <a:r>
              <a:rPr kumimoji="1" lang="ja-JP" altLang="en-US" sz="1200" dirty="0" smtClean="0">
                <a:latin typeface="メイリオ" panose="020B0604030504040204" pitchFamily="50" charset="-128"/>
                <a:ea typeface="メイリオ" panose="020B0604030504040204" pitchFamily="50" charset="-128"/>
              </a:rPr>
              <a:t>、事務局あてメール</a:t>
            </a:r>
            <a:r>
              <a:rPr lang="ja-JP" altLang="en-US" sz="1200" dirty="0">
                <a:latin typeface="メイリオ" panose="020B0604030504040204" pitchFamily="50" charset="-128"/>
                <a:ea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rPr>
              <a:t>FAX</a:t>
            </a:r>
            <a:r>
              <a:rPr kumimoji="1" lang="ja-JP" altLang="en-US" sz="1200" dirty="0" smtClean="0">
                <a:latin typeface="メイリオ" panose="020B0604030504040204" pitchFamily="50" charset="-128"/>
                <a:ea typeface="メイリオ" panose="020B0604030504040204" pitchFamily="50" charset="-128"/>
              </a:rPr>
              <a:t>又は下記</a:t>
            </a:r>
            <a:r>
              <a:rPr kumimoji="1" lang="en-US" altLang="ja-JP" sz="1200" dirty="0" smtClean="0">
                <a:latin typeface="メイリオ" panose="020B0604030504040204" pitchFamily="50" charset="-128"/>
                <a:ea typeface="メイリオ" panose="020B0604030504040204" pitchFamily="50" charset="-128"/>
              </a:rPr>
              <a:t>QR</a:t>
            </a:r>
            <a:r>
              <a:rPr kumimoji="1" lang="ja-JP" altLang="en-US" sz="1200" dirty="0" smtClean="0">
                <a:latin typeface="メイリオ" panose="020B0604030504040204" pitchFamily="50" charset="-128"/>
                <a:ea typeface="メイリオ" panose="020B0604030504040204" pitchFamily="50" charset="-128"/>
              </a:rPr>
              <a:t>コードよりお申込みください。</a:t>
            </a:r>
            <a:endParaRPr kumimoji="1" lang="en-US" altLang="ja-JP" sz="1200" dirty="0" smtClean="0">
              <a:latin typeface="メイリオ" panose="020B0604030504040204" pitchFamily="50" charset="-128"/>
              <a:ea typeface="メイリオ" panose="020B0604030504040204" pitchFamily="50" charset="-128"/>
            </a:endParaRPr>
          </a:p>
          <a:p>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建設企業の女性活躍に向け、役立つ情報を積極的に発信しますので、ぜひ御登録のほど、よろしくお願いいたします。</a:t>
            </a:r>
            <a:endParaRPr kumimoji="1" lang="ja-JP" altLang="en-US" sz="1200"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206865" y="3478615"/>
            <a:ext cx="6390862" cy="1200329"/>
          </a:xfrm>
          <a:prstGeom prst="rect">
            <a:avLst/>
          </a:prstGeom>
          <a:noFill/>
        </p:spPr>
        <p:txBody>
          <a:bodyPr wrap="square" rtlCol="0">
            <a:spAutoFit/>
          </a:bodyPr>
          <a:lstStyle/>
          <a:p>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注意事項</a:t>
            </a:r>
            <a:r>
              <a:rPr kumimoji="1" lang="en-US" altLang="ja-JP" sz="1200" dirty="0" smtClean="0">
                <a:latin typeface="メイリオ" panose="020B0604030504040204" pitchFamily="50" charset="-128"/>
                <a:ea typeface="メイリオ" panose="020B0604030504040204" pitchFamily="50" charset="-128"/>
              </a:rPr>
              <a:t>】</a:t>
            </a:r>
          </a:p>
          <a:p>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　メールアドレス等の個人情報は本メールの配信以外の目的での使用はいたしません。</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rPr>
              <a:t>・　個人情報は、県土整備部建設技術振興課が厳重に管理し、漏えい、紛失、不正流用、</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rPr>
              <a:t>改ざん等の防止のために必要かつ適切な措置を講じます。</a:t>
            </a:r>
            <a:endParaRPr kumimoji="1"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　メールの配信先の変更及び配信停止を御希望の場合は、事務局までお問い合わせ</a:t>
            </a:r>
            <a:r>
              <a:rPr lang="ja-JP" altLang="en-US" sz="1200" dirty="0" err="1" smtClean="0">
                <a:latin typeface="メイリオ" panose="020B0604030504040204" pitchFamily="50" charset="-128"/>
                <a:ea typeface="メイリオ" panose="020B0604030504040204" pitchFamily="50" charset="-128"/>
              </a:rPr>
              <a:t>く</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　ださい。</a:t>
            </a:r>
            <a:endParaRPr kumimoji="1" lang="ja-JP" altLang="en-US" sz="12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9938" y="652923"/>
            <a:ext cx="6947452" cy="400110"/>
          </a:xfrm>
          <a:prstGeom prst="rect">
            <a:avLst/>
          </a:prstGeom>
          <a:noFill/>
        </p:spPr>
        <p:txBody>
          <a:bodyPr wrap="square" rtlCol="0">
            <a:spAutoFit/>
          </a:bodyPr>
          <a:lstStyle/>
          <a:p>
            <a:pPr algn="ctr"/>
            <a:r>
              <a:rPr lang="ja-JP" altLang="en-US" sz="2000" b="1" dirty="0" smtClean="0">
                <a:solidFill>
                  <a:schemeClr val="bg1"/>
                </a:solidFill>
                <a:latin typeface="メイリオ" panose="020B0604030504040204" pitchFamily="50" charset="-128"/>
                <a:ea typeface="メイリオ" panose="020B0604030504040204" pitchFamily="50" charset="-128"/>
              </a:rPr>
              <a:t>～　メール配信のお知らせと御登録のお願い　～</a:t>
            </a:r>
            <a:endParaRPr lang="en-US" altLang="ja-JP" sz="2000" b="1" dirty="0" smtClean="0">
              <a:solidFill>
                <a:schemeClr val="bg1"/>
              </a:solidFill>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1258205" y="4719975"/>
            <a:ext cx="4353339" cy="338554"/>
          </a:xfrm>
          <a:prstGeom prst="rect">
            <a:avLst/>
          </a:prstGeom>
          <a:noFill/>
        </p:spPr>
        <p:txBody>
          <a:bodyPr wrap="square" rtlCol="0">
            <a:spAutoFit/>
          </a:bodyPr>
          <a:lstStyle/>
          <a:p>
            <a:pPr algn="ctr"/>
            <a:r>
              <a:rPr lang="en-US" altLang="ja-JP" sz="1600" b="1" dirty="0">
                <a:latin typeface="メイリオ" panose="020B0604030504040204" pitchFamily="50" charset="-128"/>
                <a:ea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rPr>
              <a:t>メール登録の申込み</a:t>
            </a:r>
            <a:r>
              <a:rPr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482644077"/>
              </p:ext>
            </p:extLst>
          </p:nvPr>
        </p:nvGraphicFramePr>
        <p:xfrm>
          <a:off x="274456" y="5970383"/>
          <a:ext cx="6285051" cy="3313701"/>
        </p:xfrm>
        <a:graphic>
          <a:graphicData uri="http://schemas.openxmlformats.org/drawingml/2006/table">
            <a:tbl>
              <a:tblPr bandRow="1">
                <a:tableStyleId>{5940675A-B579-460E-94D1-54222C63F5DA}</a:tableStyleId>
              </a:tblPr>
              <a:tblGrid>
                <a:gridCol w="2058727">
                  <a:extLst>
                    <a:ext uri="{9D8B030D-6E8A-4147-A177-3AD203B41FA5}">
                      <a16:colId xmlns:a16="http://schemas.microsoft.com/office/drawing/2014/main" val="3571975526"/>
                    </a:ext>
                  </a:extLst>
                </a:gridCol>
                <a:gridCol w="371856">
                  <a:extLst>
                    <a:ext uri="{9D8B030D-6E8A-4147-A177-3AD203B41FA5}">
                      <a16:colId xmlns:a16="http://schemas.microsoft.com/office/drawing/2014/main" val="3756259586"/>
                    </a:ext>
                  </a:extLst>
                </a:gridCol>
                <a:gridCol w="310896">
                  <a:extLst>
                    <a:ext uri="{9D8B030D-6E8A-4147-A177-3AD203B41FA5}">
                      <a16:colId xmlns:a16="http://schemas.microsoft.com/office/drawing/2014/main" val="38947213"/>
                    </a:ext>
                  </a:extLst>
                </a:gridCol>
                <a:gridCol w="3543572">
                  <a:extLst>
                    <a:ext uri="{9D8B030D-6E8A-4147-A177-3AD203B41FA5}">
                      <a16:colId xmlns:a16="http://schemas.microsoft.com/office/drawing/2014/main" val="326099874"/>
                    </a:ext>
                  </a:extLst>
                </a:gridCol>
              </a:tblGrid>
              <a:tr h="371873">
                <a:tc>
                  <a:txBody>
                    <a:bodyPr/>
                    <a:lstStyle/>
                    <a:p>
                      <a:r>
                        <a:rPr kumimoji="1" lang="ja-JP" altLang="en-US" sz="1200" dirty="0" smtClean="0">
                          <a:latin typeface="メイリオ" panose="020B0604030504040204" pitchFamily="50" charset="-128"/>
                          <a:ea typeface="メイリオ" panose="020B0604030504040204" pitchFamily="50" charset="-128"/>
                        </a:rPr>
                        <a:t>会社・団体等名</a:t>
                      </a:r>
                      <a:endParaRPr kumimoji="1" lang="ja-JP" altLang="en-US" sz="1200" dirty="0">
                        <a:latin typeface="メイリオ" panose="020B0604030504040204" pitchFamily="50" charset="-128"/>
                        <a:ea typeface="メイリオ" panose="020B0604030504040204" pitchFamily="50" charset="-128"/>
                      </a:endParaRPr>
                    </a:p>
                  </a:txBody>
                  <a:tcPr anchor="ctr">
                    <a:solidFill>
                      <a:schemeClr val="bg1"/>
                    </a:solidFill>
                  </a:tcPr>
                </a:tc>
                <a:tc gridSpan="3">
                  <a:txBody>
                    <a:bodyPr/>
                    <a:lstStyle/>
                    <a:p>
                      <a:endParaRPr kumimoji="1" lang="ja-JP" altLang="en-US" sz="1200" dirty="0">
                        <a:latin typeface="メイリオ" panose="020B0604030504040204" pitchFamily="50" charset="-128"/>
                        <a:ea typeface="メイリオ" panose="020B0604030504040204" pitchFamily="50" charset="-128"/>
                      </a:endParaRPr>
                    </a:p>
                  </a:txBody>
                  <a:tcP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85909712"/>
                  </a:ext>
                </a:extLst>
              </a:tr>
              <a:tr h="426720">
                <a:tc>
                  <a:txBody>
                    <a:bodyPr/>
                    <a:lstStyle/>
                    <a:p>
                      <a:r>
                        <a:rPr kumimoji="1" lang="ja-JP" altLang="en-US" sz="1200" dirty="0" smtClean="0">
                          <a:latin typeface="メイリオ" panose="020B0604030504040204" pitchFamily="50" charset="-128"/>
                          <a:ea typeface="メイリオ" panose="020B0604030504040204" pitchFamily="50" charset="-128"/>
                        </a:rPr>
                        <a:t>所在地</a:t>
                      </a:r>
                      <a:endParaRPr kumimoji="1" lang="ja-JP" altLang="en-US" sz="1200" dirty="0">
                        <a:latin typeface="メイリオ" panose="020B0604030504040204" pitchFamily="50" charset="-128"/>
                        <a:ea typeface="メイリオ" panose="020B0604030504040204" pitchFamily="50" charset="-128"/>
                      </a:endParaRPr>
                    </a:p>
                  </a:txBody>
                  <a:tcPr anchor="ctr">
                    <a:solidFill>
                      <a:schemeClr val="bg1"/>
                    </a:solidFill>
                  </a:tcPr>
                </a:tc>
                <a:tc gridSpan="3">
                  <a:txBody>
                    <a:bodyPr/>
                    <a:lstStyle/>
                    <a:p>
                      <a:endParaRPr kumimoji="1" lang="ja-JP" altLang="en-US" sz="1200" dirty="0">
                        <a:latin typeface="メイリオ" panose="020B0604030504040204" pitchFamily="50" charset="-128"/>
                        <a:ea typeface="メイリオ" panose="020B0604030504040204" pitchFamily="50" charset="-128"/>
                      </a:endParaRPr>
                    </a:p>
                  </a:txBody>
                  <a:tcP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91371413"/>
                  </a:ext>
                </a:extLst>
              </a:tr>
              <a:tr h="400177">
                <a:tc rowSpan="2">
                  <a:txBody>
                    <a:bodyPr/>
                    <a:lstStyle/>
                    <a:p>
                      <a:r>
                        <a:rPr kumimoji="1" lang="ja-JP" altLang="en-US" sz="1200" dirty="0" smtClean="0">
                          <a:latin typeface="メイリオ" panose="020B0604030504040204" pitchFamily="50" charset="-128"/>
                          <a:ea typeface="メイリオ" panose="020B0604030504040204" pitchFamily="50" charset="-128"/>
                        </a:rPr>
                        <a:t>代表者</a:t>
                      </a:r>
                      <a:endParaRPr kumimoji="1" lang="ja-JP" altLang="en-US" sz="1200" dirty="0">
                        <a:latin typeface="メイリオ" panose="020B0604030504040204" pitchFamily="50" charset="-128"/>
                        <a:ea typeface="メイリオ" panose="020B0604030504040204" pitchFamily="50" charset="-128"/>
                      </a:endParaRPr>
                    </a:p>
                  </a:txBody>
                  <a:tcPr anchor="ctr">
                    <a:solidFill>
                      <a:schemeClr val="bg1"/>
                    </a:solidFill>
                  </a:tcPr>
                </a:tc>
                <a:tc>
                  <a:txBody>
                    <a:bodyPr/>
                    <a:lstStyle/>
                    <a:p>
                      <a:r>
                        <a:rPr kumimoji="1" lang="ja-JP" altLang="en-US" sz="1200" dirty="0" smtClean="0">
                          <a:latin typeface="メイリオ" panose="020B0604030504040204" pitchFamily="50" charset="-128"/>
                          <a:ea typeface="メイリオ" panose="020B0604030504040204" pitchFamily="50" charset="-128"/>
                        </a:rPr>
                        <a:t>役職</a:t>
                      </a:r>
                      <a:endParaRPr kumimoji="1" lang="ja-JP" altLang="en-US" sz="1200" dirty="0">
                        <a:latin typeface="メイリオ" panose="020B0604030504040204" pitchFamily="50" charset="-128"/>
                        <a:ea typeface="メイリオ" panose="020B0604030504040204" pitchFamily="50" charset="-128"/>
                      </a:endParaRPr>
                    </a:p>
                  </a:txBody>
                  <a:tcPr anchor="ctr">
                    <a:solidFill>
                      <a:schemeClr val="bg1"/>
                    </a:solidFill>
                  </a:tcPr>
                </a:tc>
                <a:tc gridSpan="2">
                  <a:txBody>
                    <a:bodyPr/>
                    <a:lstStyle/>
                    <a:p>
                      <a:endParaRPr kumimoji="1" lang="ja-JP" altLang="en-US" sz="1200" dirty="0">
                        <a:latin typeface="メイリオ" panose="020B0604030504040204" pitchFamily="50" charset="-128"/>
                        <a:ea typeface="メイリオ" panose="020B0604030504040204" pitchFamily="50" charset="-128"/>
                      </a:endParaRPr>
                    </a:p>
                  </a:txBody>
                  <a:tcPr>
                    <a:solidFill>
                      <a:schemeClr val="bg1"/>
                    </a:solidFill>
                  </a:tcPr>
                </a:tc>
                <a:tc hMerge="1">
                  <a:txBody>
                    <a:bodyPr/>
                    <a:lstStyle/>
                    <a:p>
                      <a:endParaRPr kumimoji="1" lang="ja-JP" altLang="en-US"/>
                    </a:p>
                  </a:txBody>
                  <a:tcPr/>
                </a:tc>
                <a:extLst>
                  <a:ext uri="{0D108BD9-81ED-4DB2-BD59-A6C34878D82A}">
                    <a16:rowId xmlns:a16="http://schemas.microsoft.com/office/drawing/2014/main" val="3321372479"/>
                  </a:ext>
                </a:extLst>
              </a:tr>
              <a:tr h="314960">
                <a:tc vMerge="1">
                  <a:txBody>
                    <a:bodyPr/>
                    <a:lstStyle/>
                    <a:p>
                      <a:endParaRPr kumimoji="1" lang="ja-JP" altLang="en-US" sz="1200" dirty="0"/>
                    </a:p>
                  </a:txBody>
                  <a:tcPr>
                    <a:solidFill>
                      <a:schemeClr val="bg1"/>
                    </a:solidFill>
                  </a:tcPr>
                </a:tc>
                <a:tc>
                  <a:txBody>
                    <a:bodyPr/>
                    <a:lstStyle/>
                    <a:p>
                      <a:r>
                        <a:rPr kumimoji="1" lang="ja-JP" altLang="en-US" sz="1200" dirty="0" smtClean="0">
                          <a:latin typeface="メイリオ" panose="020B0604030504040204" pitchFamily="50" charset="-128"/>
                          <a:ea typeface="メイリオ" panose="020B0604030504040204" pitchFamily="50" charset="-128"/>
                        </a:rPr>
                        <a:t>氏名</a:t>
                      </a:r>
                      <a:endParaRPr kumimoji="1" lang="ja-JP" altLang="en-US" sz="1200" dirty="0">
                        <a:latin typeface="メイリオ" panose="020B0604030504040204" pitchFamily="50" charset="-128"/>
                        <a:ea typeface="メイリオ" panose="020B0604030504040204" pitchFamily="50" charset="-128"/>
                      </a:endParaRPr>
                    </a:p>
                  </a:txBody>
                  <a:tcPr anchor="ctr">
                    <a:solidFill>
                      <a:schemeClr val="bg1"/>
                    </a:solidFill>
                  </a:tcPr>
                </a:tc>
                <a:tc gridSpan="2">
                  <a:txBody>
                    <a:bodyPr/>
                    <a:lstStyle/>
                    <a:p>
                      <a:endParaRPr kumimoji="1" lang="ja-JP" altLang="en-US" sz="1200" dirty="0">
                        <a:latin typeface="メイリオ" panose="020B0604030504040204" pitchFamily="50" charset="-128"/>
                        <a:ea typeface="メイリオ" panose="020B0604030504040204" pitchFamily="50" charset="-128"/>
                      </a:endParaRPr>
                    </a:p>
                  </a:txBody>
                  <a:tcPr>
                    <a:solidFill>
                      <a:schemeClr val="bg1"/>
                    </a:solidFill>
                  </a:tcPr>
                </a:tc>
                <a:tc hMerge="1">
                  <a:txBody>
                    <a:bodyPr/>
                    <a:lstStyle/>
                    <a:p>
                      <a:endParaRPr kumimoji="1" lang="ja-JP" altLang="en-US"/>
                    </a:p>
                  </a:txBody>
                  <a:tcPr/>
                </a:tc>
                <a:extLst>
                  <a:ext uri="{0D108BD9-81ED-4DB2-BD59-A6C34878D82A}">
                    <a16:rowId xmlns:a16="http://schemas.microsoft.com/office/drawing/2014/main" val="1631951913"/>
                  </a:ext>
                </a:extLst>
              </a:tr>
              <a:tr h="400177">
                <a:tc rowSpan="2">
                  <a:txBody>
                    <a:bodyPr/>
                    <a:lstStyle/>
                    <a:p>
                      <a:r>
                        <a:rPr kumimoji="1" lang="ja-JP" altLang="en-US" sz="1200" dirty="0" smtClean="0">
                          <a:latin typeface="メイリオ" panose="020B0604030504040204" pitchFamily="50" charset="-128"/>
                          <a:ea typeface="メイリオ" panose="020B0604030504040204" pitchFamily="50" charset="-128"/>
                        </a:rPr>
                        <a:t>担当者（連絡窓口等）</a:t>
                      </a:r>
                      <a:endParaRPr kumimoji="1" lang="ja-JP" altLang="en-US" sz="1200" dirty="0">
                        <a:latin typeface="メイリオ" panose="020B0604030504040204" pitchFamily="50" charset="-128"/>
                        <a:ea typeface="メイリオ" panose="020B0604030504040204" pitchFamily="50" charset="-128"/>
                      </a:endParaRPr>
                    </a:p>
                  </a:txBody>
                  <a:tcPr anchor="ctr">
                    <a:solidFill>
                      <a:schemeClr val="bg1"/>
                    </a:solidFill>
                  </a:tcPr>
                </a:tc>
                <a:tc gridSpan="2">
                  <a:txBody>
                    <a:bodyPr/>
                    <a:lstStyle/>
                    <a:p>
                      <a:r>
                        <a:rPr kumimoji="1" lang="ja-JP" altLang="en-US" sz="1200" dirty="0" smtClean="0">
                          <a:latin typeface="メイリオ" panose="020B0604030504040204" pitchFamily="50" charset="-128"/>
                          <a:ea typeface="メイリオ" panose="020B0604030504040204" pitchFamily="50" charset="-128"/>
                        </a:rPr>
                        <a:t>所属</a:t>
                      </a:r>
                      <a:endParaRPr kumimoji="1" lang="en-US" altLang="ja-JP" sz="1200" dirty="0" smtClean="0">
                        <a:latin typeface="メイリオ" panose="020B0604030504040204" pitchFamily="50" charset="-128"/>
                        <a:ea typeface="メイリオ" panose="020B0604030504040204" pitchFamily="50" charset="-128"/>
                      </a:endParaRPr>
                    </a:p>
                  </a:txBody>
                  <a:tcPr anchor="ctr">
                    <a:solidFill>
                      <a:schemeClr val="bg1"/>
                    </a:solidFill>
                  </a:tcPr>
                </a:tc>
                <a:tc hMerge="1">
                  <a:txBody>
                    <a:bodyPr/>
                    <a:lstStyle/>
                    <a:p>
                      <a:endParaRPr kumimoji="1" lang="ja-JP" altLang="en-US"/>
                    </a:p>
                  </a:txBody>
                  <a:tcPr/>
                </a:tc>
                <a:tc>
                  <a:txBody>
                    <a:bodyPr/>
                    <a:lstStyle/>
                    <a:p>
                      <a:endParaRPr kumimoji="1" lang="ja-JP" altLang="en-US" sz="1200" dirty="0">
                        <a:latin typeface="メイリオ" panose="020B0604030504040204" pitchFamily="50" charset="-128"/>
                        <a:ea typeface="メイリオ" panose="020B0604030504040204" pitchFamily="50" charset="-128"/>
                      </a:endParaRPr>
                    </a:p>
                  </a:txBody>
                  <a:tcPr>
                    <a:solidFill>
                      <a:schemeClr val="bg1"/>
                    </a:solidFill>
                  </a:tcPr>
                </a:tc>
                <a:extLst>
                  <a:ext uri="{0D108BD9-81ED-4DB2-BD59-A6C34878D82A}">
                    <a16:rowId xmlns:a16="http://schemas.microsoft.com/office/drawing/2014/main" val="3764792560"/>
                  </a:ext>
                </a:extLst>
              </a:tr>
              <a:tr h="400177">
                <a:tc vMerge="1">
                  <a:txBody>
                    <a:bodyPr/>
                    <a:lstStyle/>
                    <a:p>
                      <a:endParaRPr kumimoji="1" lang="ja-JP" altLang="en-US" sz="1200" dirty="0"/>
                    </a:p>
                  </a:txBody>
                  <a:tcPr>
                    <a:solidFill>
                      <a:schemeClr val="bg1"/>
                    </a:solidFill>
                  </a:tcPr>
                </a:tc>
                <a:tc gridSpan="2">
                  <a:txBody>
                    <a:bodyPr/>
                    <a:lstStyle/>
                    <a:p>
                      <a:r>
                        <a:rPr kumimoji="1" lang="ja-JP" altLang="en-US" sz="1200" dirty="0" smtClean="0">
                          <a:latin typeface="メイリオ" panose="020B0604030504040204" pitchFamily="50" charset="-128"/>
                          <a:ea typeface="メイリオ" panose="020B0604030504040204" pitchFamily="50" charset="-128"/>
                        </a:rPr>
                        <a:t>氏名</a:t>
                      </a:r>
                      <a:endParaRPr kumimoji="1" lang="ja-JP" altLang="en-US" sz="1200" dirty="0">
                        <a:latin typeface="メイリオ" panose="020B0604030504040204" pitchFamily="50" charset="-128"/>
                        <a:ea typeface="メイリオ" panose="020B0604030504040204" pitchFamily="50" charset="-128"/>
                      </a:endParaRPr>
                    </a:p>
                  </a:txBody>
                  <a:tcPr anchor="ctr">
                    <a:solidFill>
                      <a:schemeClr val="bg1"/>
                    </a:solidFill>
                  </a:tcPr>
                </a:tc>
                <a:tc hMerge="1">
                  <a:txBody>
                    <a:bodyPr/>
                    <a:lstStyle/>
                    <a:p>
                      <a:endParaRPr kumimoji="1" lang="ja-JP" altLang="en-US"/>
                    </a:p>
                  </a:txBody>
                  <a:tcPr/>
                </a:tc>
                <a:tc>
                  <a:txBody>
                    <a:bodyPr/>
                    <a:lstStyle/>
                    <a:p>
                      <a:endParaRPr kumimoji="1" lang="ja-JP" altLang="en-US" sz="1200" dirty="0">
                        <a:latin typeface="メイリオ" panose="020B0604030504040204" pitchFamily="50" charset="-128"/>
                        <a:ea typeface="メイリオ" panose="020B0604030504040204" pitchFamily="50" charset="-128"/>
                      </a:endParaRPr>
                    </a:p>
                  </a:txBody>
                  <a:tcPr>
                    <a:solidFill>
                      <a:schemeClr val="bg1"/>
                    </a:solidFill>
                  </a:tcPr>
                </a:tc>
                <a:extLst>
                  <a:ext uri="{0D108BD9-81ED-4DB2-BD59-A6C34878D82A}">
                    <a16:rowId xmlns:a16="http://schemas.microsoft.com/office/drawing/2014/main" val="1634478963"/>
                  </a:ext>
                </a:extLst>
              </a:tr>
              <a:tr h="400177">
                <a:tc>
                  <a:txBody>
                    <a:bodyPr/>
                    <a:lstStyle/>
                    <a:p>
                      <a:r>
                        <a:rPr kumimoji="1" lang="en-US" altLang="ja-JP" sz="1200" dirty="0" smtClean="0">
                          <a:latin typeface="メイリオ" panose="020B0604030504040204" pitchFamily="50" charset="-128"/>
                          <a:ea typeface="メイリオ" panose="020B0604030504040204" pitchFamily="50" charset="-128"/>
                        </a:rPr>
                        <a:t>TEL</a:t>
                      </a:r>
                      <a:endParaRPr kumimoji="1" lang="ja-JP" altLang="en-US" sz="1200" dirty="0">
                        <a:latin typeface="メイリオ" panose="020B0604030504040204" pitchFamily="50" charset="-128"/>
                        <a:ea typeface="メイリオ" panose="020B0604030504040204" pitchFamily="50" charset="-128"/>
                      </a:endParaRPr>
                    </a:p>
                  </a:txBody>
                  <a:tcPr anchor="ctr">
                    <a:solidFill>
                      <a:schemeClr val="bg1"/>
                    </a:solidFill>
                  </a:tcPr>
                </a:tc>
                <a:tc gridSpan="3">
                  <a:txBody>
                    <a:bodyPr/>
                    <a:lstStyle/>
                    <a:p>
                      <a:endParaRPr kumimoji="1" lang="ja-JP" altLang="en-US" sz="1200" dirty="0">
                        <a:latin typeface="メイリオ" panose="020B0604030504040204" pitchFamily="50" charset="-128"/>
                        <a:ea typeface="メイリオ" panose="020B0604030504040204" pitchFamily="50" charset="-128"/>
                      </a:endParaRPr>
                    </a:p>
                  </a:txBody>
                  <a:tcP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44445218"/>
                  </a:ext>
                </a:extLst>
              </a:tr>
              <a:tr h="400177">
                <a:tc>
                  <a:txBody>
                    <a:bodyPr/>
                    <a:lstStyle/>
                    <a:p>
                      <a:r>
                        <a:rPr kumimoji="1" lang="en-US" altLang="ja-JP" sz="1200" dirty="0" smtClean="0">
                          <a:latin typeface="メイリオ" panose="020B0604030504040204" pitchFamily="50" charset="-128"/>
                          <a:ea typeface="メイリオ" panose="020B0604030504040204" pitchFamily="50" charset="-128"/>
                        </a:rPr>
                        <a:t>E-mail</a:t>
                      </a:r>
                      <a:r>
                        <a:rPr kumimoji="1" lang="ja-JP" altLang="en-US" sz="1200" dirty="0" smtClean="0">
                          <a:latin typeface="メイリオ" panose="020B0604030504040204" pitchFamily="50" charset="-128"/>
                          <a:ea typeface="メイリオ" panose="020B0604030504040204" pitchFamily="50" charset="-128"/>
                        </a:rPr>
                        <a:t>　（メール配信先）</a:t>
                      </a:r>
                      <a:endParaRPr kumimoji="1" lang="ja-JP" altLang="en-US" sz="1200" dirty="0">
                        <a:latin typeface="メイリオ" panose="020B0604030504040204" pitchFamily="50" charset="-128"/>
                        <a:ea typeface="メイリオ" panose="020B0604030504040204" pitchFamily="50" charset="-128"/>
                      </a:endParaRPr>
                    </a:p>
                  </a:txBody>
                  <a:tcPr anchor="ctr">
                    <a:solidFill>
                      <a:schemeClr val="bg1"/>
                    </a:solidFill>
                  </a:tcPr>
                </a:tc>
                <a:tc gridSpan="3">
                  <a:txBody>
                    <a:bodyPr/>
                    <a:lstStyle/>
                    <a:p>
                      <a:endParaRPr kumimoji="1" lang="ja-JP" altLang="en-US" sz="1200" dirty="0">
                        <a:latin typeface="メイリオ" panose="020B0604030504040204" pitchFamily="50" charset="-128"/>
                        <a:ea typeface="メイリオ" panose="020B0604030504040204" pitchFamily="50" charset="-128"/>
                      </a:endParaRPr>
                    </a:p>
                  </a:txBody>
                  <a:tcP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92261631"/>
                  </a:ext>
                </a:extLst>
              </a:tr>
            </a:tbl>
          </a:graphicData>
        </a:graphic>
      </p:graphicFrame>
      <p:sp>
        <p:nvSpPr>
          <p:cNvPr id="9" name="正方形/長方形 8"/>
          <p:cNvSpPr/>
          <p:nvPr/>
        </p:nvSpPr>
        <p:spPr>
          <a:xfrm>
            <a:off x="-1" y="9377810"/>
            <a:ext cx="6858001" cy="52819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3976" y="9377810"/>
            <a:ext cx="2228153" cy="261610"/>
          </a:xfrm>
          <a:prstGeom prst="rect">
            <a:avLst/>
          </a:prstGeom>
          <a:noFill/>
        </p:spPr>
        <p:txBody>
          <a:bodyPr wrap="square" rtlCol="0">
            <a:spAutoFit/>
          </a:bodyPr>
          <a:lstStyle/>
          <a:p>
            <a:r>
              <a:rPr kumimoji="1" lang="en-US" altLang="ja-JP" sz="1100" dirty="0" smtClean="0">
                <a:solidFill>
                  <a:schemeClr val="bg1"/>
                </a:solidFill>
                <a:latin typeface="メイリオ" panose="020B0604030504040204" pitchFamily="50" charset="-128"/>
                <a:ea typeface="メイリオ" panose="020B0604030504040204" pitchFamily="50" charset="-128"/>
              </a:rPr>
              <a:t>【</a:t>
            </a:r>
            <a:r>
              <a:rPr kumimoji="1" lang="ja-JP" altLang="en-US" sz="1100" dirty="0" smtClean="0">
                <a:solidFill>
                  <a:schemeClr val="bg1"/>
                </a:solidFill>
                <a:latin typeface="メイリオ" panose="020B0604030504040204" pitchFamily="50" charset="-128"/>
                <a:ea typeface="メイリオ" panose="020B0604030504040204" pitchFamily="50" charset="-128"/>
              </a:rPr>
              <a:t>事務局（お問い合わせ先）</a:t>
            </a:r>
            <a:r>
              <a:rPr kumimoji="1" lang="en-US" altLang="ja-JP" sz="1100" dirty="0" smtClean="0">
                <a:solidFill>
                  <a:schemeClr val="bg1"/>
                </a:solidFill>
                <a:latin typeface="メイリオ" panose="020B0604030504040204" pitchFamily="50" charset="-128"/>
                <a:ea typeface="メイリオ" panose="020B0604030504040204" pitchFamily="50" charset="-128"/>
              </a:rPr>
              <a:t>】</a:t>
            </a:r>
            <a:endParaRPr kumimoji="1" lang="ja-JP" altLang="en-US" sz="1100" dirty="0">
              <a:solidFill>
                <a:schemeClr val="bg1"/>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2224177" y="9377810"/>
            <a:ext cx="6610051" cy="261610"/>
          </a:xfrm>
          <a:prstGeom prst="rect">
            <a:avLst/>
          </a:prstGeom>
          <a:noFill/>
        </p:spPr>
        <p:txBody>
          <a:bodyPr wrap="square" rtlCol="0">
            <a:spAutoFit/>
          </a:bodyPr>
          <a:lstStyle/>
          <a:p>
            <a:r>
              <a:rPr kumimoji="1" lang="ja-JP" altLang="en-US" sz="1100" dirty="0" smtClean="0">
                <a:solidFill>
                  <a:schemeClr val="bg1"/>
                </a:solidFill>
                <a:latin typeface="メイリオ" panose="020B0604030504040204" pitchFamily="50" charset="-128"/>
                <a:ea typeface="メイリオ" panose="020B0604030504040204" pitchFamily="50" charset="-128"/>
              </a:rPr>
              <a:t>岩手県県土整備部建設技術振興課建設業振興担当</a:t>
            </a:r>
            <a:endParaRPr kumimoji="1" lang="ja-JP" altLang="en-US" sz="1100" dirty="0">
              <a:solidFill>
                <a:schemeClr val="bg1"/>
              </a:solidFill>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158497" y="9614184"/>
            <a:ext cx="6610051" cy="261610"/>
          </a:xfrm>
          <a:prstGeom prst="rect">
            <a:avLst/>
          </a:prstGeom>
          <a:noFill/>
        </p:spPr>
        <p:txBody>
          <a:bodyPr wrap="square" rtlCol="0">
            <a:spAutoFit/>
          </a:bodyPr>
          <a:lstStyle/>
          <a:p>
            <a:r>
              <a:rPr kumimoji="1" lang="en-US" altLang="ja-JP" sz="1100" dirty="0" smtClean="0">
                <a:solidFill>
                  <a:schemeClr val="bg1"/>
                </a:solidFill>
                <a:latin typeface="メイリオ" panose="020B0604030504040204" pitchFamily="50" charset="-128"/>
                <a:ea typeface="メイリオ" panose="020B0604030504040204" pitchFamily="50" charset="-128"/>
              </a:rPr>
              <a:t>TEL</a:t>
            </a:r>
            <a:r>
              <a:rPr kumimoji="1" lang="ja-JP" altLang="en-US" sz="1100" dirty="0" smtClean="0">
                <a:solidFill>
                  <a:schemeClr val="bg1"/>
                </a:solidFill>
                <a:latin typeface="メイリオ" panose="020B0604030504040204" pitchFamily="50" charset="-128"/>
                <a:ea typeface="メイリオ" panose="020B0604030504040204" pitchFamily="50" charset="-128"/>
              </a:rPr>
              <a:t>：</a:t>
            </a:r>
            <a:r>
              <a:rPr kumimoji="1" lang="en-US" altLang="ja-JP" sz="1100" dirty="0" smtClean="0">
                <a:solidFill>
                  <a:schemeClr val="bg1"/>
                </a:solidFill>
                <a:latin typeface="メイリオ" panose="020B0604030504040204" pitchFamily="50" charset="-128"/>
                <a:ea typeface="メイリオ" panose="020B0604030504040204" pitchFamily="50" charset="-128"/>
              </a:rPr>
              <a:t>019-629-5954</a:t>
            </a:r>
            <a:r>
              <a:rPr kumimoji="1" lang="ja-JP" altLang="en-US" sz="1100" dirty="0" smtClean="0">
                <a:solidFill>
                  <a:schemeClr val="bg1"/>
                </a:solidFill>
                <a:latin typeface="メイリオ" panose="020B0604030504040204" pitchFamily="50" charset="-128"/>
                <a:ea typeface="メイリオ" panose="020B0604030504040204" pitchFamily="50" charset="-128"/>
              </a:rPr>
              <a:t>　　</a:t>
            </a:r>
            <a:r>
              <a:rPr kumimoji="1" lang="en-US" altLang="ja-JP" sz="1100" dirty="0" smtClean="0">
                <a:solidFill>
                  <a:schemeClr val="bg1"/>
                </a:solidFill>
                <a:latin typeface="メイリオ" panose="020B0604030504040204" pitchFamily="50" charset="-128"/>
                <a:ea typeface="メイリオ" panose="020B0604030504040204" pitchFamily="50" charset="-128"/>
              </a:rPr>
              <a:t>FAX</a:t>
            </a:r>
            <a:r>
              <a:rPr kumimoji="1" lang="ja-JP" altLang="en-US" sz="1100" dirty="0" smtClean="0">
                <a:solidFill>
                  <a:schemeClr val="bg1"/>
                </a:solidFill>
                <a:latin typeface="メイリオ" panose="020B0604030504040204" pitchFamily="50" charset="-128"/>
                <a:ea typeface="メイリオ" panose="020B0604030504040204" pitchFamily="50" charset="-128"/>
              </a:rPr>
              <a:t>：</a:t>
            </a:r>
            <a:r>
              <a:rPr kumimoji="1" lang="en-US" altLang="ja-JP" sz="1100" dirty="0" smtClean="0">
                <a:solidFill>
                  <a:schemeClr val="bg1"/>
                </a:solidFill>
                <a:latin typeface="メイリオ" panose="020B0604030504040204" pitchFamily="50" charset="-128"/>
                <a:ea typeface="メイリオ" panose="020B0604030504040204" pitchFamily="50" charset="-128"/>
              </a:rPr>
              <a:t>019-629-2052</a:t>
            </a:r>
            <a:r>
              <a:rPr kumimoji="1" lang="ja-JP" altLang="en-US" sz="1100" dirty="0" smtClean="0">
                <a:solidFill>
                  <a:schemeClr val="bg1"/>
                </a:solidFill>
                <a:latin typeface="メイリオ" panose="020B0604030504040204" pitchFamily="50" charset="-128"/>
                <a:ea typeface="メイリオ" panose="020B0604030504040204" pitchFamily="50" charset="-128"/>
              </a:rPr>
              <a:t>　　</a:t>
            </a:r>
            <a:r>
              <a:rPr kumimoji="1" lang="en-US" altLang="ja-JP" sz="1100" dirty="0" smtClean="0">
                <a:solidFill>
                  <a:schemeClr val="bg1"/>
                </a:solidFill>
                <a:latin typeface="メイリオ" panose="020B0604030504040204" pitchFamily="50" charset="-128"/>
                <a:ea typeface="メイリオ" panose="020B0604030504040204" pitchFamily="50" charset="-128"/>
              </a:rPr>
              <a:t>E-mail</a:t>
            </a:r>
            <a:r>
              <a:rPr kumimoji="1" lang="ja-JP" altLang="en-US" sz="1100" dirty="0" smtClean="0">
                <a:solidFill>
                  <a:schemeClr val="bg1"/>
                </a:solidFill>
                <a:latin typeface="メイリオ" panose="020B0604030504040204" pitchFamily="50" charset="-128"/>
                <a:ea typeface="メイリオ" panose="020B0604030504040204" pitchFamily="50" charset="-128"/>
              </a:rPr>
              <a:t>：</a:t>
            </a:r>
            <a:r>
              <a:rPr kumimoji="1" lang="en-US" altLang="ja-JP" sz="1100" dirty="0" smtClean="0">
                <a:solidFill>
                  <a:schemeClr val="bg1"/>
                </a:solidFill>
                <a:latin typeface="メイリオ" panose="020B0604030504040204" pitchFamily="50" charset="-128"/>
                <a:ea typeface="メイリオ" panose="020B0604030504040204" pitchFamily="50" charset="-128"/>
              </a:rPr>
              <a:t>AG0002@pref.iwate.jp</a:t>
            </a:r>
            <a:endParaRPr kumimoji="1" lang="ja-JP" altLang="en-US" sz="1100" dirty="0">
              <a:solidFill>
                <a:schemeClr val="bg1"/>
              </a:solidFill>
              <a:latin typeface="メイリオ" panose="020B0604030504040204" pitchFamily="50" charset="-128"/>
              <a:ea typeface="メイリオ" panose="020B0604030504040204" pitchFamily="50" charset="-128"/>
            </a:endParaRPr>
          </a:p>
        </p:txBody>
      </p:sp>
      <p:sp>
        <p:nvSpPr>
          <p:cNvPr id="13" name="角丸四角形 12"/>
          <p:cNvSpPr/>
          <p:nvPr/>
        </p:nvSpPr>
        <p:spPr>
          <a:xfrm>
            <a:off x="111717" y="3437584"/>
            <a:ext cx="6656831" cy="1200950"/>
          </a:xfrm>
          <a:prstGeom prst="round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9" name="グループ化 18"/>
          <p:cNvGrpSpPr/>
          <p:nvPr/>
        </p:nvGrpSpPr>
        <p:grpSpPr>
          <a:xfrm>
            <a:off x="158497" y="5013908"/>
            <a:ext cx="5432574" cy="871408"/>
            <a:chOff x="283159" y="8341028"/>
            <a:chExt cx="3164896" cy="871408"/>
          </a:xfrm>
        </p:grpSpPr>
        <p:sp>
          <p:nvSpPr>
            <p:cNvPr id="20" name="テキスト ボックス 19"/>
            <p:cNvSpPr txBox="1"/>
            <p:nvPr/>
          </p:nvSpPr>
          <p:spPr>
            <a:xfrm>
              <a:off x="302208" y="8381439"/>
              <a:ext cx="3145847" cy="830997"/>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rPr>
                <a:t>右</a:t>
              </a:r>
              <a:r>
                <a:rPr lang="ja-JP" altLang="en-US" sz="1200" dirty="0" smtClean="0">
                  <a:latin typeface="メイリオ" panose="020B0604030504040204" pitchFamily="50" charset="-128"/>
                  <a:ea typeface="メイリオ" panose="020B0604030504040204" pitchFamily="50" charset="-128"/>
                </a:rPr>
                <a:t>の</a:t>
              </a:r>
              <a:r>
                <a:rPr lang="en-US" altLang="ja-JP" sz="1200" dirty="0" smtClean="0">
                  <a:latin typeface="メイリオ" panose="020B0604030504040204" pitchFamily="50" charset="-128"/>
                  <a:ea typeface="メイリオ" panose="020B0604030504040204" pitchFamily="50" charset="-128"/>
                </a:rPr>
                <a:t>QR</a:t>
              </a:r>
              <a:r>
                <a:rPr lang="ja-JP" altLang="en-US" sz="1200" dirty="0" smtClean="0">
                  <a:latin typeface="メイリオ" panose="020B0604030504040204" pitchFamily="50" charset="-128"/>
                  <a:ea typeface="メイリオ" panose="020B0604030504040204" pitchFamily="50" charset="-128"/>
                </a:rPr>
                <a:t>コードからパソコン、スマートフォン等でお申込み可能です。</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（岩手県電子申請・</a:t>
              </a:r>
              <a:r>
                <a:rPr lang="ja-JP" altLang="en-US" sz="1200" smtClean="0">
                  <a:latin typeface="メイリオ" panose="020B0604030504040204" pitchFamily="50" charset="-128"/>
                  <a:ea typeface="メイリオ" panose="020B0604030504040204" pitchFamily="50" charset="-128"/>
                </a:rPr>
                <a:t>届出システムのページが開きます）</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メール又は</a:t>
              </a:r>
              <a:r>
                <a:rPr kumimoji="1" lang="en-US" altLang="ja-JP" sz="1200" dirty="0" smtClean="0">
                  <a:latin typeface="メイリオ" panose="020B0604030504040204" pitchFamily="50" charset="-128"/>
                  <a:ea typeface="メイリオ" panose="020B0604030504040204" pitchFamily="50" charset="-128"/>
                </a:rPr>
                <a:t>FAX</a:t>
              </a:r>
              <a:r>
                <a:rPr kumimoji="1" lang="ja-JP" altLang="en-US" sz="1200" dirty="0" smtClean="0">
                  <a:latin typeface="メイリオ" panose="020B0604030504040204" pitchFamily="50" charset="-128"/>
                  <a:ea typeface="メイリオ" panose="020B0604030504040204" pitchFamily="50" charset="-128"/>
                </a:rPr>
                <a:t>によるお申込みを御希望の場合は下記の必要事項を記載して送付してください。</a:t>
              </a:r>
              <a:endParaRPr kumimoji="1" lang="ja-JP" altLang="en-US" sz="1200" dirty="0">
                <a:latin typeface="メイリオ" panose="020B0604030504040204" pitchFamily="50" charset="-128"/>
                <a:ea typeface="メイリオ" panose="020B0604030504040204" pitchFamily="50" charset="-128"/>
              </a:endParaRPr>
            </a:p>
          </p:txBody>
        </p:sp>
        <p:sp>
          <p:nvSpPr>
            <p:cNvPr id="21" name="角丸四角形 20"/>
            <p:cNvSpPr/>
            <p:nvPr/>
          </p:nvSpPr>
          <p:spPr>
            <a:xfrm>
              <a:off x="283159" y="8341028"/>
              <a:ext cx="3164896" cy="860499"/>
            </a:xfrm>
            <a:prstGeom prst="round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 name="テキスト ボックス 15"/>
          <p:cNvSpPr txBox="1"/>
          <p:nvPr/>
        </p:nvSpPr>
        <p:spPr>
          <a:xfrm>
            <a:off x="2303284" y="6326636"/>
            <a:ext cx="323711" cy="276999"/>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endParaRPr>
          </a:p>
        </p:txBody>
      </p:sp>
      <p:pic>
        <p:nvPicPr>
          <p:cNvPr id="18" name="図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1757" y="4899078"/>
            <a:ext cx="956797" cy="956797"/>
          </a:xfrm>
          <a:prstGeom prst="rect">
            <a:avLst/>
          </a:prstGeom>
        </p:spPr>
      </p:pic>
    </p:spTree>
    <p:extLst>
      <p:ext uri="{BB962C8B-B14F-4D97-AF65-F5344CB8AC3E}">
        <p14:creationId xmlns:p14="http://schemas.microsoft.com/office/powerpoint/2010/main" val="922934881"/>
      </p:ext>
    </p:extLst>
  </p:cSld>
  <p:clrMapOvr>
    <a:masterClrMapping/>
  </p:clrMapOvr>
</p:sld>
</file>

<file path=ppt/theme/theme1.xml><?xml version="1.0" encoding="utf-8"?>
<a:theme xmlns:a="http://schemas.openxmlformats.org/drawingml/2006/main" name="Office テーマ">
  <a:themeElements>
    <a:clrScheme name="ペーパー">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TotalTime>
  <Words>380</Words>
  <Application>Microsoft Office PowerPoint</Application>
  <PresentationFormat>A4 210 x 297 mm</PresentationFormat>
  <Paragraphs>32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100231</dc:creator>
  <cp:lastModifiedBy>100231</cp:lastModifiedBy>
  <cp:revision>17</cp:revision>
  <cp:lastPrinted>2025-01-24T08:00:36Z</cp:lastPrinted>
  <dcterms:created xsi:type="dcterms:W3CDTF">2025-01-22T02:44:49Z</dcterms:created>
  <dcterms:modified xsi:type="dcterms:W3CDTF">2025-05-28T01:10:11Z</dcterms:modified>
</cp:coreProperties>
</file>