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3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4832" y="1621191"/>
            <a:ext cx="4268337" cy="3786111"/>
          </a:xfrm>
        </p:spPr>
        <p:txBody>
          <a:bodyPr anchor="b">
            <a:normAutofit/>
          </a:bodyPr>
          <a:lstStyle>
            <a:lvl1pPr algn="ctr">
              <a:defRPr sz="2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4832" y="5552023"/>
            <a:ext cx="4268337" cy="2042576"/>
          </a:xfrm>
        </p:spPr>
        <p:txBody>
          <a:bodyPr>
            <a:normAutofit/>
          </a:bodyPr>
          <a:lstStyle>
            <a:lvl1pPr marL="0" indent="0" algn="ctr">
              <a:buNone/>
              <a:defRPr sz="1013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8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15" y="792480"/>
            <a:ext cx="5915025" cy="16354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44615" y="2427965"/>
            <a:ext cx="5915025" cy="64943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8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19625" y="835607"/>
            <a:ext cx="1151458" cy="80866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835607"/>
            <a:ext cx="4948137" cy="80866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2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7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02" y="799668"/>
            <a:ext cx="4653641" cy="5790574"/>
          </a:xfrm>
        </p:spPr>
        <p:txBody>
          <a:bodyPr anchor="t">
            <a:normAutofit/>
          </a:bodyPr>
          <a:lstStyle>
            <a:lvl1pPr>
              <a:defRPr sz="3038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401" y="6629225"/>
            <a:ext cx="4653641" cy="2000002"/>
          </a:xfrm>
        </p:spPr>
        <p:txBody>
          <a:bodyPr anchor="b">
            <a:normAutofit/>
          </a:bodyPr>
          <a:lstStyle>
            <a:lvl1pPr marL="0" indent="0">
              <a:buNone/>
              <a:defRPr sz="1125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15" y="792480"/>
            <a:ext cx="6041898" cy="16354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615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5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90683"/>
            <a:ext cx="6044506" cy="16514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2434951"/>
            <a:ext cx="2901255" cy="808649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125" b="1" cap="all" baseline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2900" y="3447736"/>
            <a:ext cx="2901255" cy="5438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34951"/>
            <a:ext cx="2915543" cy="808649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125" b="1" cap="all" baseline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2" y="3447736"/>
            <a:ext cx="2915544" cy="5438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3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7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3" y="799668"/>
            <a:ext cx="2022544" cy="2538618"/>
          </a:xfrm>
        </p:spPr>
        <p:txBody>
          <a:bodyPr anchor="t">
            <a:normAutofit/>
          </a:bodyPr>
          <a:lstStyle>
            <a:lvl1pPr>
              <a:defRPr sz="15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274" y="799668"/>
            <a:ext cx="3532354" cy="7924800"/>
          </a:xfrm>
        </p:spPr>
        <p:txBody>
          <a:bodyPr>
            <a:normAutofit/>
          </a:bodyPr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903" y="3338286"/>
            <a:ext cx="2022544" cy="5386182"/>
          </a:xfrm>
        </p:spPr>
        <p:txBody>
          <a:bodyPr anchor="t">
            <a:norm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60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28" y="805689"/>
            <a:ext cx="2022544" cy="3195563"/>
          </a:xfrm>
        </p:spPr>
        <p:txBody>
          <a:bodyPr anchor="t">
            <a:normAutofit/>
          </a:bodyPr>
          <a:lstStyle>
            <a:lvl1pPr>
              <a:defRPr sz="15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848117" y="949149"/>
            <a:ext cx="3647074" cy="802519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1" y="4082198"/>
            <a:ext cx="2016892" cy="4961144"/>
          </a:xfrm>
        </p:spPr>
        <p:txBody>
          <a:bodyPr anchor="b"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14" y="792480"/>
            <a:ext cx="5992638" cy="16354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614" y="2477991"/>
            <a:ext cx="5992638" cy="6635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152" y="9321004"/>
            <a:ext cx="196555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93044" y="9321004"/>
            <a:ext cx="157804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43091" y="9321004"/>
            <a:ext cx="24142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76" r:id="rId6"/>
    <p:sldLayoutId id="2147483672" r:id="rId7"/>
    <p:sldLayoutId id="2147483673" r:id="rId8"/>
    <p:sldLayoutId id="2147483674" r:id="rId9"/>
    <p:sldLayoutId id="2147483675" r:id="rId10"/>
    <p:sldLayoutId id="2147483677" r:id="rId11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120000"/>
        </a:lnSpc>
        <a:spcBef>
          <a:spcPts val="56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128588" algn="l" defTabSz="514350" rtl="0" eaLnBrk="1" latinLnBrk="0" hangingPunct="1">
        <a:lnSpc>
          <a:spcPct val="12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indent="-128588" algn="l" defTabSz="514350" rtl="0" eaLnBrk="1" latinLnBrk="0" hangingPunct="1">
        <a:lnSpc>
          <a:spcPct val="120000"/>
        </a:lnSpc>
        <a:spcBef>
          <a:spcPts val="28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indent="-128588" algn="l" defTabSz="514350" rtl="0" eaLnBrk="1" latinLnBrk="0" hangingPunct="1">
        <a:lnSpc>
          <a:spcPct val="120000"/>
        </a:lnSpc>
        <a:spcBef>
          <a:spcPts val="281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4pPr>
      <a:lvl5pPr marL="642938" indent="-128588" algn="l" defTabSz="514350" rtl="0" eaLnBrk="1" latinLnBrk="0" hangingPunct="1">
        <a:lnSpc>
          <a:spcPct val="120000"/>
        </a:lnSpc>
        <a:spcBef>
          <a:spcPts val="281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924A1A4-4BE2-C8AD-E45E-8F27B64A993B}"/>
              </a:ext>
            </a:extLst>
          </p:cNvPr>
          <p:cNvSpPr txBox="1"/>
          <p:nvPr/>
        </p:nvSpPr>
        <p:spPr>
          <a:xfrm>
            <a:off x="1976202" y="176505"/>
            <a:ext cx="2905596" cy="338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県南広域振興局主催</a:t>
            </a:r>
            <a:r>
              <a:rPr kumimoji="1" lang="ja-JP" altLang="en-US" sz="1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セミナー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157FC11-D3D2-4917-AEF2-394205585BA9}"/>
              </a:ext>
            </a:extLst>
          </p:cNvPr>
          <p:cNvSpPr txBox="1"/>
          <p:nvPr/>
        </p:nvSpPr>
        <p:spPr>
          <a:xfrm>
            <a:off x="487680" y="515059"/>
            <a:ext cx="5882640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i="1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</a:rPr>
              <a:t>フードダイバーシティで広がるビジネスチャンス</a:t>
            </a:r>
            <a:endParaRPr lang="en-US" altLang="ja-JP" sz="2000" b="1" i="1" dirty="0">
              <a:ln w="22225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/>
            <a:r>
              <a:rPr lang="ja-JP" altLang="en-US" sz="2000" b="1" i="1" dirty="0">
                <a:ln w="22225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</a:rPr>
              <a:t>～二戸市の事例紹介～</a:t>
            </a:r>
            <a:endParaRPr kumimoji="1" lang="ja-JP" altLang="en-US" sz="2000" b="1" i="1" dirty="0">
              <a:ln w="22225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C80C229-E43E-BD0D-B2CF-345808B45F22}"/>
              </a:ext>
            </a:extLst>
          </p:cNvPr>
          <p:cNvSpPr txBox="1"/>
          <p:nvPr/>
        </p:nvSpPr>
        <p:spPr>
          <a:xfrm>
            <a:off x="498332" y="1308627"/>
            <a:ext cx="5882640" cy="6463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日時：</a:t>
            </a:r>
            <a:r>
              <a:rPr kumimoji="1" lang="ja-JP" altLang="en-US" u="sng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令和８年３月２日（月）</a:t>
            </a:r>
            <a:r>
              <a:rPr kumimoji="1" lang="en-US" altLang="ja-JP" u="sng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kumimoji="1" lang="ja-JP" altLang="en-US" u="sng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kumimoji="1" lang="en-US" altLang="ja-JP" u="sng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u="sng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分から</a:t>
            </a:r>
            <a:r>
              <a:rPr kumimoji="1" lang="en-US" altLang="ja-JP" u="sng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</a:t>
            </a:r>
            <a:r>
              <a:rPr kumimoji="1" lang="ja-JP" altLang="en-US" u="sng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endParaRPr kumimoji="1" lang="en-US" altLang="ja-JP" u="sng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</a:t>
            </a:r>
            <a:r>
              <a:rPr kumimoji="1" lang="ja-JP" alt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（受付</a:t>
            </a:r>
            <a:r>
              <a:rPr kumimoji="1" lang="en-US" altLang="ja-JP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kumimoji="1" lang="ja-JP" alt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時から）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3220CD7-A3B0-725A-99A7-3E2D12C3AE65}"/>
              </a:ext>
            </a:extLst>
          </p:cNvPr>
          <p:cNvSpPr txBox="1"/>
          <p:nvPr/>
        </p:nvSpPr>
        <p:spPr>
          <a:xfrm>
            <a:off x="487680" y="2004383"/>
            <a:ext cx="5882640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場所：奥州地区合同庁舎（奥州市水沢大手町１－２）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AA048A3-3CCA-A0C4-D055-2684F84D85C9}"/>
              </a:ext>
            </a:extLst>
          </p:cNvPr>
          <p:cNvSpPr txBox="1"/>
          <p:nvPr/>
        </p:nvSpPr>
        <p:spPr>
          <a:xfrm>
            <a:off x="487680" y="2442558"/>
            <a:ext cx="5882640" cy="24006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講師</a:t>
            </a:r>
            <a:r>
              <a:rPr kumimoji="1" lang="ja-JP" alt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：二戸フードダイバーシティ協議会会長</a:t>
            </a:r>
            <a:endParaRPr kumimoji="1" lang="en-US" altLang="ja-JP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㈱南部美人代表取締役社長</a:t>
            </a:r>
            <a:endParaRPr lang="en-US" altLang="ja-JP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ja-JP" altLang="en-US" sz="2000" b="1" u="sng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久慈　浩介　氏</a:t>
            </a:r>
            <a:endParaRPr kumimoji="1" lang="en-US" altLang="ja-JP" sz="2000" b="1" u="sng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endParaRPr kumimoji="1" lang="en-US" altLang="ja-JP" sz="2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endParaRPr lang="en-US" altLang="ja-JP" sz="2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endParaRPr kumimoji="1" lang="ja-JP" altLang="en-US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0F6856E-103A-4E3B-6DBA-49BBAD8ED102}"/>
              </a:ext>
            </a:extLst>
          </p:cNvPr>
          <p:cNvSpPr/>
          <p:nvPr/>
        </p:nvSpPr>
        <p:spPr>
          <a:xfrm>
            <a:off x="68366" y="101600"/>
            <a:ext cx="6667714" cy="9657697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BBE2A15-332D-E3DF-40F5-C8A0EE21FF66}"/>
              </a:ext>
            </a:extLst>
          </p:cNvPr>
          <p:cNvSpPr txBox="1"/>
          <p:nvPr/>
        </p:nvSpPr>
        <p:spPr>
          <a:xfrm>
            <a:off x="498332" y="7841145"/>
            <a:ext cx="5882640" cy="14773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申込先・お問い合わせ先：</a:t>
            </a:r>
            <a:endParaRPr lang="en-US" altLang="ja-JP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岩手県 県南広域振興局 経営企画部 産業振興室</a:t>
            </a:r>
            <a:endParaRPr lang="en-US" altLang="ja-JP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担当：長田（おさだ）</a:t>
            </a:r>
            <a:endParaRPr lang="en-US" altLang="ja-JP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メール：</a:t>
            </a:r>
            <a:r>
              <a:rPr lang="en-US" altLang="ja-JP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BD0010</a:t>
            </a:r>
            <a:r>
              <a:rPr lang="ja-JP" alt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＠</a:t>
            </a:r>
            <a:r>
              <a:rPr lang="en-US" altLang="ja-JP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pref.iwate.jp</a:t>
            </a:r>
          </a:p>
          <a:p>
            <a:r>
              <a:rPr lang="ja-JP" alt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電話：</a:t>
            </a:r>
            <a:r>
              <a:rPr lang="en-US" altLang="ja-JP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0197-22-2843</a:t>
            </a:r>
            <a:r>
              <a:rPr lang="ja-JP" alt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／</a:t>
            </a:r>
            <a:r>
              <a:rPr lang="en-US" altLang="ja-JP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FAX</a:t>
            </a:r>
            <a:r>
              <a:rPr lang="ja-JP" alt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0197-22-3749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DCD312F-7256-3182-C0AA-421712C91C34}"/>
              </a:ext>
            </a:extLst>
          </p:cNvPr>
          <p:cNvSpPr txBox="1"/>
          <p:nvPr/>
        </p:nvSpPr>
        <p:spPr>
          <a:xfrm>
            <a:off x="498332" y="4909989"/>
            <a:ext cx="5882640" cy="12003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受講のポイント：</a:t>
            </a:r>
            <a:endParaRPr kumimoji="1" lang="en-US" altLang="ja-JP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「フードダイバーシティ」とは何か</a:t>
            </a:r>
            <a:endParaRPr lang="en-US" altLang="ja-JP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二戸市がフードダイバーシティに取り組む理由</a:t>
            </a:r>
            <a:endParaRPr lang="en-US" altLang="ja-JP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 実践！今日からできるカンタン事例</a:t>
            </a:r>
            <a:endParaRPr lang="en-US" altLang="ja-JP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" name="図 15" descr="建物の前の歩道に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8446BD47-92B1-B291-0B6F-FF1331A68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424" y="2797341"/>
            <a:ext cx="2631440" cy="197358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2F84F36-A82B-2618-F885-349D892CB682}"/>
              </a:ext>
            </a:extLst>
          </p:cNvPr>
          <p:cNvSpPr txBox="1"/>
          <p:nvPr/>
        </p:nvSpPr>
        <p:spPr>
          <a:xfrm>
            <a:off x="498332" y="6851041"/>
            <a:ext cx="5882640" cy="923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申込方法：別紙出席報告書に記載の上、下記問い合わせ先までメールもしくは</a:t>
            </a:r>
            <a:r>
              <a:rPr lang="en-US" altLang="ja-JP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FAX</a:t>
            </a:r>
            <a:r>
              <a:rPr lang="ja-JP" alt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にてお申し込み下さい。</a:t>
            </a:r>
            <a:endParaRPr lang="en-US" altLang="ja-JP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u="sng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申込締切日：令和８年２月</a:t>
            </a:r>
            <a:r>
              <a:rPr lang="en-US" altLang="ja-JP" u="sng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u="sng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日（木）</a:t>
            </a:r>
            <a:r>
              <a:rPr lang="ja-JP" altLang="en-US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DCD3468-9FAC-FE07-4DAB-13C2F03AFEE1}"/>
              </a:ext>
            </a:extLst>
          </p:cNvPr>
          <p:cNvSpPr txBox="1"/>
          <p:nvPr/>
        </p:nvSpPr>
        <p:spPr>
          <a:xfrm>
            <a:off x="498332" y="6177092"/>
            <a:ext cx="5882640" cy="584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その他：セミナー終了後、奥州市内において会費制（</a:t>
            </a:r>
            <a:r>
              <a:rPr lang="en-US" altLang="ja-JP" sz="1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5,000</a:t>
            </a:r>
            <a:r>
              <a:rPr lang="ja-JP" altLang="en-US" sz="1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円～</a:t>
            </a:r>
            <a:r>
              <a:rPr lang="en-US" altLang="ja-JP" sz="1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6,000</a:t>
            </a:r>
            <a:r>
              <a:rPr lang="ja-JP" altLang="en-US" sz="1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円程度）による情報交換会の開催を予定しています。</a:t>
            </a:r>
            <a:endParaRPr lang="en-US" altLang="ja-JP" sz="1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" name="図 19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FCEB02E8-FA69-E976-C862-9D603761E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350" b="77622" l="13036" r="86250">
                        <a14:foregroundMark x1="50179" y1="37762" x2="54643" y2="35839"/>
                        <a14:foregroundMark x1="52143" y1="32867" x2="55893" y2="39685"/>
                        <a14:foregroundMark x1="55893" y1="39685" x2="55893" y2="39685"/>
                        <a14:foregroundMark x1="51964" y1="39685" x2="56250" y2="36538"/>
                        <a14:foregroundMark x1="55000" y1="32867" x2="57143" y2="35664"/>
                        <a14:foregroundMark x1="56607" y1="27797" x2="60357" y2="29545"/>
                        <a14:foregroundMark x1="83571" y1="43706" x2="86250" y2="47902"/>
                        <a14:foregroundMark x1="36964" y1="42483" x2="42143" y2="49301"/>
                        <a14:foregroundMark x1="41786" y1="45455" x2="43929" y2="46503"/>
                        <a14:foregroundMark x1="36964" y1="68881" x2="37826" y2="74924"/>
                        <a14:foregroundMark x1="32857" y1="66084" x2="38750" y2="63636"/>
                        <a14:foregroundMark x1="37679" y1="60839" x2="42679" y2="68881"/>
                        <a14:foregroundMark x1="40714" y1="60140" x2="42321" y2="66608"/>
                        <a14:foregroundMark x1="32143" y1="63287" x2="36964" y2="55944"/>
                        <a14:foregroundMark x1="36964" y1="55944" x2="36964" y2="55944"/>
                        <a14:foregroundMark x1="35000" y1="76399" x2="36071" y2="77448"/>
                        <a14:foregroundMark x1="13036" y1="45804" x2="18929" y2="46678"/>
                        <a14:foregroundMark x1="36250" y1="76923" x2="41429" y2="76748"/>
                        <a14:backgroundMark x1="40555" y1="78121" x2="41250" y2="78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19213" r="8740" b="18779"/>
          <a:stretch>
            <a:fillRect/>
          </a:stretch>
        </p:blipFill>
        <p:spPr>
          <a:xfrm rot="20982855">
            <a:off x="5079126" y="8168564"/>
            <a:ext cx="1727200" cy="1357395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4EB1956-EFFB-E9D9-5223-EC2716C87B6B}"/>
              </a:ext>
            </a:extLst>
          </p:cNvPr>
          <p:cNvSpPr txBox="1"/>
          <p:nvPr/>
        </p:nvSpPr>
        <p:spPr>
          <a:xfrm>
            <a:off x="564372" y="3458220"/>
            <a:ext cx="3261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略歴</a:t>
            </a:r>
            <a:endParaRPr kumimoji="1" lang="en-US" altLang="ja-JP" sz="1400" dirty="0">
              <a:solidFill>
                <a:schemeClr val="bg1"/>
              </a:solidFill>
            </a:endParaRPr>
          </a:p>
          <a:p>
            <a:r>
              <a:rPr lang="ja-JP" altLang="ja-JP" sz="1400" dirty="0">
                <a:solidFill>
                  <a:schemeClr val="bg1"/>
                </a:solidFill>
              </a:rPr>
              <a:t>二戸市出身。東京農大醸造学科卒業後、家業の㈱南部美人に戻り醸造部長として酒造り全般を指揮。令和３年９月に設立された「二戸フードダイバーシティ協議会」の会長を務める。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7BEB0DC-DB52-BE5D-D336-C84463A59F0A}"/>
              </a:ext>
            </a:extLst>
          </p:cNvPr>
          <p:cNvSpPr txBox="1"/>
          <p:nvPr/>
        </p:nvSpPr>
        <p:spPr>
          <a:xfrm>
            <a:off x="5418161" y="9569372"/>
            <a:ext cx="13179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solidFill>
                  <a:schemeClr val="bg1"/>
                </a:solidFill>
              </a:rPr>
              <a:t>©2013</a:t>
            </a:r>
            <a:r>
              <a:rPr kumimoji="1" lang="ja-JP" altLang="en-US" sz="900" dirty="0">
                <a:solidFill>
                  <a:schemeClr val="bg1"/>
                </a:solidFill>
              </a:rPr>
              <a:t>岩手県 ケロ平</a:t>
            </a:r>
          </a:p>
        </p:txBody>
      </p:sp>
    </p:spTree>
    <p:extLst>
      <p:ext uri="{BB962C8B-B14F-4D97-AF65-F5344CB8AC3E}">
        <p14:creationId xmlns:p14="http://schemas.microsoft.com/office/powerpoint/2010/main" val="3506539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238</Words>
  <Application>Microsoft Office PowerPoint</Application>
  <PresentationFormat>A4 210 x 297 mm</PresentationFormat>
  <Paragraphs>26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Neue Haas Grotesk Text Pro</vt:lpstr>
      <vt:lpstr>VanillaVTI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河東 尚華</dc:creator>
  <cp:lastModifiedBy>河東 尚華</cp:lastModifiedBy>
  <cp:revision>10</cp:revision>
  <cp:lastPrinted>2026-01-21T01:51:07Z</cp:lastPrinted>
  <dcterms:created xsi:type="dcterms:W3CDTF">2026-01-13T02:10:00Z</dcterms:created>
  <dcterms:modified xsi:type="dcterms:W3CDTF">2026-01-26T02:45:00Z</dcterms:modified>
</cp:coreProperties>
</file>